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2" r:id="rId4"/>
    <p:sldId id="263" r:id="rId5"/>
    <p:sldId id="264" r:id="rId6"/>
    <p:sldId id="266" r:id="rId7"/>
    <p:sldId id="282" r:id="rId8"/>
    <p:sldId id="276" r:id="rId9"/>
    <p:sldId id="268" r:id="rId10"/>
    <p:sldId id="269" r:id="rId11"/>
    <p:sldId id="270" r:id="rId12"/>
    <p:sldId id="271" r:id="rId13"/>
    <p:sldId id="272" r:id="rId14"/>
    <p:sldId id="273" r:id="rId15"/>
    <p:sldId id="277" r:id="rId16"/>
    <p:sldId id="278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4737"/>
  </p:normalViewPr>
  <p:slideViewPr>
    <p:cSldViewPr snapToGrid="0" snapToObjects="1">
      <p:cViewPr varScale="1">
        <p:scale>
          <a:sx n="112" d="100"/>
          <a:sy n="112" d="100"/>
        </p:scale>
        <p:origin x="208" y="1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428F0-A3B7-F34B-B6C0-FECF7383A8D3}" type="datetimeFigureOut">
              <a:rPr lang="en-US" smtClean="0"/>
              <a:t>5/30/16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8F12F-57A8-4048-B249-71FD38D9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1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AE64B2-AA3C-4211-AB65-398F76483140}" type="slidenum">
              <a:rPr lang="en-AU" smtClean="0"/>
              <a:pPr/>
              <a:t>5</a:t>
            </a:fld>
            <a:endParaRPr lang="en-A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2138" y="801688"/>
            <a:ext cx="5675312" cy="31940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5374"/>
            <a:ext cx="5028986" cy="384825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818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D21-BC85-0E49-BEBB-D326C4B79F34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71F9-97BB-2B4A-8D24-66EC043CB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8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D21-BC85-0E49-BEBB-D326C4B79F34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71F9-97BB-2B4A-8D24-66EC043CB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4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D21-BC85-0E49-BEBB-D326C4B79F34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71F9-97BB-2B4A-8D24-66EC043CB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3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D21-BC85-0E49-BEBB-D326C4B79F34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71F9-97BB-2B4A-8D24-66EC043CB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9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D21-BC85-0E49-BEBB-D326C4B79F34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71F9-97BB-2B4A-8D24-66EC043CB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D21-BC85-0E49-BEBB-D326C4B79F34}" type="datetimeFigureOut">
              <a:rPr lang="en-US" smtClean="0"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71F9-97BB-2B4A-8D24-66EC043CB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5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D21-BC85-0E49-BEBB-D326C4B79F34}" type="datetimeFigureOut">
              <a:rPr lang="en-US" smtClean="0"/>
              <a:t>5/30/16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71F9-97BB-2B4A-8D24-66EC043CB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1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D21-BC85-0E49-BEBB-D326C4B79F34}" type="datetimeFigureOut">
              <a:rPr lang="en-US" smtClean="0"/>
              <a:t>5/30/16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71F9-97BB-2B4A-8D24-66EC043CB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9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D21-BC85-0E49-BEBB-D326C4B79F34}" type="datetimeFigureOut">
              <a:rPr lang="en-US" smtClean="0"/>
              <a:t>5/30/16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71F9-97BB-2B4A-8D24-66EC043CB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2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D21-BC85-0E49-BEBB-D326C4B79F34}" type="datetimeFigureOut">
              <a:rPr lang="en-US" smtClean="0"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71F9-97BB-2B4A-8D24-66EC043CB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4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D21-BC85-0E49-BEBB-D326C4B79F34}" type="datetimeFigureOut">
              <a:rPr lang="en-US" smtClean="0"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71F9-97BB-2B4A-8D24-66EC043CB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6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4D21-BC85-0E49-BEBB-D326C4B79F34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E71F9-97BB-2B4A-8D24-66EC043CB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5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GWAS: Data quality control and analysis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err="1" smtClean="0"/>
              <a:t>Beben</a:t>
            </a:r>
            <a:r>
              <a:rPr lang="en-US" b="1" i="1" dirty="0" smtClean="0"/>
              <a:t> Benyamin</a:t>
            </a:r>
          </a:p>
          <a:p>
            <a:r>
              <a:rPr lang="en-US" i="1" dirty="0" smtClean="0"/>
              <a:t>CNSG Teaching, 1 June 2016</a:t>
            </a:r>
          </a:p>
          <a:p>
            <a:r>
              <a:rPr lang="en-US" i="1" dirty="0" smtClean="0"/>
              <a:t>(</a:t>
            </a:r>
            <a:r>
              <a:rPr lang="en-US" sz="2000" dirty="0" smtClean="0"/>
              <a:t>Shell and R scripts are available</a:t>
            </a:r>
            <a:r>
              <a:rPr lang="en-US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20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33008"/>
            <a:ext cx="8913813" cy="914400"/>
          </a:xfrm>
        </p:spPr>
        <p:txBody>
          <a:bodyPr/>
          <a:lstStyle/>
          <a:p>
            <a:r>
              <a:rPr lang="en-US" dirty="0" smtClean="0"/>
              <a:t>Case/Control – chi-squared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655" y="1501409"/>
            <a:ext cx="8491158" cy="4978219"/>
          </a:xfrm>
        </p:spPr>
        <p:txBody>
          <a:bodyPr>
            <a:normAutofit/>
          </a:bodyPr>
          <a:lstStyle/>
          <a:p>
            <a:r>
              <a:rPr lang="en-US" dirty="0" smtClean="0"/>
              <a:t>Expected = (Row Total x Column Total)/ Grand total</a:t>
            </a:r>
          </a:p>
          <a:p>
            <a:r>
              <a:rPr lang="en-US" dirty="0" smtClean="0"/>
              <a:t>Example for Case – D = (22108 x 21302)/42292 = 11136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b="1" i="1" dirty="0" smtClean="0"/>
              <a:t>X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= (11781-11136)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/11136 + (10327-10972)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/10972 + (9521-10166)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/10166 + (10663-10018)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/10018 </a:t>
            </a:r>
            <a:r>
              <a:rPr lang="en-US" dirty="0" smtClean="0"/>
              <a:t>= </a:t>
            </a:r>
            <a:r>
              <a:rPr lang="en-US" sz="1800" b="1" dirty="0" smtClean="0"/>
              <a:t>157.7</a:t>
            </a:r>
          </a:p>
          <a:p>
            <a:r>
              <a:rPr lang="en-US" sz="1800" b="1" dirty="0" smtClean="0"/>
              <a:t>P-value = 5 x 10</a:t>
            </a:r>
            <a:r>
              <a:rPr lang="en-US" sz="1800" b="1" baseline="30000" dirty="0" smtClean="0"/>
              <a:t>-36</a:t>
            </a:r>
          </a:p>
          <a:p>
            <a:endParaRPr lang="en-US" sz="1800" b="1" baseline="300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427037"/>
              </p:ext>
            </p:extLst>
          </p:nvPr>
        </p:nvGraphicFramePr>
        <p:xfrm>
          <a:off x="2207172" y="2530876"/>
          <a:ext cx="4442072" cy="2349500"/>
        </p:xfrm>
        <a:graphic>
          <a:graphicData uri="http://schemas.openxmlformats.org/drawingml/2006/table">
            <a:tbl>
              <a:tblPr/>
              <a:tblGrid>
                <a:gridCol w="1063548"/>
                <a:gridCol w="1153246"/>
                <a:gridCol w="1153246"/>
                <a:gridCol w="1072032"/>
              </a:tblGrid>
              <a:tr h="482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Observed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Expected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Control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11781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11136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10327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10972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22108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9521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10166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10663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10018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20184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21302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20990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42292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2908300"/>
            <a:ext cx="2400300" cy="111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39073" y="6318550"/>
            <a:ext cx="214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Powell</a:t>
            </a:r>
            <a:r>
              <a:rPr lang="en-US" smtClean="0"/>
              <a:t>, lecture notes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Logistic </a:t>
            </a:r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 to linear regression, used for binary outcomes instead </a:t>
            </a:r>
            <a:r>
              <a:rPr lang="en-US" dirty="0" smtClean="0"/>
              <a:t>of continuous </a:t>
            </a:r>
            <a:r>
              <a:rPr lang="en-US" dirty="0"/>
              <a:t>outcomes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et Y</a:t>
            </a:r>
            <a:r>
              <a:rPr lang="en-US" baseline="-25000" dirty="0" smtClean="0"/>
              <a:t>i</a:t>
            </a:r>
            <a:r>
              <a:rPr lang="en-US" dirty="0" smtClean="0"/>
              <a:t> be </a:t>
            </a:r>
            <a:r>
              <a:rPr lang="en-US" dirty="0"/>
              <a:t>the phenotype for individual </a:t>
            </a:r>
            <a:r>
              <a:rPr lang="en-US" dirty="0" err="1" smtClean="0"/>
              <a:t>i</a:t>
            </a:r>
            <a:endParaRPr lang="en-US" dirty="0"/>
          </a:p>
          <a:p>
            <a:pPr lvl="1"/>
            <a:r>
              <a:rPr lang="en-US" dirty="0" smtClean="0"/>
              <a:t>Y</a:t>
            </a:r>
            <a:r>
              <a:rPr lang="en-US" baseline="-25000" dirty="0" smtClean="0"/>
              <a:t>i</a:t>
            </a:r>
            <a:r>
              <a:rPr lang="en-US" dirty="0" smtClean="0"/>
              <a:t>  </a:t>
            </a:r>
            <a:r>
              <a:rPr lang="en-US" dirty="0"/>
              <a:t>= 0 for controls</a:t>
            </a:r>
          </a:p>
          <a:p>
            <a:pPr lvl="1"/>
            <a:r>
              <a:rPr lang="en-US" dirty="0" smtClean="0"/>
              <a:t>Y</a:t>
            </a:r>
            <a:r>
              <a:rPr lang="en-US" baseline="-25000" dirty="0" smtClean="0"/>
              <a:t>i</a:t>
            </a:r>
            <a:r>
              <a:rPr lang="en-US" dirty="0" smtClean="0"/>
              <a:t>  </a:t>
            </a:r>
            <a:r>
              <a:rPr lang="en-US" dirty="0"/>
              <a:t>= 1 for </a:t>
            </a:r>
            <a:r>
              <a:rPr lang="en-US" dirty="0" smtClean="0"/>
              <a:t>cases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Let X</a:t>
            </a:r>
            <a:r>
              <a:rPr lang="en-US" baseline="-25000" dirty="0" smtClean="0"/>
              <a:t>i</a:t>
            </a:r>
            <a:r>
              <a:rPr lang="en-US" dirty="0" smtClean="0"/>
              <a:t>  </a:t>
            </a:r>
            <a:r>
              <a:rPr lang="en-US" dirty="0"/>
              <a:t>be the genotype of individual </a:t>
            </a:r>
            <a:r>
              <a:rPr lang="en-US" dirty="0" err="1"/>
              <a:t>i</a:t>
            </a:r>
            <a:r>
              <a:rPr lang="en-US" dirty="0"/>
              <a:t> at a particular SNP</a:t>
            </a:r>
          </a:p>
          <a:p>
            <a:pPr lvl="1"/>
            <a:r>
              <a:rPr lang="en-US" dirty="0" err="1" smtClean="0"/>
              <a:t>dd</a:t>
            </a:r>
            <a:r>
              <a:rPr lang="en-US" dirty="0" smtClean="0"/>
              <a:t>	X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/>
              <a:t>0</a:t>
            </a:r>
          </a:p>
          <a:p>
            <a:pPr lvl="1"/>
            <a:r>
              <a:rPr lang="en-US" dirty="0" err="1" smtClean="0"/>
              <a:t>Dd</a:t>
            </a:r>
            <a:r>
              <a:rPr lang="en-US" dirty="0" smtClean="0"/>
              <a:t> 	X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/>
              <a:t>1</a:t>
            </a:r>
          </a:p>
          <a:p>
            <a:pPr lvl="1"/>
            <a:r>
              <a:rPr lang="en-US" dirty="0" smtClean="0"/>
              <a:t>DD	X</a:t>
            </a:r>
            <a:r>
              <a:rPr lang="en-US" baseline="-25000" dirty="0" smtClean="0"/>
              <a:t>i</a:t>
            </a:r>
            <a:r>
              <a:rPr lang="en-US" dirty="0" smtClean="0"/>
              <a:t> = 2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39073" y="6318550"/>
            <a:ext cx="214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Powell</a:t>
            </a:r>
            <a:r>
              <a:rPr lang="en-US" smtClean="0"/>
              <a:t>, lecture notes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Association models and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Models:</a:t>
            </a:r>
          </a:p>
          <a:p>
            <a:pPr lvl="1"/>
            <a:r>
              <a:rPr lang="en-US" b="1" dirty="0"/>
              <a:t>Allelic</a:t>
            </a:r>
            <a:r>
              <a:rPr lang="en-US" dirty="0"/>
              <a:t>: D versus d </a:t>
            </a:r>
            <a:endParaRPr lang="en-US" dirty="0" smtClean="0"/>
          </a:p>
          <a:p>
            <a:pPr lvl="1"/>
            <a:r>
              <a:rPr lang="en-US" b="1" dirty="0"/>
              <a:t>Dominant</a:t>
            </a:r>
            <a:r>
              <a:rPr lang="en-US" dirty="0"/>
              <a:t>: (DD, </a:t>
            </a:r>
            <a:r>
              <a:rPr lang="en-US" dirty="0" err="1"/>
              <a:t>Dd</a:t>
            </a:r>
            <a:r>
              <a:rPr lang="en-US" dirty="0"/>
              <a:t>) versus </a:t>
            </a:r>
            <a:r>
              <a:rPr lang="en-US" dirty="0" err="1"/>
              <a:t>dd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Recessive</a:t>
            </a:r>
            <a:r>
              <a:rPr lang="en-US" dirty="0"/>
              <a:t>: DD versus (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dd</a:t>
            </a:r>
            <a:r>
              <a:rPr lang="en-US" dirty="0"/>
              <a:t>) </a:t>
            </a:r>
          </a:p>
          <a:p>
            <a:pPr lvl="1"/>
            <a:r>
              <a:rPr lang="en-US" b="1" dirty="0"/>
              <a:t>Genotypic</a:t>
            </a:r>
            <a:r>
              <a:rPr lang="en-US" dirty="0"/>
              <a:t>: DD versus </a:t>
            </a:r>
            <a:r>
              <a:rPr lang="en-US" dirty="0" err="1"/>
              <a:t>Dd</a:t>
            </a:r>
            <a:r>
              <a:rPr lang="en-US" dirty="0"/>
              <a:t> versus </a:t>
            </a:r>
            <a:r>
              <a:rPr lang="en-US" dirty="0" err="1"/>
              <a:t>dd</a:t>
            </a:r>
            <a:endParaRPr lang="en-US" dirty="0"/>
          </a:p>
          <a:p>
            <a:r>
              <a:rPr lang="en-US" b="1" dirty="0" smtClean="0"/>
              <a:t>Methods</a:t>
            </a:r>
          </a:p>
          <a:p>
            <a:pPr lvl="1"/>
            <a:r>
              <a:rPr lang="en-AU" dirty="0" smtClean="0"/>
              <a:t>Linear regression</a:t>
            </a:r>
          </a:p>
          <a:p>
            <a:pPr lvl="1"/>
            <a:r>
              <a:rPr lang="en-AU" dirty="0"/>
              <a:t>ANOVA</a:t>
            </a:r>
          </a:p>
          <a:p>
            <a:pPr lvl="1"/>
            <a:r>
              <a:rPr lang="en-AU" dirty="0"/>
              <a:t>other: maximum likelihood, Bayesian)</a:t>
            </a:r>
          </a:p>
          <a:p>
            <a:r>
              <a:rPr lang="en-US" b="1" dirty="0" smtClean="0"/>
              <a:t>Specialized software</a:t>
            </a:r>
          </a:p>
          <a:p>
            <a:pPr lvl="1"/>
            <a:r>
              <a:rPr lang="en-US" dirty="0"/>
              <a:t>PLINK (http://</a:t>
            </a:r>
            <a:r>
              <a:rPr lang="en-US" dirty="0" err="1"/>
              <a:t>pngu.mgh.harvard.edu</a:t>
            </a:r>
            <a:r>
              <a:rPr lang="en-US" dirty="0"/>
              <a:t>/~</a:t>
            </a:r>
            <a:r>
              <a:rPr lang="en-US" dirty="0" err="1"/>
              <a:t>purcell</a:t>
            </a:r>
            <a:r>
              <a:rPr lang="en-US" dirty="0"/>
              <a:t>/plink</a:t>
            </a:r>
            <a:r>
              <a:rPr lang="en-US" dirty="0" smtClean="0"/>
              <a:t>/)</a:t>
            </a:r>
          </a:p>
          <a:p>
            <a:pPr lvl="1"/>
            <a:r>
              <a:rPr lang="en-US" dirty="0"/>
              <a:t>MERLIN (http://</a:t>
            </a:r>
            <a:r>
              <a:rPr lang="en-US" dirty="0" err="1"/>
              <a:t>www.sph.umich.edu</a:t>
            </a:r>
            <a:r>
              <a:rPr lang="en-US" dirty="0"/>
              <a:t>/</a:t>
            </a:r>
            <a:r>
              <a:rPr lang="en-US" dirty="0" err="1"/>
              <a:t>csg</a:t>
            </a:r>
            <a:r>
              <a:rPr lang="en-US" dirty="0"/>
              <a:t>/</a:t>
            </a:r>
            <a:r>
              <a:rPr lang="en-US" dirty="0" err="1"/>
              <a:t>abecasis</a:t>
            </a:r>
            <a:r>
              <a:rPr lang="en-US" dirty="0"/>
              <a:t>/merlin</a:t>
            </a:r>
            <a:r>
              <a:rPr lang="en-US" dirty="0" smtClean="0"/>
              <a:t>/)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961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Data quality control and cleaning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Individual-level QC</a:t>
            </a:r>
          </a:p>
          <a:p>
            <a:pPr lvl="1"/>
            <a:r>
              <a:rPr lang="en-US" dirty="0" smtClean="0"/>
              <a:t>Individuals with discordant sex</a:t>
            </a:r>
          </a:p>
          <a:p>
            <a:pPr lvl="2"/>
            <a:r>
              <a:rPr lang="en-US" dirty="0" smtClean="0"/>
              <a:t>Use </a:t>
            </a:r>
            <a:r>
              <a:rPr lang="en-US" dirty="0" err="1" smtClean="0"/>
              <a:t>Chr</a:t>
            </a:r>
            <a:r>
              <a:rPr lang="en-US" dirty="0" smtClean="0"/>
              <a:t> X: Male have one copy ~ cannot be heterozygous</a:t>
            </a:r>
          </a:p>
          <a:p>
            <a:pPr lvl="2"/>
            <a:r>
              <a:rPr lang="en-US" dirty="0" smtClean="0"/>
              <a:t>Indicates plating errors or sample mix-ups</a:t>
            </a:r>
            <a:endParaRPr lang="en-US" dirty="0" smtClean="0"/>
          </a:p>
          <a:p>
            <a:pPr lvl="1"/>
            <a:r>
              <a:rPr lang="en-US" dirty="0" smtClean="0"/>
              <a:t>Individuals with high missing genotype rate</a:t>
            </a:r>
          </a:p>
          <a:p>
            <a:pPr lvl="2"/>
            <a:r>
              <a:rPr lang="en-US" dirty="0" smtClean="0"/>
              <a:t>Indicates sample problem; low quality DNA</a:t>
            </a:r>
            <a:endParaRPr lang="en-US" dirty="0" smtClean="0"/>
          </a:p>
          <a:p>
            <a:pPr lvl="1"/>
            <a:r>
              <a:rPr lang="en-US" dirty="0" smtClean="0"/>
              <a:t>Individuals with extreme </a:t>
            </a:r>
            <a:r>
              <a:rPr lang="en-US" dirty="0" err="1" smtClean="0"/>
              <a:t>heterozygosity</a:t>
            </a:r>
            <a:r>
              <a:rPr lang="en-US" dirty="0" smtClean="0"/>
              <a:t> rate</a:t>
            </a:r>
          </a:p>
          <a:p>
            <a:pPr lvl="2"/>
            <a:r>
              <a:rPr lang="en-US" dirty="0" smtClean="0"/>
              <a:t>Indicates sample contamination (high) or inbreeding (low)</a:t>
            </a:r>
            <a:endParaRPr lang="en-US" dirty="0" smtClean="0"/>
          </a:p>
          <a:p>
            <a:pPr lvl="1"/>
            <a:r>
              <a:rPr lang="en-US" dirty="0" smtClean="0"/>
              <a:t>Related or duplicated individuals</a:t>
            </a:r>
          </a:p>
          <a:p>
            <a:pPr lvl="2"/>
            <a:r>
              <a:rPr lang="en-US" dirty="0" smtClean="0"/>
              <a:t>Use IBS or GRM. Avoids bias in test statistic</a:t>
            </a:r>
          </a:p>
          <a:p>
            <a:pPr lvl="1"/>
            <a:r>
              <a:rPr lang="en-US" dirty="0" smtClean="0"/>
              <a:t>Ancestry outliers</a:t>
            </a:r>
          </a:p>
          <a:p>
            <a:pPr lvl="2"/>
            <a:r>
              <a:rPr lang="en-US" dirty="0" smtClean="0"/>
              <a:t>Avoids population stratification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Data quality control and cleaning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SNP-level QC</a:t>
            </a:r>
          </a:p>
          <a:p>
            <a:pPr lvl="1"/>
            <a:r>
              <a:rPr lang="en-US" dirty="0" smtClean="0"/>
              <a:t>SNP with high missing genotype rate</a:t>
            </a:r>
          </a:p>
          <a:p>
            <a:pPr lvl="2"/>
            <a:r>
              <a:rPr lang="en-US" dirty="0" smtClean="0"/>
              <a:t>Indicates bad quality SNPs</a:t>
            </a:r>
          </a:p>
          <a:p>
            <a:pPr lvl="1"/>
            <a:r>
              <a:rPr lang="en-US" dirty="0" smtClean="0"/>
              <a:t>SNP that deviates from Hardy-Weinberg</a:t>
            </a:r>
          </a:p>
          <a:p>
            <a:pPr lvl="2"/>
            <a:r>
              <a:rPr lang="en-US" dirty="0" smtClean="0"/>
              <a:t>Should be stable from generation to generation: (1-p2); 2p(1-p);p2. Tested in controls.</a:t>
            </a:r>
            <a:endParaRPr lang="en-US" dirty="0" smtClean="0"/>
          </a:p>
          <a:p>
            <a:pPr lvl="1"/>
            <a:r>
              <a:rPr lang="en-US" dirty="0" smtClean="0"/>
              <a:t>SNP with lower minor allele frequency</a:t>
            </a:r>
          </a:p>
          <a:p>
            <a:pPr lvl="2"/>
            <a:r>
              <a:rPr lang="en-US" dirty="0" smtClean="0"/>
              <a:t>Difficult to call using genotyping platform. Indicates bad quality SNPs</a:t>
            </a:r>
            <a:endParaRPr lang="en-US" dirty="0" smtClean="0"/>
          </a:p>
          <a:p>
            <a:pPr lvl="1"/>
            <a:r>
              <a:rPr lang="en-US" dirty="0" smtClean="0"/>
              <a:t>SNP with differential </a:t>
            </a:r>
            <a:r>
              <a:rPr lang="en-US" dirty="0" err="1" smtClean="0"/>
              <a:t>missingness</a:t>
            </a:r>
            <a:r>
              <a:rPr lang="en-US" dirty="0" smtClean="0"/>
              <a:t> in cases and controls</a:t>
            </a:r>
          </a:p>
          <a:p>
            <a:pPr lvl="2"/>
            <a:r>
              <a:rPr lang="en-US" dirty="0" smtClean="0"/>
              <a:t>Indicates confounding with disease status, especially cases and controls processed separately</a:t>
            </a:r>
            <a:endParaRPr lang="en-US" dirty="0" smtClean="0"/>
          </a:p>
          <a:p>
            <a:pPr lvl="1"/>
            <a:r>
              <a:rPr lang="en-US" dirty="0" smtClean="0"/>
              <a:t>Comparing allele frequency to known database, such as </a:t>
            </a:r>
            <a:r>
              <a:rPr lang="en-US" dirty="0" err="1" smtClean="0"/>
              <a:t>HapMap</a:t>
            </a:r>
            <a:r>
              <a:rPr lang="en-US" dirty="0" smtClean="0"/>
              <a:t> or 1000G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Example </a:t>
            </a:r>
            <a:r>
              <a:rPr lang="en-US" dirty="0" smtClean="0"/>
              <a:t>– </a:t>
            </a:r>
            <a:r>
              <a:rPr lang="en-US" dirty="0" smtClean="0"/>
              <a:t>Data before QC</a:t>
            </a:r>
            <a:endParaRPr lang="en-US" dirty="0"/>
          </a:p>
        </p:txBody>
      </p:sp>
      <p:pic>
        <p:nvPicPr>
          <p:cNvPr id="4" name="Picture 3" descr="GWAS_SUMMA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838200"/>
            <a:ext cx="5867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6600" y="5956301"/>
            <a:ext cx="219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6SD From CHB Mean:</a:t>
            </a:r>
          </a:p>
          <a:p>
            <a:r>
              <a:rPr lang="en-US" dirty="0"/>
              <a:t>34 ethnic outliers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54505"/>
            <a:ext cx="8229600" cy="8302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Example: Ancestry </a:t>
            </a:r>
            <a:r>
              <a:rPr lang="en-US" sz="3600" b="1" dirty="0"/>
              <a:t>information</a:t>
            </a:r>
            <a:endParaRPr lang="en-US" sz="3600" b="1" dirty="0"/>
          </a:p>
        </p:txBody>
      </p:sp>
      <p:pic>
        <p:nvPicPr>
          <p:cNvPr id="7" name="Picture 6" descr="PCs_GCTA_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67" y="1049868"/>
            <a:ext cx="5350932" cy="53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62282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Example: PCA </a:t>
            </a:r>
            <a:r>
              <a:rPr lang="en-US" sz="3600" b="1" dirty="0"/>
              <a:t>after QCs</a:t>
            </a:r>
            <a:endParaRPr lang="en-US" sz="3600" b="1" dirty="0"/>
          </a:p>
        </p:txBody>
      </p:sp>
      <p:pic>
        <p:nvPicPr>
          <p:cNvPr id="3" name="Picture 2" descr="PCs_Sample+CHB_AfterQ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33600"/>
            <a:ext cx="4724400" cy="4724400"/>
          </a:xfrm>
          <a:prstGeom prst="rect">
            <a:avLst/>
          </a:prstGeom>
        </p:spPr>
      </p:pic>
      <p:pic>
        <p:nvPicPr>
          <p:cNvPr id="4" name="Picture 3" descr="PCs_GCTA_All_AfterQ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713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Samples </a:t>
            </a:r>
            <a:r>
              <a:rPr lang="en-US" sz="3600" dirty="0"/>
              <a:t>relatedness</a:t>
            </a:r>
            <a:endParaRPr lang="en-US" sz="3600" dirty="0"/>
          </a:p>
        </p:txBody>
      </p:sp>
      <p:pic>
        <p:nvPicPr>
          <p:cNvPr id="4" name="Picture 3" descr="Relatedne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1" y="833437"/>
            <a:ext cx="5842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Example: MAF </a:t>
            </a:r>
            <a:r>
              <a:rPr lang="en-US" sz="2800" b="1" dirty="0"/>
              <a:t>Comparison: </a:t>
            </a:r>
            <a:r>
              <a:rPr lang="en-US" sz="2800" b="1" dirty="0" smtClean="0"/>
              <a:t>SNPs </a:t>
            </a:r>
            <a:r>
              <a:rPr lang="en-US" sz="2800" b="1" dirty="0"/>
              <a:t>passed QC </a:t>
            </a:r>
            <a:r>
              <a:rPr lang="en-US" sz="2800" b="1" dirty="0"/>
              <a:t>(N: 447,237)</a:t>
            </a:r>
            <a:endParaRPr lang="en-US" sz="2800" b="1" dirty="0"/>
          </a:p>
        </p:txBody>
      </p:sp>
      <p:pic>
        <p:nvPicPr>
          <p:cNvPr id="3" name="Picture 2" descr="Control_UqvsCWenzhou_Freq_CleanSN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1930400"/>
            <a:ext cx="4559300" cy="4559300"/>
          </a:xfrm>
          <a:prstGeom prst="rect">
            <a:avLst/>
          </a:prstGeom>
        </p:spPr>
      </p:pic>
      <p:pic>
        <p:nvPicPr>
          <p:cNvPr id="4" name="Picture 3" descr="UQ_Cases_vsControl_Freq_CleanSN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0400"/>
            <a:ext cx="4572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1" y="2583934"/>
            <a:ext cx="90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/>
              <a:t>=0.990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07201" y="2602468"/>
            <a:ext cx="90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/>
              <a:t>=0.994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GWAS?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method to map gene associated with a trait/disease using genetic markers (SNPs) throughout the </a:t>
            </a:r>
            <a:r>
              <a:rPr lang="en-US" dirty="0" smtClean="0"/>
              <a:t>genome</a:t>
            </a:r>
          </a:p>
          <a:p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tatistically testing for the association between SNPs and the trait/disease ~ linear regression or chi-squared </a:t>
            </a:r>
            <a:r>
              <a:rPr lang="en-US" dirty="0" smtClean="0"/>
              <a:t>test</a:t>
            </a:r>
          </a:p>
          <a:p>
            <a:endParaRPr lang="en-US" dirty="0" smtClean="0"/>
          </a:p>
          <a:p>
            <a:r>
              <a:rPr lang="en-US" dirty="0" smtClean="0"/>
              <a:t>“Hypothesis-free” approach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7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Stages of GWAS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genetics account for the phenotypic variation?</a:t>
            </a:r>
          </a:p>
          <a:p>
            <a:pPr lvl="1"/>
            <a:r>
              <a:rPr lang="en-US" dirty="0" smtClean="0"/>
              <a:t>Heritability analysis using twin and family studies</a:t>
            </a:r>
          </a:p>
          <a:p>
            <a:pPr lvl="1"/>
            <a:r>
              <a:rPr lang="en-US" dirty="0" smtClean="0"/>
              <a:t>Epidemiological studies ~ risk factors for disease</a:t>
            </a:r>
          </a:p>
          <a:p>
            <a:pPr lvl="1"/>
            <a:endParaRPr lang="en-US" dirty="0"/>
          </a:p>
          <a:p>
            <a:r>
              <a:rPr lang="en-US" dirty="0" smtClean="0"/>
              <a:t>Collection of data</a:t>
            </a:r>
          </a:p>
          <a:p>
            <a:pPr lvl="1"/>
            <a:r>
              <a:rPr lang="en-US" dirty="0" smtClean="0"/>
              <a:t>Genetic (SNP genotypes)</a:t>
            </a:r>
          </a:p>
          <a:p>
            <a:pPr lvl="1"/>
            <a:r>
              <a:rPr lang="en-US" dirty="0" smtClean="0"/>
              <a:t>Phenotypic (height measure, disease status)</a:t>
            </a:r>
          </a:p>
          <a:p>
            <a:pPr lvl="1"/>
            <a:endParaRPr lang="en-US" dirty="0"/>
          </a:p>
          <a:p>
            <a:r>
              <a:rPr lang="en-US" dirty="0" smtClean="0"/>
              <a:t>Where are the genes?</a:t>
            </a:r>
          </a:p>
          <a:p>
            <a:pPr lvl="1"/>
            <a:r>
              <a:rPr lang="en-US" dirty="0" smtClean="0"/>
              <a:t>Genome wide association analysis (GWAS)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5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3177"/>
            <a:ext cx="5257801" cy="4435373"/>
          </a:xfrm>
        </p:spPr>
        <p:txBody>
          <a:bodyPr>
            <a:normAutofit/>
          </a:bodyPr>
          <a:lstStyle/>
          <a:p>
            <a:r>
              <a:rPr lang="en-US" sz="2000" dirty="0"/>
              <a:t>The genotype (i.e. </a:t>
            </a:r>
            <a:r>
              <a:rPr lang="en-US" sz="2000" i="1" dirty="0"/>
              <a:t>DD, </a:t>
            </a:r>
            <a:r>
              <a:rPr lang="en-US" sz="2000" i="1" dirty="0" err="1"/>
              <a:t>Dd</a:t>
            </a:r>
            <a:r>
              <a:rPr lang="en-US" sz="2000" i="1" dirty="0"/>
              <a:t>, </a:t>
            </a:r>
            <a:r>
              <a:rPr lang="en-US" sz="2000" i="1" dirty="0" err="1"/>
              <a:t>dd</a:t>
            </a:r>
            <a:r>
              <a:rPr lang="en-US" sz="2000" dirty="0"/>
              <a:t>) at 100,000’s – Millions of SNPs</a:t>
            </a:r>
          </a:p>
          <a:p>
            <a:endParaRPr lang="en-US" sz="2000" dirty="0"/>
          </a:p>
          <a:p>
            <a:r>
              <a:rPr lang="en-US" sz="2000" dirty="0"/>
              <a:t>Data normally collected on 1000’s – 10,000’s individuals</a:t>
            </a:r>
          </a:p>
          <a:p>
            <a:endParaRPr lang="en-US" sz="2000" dirty="0"/>
          </a:p>
          <a:p>
            <a:pPr lvl="1"/>
            <a:r>
              <a:rPr lang="en-US" sz="2000" dirty="0"/>
              <a:t>Phenotype </a:t>
            </a:r>
            <a:r>
              <a:rPr lang="en-US" sz="2000" dirty="0" smtClean="0"/>
              <a:t>or clinical data</a:t>
            </a:r>
            <a:endParaRPr lang="en-US" sz="2000" dirty="0"/>
          </a:p>
          <a:p>
            <a:pPr lvl="1"/>
            <a:r>
              <a:rPr lang="en-US" sz="2000" dirty="0"/>
              <a:t>Age, sex, other ‘covariates’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3177"/>
            <a:ext cx="5651028" cy="30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71450"/>
            <a:ext cx="85344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FFFFFF"/>
                </a:solidFill>
              </a:rPr>
              <a:t>Genetic Association</a:t>
            </a:r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3779838" y="4879975"/>
            <a:ext cx="349726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6257925" y="4684713"/>
            <a:ext cx="0" cy="3937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262564" y="5235575"/>
            <a:ext cx="1990725" cy="369332"/>
          </a:xfrm>
          <a:prstGeom prst="rect">
            <a:avLst/>
          </a:prstGeom>
          <a:noFill/>
          <a:ln w="57150" cmpd="tri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</a:rPr>
              <a:t>Genetic variants</a:t>
            </a:r>
            <a:endParaRPr lang="en-US" b="1" dirty="0">
              <a:solidFill>
                <a:schemeClr val="hlink"/>
              </a:solidFill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354639" y="1624013"/>
            <a:ext cx="1487487" cy="641350"/>
          </a:xfrm>
          <a:prstGeom prst="rect">
            <a:avLst/>
          </a:prstGeom>
          <a:noFill/>
          <a:ln w="57150" cmpd="tri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Disease/ Phenotype</a:t>
            </a:r>
          </a:p>
        </p:txBody>
      </p:sp>
      <p:sp>
        <p:nvSpPr>
          <p:cNvPr id="226312" name="AutoShape 8"/>
          <p:cNvSpPr>
            <a:spLocks/>
          </p:cNvSpPr>
          <p:nvPr/>
        </p:nvSpPr>
        <p:spPr bwMode="auto">
          <a:xfrm>
            <a:off x="6400801" y="2336800"/>
            <a:ext cx="771525" cy="2382838"/>
          </a:xfrm>
          <a:prstGeom prst="rightBrace">
            <a:avLst>
              <a:gd name="adj1" fmla="val 25737"/>
              <a:gd name="adj2" fmla="val 50000"/>
            </a:avLst>
          </a:prstGeom>
          <a:noFill/>
          <a:ln w="57150">
            <a:solidFill>
              <a:srgbClr val="FF66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7458076" y="2792414"/>
            <a:ext cx="2511425" cy="1200329"/>
          </a:xfrm>
          <a:prstGeom prst="rect">
            <a:avLst/>
          </a:prstGeom>
          <a:noFill/>
          <a:ln w="57150" cmpd="tri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5008"/>
                </a:solidFill>
              </a:rPr>
              <a:t>Test for genetic association between the phenotype and </a:t>
            </a:r>
            <a:r>
              <a:rPr lang="en-US" b="1" dirty="0">
                <a:solidFill>
                  <a:srgbClr val="FF5008"/>
                </a:solidFill>
              </a:rPr>
              <a:t>genetic variants</a:t>
            </a:r>
            <a:endParaRPr lang="en-US" b="1" dirty="0">
              <a:solidFill>
                <a:srgbClr val="FF5008"/>
              </a:solidFill>
            </a:endParaRPr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H="1">
            <a:off x="4265613" y="4656139"/>
            <a:ext cx="0" cy="49688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3432175" y="5424488"/>
            <a:ext cx="1811338" cy="366712"/>
          </a:xfrm>
          <a:prstGeom prst="rect">
            <a:avLst/>
          </a:prstGeom>
          <a:noFill/>
          <a:ln w="57150" cmpd="tri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6666"/>
                </a:solidFill>
              </a:rPr>
              <a:t>Marker/SNPs</a:t>
            </a:r>
          </a:p>
        </p:txBody>
      </p:sp>
      <p:sp>
        <p:nvSpPr>
          <p:cNvPr id="226316" name="AutoShape 12"/>
          <p:cNvSpPr>
            <a:spLocks/>
          </p:cNvSpPr>
          <p:nvPr/>
        </p:nvSpPr>
        <p:spPr bwMode="auto">
          <a:xfrm rot="-5400000">
            <a:off x="5017294" y="3371057"/>
            <a:ext cx="457200" cy="1954212"/>
          </a:xfrm>
          <a:prstGeom prst="rightBrace">
            <a:avLst>
              <a:gd name="adj1" fmla="val 35619"/>
              <a:gd name="adj2" fmla="val 50000"/>
            </a:avLst>
          </a:prstGeom>
          <a:noFill/>
          <a:ln w="57150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17" name="Text Box 13"/>
          <p:cNvSpPr txBox="1">
            <a:spLocks noChangeArrowheads="1"/>
          </p:cNvSpPr>
          <p:nvPr/>
        </p:nvSpPr>
        <p:spPr bwMode="auto">
          <a:xfrm>
            <a:off x="4495800" y="3429000"/>
            <a:ext cx="1435100" cy="641350"/>
          </a:xfrm>
          <a:prstGeom prst="rect">
            <a:avLst/>
          </a:prstGeom>
          <a:noFill/>
          <a:ln w="57150" cmpd="tri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6666"/>
                </a:solidFill>
              </a:rPr>
              <a:t>LD / correlation</a:t>
            </a:r>
          </a:p>
        </p:txBody>
      </p:sp>
      <p:sp>
        <p:nvSpPr>
          <p:cNvPr id="226318" name="AutoShape 14"/>
          <p:cNvSpPr>
            <a:spLocks/>
          </p:cNvSpPr>
          <p:nvPr/>
        </p:nvSpPr>
        <p:spPr bwMode="auto">
          <a:xfrm rot="1660185">
            <a:off x="4002088" y="1738314"/>
            <a:ext cx="685800" cy="2924175"/>
          </a:xfrm>
          <a:prstGeom prst="leftBrace">
            <a:avLst>
              <a:gd name="adj1" fmla="val 35532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19" name="Text Box 15"/>
          <p:cNvSpPr txBox="1">
            <a:spLocks noChangeArrowheads="1"/>
          </p:cNvSpPr>
          <p:nvPr/>
        </p:nvSpPr>
        <p:spPr bwMode="auto">
          <a:xfrm>
            <a:off x="1879601" y="1911351"/>
            <a:ext cx="2513013" cy="1006475"/>
          </a:xfrm>
          <a:prstGeom prst="rect">
            <a:avLst/>
          </a:prstGeom>
          <a:noFill/>
          <a:ln w="57150" cmpd="tri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6666"/>
                </a:solidFill>
                <a:latin typeface="Arial Unicode MS" pitchFamily="34" charset="-128"/>
              </a:rPr>
              <a:t>Test for association between phenotype and marker</a:t>
            </a: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8771060" y="6306245"/>
            <a:ext cx="14141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 dirty="0"/>
              <a:t>Weiss and Lange</a:t>
            </a:r>
          </a:p>
        </p:txBody>
      </p:sp>
      <p:sp>
        <p:nvSpPr>
          <p:cNvPr id="8208" name="Text Box 18"/>
          <p:cNvSpPr txBox="1">
            <a:spLocks noChangeArrowheads="1"/>
          </p:cNvSpPr>
          <p:nvPr/>
        </p:nvSpPr>
        <p:spPr bwMode="auto">
          <a:xfrm>
            <a:off x="4800601" y="4840288"/>
            <a:ext cx="997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1">
                <a:solidFill>
                  <a:srgbClr val="000099"/>
                </a:solidFill>
              </a:rPr>
              <a:t>Genome</a:t>
            </a:r>
          </a:p>
        </p:txBody>
      </p:sp>
      <p:sp>
        <p:nvSpPr>
          <p:cNvPr id="8209" name="Text Box 20"/>
          <p:cNvSpPr txBox="1">
            <a:spLocks noChangeArrowheads="1"/>
          </p:cNvSpPr>
          <p:nvPr/>
        </p:nvSpPr>
        <p:spPr bwMode="auto">
          <a:xfrm>
            <a:off x="7516813" y="4600576"/>
            <a:ext cx="290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184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2" grpId="0" animBg="1"/>
      <p:bldP spid="226313" grpId="0"/>
      <p:bldP spid="226314" grpId="0" animBg="1"/>
      <p:bldP spid="226315" grpId="0"/>
      <p:bldP spid="226316" grpId="0" animBg="1"/>
      <p:bldP spid="226317" grpId="0"/>
      <p:bldP spid="226318" grpId="0" animBg="1"/>
      <p:bldP spid="2263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b="1" dirty="0" smtClean="0"/>
              <a:t>Quantitative traits- </a:t>
            </a:r>
            <a:r>
              <a:rPr lang="en-US" sz="2300" b="1" dirty="0"/>
              <a:t>Linear model (regression)</a:t>
            </a:r>
            <a:endParaRPr lang="en-US" sz="2300" b="1" dirty="0"/>
          </a:p>
        </p:txBody>
      </p:sp>
      <p:pic>
        <p:nvPicPr>
          <p:cNvPr id="4" name="Picture 3" descr="Screen Shot 2012-05-23 at 10.09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1422119"/>
            <a:ext cx="3217501" cy="2399891"/>
          </a:xfrm>
          <a:prstGeom prst="rect">
            <a:avLst/>
          </a:prstGeom>
        </p:spPr>
      </p:pic>
      <p:pic>
        <p:nvPicPr>
          <p:cNvPr id="5" name="Picture 4" descr="Screen Shot 2012-05-23 at 10.12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49" y="4100863"/>
            <a:ext cx="3032324" cy="204681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1794" y="1883177"/>
            <a:ext cx="5544208" cy="4435373"/>
          </a:xfrm>
        </p:spPr>
        <p:txBody>
          <a:bodyPr>
            <a:normAutofit/>
          </a:bodyPr>
          <a:lstStyle/>
          <a:p>
            <a:r>
              <a:rPr lang="en-US" sz="2000" dirty="0"/>
              <a:t>What are we testing here?</a:t>
            </a:r>
          </a:p>
          <a:p>
            <a:r>
              <a:rPr lang="en-US" sz="2000" dirty="0"/>
              <a:t>What is the null hypothesis?</a:t>
            </a:r>
          </a:p>
          <a:p>
            <a:r>
              <a:rPr lang="en-US" sz="2000" dirty="0" smtClean="0"/>
              <a:t>Is </a:t>
            </a:r>
            <a:r>
              <a:rPr lang="en-US" sz="2000" dirty="0"/>
              <a:t>the slope of the regression (beta) significantly different from </a:t>
            </a:r>
            <a:r>
              <a:rPr lang="en-US" sz="2000" dirty="0" smtClean="0"/>
              <a:t>zero</a:t>
            </a:r>
          </a:p>
          <a:p>
            <a:r>
              <a:rPr lang="en-US" sz="2000" dirty="0" smtClean="0"/>
              <a:t>Slope </a:t>
            </a:r>
            <a:r>
              <a:rPr lang="en-US" sz="2000" dirty="0"/>
              <a:t>is fitted through the mean effects of the genotypes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44880" y="48790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AU" dirty="0" smtClean="0"/>
              <a:t>Y =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+ b*x + e</a:t>
            </a:r>
          </a:p>
          <a:p>
            <a:pPr>
              <a:buNone/>
            </a:pPr>
            <a:r>
              <a:rPr lang="en-AU" dirty="0" smtClean="0"/>
              <a:t>x = 0, 1, 2 for genotypes </a:t>
            </a:r>
            <a:r>
              <a:rPr lang="en-AU" dirty="0" smtClean="0">
                <a:solidFill>
                  <a:srgbClr val="7069FF"/>
                </a:solidFill>
              </a:rPr>
              <a:t>DD</a:t>
            </a:r>
            <a:r>
              <a:rPr lang="en-AU" dirty="0" smtClean="0"/>
              <a:t>, </a:t>
            </a:r>
            <a:r>
              <a:rPr lang="en-AU" dirty="0" err="1" smtClean="0">
                <a:solidFill>
                  <a:srgbClr val="7069FF"/>
                </a:solidFill>
              </a:rPr>
              <a:t>Dd</a:t>
            </a:r>
            <a:r>
              <a:rPr lang="en-AU" dirty="0" smtClean="0"/>
              <a:t> and </a:t>
            </a:r>
            <a:r>
              <a:rPr lang="en-AU" dirty="0" err="1" smtClean="0">
                <a:solidFill>
                  <a:srgbClr val="7069FF"/>
                </a:solidFill>
              </a:rPr>
              <a:t>dd</a:t>
            </a:r>
            <a:r>
              <a:rPr lang="en-AU" dirty="0" smtClean="0"/>
              <a:t> </a:t>
            </a:r>
            <a:endParaRPr lang="en-A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739073" y="6318550"/>
            <a:ext cx="214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Powell</a:t>
            </a:r>
            <a:r>
              <a:rPr lang="en-US" smtClean="0"/>
              <a:t>, lecture notes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06640" y="6348829"/>
            <a:ext cx="4991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www.discoveryandinnovation.com</a:t>
            </a:r>
            <a:r>
              <a:rPr lang="en-US" sz="1200" dirty="0" smtClean="0"/>
              <a:t>/BIOL202/notes/lecture25.html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403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289"/>
          </a:xfrm>
        </p:spPr>
        <p:txBody>
          <a:bodyPr/>
          <a:lstStyle/>
          <a:p>
            <a:r>
              <a:rPr lang="en-US" dirty="0" smtClean="0"/>
              <a:t>Case-control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50" y="1182414"/>
            <a:ext cx="7423150" cy="5221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4100" y="6403884"/>
            <a:ext cx="257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Clarke et al Nat </a:t>
            </a:r>
            <a:r>
              <a:rPr lang="en-US" dirty="0" err="1" smtClean="0"/>
              <a:t>Prot</a:t>
            </a:r>
            <a:r>
              <a:rPr lang="en-US" dirty="0" smtClean="0"/>
              <a:t>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/ Control – chi-squared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difference in allele frequency between cases and controls for SNP </a:t>
            </a:r>
            <a:r>
              <a:rPr lang="en-US" dirty="0" err="1" smtClean="0"/>
              <a:t>rsxxxxxxx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i.e. case / control study in 10651 cases and 10495 controls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Test for independence – chi-squared (2x2) contingency table or Fisher Exact test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821684"/>
              </p:ext>
            </p:extLst>
          </p:nvPr>
        </p:nvGraphicFramePr>
        <p:xfrm>
          <a:off x="3423444" y="3149600"/>
          <a:ext cx="4450556" cy="1930400"/>
        </p:xfrm>
        <a:graphic>
          <a:graphicData uri="http://schemas.openxmlformats.org/drawingml/2006/table">
            <a:tbl>
              <a:tblPr/>
              <a:tblGrid>
                <a:gridCol w="1072032"/>
                <a:gridCol w="1153246"/>
                <a:gridCol w="1153246"/>
                <a:gridCol w="1072032"/>
              </a:tblGrid>
              <a:tr h="482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Observed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Control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11781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39073" y="6318550"/>
            <a:ext cx="214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Powell</a:t>
            </a:r>
            <a:r>
              <a:rPr lang="en-US" smtClean="0"/>
              <a:t>, lecture notes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730</Words>
  <Application>Microsoft Macintosh PowerPoint</Application>
  <PresentationFormat>Widescreen</PresentationFormat>
  <Paragraphs>164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 Unicode MS</vt:lpstr>
      <vt:lpstr>Calibri</vt:lpstr>
      <vt:lpstr>Calibri Light</vt:lpstr>
      <vt:lpstr>Symbol</vt:lpstr>
      <vt:lpstr>Arial</vt:lpstr>
      <vt:lpstr>Office Theme</vt:lpstr>
      <vt:lpstr>GWAS: Data quality control and analysis</vt:lpstr>
      <vt:lpstr>What is GWAS?</vt:lpstr>
      <vt:lpstr>Stages of GWAS</vt:lpstr>
      <vt:lpstr>GWAS Data</vt:lpstr>
      <vt:lpstr>Genetic Association</vt:lpstr>
      <vt:lpstr>Quantitative traits- Linear model (regression)</vt:lpstr>
      <vt:lpstr>PowerPoint Presentation</vt:lpstr>
      <vt:lpstr>Case-control</vt:lpstr>
      <vt:lpstr>Case / Control – chi-squared test</vt:lpstr>
      <vt:lpstr>Case/Control – chi-squared test</vt:lpstr>
      <vt:lpstr>Logistic regression</vt:lpstr>
      <vt:lpstr>Association models and methods</vt:lpstr>
      <vt:lpstr>Data quality control and cleaning</vt:lpstr>
      <vt:lpstr>Data quality control and cleaning</vt:lpstr>
      <vt:lpstr>Example – Data before QC</vt:lpstr>
      <vt:lpstr>Example: Ancestry information</vt:lpstr>
      <vt:lpstr>Example: PCA after QCs</vt:lpstr>
      <vt:lpstr>Example: Samples relatedness</vt:lpstr>
      <vt:lpstr>Example: MAF Comparison: SNPs passed QC (N: 447,237)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GWAS</dc:title>
  <dc:creator>Microsoft Office User</dc:creator>
  <cp:lastModifiedBy>Microsoft Office User</cp:lastModifiedBy>
  <cp:revision>47</cp:revision>
  <dcterms:created xsi:type="dcterms:W3CDTF">2016-05-30T00:03:06Z</dcterms:created>
  <dcterms:modified xsi:type="dcterms:W3CDTF">2016-05-31T23:49:04Z</dcterms:modified>
</cp:coreProperties>
</file>