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58" r:id="rId5"/>
    <p:sldId id="270" r:id="rId6"/>
    <p:sldId id="263" r:id="rId7"/>
    <p:sldId id="260" r:id="rId8"/>
    <p:sldId id="267" r:id="rId9"/>
    <p:sldId id="264" r:id="rId10"/>
    <p:sldId id="266" r:id="rId11"/>
    <p:sldId id="265" r:id="rId12"/>
    <p:sldId id="268" r:id="rId13"/>
    <p:sldId id="269" r:id="rId14"/>
    <p:sldId id="271" r:id="rId15"/>
    <p:sldId id="26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6" d="100"/>
          <a:sy n="156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6A2FB-0BB7-6A41-9DAE-8F0629696B45}" type="datetimeFigureOut">
              <a:rPr lang="en-US" smtClean="0"/>
              <a:t>8/06/16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A72AD-5F21-8640-8123-C8DB1509B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28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297CF-CCA7-0148-BEA2-24E907FC98B4}" type="datetimeFigureOut">
              <a:rPr lang="en-US" smtClean="0"/>
              <a:t>8/06/16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161DB-72C0-0047-9DE9-7EC5763BE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7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7856-F9A0-D442-A5F1-B6989D5E2116}" type="datetime1">
              <a:rPr lang="en-AU" smtClean="0"/>
              <a:t>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1904-807C-0248-919D-D9B13D2AE100}" type="datetime1">
              <a:rPr lang="en-AU" smtClean="0"/>
              <a:t>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9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F0A3-7504-604B-A882-6A74D3DC722B}" type="datetime1">
              <a:rPr lang="en-AU" smtClean="0"/>
              <a:t>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5D2D-66AB-C343-8712-1DD8BFB8E375}" type="datetime1">
              <a:rPr lang="en-AU" smtClean="0"/>
              <a:t>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8E75-7338-A445-9494-2BFA56F254C4}" type="datetime1">
              <a:rPr lang="en-AU" smtClean="0"/>
              <a:t>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7D8-D6F6-DF41-B7B7-4C3D5A1150C5}" type="datetime1">
              <a:rPr lang="en-AU" smtClean="0"/>
              <a:t>8/06/16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5E3-5834-4945-ACFA-CE5CEFCD0DF7}" type="datetime1">
              <a:rPr lang="en-AU" smtClean="0"/>
              <a:t>8/06/16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8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74C62-3AD3-0344-8C28-9D95F94DE16E}" type="datetime1">
              <a:rPr lang="en-AU" smtClean="0"/>
              <a:t>8/06/16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3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856-36D9-3047-90F8-06E200E086AE}" type="datetime1">
              <a:rPr lang="en-AU" smtClean="0"/>
              <a:t>8/06/16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4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6A7-921E-E043-9C70-8AE221D8D9F4}" type="datetime1">
              <a:rPr lang="en-AU" smtClean="0"/>
              <a:t>8/06/16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5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5E30-3566-764E-8830-B68EF76DF5F6}" type="datetime1">
              <a:rPr lang="en-AU" smtClean="0"/>
              <a:t>8/06/16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3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93B2-AD77-BC49-858E-E2A6C17BF0E5}" type="datetime1">
              <a:rPr lang="en-AU" smtClean="0"/>
              <a:t>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52C2F-2665-EC4B-B17E-4EBAF94E8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Prediction and estimation using linear mixed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CNSG </a:t>
            </a:r>
          </a:p>
          <a:p>
            <a:r>
              <a:rPr lang="en-US" dirty="0" smtClean="0"/>
              <a:t>8 June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00" y="0"/>
            <a:ext cx="5518727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4788648"/>
            <a:ext cx="193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Typo: </a:t>
            </a:r>
            <a:r>
              <a:rPr lang="en-AU" dirty="0" err="1" smtClean="0"/>
              <a:t>Ginv</a:t>
            </a:r>
            <a:r>
              <a:rPr lang="en-AU" dirty="0" smtClean="0"/>
              <a:t> missing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505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431800"/>
            <a:ext cx="6273800" cy="59817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4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u-hat = E(</a:t>
            </a:r>
            <a:r>
              <a:rPr lang="en-US" dirty="0" err="1" smtClean="0"/>
              <a:t>u|y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y-hat = E(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future</a:t>
            </a:r>
            <a:r>
              <a:rPr lang="en-US" dirty="0" smtClean="0"/>
              <a:t>|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now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0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Unbiasedness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effects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E(</a:t>
            </a:r>
            <a:r>
              <a:rPr lang="en-US" dirty="0" err="1" smtClean="0"/>
              <a:t>b-hat|b</a:t>
            </a:r>
            <a:r>
              <a:rPr lang="en-US" dirty="0" smtClean="0"/>
              <a:t>) = b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Random effects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E(</a:t>
            </a:r>
            <a:r>
              <a:rPr lang="en-US" dirty="0" err="1" smtClean="0"/>
              <a:t>u|u-hat</a:t>
            </a:r>
            <a:r>
              <a:rPr lang="en-US" dirty="0" smtClean="0"/>
              <a:t>) = u-hat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variance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history</a:t>
            </a:r>
          </a:p>
          <a:p>
            <a:r>
              <a:rPr lang="en-US" dirty="0" smtClean="0"/>
              <a:t>ANOVA (Fisher 1918)</a:t>
            </a:r>
          </a:p>
          <a:p>
            <a:r>
              <a:rPr lang="en-US" dirty="0" smtClean="0"/>
              <a:t>Balanced </a:t>
            </a:r>
            <a:r>
              <a:rPr lang="en-US" dirty="0" err="1" smtClean="0"/>
              <a:t>vs</a:t>
            </a:r>
            <a:r>
              <a:rPr lang="en-US" dirty="0" smtClean="0"/>
              <a:t> unbalanced designs</a:t>
            </a:r>
          </a:p>
          <a:p>
            <a:pPr lvl="1"/>
            <a:r>
              <a:rPr lang="en-US" dirty="0" smtClean="0"/>
              <a:t>sums of squares not orthogonal</a:t>
            </a:r>
          </a:p>
          <a:p>
            <a:r>
              <a:rPr lang="en-US" dirty="0" smtClean="0"/>
              <a:t>1960s: maximum likelihood for mixed models</a:t>
            </a:r>
          </a:p>
          <a:p>
            <a:r>
              <a:rPr lang="en-US" dirty="0" smtClean="0"/>
              <a:t>Problems: computational and bias</a:t>
            </a:r>
          </a:p>
          <a:p>
            <a:r>
              <a:rPr lang="en-US" dirty="0" smtClean="0"/>
              <a:t>REML: 1960s for balanced designs</a:t>
            </a:r>
          </a:p>
          <a:p>
            <a:r>
              <a:rPr lang="en-US" dirty="0" smtClean="0"/>
              <a:t>Patterson &amp; Thompson 1971 (</a:t>
            </a:r>
            <a:r>
              <a:rPr lang="en-US" dirty="0" err="1" smtClean="0"/>
              <a:t>Biometrika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REML </a:t>
            </a:r>
            <a:r>
              <a:rPr lang="en-US" dirty="0" err="1" smtClean="0"/>
              <a:t>vs</a:t>
            </a:r>
            <a:r>
              <a:rPr lang="en-US" dirty="0" smtClean="0"/>
              <a:t>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 =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 + 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ML estimate of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– mean(y))</a:t>
            </a:r>
            <a:r>
              <a:rPr lang="en-US" baseline="30000" dirty="0" smtClean="0"/>
              <a:t>2</a:t>
            </a:r>
            <a:r>
              <a:rPr lang="en-US" dirty="0" smtClean="0"/>
              <a:t> / </a:t>
            </a:r>
            <a:r>
              <a:rPr lang="en-US" i="1" dirty="0" smtClean="0"/>
              <a:t>n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REML </a:t>
            </a:r>
            <a:r>
              <a:rPr lang="en-US" dirty="0"/>
              <a:t>takes account of the number of fixed effects </a:t>
            </a:r>
            <a:r>
              <a:rPr lang="en-US" dirty="0" smtClean="0"/>
              <a:t>fitted: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REML </a:t>
            </a:r>
            <a:r>
              <a:rPr lang="en-US" dirty="0"/>
              <a:t>estimate of </a:t>
            </a:r>
            <a:r>
              <a:rPr lang="en-US" dirty="0">
                <a:latin typeface="Symbol" charset="2"/>
                <a:cs typeface="Symbol" charset="2"/>
              </a:rPr>
              <a:t>s</a:t>
            </a:r>
            <a:r>
              <a:rPr lang="en-US" baseline="-25000" dirty="0"/>
              <a:t>e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>
                <a:latin typeface="Symbol" charset="2"/>
                <a:cs typeface="Symbol" charset="2"/>
              </a:rPr>
              <a:t>S</a:t>
            </a:r>
            <a:r>
              <a:rPr lang="en-US" dirty="0"/>
              <a:t>(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 – mean(y))</a:t>
            </a:r>
            <a:r>
              <a:rPr lang="en-US" baseline="30000" dirty="0"/>
              <a:t>2</a:t>
            </a:r>
            <a:r>
              <a:rPr lang="en-US" dirty="0"/>
              <a:t> / </a:t>
            </a:r>
            <a:r>
              <a:rPr lang="en-US" dirty="0" smtClean="0"/>
              <a:t>(</a:t>
            </a:r>
            <a:r>
              <a:rPr lang="en-US" i="1" dirty="0" smtClean="0"/>
              <a:t>n-1)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1562"/>
            <a:ext cx="9144000" cy="1513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5913"/>
            <a:ext cx="9144000" cy="8394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7692" y="5550685"/>
            <a:ext cx="72704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Difference is log|</a:t>
            </a:r>
            <a:r>
              <a:rPr lang="en-AU" sz="3200" b="1" dirty="0" smtClean="0"/>
              <a:t>X</a:t>
            </a:r>
            <a:r>
              <a:rPr lang="en-AU" sz="3200" baseline="30000" dirty="0" smtClean="0"/>
              <a:t>T</a:t>
            </a:r>
            <a:r>
              <a:rPr lang="en-AU" sz="3200" b="1" dirty="0" smtClean="0"/>
              <a:t>V</a:t>
            </a:r>
            <a:r>
              <a:rPr lang="en-AU" sz="3200" baseline="30000" dirty="0" smtClean="0"/>
              <a:t>-1</a:t>
            </a:r>
            <a:r>
              <a:rPr lang="en-AU" sz="3200" b="1" dirty="0" smtClean="0"/>
              <a:t>X</a:t>
            </a:r>
            <a:r>
              <a:rPr lang="en-AU" sz="3200" dirty="0" smtClean="0"/>
              <a:t>|, a “penalty” term</a:t>
            </a:r>
            <a:endParaRPr lang="en-A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40658" y="171642"/>
            <a:ext cx="75252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Consider the linear model </a:t>
            </a:r>
            <a:r>
              <a:rPr lang="en-AU" sz="3200" b="1" dirty="0" smtClean="0"/>
              <a:t>y</a:t>
            </a:r>
            <a:r>
              <a:rPr lang="en-AU" sz="3200" dirty="0" smtClean="0"/>
              <a:t> = </a:t>
            </a:r>
            <a:r>
              <a:rPr lang="en-AU" sz="3200" b="1" dirty="0" err="1" smtClean="0"/>
              <a:t>Xb</a:t>
            </a:r>
            <a:r>
              <a:rPr lang="en-AU" sz="3200" dirty="0" smtClean="0"/>
              <a:t> + </a:t>
            </a:r>
            <a:r>
              <a:rPr lang="en-AU" sz="3200" b="1" dirty="0" smtClean="0"/>
              <a:t>e</a:t>
            </a:r>
          </a:p>
          <a:p>
            <a:endParaRPr lang="en-AU" sz="3200" dirty="0" smtClean="0"/>
          </a:p>
          <a:p>
            <a:r>
              <a:rPr lang="en-AU" sz="3200" b="1" dirty="0" smtClean="0"/>
              <a:t>V</a:t>
            </a:r>
            <a:r>
              <a:rPr lang="en-AU" sz="3200" dirty="0" smtClean="0"/>
              <a:t> = </a:t>
            </a:r>
            <a:r>
              <a:rPr lang="en-AU" sz="3200" dirty="0" err="1" smtClean="0"/>
              <a:t>var</a:t>
            </a:r>
            <a:r>
              <a:rPr lang="en-AU" sz="3200" dirty="0" smtClean="0"/>
              <a:t>(</a:t>
            </a:r>
            <a:r>
              <a:rPr lang="en-AU" sz="3200" b="1" dirty="0" smtClean="0"/>
              <a:t>e</a:t>
            </a:r>
            <a:r>
              <a:rPr lang="en-AU" sz="3200" dirty="0" smtClean="0"/>
              <a:t>)</a:t>
            </a:r>
          </a:p>
          <a:p>
            <a:r>
              <a:rPr lang="en-AU" sz="3200" b="1" dirty="0" smtClean="0"/>
              <a:t>R</a:t>
            </a:r>
            <a:r>
              <a:rPr lang="en-AU" sz="3200" dirty="0" smtClean="0"/>
              <a:t> = </a:t>
            </a:r>
            <a:r>
              <a:rPr lang="en-AU" sz="3200" b="1" dirty="0" smtClean="0"/>
              <a:t>y</a:t>
            </a:r>
            <a:r>
              <a:rPr lang="en-AU" sz="3200" dirty="0" smtClean="0"/>
              <a:t> – </a:t>
            </a:r>
            <a:r>
              <a:rPr lang="en-AU" sz="3200" b="1" dirty="0" err="1" smtClean="0"/>
              <a:t>Xb</a:t>
            </a:r>
            <a:endParaRPr lang="en-AU" sz="3200" b="1" dirty="0" smtClean="0"/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51545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(toy example in 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y</a:t>
            </a:r>
            <a:r>
              <a:rPr lang="en-US" dirty="0" smtClean="0"/>
              <a:t> = </a:t>
            </a:r>
            <a:r>
              <a:rPr lang="en-US" b="1" dirty="0" smtClean="0"/>
              <a:t>1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 + </a:t>
            </a:r>
            <a:r>
              <a:rPr lang="en-US" b="1" dirty="0" smtClean="0"/>
              <a:t>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smtClean="0"/>
              <a:t>= </a:t>
            </a:r>
            <a:r>
              <a:rPr lang="en-US" b="1" smtClean="0"/>
              <a:t>I</a:t>
            </a:r>
            <a:r>
              <a:rPr lang="en-US" smtClean="0">
                <a:latin typeface="Symbol" charset="2"/>
                <a:cs typeface="Symbol" charset="2"/>
              </a:rPr>
              <a:t>s</a:t>
            </a:r>
            <a:r>
              <a:rPr lang="en-US" baseline="-25000" smtClean="0"/>
              <a:t>e</a:t>
            </a:r>
            <a:r>
              <a:rPr lang="en-US" baseline="3000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log|</a:t>
            </a:r>
            <a:r>
              <a:rPr lang="en-US" b="1" dirty="0" err="1" smtClean="0"/>
              <a:t>V</a:t>
            </a:r>
            <a:r>
              <a:rPr lang="en-US" dirty="0" smtClean="0"/>
              <a:t>| = </a:t>
            </a:r>
            <a:r>
              <a:rPr lang="en-US" i="1" dirty="0" err="1" smtClean="0"/>
              <a:t>n</a:t>
            </a:r>
            <a:r>
              <a:rPr lang="en-US" dirty="0" err="1" smtClean="0"/>
              <a:t>log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AU" dirty="0"/>
              <a:t>log|</a:t>
            </a:r>
            <a:r>
              <a:rPr lang="en-AU" b="1" dirty="0"/>
              <a:t>X</a:t>
            </a:r>
            <a:r>
              <a:rPr lang="en-AU" baseline="30000" dirty="0"/>
              <a:t>T</a:t>
            </a:r>
            <a:r>
              <a:rPr lang="en-AU" b="1" dirty="0"/>
              <a:t>V</a:t>
            </a:r>
            <a:r>
              <a:rPr lang="en-AU" baseline="30000" dirty="0"/>
              <a:t>-1</a:t>
            </a:r>
            <a:r>
              <a:rPr lang="en-AU" b="1" dirty="0"/>
              <a:t>X</a:t>
            </a:r>
            <a:r>
              <a:rPr lang="en-AU" dirty="0" smtClean="0"/>
              <a:t>|= -</a:t>
            </a:r>
            <a:r>
              <a:rPr lang="en-US" i="1" dirty="0" err="1" smtClean="0"/>
              <a:t>n</a:t>
            </a:r>
            <a:r>
              <a:rPr lang="en-US" dirty="0" err="1" smtClean="0"/>
              <a:t>log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R</a:t>
            </a:r>
            <a:r>
              <a:rPr lang="en-US" baseline="30000" dirty="0" smtClean="0"/>
              <a:t>T</a:t>
            </a:r>
            <a:r>
              <a:rPr lang="en-US" b="1" dirty="0" smtClean="0"/>
              <a:t>V</a:t>
            </a:r>
            <a:r>
              <a:rPr lang="en-US" baseline="30000" dirty="0" smtClean="0"/>
              <a:t>-1</a:t>
            </a:r>
            <a:r>
              <a:rPr lang="en-US" b="1" dirty="0" smtClean="0"/>
              <a:t>R</a:t>
            </a:r>
            <a:r>
              <a:rPr lang="en-US" dirty="0" smtClean="0"/>
              <a:t> =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(y –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dirty="0">
                <a:latin typeface="Symbol" charset="2"/>
                <a:cs typeface="Symbol" charset="2"/>
              </a:rPr>
              <a:t>s</a:t>
            </a:r>
            <a:r>
              <a:rPr lang="en-US" baseline="-25000" dirty="0"/>
              <a:t>e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9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most statisticians, random effects are ‘nuisance’ effects</a:t>
            </a:r>
          </a:p>
          <a:p>
            <a:pPr lvl="1"/>
            <a:r>
              <a:rPr lang="en-US" dirty="0" smtClean="0"/>
              <a:t>fit to properly model covariance structure of the data (when the real interest is in fixed effects)</a:t>
            </a:r>
          </a:p>
          <a:p>
            <a:pPr lvl="1"/>
            <a:r>
              <a:rPr lang="en-US" dirty="0" smtClean="0"/>
              <a:t>no interest in the random effects themselves, other than in their variance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X</a:t>
            </a:r>
            <a:r>
              <a:rPr lang="en-US" dirty="0" err="1"/>
              <a:t>b</a:t>
            </a:r>
            <a:r>
              <a:rPr lang="en-US" dirty="0"/>
              <a:t> + </a:t>
            </a:r>
            <a:r>
              <a:rPr lang="en-US" b="1" dirty="0"/>
              <a:t>e</a:t>
            </a:r>
          </a:p>
          <a:p>
            <a:pPr marL="0" indent="0">
              <a:buNone/>
            </a:pPr>
            <a:r>
              <a:rPr lang="en-US" dirty="0" smtClean="0"/>
              <a:t>(random effect not explicitly in the model)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/>
              <a:t>(</a:t>
            </a:r>
            <a:r>
              <a:rPr lang="en-US" b="1" dirty="0"/>
              <a:t>y</a:t>
            </a:r>
            <a:r>
              <a:rPr lang="en-US" dirty="0"/>
              <a:t>) = 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b="1" dirty="0"/>
              <a:t>e</a:t>
            </a:r>
            <a:r>
              <a:rPr lang="en-US" dirty="0"/>
              <a:t>) </a:t>
            </a:r>
            <a:r>
              <a:rPr lang="en-US" dirty="0" smtClean="0"/>
              <a:t>= </a:t>
            </a: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b="1" dirty="0" err="1"/>
              <a:t>Zu</a:t>
            </a:r>
            <a:r>
              <a:rPr lang="en-US" dirty="0"/>
              <a:t> + </a:t>
            </a:r>
            <a:r>
              <a:rPr lang="en-US" b="1" dirty="0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) = </a:t>
            </a:r>
            <a:r>
              <a:rPr lang="en-US" b="1" dirty="0" smtClean="0"/>
              <a:t>V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30000" dirty="0" smtClean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b="1" dirty="0" smtClean="0"/>
              <a:t>ZZ</a:t>
            </a:r>
            <a:r>
              <a:rPr lang="en-US" baseline="30000" dirty="0" smtClean="0"/>
              <a:t>T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u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b="1" dirty="0" smtClean="0"/>
              <a:t>I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>
                <a:latin typeface="Symbol" charset="2"/>
                <a:cs typeface="Symbol" charset="2"/>
              </a:rPr>
              <a:t>e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8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y </a:t>
            </a:r>
            <a:r>
              <a:rPr lang="en-US" sz="2800" dirty="0" smtClean="0"/>
              <a:t>=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Xb</a:t>
            </a:r>
            <a:r>
              <a:rPr lang="en-US" sz="2800" b="1" dirty="0" smtClean="0"/>
              <a:t> </a:t>
            </a:r>
            <a:r>
              <a:rPr lang="en-US" sz="2800" dirty="0" smtClean="0"/>
              <a:t>+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Zu</a:t>
            </a:r>
            <a:r>
              <a:rPr lang="en-US" sz="2800" b="1" dirty="0" smtClean="0"/>
              <a:t> </a:t>
            </a:r>
            <a:r>
              <a:rPr lang="en-US" sz="2800" dirty="0" smtClean="0"/>
              <a:t>+</a:t>
            </a:r>
            <a:r>
              <a:rPr lang="en-US" sz="2800" b="1" dirty="0" smtClean="0"/>
              <a:t> e</a:t>
            </a:r>
          </a:p>
          <a:p>
            <a:pPr marL="0" indent="0"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(</a:t>
            </a:r>
            <a:r>
              <a:rPr lang="en-US" sz="2800" b="1" dirty="0" smtClean="0"/>
              <a:t>y</a:t>
            </a:r>
            <a:r>
              <a:rPr lang="en-US" sz="2800" dirty="0" smtClean="0"/>
              <a:t>)= </a:t>
            </a:r>
            <a:r>
              <a:rPr lang="en-US" sz="2800" b="1" dirty="0" err="1" smtClean="0"/>
              <a:t>Z</a:t>
            </a:r>
            <a:r>
              <a:rPr lang="en-US" sz="2800" dirty="0" err="1" smtClean="0"/>
              <a:t>var</a:t>
            </a:r>
            <a:r>
              <a:rPr lang="en-US" sz="2800" dirty="0" smtClean="0"/>
              <a:t>(</a:t>
            </a:r>
            <a:r>
              <a:rPr lang="en-US" sz="2800" b="1" dirty="0" smtClean="0"/>
              <a:t>u</a:t>
            </a:r>
            <a:r>
              <a:rPr lang="en-US" sz="2800" dirty="0" smtClean="0"/>
              <a:t>)</a:t>
            </a:r>
            <a:r>
              <a:rPr lang="en-US" sz="2800" b="1" dirty="0" smtClean="0"/>
              <a:t>Z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/>
              <a:t>var</a:t>
            </a:r>
            <a:r>
              <a:rPr lang="en-US" sz="2800" dirty="0" smtClean="0"/>
              <a:t>(</a:t>
            </a:r>
            <a:r>
              <a:rPr lang="en-US" sz="2800" b="1" dirty="0" smtClean="0"/>
              <a:t>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Interest in individual </a:t>
            </a:r>
            <a:r>
              <a:rPr lang="en-US" sz="2800" b="1" dirty="0" smtClean="0"/>
              <a:t>u</a:t>
            </a:r>
            <a:r>
              <a:rPr lang="en-US" sz="2800" dirty="0" smtClean="0"/>
              <a:t> effects. With pedigree data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(</a:t>
            </a:r>
            <a:r>
              <a:rPr lang="en-US" sz="2800" b="1" dirty="0" smtClean="0"/>
              <a:t>u</a:t>
            </a:r>
            <a:r>
              <a:rPr lang="en-US" sz="2800" dirty="0" smtClean="0"/>
              <a:t>) = </a:t>
            </a:r>
            <a:r>
              <a:rPr lang="en-US" sz="2800" b="1" dirty="0" smtClean="0"/>
              <a:t>G</a:t>
            </a:r>
            <a:r>
              <a:rPr lang="en-US" sz="2800" dirty="0" smtClean="0"/>
              <a:t> = </a:t>
            </a:r>
            <a:r>
              <a:rPr lang="en-US" sz="2800" b="1" dirty="0" smtClean="0"/>
              <a:t>A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with </a:t>
            </a:r>
            <a:r>
              <a:rPr lang="en-US" sz="2800" b="1" dirty="0" smtClean="0"/>
              <a:t>A</a:t>
            </a:r>
            <a:r>
              <a:rPr lang="en-US" sz="2800" dirty="0" smtClean="0"/>
              <a:t> = relationship matrix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32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(Robinson)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12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y </a:t>
            </a:r>
            <a:r>
              <a:rPr lang="en-US" sz="2800" dirty="0"/>
              <a:t>=</a:t>
            </a:r>
            <a:r>
              <a:rPr lang="en-US" sz="2800" b="1" dirty="0"/>
              <a:t> </a:t>
            </a:r>
            <a:r>
              <a:rPr lang="en-US" sz="2800" b="1" dirty="0" err="1"/>
              <a:t>Xb</a:t>
            </a:r>
            <a:r>
              <a:rPr lang="en-US" sz="2800" b="1" dirty="0"/>
              <a:t> </a:t>
            </a:r>
            <a:r>
              <a:rPr lang="en-US" sz="2800" dirty="0"/>
              <a:t>+</a:t>
            </a:r>
            <a:r>
              <a:rPr lang="en-US" sz="2800" b="1" dirty="0"/>
              <a:t> </a:t>
            </a:r>
            <a:r>
              <a:rPr lang="en-US" sz="2800" b="1" dirty="0" err="1"/>
              <a:t>Zu</a:t>
            </a:r>
            <a:r>
              <a:rPr lang="en-US" sz="2800" b="1" dirty="0"/>
              <a:t> </a:t>
            </a:r>
            <a:r>
              <a:rPr lang="en-US" sz="2800" dirty="0"/>
              <a:t>+</a:t>
            </a:r>
            <a:r>
              <a:rPr lang="en-US" sz="2800" b="1" dirty="0"/>
              <a:t> 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V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(</a:t>
            </a:r>
            <a:r>
              <a:rPr lang="en-US" sz="2800" b="1" dirty="0" smtClean="0"/>
              <a:t>ZGZ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b="1" dirty="0" smtClean="0"/>
              <a:t>R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30000" dirty="0" smtClean="0"/>
              <a:t>2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Could be written as </a:t>
            </a:r>
            <a:r>
              <a:rPr lang="en-US" sz="2800" b="1" dirty="0" smtClean="0"/>
              <a:t>V</a:t>
            </a:r>
            <a:r>
              <a:rPr lang="en-US" sz="2800" dirty="0" smtClean="0"/>
              <a:t> = </a:t>
            </a:r>
            <a:r>
              <a:rPr lang="en-US" sz="2800" b="1" dirty="0" smtClean="0"/>
              <a:t>ZAZ</a:t>
            </a:r>
            <a:r>
              <a:rPr lang="en-US" sz="2800" baseline="30000" dirty="0" smtClean="0"/>
              <a:t>T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+ </a:t>
            </a:r>
            <a:r>
              <a:rPr lang="en-US" sz="2800" b="1" dirty="0" smtClean="0"/>
              <a:t>R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e</a:t>
            </a:r>
            <a:r>
              <a:rPr lang="en-US" sz="2800" baseline="30000" dirty="0" smtClean="0"/>
              <a:t>2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in which case 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e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and </a:t>
            </a:r>
            <a:r>
              <a:rPr lang="en-US" sz="2800" b="1" dirty="0" smtClean="0"/>
              <a:t>G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e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</a:t>
            </a:r>
            <a:r>
              <a:rPr lang="en-US" sz="2800" b="1" dirty="0" smtClean="0"/>
              <a:t>A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</a:t>
            </a:r>
          </a:p>
          <a:p>
            <a:pPr marL="0" indent="0">
              <a:buNone/>
            </a:pPr>
            <a:r>
              <a:rPr lang="en-US" sz="2800" dirty="0" smtClean="0"/>
              <a:t>so </a:t>
            </a:r>
            <a:r>
              <a:rPr lang="en-US" sz="2800" b="1" dirty="0" smtClean="0"/>
              <a:t>G</a:t>
            </a:r>
            <a:r>
              <a:rPr lang="en-US" sz="2800" dirty="0" smtClean="0"/>
              <a:t> = </a:t>
            </a:r>
            <a:r>
              <a:rPr lang="en-US" sz="2800" b="1" dirty="0" smtClean="0"/>
              <a:t>A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e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In Robinson’s toy example, </a:t>
            </a:r>
            <a:r>
              <a:rPr lang="en-US" sz="2800" b="1" dirty="0" smtClean="0"/>
              <a:t>R</a:t>
            </a:r>
            <a:r>
              <a:rPr lang="en-US" sz="2800" dirty="0" smtClean="0"/>
              <a:t> = </a:t>
            </a:r>
            <a:r>
              <a:rPr lang="en-US" sz="2800" b="1" dirty="0" smtClean="0"/>
              <a:t>I</a:t>
            </a:r>
            <a:r>
              <a:rPr lang="en-US" sz="2800" dirty="0" smtClean="0"/>
              <a:t> and </a:t>
            </a:r>
            <a:r>
              <a:rPr lang="en-US" sz="2800" b="1" dirty="0" smtClean="0"/>
              <a:t>G</a:t>
            </a:r>
            <a:r>
              <a:rPr lang="en-US" sz="2800" dirty="0" smtClean="0"/>
              <a:t> = 0.1</a:t>
            </a:r>
            <a:r>
              <a:rPr lang="en-US" sz="2800" b="1" dirty="0" smtClean="0"/>
              <a:t>I</a:t>
            </a:r>
            <a:r>
              <a:rPr lang="en-US" sz="2800" dirty="0" smtClean="0"/>
              <a:t>, so 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/>
              <a:t>e</a:t>
            </a:r>
            <a:r>
              <a:rPr lang="en-US" sz="2800" baseline="30000" dirty="0"/>
              <a:t>2</a:t>
            </a:r>
            <a:r>
              <a:rPr lang="en-US" sz="2800" dirty="0" smtClean="0"/>
              <a:t> = 0.1. Many notations use a variance ratio because that’s what matters (the actual residual variance ‘drops out’).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3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Generalised</a:t>
            </a:r>
            <a:r>
              <a:rPr lang="en-US" dirty="0" smtClean="0"/>
              <a:t> linear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y = </a:t>
            </a:r>
            <a:r>
              <a:rPr lang="en-US" b="1" dirty="0" err="1" smtClean="0"/>
              <a:t>Xb</a:t>
            </a:r>
            <a:r>
              <a:rPr lang="en-US" b="1" dirty="0" smtClean="0"/>
              <a:t> + e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b="1" dirty="0" smtClean="0"/>
              <a:t>e</a:t>
            </a:r>
            <a:r>
              <a:rPr lang="en-US" dirty="0" smtClean="0"/>
              <a:t>) = </a:t>
            </a:r>
            <a:r>
              <a:rPr lang="en-US" b="1" dirty="0" smtClean="0"/>
              <a:t>R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Solutions for fixed effects </a:t>
            </a:r>
            <a:r>
              <a:rPr lang="en-US" b="1" dirty="0" smtClean="0"/>
              <a:t>b</a:t>
            </a:r>
            <a:r>
              <a:rPr lang="en-US" dirty="0"/>
              <a:t> </a:t>
            </a:r>
            <a:r>
              <a:rPr lang="en-US" dirty="0" smtClean="0"/>
              <a:t>from normal equations: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baseline="30000" dirty="0" smtClean="0"/>
              <a:t>T</a:t>
            </a:r>
            <a:r>
              <a:rPr lang="en-US" dirty="0" smtClean="0"/>
              <a:t>(</a:t>
            </a:r>
            <a:r>
              <a:rPr lang="en-US" b="1" dirty="0" smtClean="0"/>
              <a:t>R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-1</a:t>
            </a:r>
            <a:r>
              <a:rPr lang="en-US" b="1" dirty="0"/>
              <a:t>X</a:t>
            </a:r>
            <a:r>
              <a:rPr lang="en-US" dirty="0" smtClean="0"/>
              <a:t>)</a:t>
            </a:r>
            <a:r>
              <a:rPr lang="en-US" b="1" dirty="0" smtClean="0"/>
              <a:t>b</a:t>
            </a:r>
            <a:r>
              <a:rPr lang="en-US" dirty="0" smtClean="0"/>
              <a:t> = </a:t>
            </a:r>
            <a:r>
              <a:rPr lang="en-US" b="1" dirty="0" smtClean="0"/>
              <a:t>X</a:t>
            </a:r>
            <a:r>
              <a:rPr lang="en-US" b="1" baseline="30000" dirty="0" smtClean="0"/>
              <a:t>T</a:t>
            </a:r>
            <a:r>
              <a:rPr lang="en-US" dirty="0" smtClean="0"/>
              <a:t>(</a:t>
            </a:r>
            <a:r>
              <a:rPr lang="en-US" b="1" dirty="0" smtClean="0"/>
              <a:t>R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</a:t>
            </a:r>
            <a:r>
              <a:rPr lang="en-US" baseline="30000" dirty="0" smtClean="0"/>
              <a:t>2</a:t>
            </a:r>
            <a:r>
              <a:rPr lang="en-US" dirty="0"/>
              <a:t>)</a:t>
            </a:r>
            <a:r>
              <a:rPr lang="en-US" baseline="30000" dirty="0"/>
              <a:t>-</a:t>
            </a:r>
            <a:r>
              <a:rPr lang="en-US" baseline="30000" dirty="0" smtClean="0"/>
              <a:t>1</a:t>
            </a:r>
            <a:r>
              <a:rPr lang="en-US" b="1" dirty="0" smtClean="0"/>
              <a:t>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dirty="0"/>
              <a:t>(</a:t>
            </a:r>
            <a:r>
              <a:rPr lang="en-US" b="1" dirty="0" smtClean="0"/>
              <a:t>X</a:t>
            </a:r>
            <a:r>
              <a:rPr lang="en-US" b="1" baseline="30000" dirty="0" smtClean="0"/>
              <a:t>T</a:t>
            </a:r>
            <a:r>
              <a:rPr lang="en-US" b="1" dirty="0" smtClean="0"/>
              <a:t>R</a:t>
            </a:r>
            <a:r>
              <a:rPr lang="en-US" baseline="30000" dirty="0" smtClean="0"/>
              <a:t>-1</a:t>
            </a:r>
            <a:r>
              <a:rPr lang="en-US" b="1" dirty="0" smtClean="0"/>
              <a:t>X</a:t>
            </a:r>
            <a:r>
              <a:rPr lang="en-US" dirty="0" smtClean="0"/>
              <a:t>)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smtClean="0"/>
              <a:t>X</a:t>
            </a:r>
            <a:r>
              <a:rPr lang="en-US" b="1" baseline="30000" dirty="0" smtClean="0"/>
              <a:t>T</a:t>
            </a:r>
            <a:r>
              <a:rPr lang="en-US" b="1" dirty="0" smtClean="0"/>
              <a:t>R</a:t>
            </a:r>
            <a:r>
              <a:rPr lang="en-US" baseline="30000" dirty="0" smtClean="0"/>
              <a:t>-</a:t>
            </a:r>
            <a:r>
              <a:rPr lang="en-US" baseline="30000" dirty="0"/>
              <a:t>1</a:t>
            </a:r>
            <a:r>
              <a:rPr lang="en-US" b="1" dirty="0"/>
              <a:t>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Robinson 1991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41888"/>
            <a:ext cx="5943600" cy="349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500" y="5123636"/>
            <a:ext cx="5461000" cy="889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Derivations of BLUP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Robinson gives a number of derivations</a:t>
            </a:r>
          </a:p>
          <a:p>
            <a:r>
              <a:rPr lang="en-US" dirty="0" smtClean="0"/>
              <a:t>See also Lynch &amp; Walsh</a:t>
            </a:r>
          </a:p>
          <a:p>
            <a:r>
              <a:rPr lang="en-US" dirty="0" smtClean="0"/>
              <a:t>Intuitive explanations easiest if there are no fixed effects to estimate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5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2100"/>
            <a:ext cx="6400800" cy="62611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2C2F-2665-EC4B-B17E-4EBAF94E8BAA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82499" y="2336304"/>
            <a:ext cx="211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regression of u on y</a:t>
            </a:r>
          </a:p>
          <a:p>
            <a:r>
              <a:rPr lang="en-US" dirty="0" err="1" smtClean="0"/>
              <a:t>u|y</a:t>
            </a:r>
            <a:r>
              <a:rPr lang="en-US" dirty="0" smtClean="0"/>
              <a:t> = 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u,y</a:t>
            </a:r>
            <a:r>
              <a:rPr lang="en-US" dirty="0" smtClean="0"/>
              <a:t>)/</a:t>
            </a:r>
            <a:r>
              <a:rPr lang="en-US" dirty="0" err="1" smtClean="0"/>
              <a:t>var</a:t>
            </a:r>
            <a:r>
              <a:rPr lang="en-US" dirty="0" smtClean="0"/>
              <a:t>(y)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9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581</Words>
  <Application>Microsoft Macintosh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Prediction and estimation using linear mixed models</vt:lpstr>
      <vt:lpstr>A bit of history</vt:lpstr>
      <vt:lpstr>Example</vt:lpstr>
      <vt:lpstr>Animal breeding</vt:lpstr>
      <vt:lpstr>Notation (Robinson)</vt:lpstr>
      <vt:lpstr>Generalised linear model</vt:lpstr>
      <vt:lpstr>Robinson 1991</vt:lpstr>
      <vt:lpstr>Derivations of BLUP</vt:lpstr>
      <vt:lpstr>PowerPoint Presentation</vt:lpstr>
      <vt:lpstr>PowerPoint Presentation</vt:lpstr>
      <vt:lpstr>PowerPoint Presentation</vt:lpstr>
      <vt:lpstr>Implications</vt:lpstr>
      <vt:lpstr>Unbiasedness</vt:lpstr>
      <vt:lpstr>Estimation of variance components</vt:lpstr>
      <vt:lpstr>REML vs ML</vt:lpstr>
      <vt:lpstr>PowerPoint Presentation</vt:lpstr>
      <vt:lpstr>Example (toy example in R)</vt:lpstr>
    </vt:vector>
  </TitlesOfParts>
  <Company>QBI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Prediction and estimation using linear mixed models</dc:title>
  <dc:creator>Peter Visscher</dc:creator>
  <cp:lastModifiedBy>Peter Visscher</cp:lastModifiedBy>
  <cp:revision>42</cp:revision>
  <dcterms:created xsi:type="dcterms:W3CDTF">2016-05-31T12:43:58Z</dcterms:created>
  <dcterms:modified xsi:type="dcterms:W3CDTF">2016-06-08T00:50:52Z</dcterms:modified>
</cp:coreProperties>
</file>