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99" r:id="rId2"/>
    <p:sldId id="362" r:id="rId3"/>
    <p:sldId id="429" r:id="rId4"/>
    <p:sldId id="283" r:id="rId5"/>
    <p:sldId id="332" r:id="rId6"/>
    <p:sldId id="363" r:id="rId7"/>
    <p:sldId id="333" r:id="rId8"/>
    <p:sldId id="471" r:id="rId9"/>
    <p:sldId id="472" r:id="rId10"/>
    <p:sldId id="281" r:id="rId11"/>
    <p:sldId id="448" r:id="rId12"/>
    <p:sldId id="357" r:id="rId13"/>
    <p:sldId id="358" r:id="rId14"/>
    <p:sldId id="449" r:id="rId15"/>
    <p:sldId id="450" r:id="rId16"/>
    <p:sldId id="444" r:id="rId17"/>
    <p:sldId id="445" r:id="rId18"/>
    <p:sldId id="345" r:id="rId19"/>
    <p:sldId id="350" r:id="rId20"/>
    <p:sldId id="423" r:id="rId21"/>
    <p:sldId id="351" r:id="rId22"/>
    <p:sldId id="366" r:id="rId23"/>
    <p:sldId id="369" r:id="rId24"/>
    <p:sldId id="383" r:id="rId25"/>
    <p:sldId id="372" r:id="rId26"/>
    <p:sldId id="384" r:id="rId27"/>
    <p:sldId id="386" r:id="rId28"/>
    <p:sldId id="388" r:id="rId29"/>
    <p:sldId id="389" r:id="rId30"/>
    <p:sldId id="390" r:id="rId31"/>
    <p:sldId id="451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2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00" autoAdjust="0"/>
    <p:restoredTop sz="94659"/>
  </p:normalViewPr>
  <p:slideViewPr>
    <p:cSldViewPr snapToGrid="0" snapToObjects="1">
      <p:cViewPr varScale="1">
        <p:scale>
          <a:sx n="110" d="100"/>
          <a:sy n="110" d="100"/>
        </p:scale>
        <p:origin x="4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Population</c:v>
          </c:tx>
          <c:invertIfNegative val="0"/>
          <c:cat>
            <c:strRef>
              <c:f>Sheet1!$A$2:$A$6</c:f>
              <c:strCache>
                <c:ptCount val="5"/>
                <c:pt idx="0">
                  <c:v>Autism</c:v>
                </c:pt>
                <c:pt idx="1">
                  <c:v>Bipolar</c:v>
                </c:pt>
                <c:pt idx="2">
                  <c:v>Schzizophrenia</c:v>
                </c:pt>
                <c:pt idx="3">
                  <c:v>ADHD</c:v>
                </c:pt>
                <c:pt idx="4">
                  <c:v>Major depression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0.006</c:v>
                </c:pt>
                <c:pt idx="1">
                  <c:v>0.007</c:v>
                </c:pt>
                <c:pt idx="2">
                  <c:v>0.008</c:v>
                </c:pt>
                <c:pt idx="3">
                  <c:v>0.04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v>1st degree relatives</c:v>
          </c:tx>
          <c:invertIfNegative val="0"/>
          <c:cat>
            <c:strRef>
              <c:f>Sheet1!$A$2:$A$6</c:f>
              <c:strCache>
                <c:ptCount val="5"/>
                <c:pt idx="0">
                  <c:v>Autism</c:v>
                </c:pt>
                <c:pt idx="1">
                  <c:v>Bipolar</c:v>
                </c:pt>
                <c:pt idx="2">
                  <c:v>Schzizophrenia</c:v>
                </c:pt>
                <c:pt idx="3">
                  <c:v>ADHD</c:v>
                </c:pt>
                <c:pt idx="4">
                  <c:v>Major depression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0.072</c:v>
                </c:pt>
                <c:pt idx="1">
                  <c:v>0.049</c:v>
                </c:pt>
                <c:pt idx="2">
                  <c:v>0.072</c:v>
                </c:pt>
                <c:pt idx="3">
                  <c:v>0.16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035405536"/>
        <c:axId val="-2035402576"/>
        <c:axId val="0"/>
      </c:bar3DChart>
      <c:catAx>
        <c:axId val="-2035405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35402576"/>
        <c:crosses val="autoZero"/>
        <c:auto val="1"/>
        <c:lblAlgn val="ctr"/>
        <c:lblOffset val="100"/>
        <c:noMultiLvlLbl val="0"/>
      </c:catAx>
      <c:valAx>
        <c:axId val="-203540257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AU" sz="2400"/>
                  <a:t>Prevalence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354055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2.emf"/><Relationship Id="rId1" Type="http://schemas.openxmlformats.org/officeDocument/2006/relationships/image" Target="../media/image11.png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png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01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6C932-00C5-9A41-9A9B-E0322DA52037}" type="datetimeFigureOut">
              <a:rPr lang="en-US" smtClean="0"/>
              <a:t>8/26/16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D8142-8B89-8B4D-8086-80C45E075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7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2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1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4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4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4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A86A-F0FE-9741-95F8-5C6110E10478}" type="datetime1">
              <a:rPr lang="en-AU" smtClean="0"/>
              <a:t>26/08/2016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5D9E-58C4-AB49-823E-23529AE7E7D0}" type="datetime1">
              <a:rPr lang="en-AU" smtClean="0"/>
              <a:t>26/08/2016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5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8404-ECED-224B-9409-7725E90E6E66}" type="datetime1">
              <a:rPr lang="en-AU" smtClean="0"/>
              <a:t>26/08/2016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38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A4C3-AB87-484B-A0C2-0435C47D718B}" type="datetime1">
              <a:rPr lang="en-AU" smtClean="0"/>
              <a:t>26/08/2016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5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7D8E-9CF1-384D-943C-A83D8E6D1EE2}" type="datetime1">
              <a:rPr lang="en-AU" smtClean="0"/>
              <a:t>26/08/2016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853-1574-9848-89C6-580664A5EA78}" type="datetime1">
              <a:rPr lang="en-AU" smtClean="0"/>
              <a:t>26/08/2016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7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9831-F677-B047-BDE8-CB048CC745AE}" type="datetime1">
              <a:rPr lang="en-AU" smtClean="0"/>
              <a:t>26/08/2016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D9E-F90B-434F-98C0-C985A573C988}" type="datetime1">
              <a:rPr lang="en-AU" smtClean="0"/>
              <a:t>26/08/2016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D3FA-E161-BD4B-8744-56460DEAC96A}" type="datetime1">
              <a:rPr lang="en-AU" smtClean="0"/>
              <a:t>26/08/2016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2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0A09-FF68-344A-9D0B-4363CAD367F6}" type="datetime1">
              <a:rPr lang="en-AU" smtClean="0"/>
              <a:t>26/08/2016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4AE6-E041-CA4E-B545-991E213FEFA6}" type="datetime1">
              <a:rPr lang="en-AU" smtClean="0"/>
              <a:t>26/08/2016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4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6FE1-1340-BB47-9613-810D4DEBAD9B}" type="datetime1">
              <a:rPr lang="en-AU" smtClean="0"/>
              <a:t>26/08/2016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8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5787"/>
            <a:ext cx="8229600" cy="503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6C9E-1E7D-EC4A-BE25-E2F9FAF35195}" type="datetime1">
              <a:rPr lang="en-AU" smtClean="0"/>
              <a:t>26/08/2016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1411-0AA0-B440-8EEB-0AC4DFF9E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7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Word_Document4.docx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0.emf"/><Relationship Id="rId6" Type="http://schemas.openxmlformats.org/officeDocument/2006/relationships/image" Target="../media/image13.png"/><Relationship Id="rId7" Type="http://schemas.openxmlformats.org/officeDocument/2006/relationships/oleObject" Target="../embeddings/oleObject3.bin"/><Relationship Id="rId8" Type="http://schemas.openxmlformats.org/officeDocument/2006/relationships/package" Target="../embeddings/Microsoft_Word_Document3.docx"/><Relationship Id="rId9" Type="http://schemas.openxmlformats.org/officeDocument/2006/relationships/image" Target="../media/image11.png"/><Relationship Id="rId10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oleObject" Target="../embeddings/oleObject8.bin"/><Relationship Id="rId13" Type="http://schemas.openxmlformats.org/officeDocument/2006/relationships/package" Target="../embeddings/Microsoft_Word_Document8.docx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9.bin"/><Relationship Id="rId16" Type="http://schemas.openxmlformats.org/officeDocument/2006/relationships/package" Target="../embeddings/Microsoft_Word_Document9.docx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1.png"/><Relationship Id="rId6" Type="http://schemas.openxmlformats.org/officeDocument/2006/relationships/oleObject" Target="../embeddings/oleObject6.bin"/><Relationship Id="rId7" Type="http://schemas.openxmlformats.org/officeDocument/2006/relationships/package" Target="../embeddings/Microsoft_Word_Document6.docx"/><Relationship Id="rId8" Type="http://schemas.openxmlformats.org/officeDocument/2006/relationships/image" Target="../media/image14.emf"/><Relationship Id="rId9" Type="http://schemas.openxmlformats.org/officeDocument/2006/relationships/oleObject" Target="../embeddings/oleObject7.bin"/><Relationship Id="rId10" Type="http://schemas.openxmlformats.org/officeDocument/2006/relationships/package" Target="../embeddings/Microsoft_Word_Document7.doc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oleObject" Target="../embeddings/oleObject10.bin"/><Relationship Id="rId6" Type="http://schemas.openxmlformats.org/officeDocument/2006/relationships/package" Target="../embeddings/Microsoft_Word_Document10.docx"/><Relationship Id="rId7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oleObject" Target="../embeddings/oleObject11.bin"/><Relationship Id="rId6" Type="http://schemas.openxmlformats.org/officeDocument/2006/relationships/package" Target="../embeddings/Microsoft_Word_Document11.docx"/><Relationship Id="rId7" Type="http://schemas.openxmlformats.org/officeDocument/2006/relationships/image" Target="../media/image2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oleObject" Target="../embeddings/oleObject15.bin"/><Relationship Id="rId13" Type="http://schemas.openxmlformats.org/officeDocument/2006/relationships/package" Target="../embeddings/Microsoft_Word_Document15.docx"/><Relationship Id="rId14" Type="http://schemas.openxmlformats.org/officeDocument/2006/relationships/image" Target="../media/image2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package" Target="../embeddings/Microsoft_Word_Document12.docx"/><Relationship Id="rId5" Type="http://schemas.openxmlformats.org/officeDocument/2006/relationships/image" Target="../media/image26.emf"/><Relationship Id="rId6" Type="http://schemas.openxmlformats.org/officeDocument/2006/relationships/oleObject" Target="../embeddings/oleObject13.bin"/><Relationship Id="rId7" Type="http://schemas.openxmlformats.org/officeDocument/2006/relationships/package" Target="../embeddings/Microsoft_Word_Document13.docx"/><Relationship Id="rId8" Type="http://schemas.openxmlformats.org/officeDocument/2006/relationships/image" Target="../media/image27.emf"/><Relationship Id="rId9" Type="http://schemas.openxmlformats.org/officeDocument/2006/relationships/oleObject" Target="../embeddings/oleObject14.bin"/><Relationship Id="rId10" Type="http://schemas.openxmlformats.org/officeDocument/2006/relationships/package" Target="../embeddings/Microsoft_Word_Document14.docx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oleObject" Target="../embeddings/oleObject16.bin"/><Relationship Id="rId5" Type="http://schemas.openxmlformats.org/officeDocument/2006/relationships/package" Target="../embeddings/Microsoft_Word_Document16.docx"/><Relationship Id="rId6" Type="http://schemas.openxmlformats.org/officeDocument/2006/relationships/image" Target="../media/image29.png"/><Relationship Id="rId7" Type="http://schemas.openxmlformats.org/officeDocument/2006/relationships/oleObject" Target="../embeddings/oleObject17.bin"/><Relationship Id="rId8" Type="http://schemas.openxmlformats.org/officeDocument/2006/relationships/package" Target="../embeddings/Microsoft_Word_Document17.docx"/><Relationship Id="rId9" Type="http://schemas.openxmlformats.org/officeDocument/2006/relationships/image" Target="../media/image26.emf"/><Relationship Id="rId10" Type="http://schemas.openxmlformats.org/officeDocument/2006/relationships/image" Target="../media/image44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343728"/>
            <a:ext cx="8229600" cy="1302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1</a:t>
            </a:r>
            <a:br>
              <a:rPr lang="en-US" dirty="0" smtClean="0"/>
            </a:br>
            <a:r>
              <a:rPr lang="en-US" dirty="0" smtClean="0"/>
              <a:t>Quantifying the genetic contribution to disease</a:t>
            </a:r>
            <a:br>
              <a:rPr lang="en-US" dirty="0" smtClean="0"/>
            </a:br>
            <a:r>
              <a:rPr lang="en-US" dirty="0" smtClean="0"/>
              <a:t>Naomi Wray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01" y="201448"/>
            <a:ext cx="9024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2016 Module 18: </a:t>
            </a:r>
          </a:p>
          <a:p>
            <a:r>
              <a:rPr lang="en-US" sz="3200" b="1" dirty="0" smtClean="0"/>
              <a:t>Statistical &amp; Quantitative Genetics of Disease</a:t>
            </a:r>
            <a:endParaRPr lang="en-US" sz="3200" b="1" dirty="0"/>
          </a:p>
        </p:txBody>
      </p:sp>
      <p:pic>
        <p:nvPicPr>
          <p:cNvPr id="5" name="Picture 4" descr="logo_cns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074780"/>
            <a:ext cx="1976203" cy="19762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Schizophrenia risks to relatives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286015"/>
              </p:ext>
            </p:extLst>
          </p:nvPr>
        </p:nvGraphicFramePr>
        <p:xfrm>
          <a:off x="818146" y="980536"/>
          <a:ext cx="7489133" cy="283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" name="Document" r:id="rId4" imgW="6197600" imgH="2349500" progId="Word.Document.12">
                  <p:embed/>
                </p:oleObj>
              </mc:Choice>
              <mc:Fallback>
                <p:oleObj name="Document" r:id="rId4" imgW="6197600" imgH="234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8146" y="980536"/>
                        <a:ext cx="7489133" cy="2839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77368" y="6630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Shot 2014-06-25 at 12.18.0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74" y="3735181"/>
            <a:ext cx="3676316" cy="3122819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 rot="5400000">
            <a:off x="3281949" y="4551950"/>
            <a:ext cx="414417" cy="1176423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>
            <a:off x="4108300" y="4966369"/>
            <a:ext cx="414419" cy="347579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>
            <a:off x="2098844" y="4652213"/>
            <a:ext cx="414419" cy="975895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65157" y="4572001"/>
            <a:ext cx="672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0.5               0.25      0.125    coefficient of relationship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5789" y="3735181"/>
            <a:ext cx="4398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Baseline risk, K = 0.85% </a:t>
            </a:r>
            <a:r>
              <a:rPr lang="en-US" dirty="0" err="1" smtClean="0"/>
              <a:t>McGue</a:t>
            </a:r>
            <a:r>
              <a:rPr lang="en-US" dirty="0" smtClean="0"/>
              <a:t> et al</a:t>
            </a:r>
          </a:p>
          <a:p>
            <a:r>
              <a:rPr lang="en-US" dirty="0"/>
              <a:t>	</a:t>
            </a:r>
            <a:r>
              <a:rPr lang="en-US" dirty="0" smtClean="0"/>
              <a:t>		    = 0.407% Lichtenstein et al	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91170" y="5639779"/>
            <a:ext cx="405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Risch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(1990)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Linkage Strategies for Genetically Complex Traits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AJHG</a:t>
            </a:r>
          </a:p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McGue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et al (1983) Genetic Epidemiology 2: 99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Lichtenstein et al (2006)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Recurrence risks for schizophrenia in a Swedish National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</a:rPr>
              <a:t>Cohort.Psychological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Medicine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684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James (1971) relationship between K and K</a:t>
            </a:r>
            <a:r>
              <a:rPr lang="en-US" baseline="-25000" dirty="0" smtClean="0"/>
              <a:t>R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95787"/>
            <a:ext cx="9237579" cy="5030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X = scores of disease yes/no for individuals</a:t>
            </a:r>
          </a:p>
          <a:p>
            <a:pPr marL="0" indent="0">
              <a:buNone/>
            </a:pPr>
            <a:r>
              <a:rPr lang="en-US" sz="2000" dirty="0" smtClean="0"/>
              <a:t>Y = scores of disease yes/no in relatives of X</a:t>
            </a:r>
          </a:p>
          <a:p>
            <a:pPr marL="0" indent="0">
              <a:buNone/>
            </a:pPr>
            <a:r>
              <a:rPr lang="en-US" sz="2000" dirty="0" smtClean="0"/>
              <a:t>K proportion of the population affected</a:t>
            </a:r>
          </a:p>
          <a:p>
            <a:pPr marL="0" indent="0">
              <a:buNone/>
            </a:pPr>
            <a:r>
              <a:rPr lang="en-US" sz="2000" dirty="0" smtClean="0"/>
              <a:t>E(X) = E(Y) = K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=  E(Y|X=1)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Probability that both X and Y = 1:  E(XY) = K*K</a:t>
            </a:r>
            <a:r>
              <a:rPr lang="en-US" sz="2000" baseline="-25000" dirty="0" smtClean="0"/>
              <a:t>R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Cov</a:t>
            </a:r>
            <a:r>
              <a:rPr lang="en-US" sz="2000" dirty="0" smtClean="0"/>
              <a:t>(X,Y) = E(XY) – E(X)*E(Y) = </a:t>
            </a:r>
            <a:r>
              <a:rPr lang="en-US" sz="2000" dirty="0"/>
              <a:t>K*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– K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So </a:t>
            </a:r>
            <a:r>
              <a:rPr lang="en-US" sz="2000" dirty="0" err="1" smtClean="0">
                <a:solidFill>
                  <a:srgbClr val="FF0000"/>
                </a:solidFill>
              </a:rPr>
              <a:t>Cov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R</a:t>
            </a:r>
            <a:r>
              <a:rPr lang="en-US" sz="2000" dirty="0" smtClean="0"/>
              <a:t> = </a:t>
            </a:r>
            <a:r>
              <a:rPr lang="en-US" sz="2000" dirty="0" err="1" smtClean="0"/>
              <a:t>Cov</a:t>
            </a:r>
            <a:r>
              <a:rPr lang="en-US" sz="2000" dirty="0"/>
              <a:t>(X,Y</a:t>
            </a:r>
            <a:r>
              <a:rPr lang="en-US" sz="2000" dirty="0" smtClean="0"/>
              <a:t>) = K</a:t>
            </a:r>
            <a:r>
              <a:rPr lang="en-US" sz="2000" dirty="0"/>
              <a:t>*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R </a:t>
            </a:r>
            <a:r>
              <a:rPr lang="en-US" sz="2000" dirty="0"/>
              <a:t>– K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dirty="0"/>
              <a:t>(K</a:t>
            </a:r>
            <a:r>
              <a:rPr lang="en-US" sz="2000" baseline="-25000" dirty="0"/>
              <a:t>R </a:t>
            </a:r>
            <a:r>
              <a:rPr lang="en-US" sz="2000" dirty="0"/>
              <a:t>–K)K  =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λ</a:t>
            </a:r>
            <a:r>
              <a:rPr lang="en-US" sz="2000" baseline="-25000" dirty="0" err="1">
                <a:solidFill>
                  <a:srgbClr val="FF0000"/>
                </a:solidFill>
              </a:rPr>
              <a:t>R</a:t>
            </a:r>
            <a:r>
              <a:rPr lang="en-US" sz="2000" dirty="0">
                <a:solidFill>
                  <a:srgbClr val="FF0000"/>
                </a:solidFill>
              </a:rPr>
              <a:t> -1)K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endParaRPr lang="en-US" sz="20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aseline="-25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0421" y="6027004"/>
            <a:ext cx="887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James (1971) Frequency in relatives for an all-or-non trait Ann Hum Genet 35 47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Derivation from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Risch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(1990) Linkage strategies for genetically complex traits. I Multi-locus models. AJHG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3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 1: Heritability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386" y="958814"/>
            <a:ext cx="8657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 </a:t>
            </a:r>
            <a:r>
              <a:rPr lang="en-US" sz="1600" dirty="0" smtClean="0"/>
              <a:t>						P  =   G  + </a:t>
            </a:r>
            <a:r>
              <a:rPr lang="en-US" sz="1600" dirty="0" err="1" smtClean="0"/>
              <a:t>ε</a:t>
            </a:r>
            <a:endParaRPr lang="en-US" sz="1600" dirty="0" smtClean="0"/>
          </a:p>
          <a:p>
            <a:r>
              <a:rPr lang="en-US" sz="1600" dirty="0" smtClean="0"/>
              <a:t>P = phenotype </a:t>
            </a:r>
          </a:p>
          <a:p>
            <a:r>
              <a:rPr lang="en-US" sz="1600" dirty="0" smtClean="0"/>
              <a:t>G = genetic factors</a:t>
            </a:r>
          </a:p>
          <a:p>
            <a:r>
              <a:rPr lang="en-US" sz="1600" dirty="0" err="1" smtClean="0"/>
              <a:t>ε</a:t>
            </a:r>
            <a:r>
              <a:rPr lang="en-US" sz="1600" dirty="0" smtClean="0"/>
              <a:t> = residual, anything other than genetic, including environmental and stochastic factors</a:t>
            </a:r>
          </a:p>
          <a:p>
            <a:endParaRPr lang="en-US" sz="1600" dirty="0" smtClean="0"/>
          </a:p>
          <a:p>
            <a:r>
              <a:rPr lang="en-US" sz="1600" dirty="0" smtClean="0"/>
              <a:t>Broad sense heritability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3" name="Picture 2" descr="Screen Shot 2014-06-23 at 2.07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41" y="2219195"/>
            <a:ext cx="1422499" cy="850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177" y="4475630"/>
            <a:ext cx="8657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 </a:t>
            </a:r>
            <a:r>
              <a:rPr lang="en-US" sz="1600" dirty="0" smtClean="0"/>
              <a:t>						P  =   A  + </a:t>
            </a:r>
            <a:r>
              <a:rPr lang="en-US" sz="1600" dirty="0" err="1" smtClean="0"/>
              <a:t>ε</a:t>
            </a:r>
            <a:endParaRPr lang="en-US" sz="1600" dirty="0" smtClean="0"/>
          </a:p>
          <a:p>
            <a:r>
              <a:rPr lang="en-US" sz="1600" dirty="0" smtClean="0"/>
              <a:t>P = phenotype 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 = additive genetic factors</a:t>
            </a:r>
          </a:p>
          <a:p>
            <a:r>
              <a:rPr lang="en-US" sz="1600" dirty="0" err="1" smtClean="0"/>
              <a:t>ε</a:t>
            </a:r>
            <a:r>
              <a:rPr lang="en-US" sz="1600" dirty="0" smtClean="0"/>
              <a:t> = residual, anything other than </a:t>
            </a:r>
            <a:r>
              <a:rPr lang="en-US" sz="1600" dirty="0" smtClean="0">
                <a:solidFill>
                  <a:srgbClr val="FF0000"/>
                </a:solidFill>
              </a:rPr>
              <a:t>additive</a:t>
            </a:r>
            <a:r>
              <a:rPr lang="en-US" sz="1600" dirty="0" smtClean="0"/>
              <a:t> genetic, including environmental and stochastic factors </a:t>
            </a:r>
          </a:p>
          <a:p>
            <a:endParaRPr lang="en-US" sz="1600" dirty="0" smtClean="0"/>
          </a:p>
          <a:p>
            <a:r>
              <a:rPr lang="en-US" sz="1600" dirty="0" smtClean="0"/>
              <a:t>Narrow sense heritability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6" name="Picture 5" descr="Screen Shot 2014-06-23 at 2.10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41" y="5673334"/>
            <a:ext cx="1651115" cy="1066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9939" y="2133387"/>
            <a:ext cx="42889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Parameters </a:t>
            </a:r>
            <a:r>
              <a:rPr lang="en-US" dirty="0" err="1" smtClean="0">
                <a:solidFill>
                  <a:srgbClr val="0000FF"/>
                </a:solidFill>
              </a:rPr>
              <a:t>vs</a:t>
            </a:r>
            <a:r>
              <a:rPr lang="en-US" dirty="0" smtClean="0">
                <a:solidFill>
                  <a:srgbClr val="0000FF"/>
                </a:solidFill>
              </a:rPr>
              <a:t> Estimates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Often confused and confusing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We can measure P but we cannot directly measure G or A.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Estimate variance of G or A by using cohorts of individuals for whom we know the coefficient of relationship, but difficulties arise because of confounding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0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 2: Covariances between relatives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7598" y="1066681"/>
            <a:ext cx="8657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P  =   A  + </a:t>
            </a:r>
            <a:r>
              <a:rPr lang="en-US" dirty="0" err="1" smtClean="0"/>
              <a:t>ε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V(P) = V(A) + V(</a:t>
            </a:r>
            <a:r>
              <a:rPr lang="en-US" dirty="0" err="1" smtClean="0"/>
              <a:t>ε</a:t>
            </a:r>
            <a:r>
              <a:rPr lang="en-US" dirty="0" smtClean="0"/>
              <a:t>),    A and </a:t>
            </a:r>
            <a:r>
              <a:rPr lang="en-US" dirty="0" err="1"/>
              <a:t>ε</a:t>
            </a:r>
            <a:r>
              <a:rPr lang="en-US" dirty="0"/>
              <a:t> </a:t>
            </a:r>
            <a:r>
              <a:rPr lang="en-US" dirty="0" smtClean="0"/>
              <a:t>uncorrelated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" y="2194976"/>
            <a:ext cx="914399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sz="2400" dirty="0"/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child</a:t>
            </a:r>
            <a:r>
              <a:rPr lang="en-US" dirty="0" smtClean="0"/>
              <a:t>  =  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child</a:t>
            </a:r>
            <a:r>
              <a:rPr lang="en-US" dirty="0" smtClean="0"/>
              <a:t>  + </a:t>
            </a:r>
            <a:r>
              <a:rPr lang="en-US" dirty="0" err="1" smtClean="0"/>
              <a:t>ε</a:t>
            </a:r>
            <a:r>
              <a:rPr lang="en-US" dirty="0" smtClean="0"/>
              <a:t>     = ½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mum</a:t>
            </a:r>
            <a:r>
              <a:rPr lang="en-US" baseline="-25000" dirty="0" smtClean="0"/>
              <a:t>  </a:t>
            </a:r>
            <a:r>
              <a:rPr lang="en-US" dirty="0" smtClean="0"/>
              <a:t>+ ½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dad</a:t>
            </a:r>
            <a:r>
              <a:rPr lang="en-US" dirty="0" smtClean="0"/>
              <a:t>  +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seg</a:t>
            </a:r>
            <a:r>
              <a:rPr lang="en-US" dirty="0" smtClean="0"/>
              <a:t>  </a:t>
            </a:r>
            <a:r>
              <a:rPr lang="en-US" dirty="0"/>
              <a:t>+ </a:t>
            </a:r>
            <a:r>
              <a:rPr lang="en-US" dirty="0" err="1"/>
              <a:t>ε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V(</a:t>
            </a:r>
            <a:r>
              <a:rPr lang="en-US" dirty="0" err="1"/>
              <a:t>A</a:t>
            </a:r>
            <a:r>
              <a:rPr lang="en-US" baseline="-25000" dirty="0" err="1"/>
              <a:t>child</a:t>
            </a:r>
            <a:r>
              <a:rPr lang="en-US" dirty="0" smtClean="0"/>
              <a:t>) = ¼ V(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mum</a:t>
            </a:r>
            <a:r>
              <a:rPr lang="en-US" dirty="0" smtClean="0"/>
              <a:t>) </a:t>
            </a:r>
            <a:r>
              <a:rPr lang="en-US" dirty="0"/>
              <a:t>+ ¼ V(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dad</a:t>
            </a:r>
            <a:r>
              <a:rPr lang="en-US" dirty="0" smtClean="0"/>
              <a:t>) + V(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seg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V(A)       =  ¼ </a:t>
            </a:r>
            <a:r>
              <a:rPr lang="en-US" dirty="0"/>
              <a:t>V(</a:t>
            </a:r>
            <a:r>
              <a:rPr lang="en-US" dirty="0" smtClean="0"/>
              <a:t>A)      + </a:t>
            </a:r>
            <a:r>
              <a:rPr lang="en-US" dirty="0"/>
              <a:t>¼ V(</a:t>
            </a:r>
            <a:r>
              <a:rPr lang="en-US" dirty="0" smtClean="0"/>
              <a:t>A)     + </a:t>
            </a:r>
            <a:r>
              <a:rPr lang="en-US" dirty="0"/>
              <a:t>V(</a:t>
            </a:r>
            <a:r>
              <a:rPr lang="en-US" dirty="0" err="1"/>
              <a:t>A</a:t>
            </a:r>
            <a:r>
              <a:rPr lang="en-US" baseline="-25000" dirty="0" err="1"/>
              <a:t>seg</a:t>
            </a:r>
            <a:r>
              <a:rPr lang="en-US" dirty="0" smtClean="0"/>
              <a:t>)    so    </a:t>
            </a:r>
            <a:r>
              <a:rPr lang="en-US" dirty="0"/>
              <a:t>V(</a:t>
            </a:r>
            <a:r>
              <a:rPr lang="en-US" dirty="0" err="1"/>
              <a:t>A</a:t>
            </a:r>
            <a:r>
              <a:rPr lang="en-US" baseline="-25000" dirty="0" err="1"/>
              <a:t>seg</a:t>
            </a:r>
            <a:r>
              <a:rPr lang="en-US" dirty="0"/>
              <a:t>) </a:t>
            </a:r>
            <a:r>
              <a:rPr lang="en-US" dirty="0" smtClean="0"/>
              <a:t>= ½ </a:t>
            </a:r>
            <a:r>
              <a:rPr lang="en-US" dirty="0"/>
              <a:t>V(A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child</a:t>
            </a:r>
            <a:r>
              <a:rPr lang="en-US" dirty="0" err="1" smtClean="0"/>
              <a:t>,P</a:t>
            </a:r>
            <a:r>
              <a:rPr lang="en-US" baseline="-25000" dirty="0" err="1" smtClean="0"/>
              <a:t>dad</a:t>
            </a:r>
            <a:r>
              <a:rPr lang="en-US" dirty="0" smtClean="0"/>
              <a:t>) =  </a:t>
            </a:r>
            <a:r>
              <a:rPr lang="en-US" dirty="0" err="1"/>
              <a:t>Cov</a:t>
            </a:r>
            <a:r>
              <a:rPr lang="en-US" dirty="0" smtClean="0"/>
              <a:t>(</a:t>
            </a:r>
            <a:r>
              <a:rPr lang="en-US" dirty="0" err="1" smtClean="0"/>
              <a:t>A</a:t>
            </a:r>
            <a:r>
              <a:rPr lang="en-US" baseline="-25000" dirty="0" err="1" smtClean="0"/>
              <a:t>child</a:t>
            </a:r>
            <a:r>
              <a:rPr lang="en-US" dirty="0" err="1" smtClean="0"/>
              <a:t>,A</a:t>
            </a:r>
            <a:r>
              <a:rPr lang="en-US" baseline="-25000" dirty="0" err="1" smtClean="0"/>
              <a:t>dad</a:t>
            </a:r>
            <a:r>
              <a:rPr lang="en-US" dirty="0"/>
              <a:t>) </a:t>
            </a:r>
            <a:r>
              <a:rPr lang="en-US" dirty="0" smtClean="0"/>
              <a:t>= </a:t>
            </a:r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dirty="0"/>
              <a:t>½ </a:t>
            </a:r>
            <a:r>
              <a:rPr lang="en-US" dirty="0" err="1"/>
              <a:t>A</a:t>
            </a:r>
            <a:r>
              <a:rPr lang="en-US" baseline="-25000" dirty="0" err="1"/>
              <a:t>mum</a:t>
            </a:r>
            <a:r>
              <a:rPr lang="en-US" baseline="-25000" dirty="0"/>
              <a:t>  </a:t>
            </a:r>
            <a:r>
              <a:rPr lang="en-US" dirty="0"/>
              <a:t>+ ½ </a:t>
            </a:r>
            <a:r>
              <a:rPr lang="en-US" dirty="0" err="1"/>
              <a:t>A</a:t>
            </a:r>
            <a:r>
              <a:rPr lang="en-US" baseline="-25000" dirty="0" err="1"/>
              <a:t>dad</a:t>
            </a:r>
            <a:r>
              <a:rPr lang="en-US" dirty="0"/>
              <a:t>  + </a:t>
            </a:r>
            <a:r>
              <a:rPr lang="en-US" dirty="0" err="1"/>
              <a:t>A</a:t>
            </a:r>
            <a:r>
              <a:rPr lang="en-US" baseline="-25000" dirty="0" err="1"/>
              <a:t>seg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dad</a:t>
            </a:r>
            <a:r>
              <a:rPr lang="en-US" dirty="0" smtClean="0"/>
              <a:t>) = </a:t>
            </a:r>
            <a:r>
              <a:rPr lang="en-US" dirty="0"/>
              <a:t>½ V(A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Cov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child</a:t>
            </a:r>
            <a:r>
              <a:rPr lang="en-US" dirty="0" err="1"/>
              <a:t>,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sib</a:t>
            </a:r>
            <a:r>
              <a:rPr lang="en-US" dirty="0" smtClean="0"/>
              <a:t>) </a:t>
            </a:r>
            <a:r>
              <a:rPr lang="en-US" dirty="0"/>
              <a:t>=  </a:t>
            </a:r>
            <a:r>
              <a:rPr lang="en-US" dirty="0" err="1"/>
              <a:t>Cov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child</a:t>
            </a:r>
            <a:r>
              <a:rPr lang="en-US" dirty="0" err="1"/>
              <a:t>,</a:t>
            </a:r>
            <a:r>
              <a:rPr lang="en-US" dirty="0" err="1" smtClean="0"/>
              <a:t>A</a:t>
            </a:r>
            <a:r>
              <a:rPr lang="en-US" baseline="-25000" dirty="0" err="1" smtClean="0"/>
              <a:t>sib</a:t>
            </a:r>
            <a:r>
              <a:rPr lang="en-US" dirty="0" smtClean="0"/>
              <a:t>) </a:t>
            </a:r>
            <a:r>
              <a:rPr lang="en-US" dirty="0"/>
              <a:t>= </a:t>
            </a:r>
            <a:endParaRPr lang="en-US" dirty="0" smtClean="0"/>
          </a:p>
          <a:p>
            <a:r>
              <a:rPr lang="en-US" dirty="0" err="1" smtClean="0"/>
              <a:t>Cov</a:t>
            </a:r>
            <a:r>
              <a:rPr lang="en-US" dirty="0"/>
              <a:t>(½ </a:t>
            </a:r>
            <a:r>
              <a:rPr lang="en-US" dirty="0" err="1"/>
              <a:t>A</a:t>
            </a:r>
            <a:r>
              <a:rPr lang="en-US" baseline="-25000" dirty="0" err="1"/>
              <a:t>mum</a:t>
            </a:r>
            <a:r>
              <a:rPr lang="en-US" baseline="-25000" dirty="0"/>
              <a:t>  </a:t>
            </a:r>
            <a:r>
              <a:rPr lang="en-US" dirty="0"/>
              <a:t>+ ½ </a:t>
            </a:r>
            <a:r>
              <a:rPr lang="en-US" dirty="0" err="1"/>
              <a:t>A</a:t>
            </a:r>
            <a:r>
              <a:rPr lang="en-US" baseline="-25000" dirty="0" err="1"/>
              <a:t>dad</a:t>
            </a:r>
            <a:r>
              <a:rPr lang="en-US" dirty="0"/>
              <a:t>  +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seg-ch</a:t>
            </a:r>
            <a:r>
              <a:rPr lang="en-US" dirty="0" smtClean="0"/>
              <a:t> </a:t>
            </a:r>
            <a:r>
              <a:rPr lang="en-US" dirty="0"/>
              <a:t>, ½ </a:t>
            </a:r>
            <a:r>
              <a:rPr lang="en-US" dirty="0" err="1"/>
              <a:t>A</a:t>
            </a:r>
            <a:r>
              <a:rPr lang="en-US" baseline="-25000" dirty="0" err="1"/>
              <a:t>mum</a:t>
            </a:r>
            <a:r>
              <a:rPr lang="en-US" baseline="-25000" dirty="0"/>
              <a:t>  </a:t>
            </a:r>
            <a:r>
              <a:rPr lang="en-US" dirty="0"/>
              <a:t>+ ½ </a:t>
            </a:r>
            <a:r>
              <a:rPr lang="en-US" dirty="0" err="1"/>
              <a:t>A</a:t>
            </a:r>
            <a:r>
              <a:rPr lang="en-US" baseline="-25000" dirty="0" err="1"/>
              <a:t>dad</a:t>
            </a:r>
            <a:r>
              <a:rPr lang="en-US" dirty="0"/>
              <a:t>  +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seg</a:t>
            </a:r>
            <a:r>
              <a:rPr lang="en-US" baseline="-25000" dirty="0" smtClean="0"/>
              <a:t>-sib</a:t>
            </a:r>
            <a:r>
              <a:rPr lang="en-US" dirty="0" smtClean="0"/>
              <a:t>)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=</a:t>
            </a:r>
            <a:r>
              <a:rPr lang="en-US" dirty="0"/>
              <a:t>¼ V(A</a:t>
            </a:r>
            <a:r>
              <a:rPr lang="en-US" dirty="0" smtClean="0"/>
              <a:t>)  +  ¼ </a:t>
            </a:r>
            <a:r>
              <a:rPr lang="en-US" dirty="0"/>
              <a:t>V(A</a:t>
            </a:r>
            <a:r>
              <a:rPr lang="en-US" dirty="0" smtClean="0"/>
              <a:t>)  =  </a:t>
            </a:r>
            <a:r>
              <a:rPr lang="en-US" dirty="0"/>
              <a:t>½ V(A)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    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95787"/>
            <a:ext cx="9237579" cy="5030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cov</a:t>
            </a:r>
            <a:r>
              <a:rPr lang="en-US" sz="2000" baseline="-25000" dirty="0" err="1" smtClean="0"/>
              <a:t>R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= covariance between relatives on the disease scale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 smtClean="0"/>
              <a:t>cov</a:t>
            </a:r>
            <a:r>
              <a:rPr lang="en-US" sz="2000" baseline="-25000" dirty="0" err="1" smtClean="0"/>
              <a:t>R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101101" y="2314923"/>
          <a:ext cx="7456487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6" name="Document" r:id="rId4" imgW="5651500" imgH="1143000" progId="Word.Document.12">
                  <p:embed/>
                </p:oleObj>
              </mc:Choice>
              <mc:Fallback>
                <p:oleObj name="Document" r:id="rId4" imgW="5651500" imgH="114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1101" y="2314923"/>
                        <a:ext cx="7456487" cy="150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3529" y="3868738"/>
            <a:ext cx="859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cov</a:t>
            </a:r>
            <a:r>
              <a:rPr lang="en-US" baseline="-25000" dirty="0" err="1"/>
              <a:t>R</a:t>
            </a:r>
            <a:r>
              <a:rPr lang="en-US" baseline="-25000" dirty="0"/>
              <a:t> = </a:t>
            </a:r>
            <a:r>
              <a:rPr lang="en-US" dirty="0"/>
              <a:t>(K</a:t>
            </a:r>
            <a:r>
              <a:rPr lang="en-US" baseline="-25000" dirty="0"/>
              <a:t>R </a:t>
            </a:r>
            <a:r>
              <a:rPr lang="en-US" dirty="0"/>
              <a:t>–K)K  = (</a:t>
            </a:r>
            <a:r>
              <a:rPr lang="en-US" dirty="0" err="1"/>
              <a:t>λ</a:t>
            </a:r>
            <a:r>
              <a:rPr lang="en-US" baseline="-25000" dirty="0" err="1"/>
              <a:t>R</a:t>
            </a:r>
            <a:r>
              <a:rPr lang="en-US" dirty="0"/>
              <a:t> -1)</a:t>
            </a:r>
            <a:r>
              <a:rPr lang="en-US" dirty="0" smtClean="0"/>
              <a:t>K</a:t>
            </a:r>
            <a:r>
              <a:rPr lang="en-US" baseline="30000" dirty="0" smtClean="0"/>
              <a:t>2</a:t>
            </a:r>
            <a:r>
              <a:rPr lang="en-US" dirty="0" smtClean="0"/>
              <a:t>                V</a:t>
            </a:r>
            <a:r>
              <a:rPr lang="en-US" baseline="-25000" dirty="0" smtClean="0"/>
              <a:t>P</a:t>
            </a:r>
            <a:r>
              <a:rPr lang="en-US" dirty="0" smtClean="0"/>
              <a:t> = K(1-K)          (from a few slides back!)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530" y="4403467"/>
            <a:ext cx="91204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 estimate of narrow sense (additive) heritability on the disease scale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        </a:t>
            </a:r>
          </a:p>
        </p:txBody>
      </p:sp>
      <p:pic>
        <p:nvPicPr>
          <p:cNvPr id="9" name="Picture 8" descr="Screen Shot 2014-06-27 at 6.46.3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58" y="1847006"/>
            <a:ext cx="5176329" cy="467917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101099" y="4794001"/>
          <a:ext cx="527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7" name="Document" r:id="rId8" imgW="5270500" imgH="596900" progId="Word.Document.12">
                  <p:embed/>
                </p:oleObj>
              </mc:Choice>
              <mc:Fallback>
                <p:oleObj name="Document" r:id="rId8" imgW="5270500" imgH="59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01099" y="4794001"/>
                        <a:ext cx="52705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" y="5390901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</a:t>
            </a:r>
            <a:r>
              <a:rPr lang="en-US" dirty="0" err="1" smtClean="0"/>
              <a:t>covR</a:t>
            </a:r>
            <a:r>
              <a:rPr lang="en-US" dirty="0" smtClean="0"/>
              <a:t> contains non-additive genetic terms.</a:t>
            </a:r>
          </a:p>
          <a:p>
            <a:r>
              <a:rPr lang="en-US" dirty="0" smtClean="0"/>
              <a:t>We don</a:t>
            </a:r>
            <a:r>
              <a:rPr lang="fr-FR" dirty="0" smtClean="0"/>
              <a:t>’</a:t>
            </a:r>
            <a:r>
              <a:rPr lang="en-US" dirty="0" smtClean="0"/>
              <a:t>t know if non-additive genetic effects  exist  - What to do?</a:t>
            </a:r>
          </a:p>
          <a:p>
            <a:endParaRPr lang="en-US" dirty="0"/>
          </a:p>
          <a:p>
            <a:r>
              <a:rPr lang="en-US" dirty="0" smtClean="0"/>
              <a:t>Estimate       from different types of relatives to see if the estimates are consistent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101099" y="6191001"/>
          <a:ext cx="527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8" name="Document" r:id="rId11" imgW="5270500" imgH="317500" progId="Word.Document.12">
                  <p:embed/>
                </p:oleObj>
              </mc:Choice>
              <mc:Fallback>
                <p:oleObj name="Document" r:id="rId11" imgW="5270500" imgH="31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01099" y="6191001"/>
                        <a:ext cx="5270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421" y="6581002"/>
            <a:ext cx="887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James (1971) Frequency in relatives for an all-or-non trait Ann Hum Genet 35 47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684175"/>
          </a:xfrm>
        </p:spPr>
        <p:txBody>
          <a:bodyPr>
            <a:normAutofit/>
          </a:bodyPr>
          <a:lstStyle/>
          <a:p>
            <a:r>
              <a:rPr lang="en-US" dirty="0" smtClean="0"/>
              <a:t>General covariance between relatives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9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684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James (1971) genetic variance on the disease scale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421" y="6405967"/>
            <a:ext cx="887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James (1971) Frequency in relatives for an all-or-non trait Ann Hum Genet 35 47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30" y="2104098"/>
            <a:ext cx="9120471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 = 0.0085                                                     </a:t>
            </a:r>
          </a:p>
          <a:p>
            <a:r>
              <a:rPr lang="en-US" dirty="0" err="1" smtClean="0"/>
              <a:t>λ</a:t>
            </a:r>
            <a:r>
              <a:rPr lang="en-US" baseline="-25000" dirty="0" err="1" smtClean="0"/>
              <a:t>OP</a:t>
            </a:r>
            <a:r>
              <a:rPr lang="en-US" dirty="0" smtClean="0"/>
              <a:t>= 10 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R</a:t>
            </a:r>
            <a:r>
              <a:rPr lang="en-US" dirty="0" smtClean="0"/>
              <a:t>= ½</a:t>
            </a:r>
          </a:p>
          <a:p>
            <a:endParaRPr lang="en-US" dirty="0" smtClean="0"/>
          </a:p>
          <a:p>
            <a:r>
              <a:rPr lang="en-US" dirty="0" err="1" smtClean="0"/>
              <a:t>λ</a:t>
            </a:r>
            <a:r>
              <a:rPr lang="en-US" baseline="-25000" dirty="0" err="1" smtClean="0"/>
              <a:t>HS</a:t>
            </a:r>
            <a:r>
              <a:rPr lang="en-US" baseline="-25000" dirty="0" smtClean="0"/>
              <a:t> </a:t>
            </a:r>
            <a:r>
              <a:rPr lang="en-US" dirty="0" smtClean="0"/>
              <a:t>= 3   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R</a:t>
            </a:r>
            <a:r>
              <a:rPr lang="en-US" dirty="0"/>
              <a:t>= </a:t>
            </a:r>
            <a:r>
              <a:rPr lang="en-US" dirty="0" smtClean="0"/>
              <a:t>¼</a:t>
            </a:r>
          </a:p>
          <a:p>
            <a:endParaRPr lang="en-US" dirty="0" smtClean="0"/>
          </a:p>
          <a:p>
            <a:r>
              <a:rPr lang="en-US" dirty="0" err="1" smtClean="0"/>
              <a:t>λ</a:t>
            </a:r>
            <a:r>
              <a:rPr lang="en-US" baseline="-25000" dirty="0" err="1" smtClean="0"/>
              <a:t>FS</a:t>
            </a:r>
            <a:r>
              <a:rPr lang="en-US" dirty="0" smtClean="0"/>
              <a:t> = 8.6 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R</a:t>
            </a:r>
            <a:r>
              <a:rPr lang="en-US" dirty="0"/>
              <a:t>= </a:t>
            </a:r>
            <a:r>
              <a:rPr lang="en-US" dirty="0" smtClean="0"/>
              <a:t>½</a:t>
            </a:r>
          </a:p>
          <a:p>
            <a:endParaRPr lang="en-US" dirty="0" smtClean="0"/>
          </a:p>
          <a:p>
            <a:r>
              <a:rPr lang="en-US" dirty="0" err="1"/>
              <a:t>λ</a:t>
            </a:r>
            <a:r>
              <a:rPr lang="en-US" baseline="-25000" dirty="0" err="1"/>
              <a:t>MZ</a:t>
            </a:r>
            <a:r>
              <a:rPr lang="en-US" dirty="0"/>
              <a:t>= 52    </a:t>
            </a:r>
            <a:r>
              <a:rPr lang="en-US" dirty="0" err="1"/>
              <a:t>a</a:t>
            </a:r>
            <a:r>
              <a:rPr lang="en-US" baseline="-25000" dirty="0" err="1"/>
              <a:t>R</a:t>
            </a:r>
            <a:r>
              <a:rPr lang="en-US" dirty="0" smtClean="0"/>
              <a:t>= 1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estimates of           are very different (even if sampling variance is taken into account)</a:t>
            </a:r>
          </a:p>
          <a:p>
            <a:endParaRPr lang="en-US" dirty="0"/>
          </a:p>
          <a:p>
            <a:r>
              <a:rPr lang="en-US" dirty="0" smtClean="0"/>
              <a:t>Implies that the estimates of           are contaminated by non-additive variance on this scale of measurement 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       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101099" y="1481056"/>
          <a:ext cx="527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1" name="Document" r:id="rId4" imgW="5270500" imgH="596900" progId="Word.Document.12">
                  <p:embed/>
                </p:oleObj>
              </mc:Choice>
              <mc:Fallback>
                <p:oleObj name="Document" r:id="rId4" imgW="5270500" imgH="59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1099" y="1481056"/>
                        <a:ext cx="52705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057401" y="2238376"/>
          <a:ext cx="5270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2" name="Document" r:id="rId7" imgW="5270500" imgH="749300" progId="Word.Document.12">
                  <p:embed/>
                </p:oleObj>
              </mc:Choice>
              <mc:Fallback>
                <p:oleObj name="Document" r:id="rId7" imgW="5270500" imgH="74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7401" y="2238376"/>
                        <a:ext cx="52705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057401" y="2852739"/>
          <a:ext cx="52705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3" name="Document" r:id="rId10" imgW="5270500" imgH="1498600" progId="Word.Document.12">
                  <p:embed/>
                </p:oleObj>
              </mc:Choice>
              <mc:Fallback>
                <p:oleObj name="Document" r:id="rId10" imgW="5270500" imgH="149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57401" y="2852739"/>
                        <a:ext cx="52705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057401" y="4907631"/>
          <a:ext cx="527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4" name="Document" r:id="rId13" imgW="5270500" imgH="317500" progId="Word.Document.12">
                  <p:embed/>
                </p:oleObj>
              </mc:Choice>
              <mc:Fallback>
                <p:oleObj name="Document" r:id="rId13" imgW="5270500" imgH="31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57401" y="4907631"/>
                        <a:ext cx="5270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3359485" y="5674980"/>
          <a:ext cx="527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5" name="Document" r:id="rId16" imgW="5270500" imgH="317500" progId="Word.Document.12">
                  <p:embed/>
                </p:oleObj>
              </mc:Choice>
              <mc:Fallback>
                <p:oleObj name="Document" r:id="rId16" imgW="5270500" imgH="31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59485" y="5674980"/>
                        <a:ext cx="5270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Liability threshold model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47056" y="958813"/>
            <a:ext cx="6366881" cy="5623901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3866" y="958813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Phenotypic liability of a sample from the population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94304" y="2212037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4933" y="1882143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Proportion K affected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730" y="3475415"/>
            <a:ext cx="8359071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 of normality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Only appropriate for multifactorial disease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i.e. more than a few genes but </a:t>
            </a:r>
            <a:r>
              <a:rPr lang="en-US" dirty="0" err="1" smtClean="0"/>
              <a:t>doesn</a:t>
            </a:r>
            <a:r>
              <a:rPr lang="fr-FR" dirty="0" smtClean="0"/>
              <a:t>’</a:t>
            </a:r>
            <a:r>
              <a:rPr lang="en-US" dirty="0" smtClean="0"/>
              <a:t>t have to be highly polygenic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Key – </a:t>
            </a:r>
            <a:r>
              <a:rPr lang="en-US" dirty="0" err="1" smtClean="0"/>
              <a:t>unimodal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Falconer (1965)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47056" y="958813"/>
            <a:ext cx="6366881" cy="5623901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3866" y="958813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Phenotypic liability of a sample from the population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94304" y="2212037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4933" y="1882143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Proportion K affected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6266" y="3514414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Phenotypic liability of relatives of affected individuals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44933" y="4082080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Proportion K</a:t>
            </a:r>
            <a:r>
              <a:rPr lang="en-US" baseline="-25000" dirty="0" smtClean="0"/>
              <a:t>R</a:t>
            </a:r>
            <a:r>
              <a:rPr lang="en-US" dirty="0" smtClean="0"/>
              <a:t> affected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846704" y="4562821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46704" y="3072275"/>
            <a:ext cx="324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Relationship of relatives to affected individuals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64479" y="3514414"/>
            <a:ext cx="4642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3527" y="6021659"/>
            <a:ext cx="811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normal distribution theory what percentage of the variance in liability is </a:t>
            </a:r>
            <a:r>
              <a:rPr lang="en-US" dirty="0" err="1" smtClean="0"/>
              <a:t>attributale</a:t>
            </a:r>
            <a:r>
              <a:rPr lang="en-US" dirty="0" smtClean="0"/>
              <a:t> to genetic factors given K, K</a:t>
            </a:r>
            <a:r>
              <a:rPr lang="en-US" baseline="-25000" dirty="0" smtClean="0"/>
              <a:t>R</a:t>
            </a:r>
            <a:r>
              <a:rPr lang="en-US" dirty="0" smtClean="0"/>
              <a:t> and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9858" y="1149320"/>
            <a:ext cx="5426187" cy="2920390"/>
            <a:chOff x="2540388" y="1556792"/>
            <a:chExt cx="5426186" cy="2920390"/>
          </a:xfrm>
        </p:grpSpPr>
        <p:grpSp>
          <p:nvGrpSpPr>
            <p:cNvPr id="6" name="Group 9"/>
            <p:cNvGrpSpPr/>
            <p:nvPr/>
          </p:nvGrpSpPr>
          <p:grpSpPr>
            <a:xfrm>
              <a:off x="2540388" y="1556792"/>
              <a:ext cx="5426186" cy="2920390"/>
              <a:chOff x="1437150" y="3643314"/>
              <a:chExt cx="5426186" cy="2920390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68562" y="3643314"/>
                <a:ext cx="2770281" cy="2766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821870" y="6163594"/>
                <a:ext cx="504146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000" dirty="0" smtClean="0"/>
                  <a:t>Quantitative Phenotype</a:t>
                </a:r>
                <a:endParaRPr lang="en-AU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565635" y="4800581"/>
                <a:ext cx="21431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 smtClean="0"/>
                  <a:t>Frequency</a:t>
                </a:r>
                <a:endParaRPr lang="en-AU" sz="20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360502" y="1906051"/>
              <a:ext cx="1285884" cy="58477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AU" sz="1600" dirty="0" smtClean="0"/>
                <a:t>Not selected</a:t>
              </a:r>
              <a:endParaRPr lang="en-A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4680057" y="2359579"/>
              <a:ext cx="1080029" cy="3385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AU" sz="1600" dirty="0" smtClean="0"/>
                <a:t>Selected</a:t>
              </a:r>
              <a:endParaRPr lang="en-AU" sz="1600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3057" y="4078271"/>
            <a:ext cx="2770281" cy="276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Group 30"/>
          <p:cNvGrpSpPr/>
          <p:nvPr/>
        </p:nvGrpSpPr>
        <p:grpSpPr>
          <a:xfrm>
            <a:off x="5205302" y="1212826"/>
            <a:ext cx="4465628" cy="5649378"/>
            <a:chOff x="5205300" y="1212826"/>
            <a:chExt cx="4465628" cy="5649378"/>
          </a:xfrm>
        </p:grpSpPr>
        <p:grpSp>
          <p:nvGrpSpPr>
            <p:cNvPr id="18" name="Group 17"/>
            <p:cNvGrpSpPr/>
            <p:nvPr/>
          </p:nvGrpSpPr>
          <p:grpSpPr>
            <a:xfrm>
              <a:off x="5205300" y="1212826"/>
              <a:ext cx="3001693" cy="2832541"/>
              <a:chOff x="2540388" y="1556792"/>
              <a:chExt cx="3001693" cy="2832541"/>
            </a:xfrm>
          </p:grpSpPr>
          <p:grpSp>
            <p:nvGrpSpPr>
              <p:cNvPr id="20" name="Group 9"/>
              <p:cNvGrpSpPr/>
              <p:nvPr/>
            </p:nvGrpSpPr>
            <p:grpSpPr>
              <a:xfrm>
                <a:off x="2540388" y="1556792"/>
                <a:ext cx="3001693" cy="2832541"/>
                <a:chOff x="1437150" y="3643314"/>
                <a:chExt cx="3001693" cy="2832541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668562" y="3643314"/>
                  <a:ext cx="2770281" cy="27661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4" name="Rectangle 23"/>
                <p:cNvSpPr/>
                <p:nvPr/>
              </p:nvSpPr>
              <p:spPr>
                <a:xfrm>
                  <a:off x="2267921" y="6075745"/>
                  <a:ext cx="1679634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AU" sz="2000" dirty="0" smtClean="0"/>
                    <a:t>Liability </a:t>
                  </a:r>
                  <a:endParaRPr lang="en-AU" sz="20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 rot="16200000">
                  <a:off x="565635" y="4800581"/>
                  <a:ext cx="21431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000" dirty="0" smtClean="0"/>
                    <a:t>Frequency</a:t>
                  </a:r>
                  <a:endParaRPr lang="en-AU" sz="2000" dirty="0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3430569" y="1936225"/>
                <a:ext cx="1285884" cy="58477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AU" sz="1600" dirty="0" smtClean="0"/>
                  <a:t>Not diseased</a:t>
                </a:r>
                <a:endParaRPr lang="en-AU" sz="16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5400000">
                <a:off x="4680056" y="2359579"/>
                <a:ext cx="1080029" cy="33855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AU" sz="1600" dirty="0" smtClean="0"/>
                  <a:t>Diseased</a:t>
                </a:r>
                <a:endParaRPr lang="en-AU" sz="1600" dirty="0"/>
              </a:p>
            </p:txBody>
          </p: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30565" y="4096045"/>
              <a:ext cx="2770281" cy="2766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Bent-Up Arrow 28"/>
            <p:cNvSpPr/>
            <p:nvPr/>
          </p:nvSpPr>
          <p:spPr>
            <a:xfrm flipV="1">
              <a:off x="8054261" y="2651417"/>
              <a:ext cx="909573" cy="1748522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24307" y="2268020"/>
              <a:ext cx="1646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Relatives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75669" y="4460856"/>
            <a:ext cx="1285884" cy="58477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Not selected</a:t>
            </a:r>
            <a:endParaRPr lang="en-AU" sz="1600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3359114" y="4913784"/>
            <a:ext cx="1080029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Selected</a:t>
            </a:r>
            <a:endParaRPr lang="en-AU" sz="1600" dirty="0"/>
          </a:p>
        </p:txBody>
      </p:sp>
      <p:sp>
        <p:nvSpPr>
          <p:cNvPr id="3" name="Bent-Up Arrow 2"/>
          <p:cNvSpPr/>
          <p:nvPr/>
        </p:nvSpPr>
        <p:spPr>
          <a:xfrm flipV="1">
            <a:off x="3008820" y="2496541"/>
            <a:ext cx="909573" cy="174852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738425" y="4467075"/>
            <a:ext cx="2237679" cy="1124790"/>
            <a:chOff x="6738423" y="4467076"/>
            <a:chExt cx="2237678" cy="1124790"/>
          </a:xfrm>
        </p:grpSpPr>
        <p:sp>
          <p:nvSpPr>
            <p:cNvPr id="27" name="TextBox 26"/>
            <p:cNvSpPr txBox="1"/>
            <p:nvPr/>
          </p:nvSpPr>
          <p:spPr>
            <a:xfrm>
              <a:off x="6738423" y="4467076"/>
              <a:ext cx="1285884" cy="58477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AU" sz="1600" dirty="0" smtClean="0"/>
                <a:t>Not diseased</a:t>
              </a:r>
              <a:endParaRPr lang="en-AU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 rot="5400000">
              <a:off x="8266809" y="4882575"/>
              <a:ext cx="1080029" cy="3385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AU" sz="1600" dirty="0" smtClean="0"/>
                <a:t>Diseased</a:t>
              </a:r>
              <a:endParaRPr lang="en-AU" sz="16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61552" y="1853869"/>
            <a:ext cx="164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generation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45" y="99467"/>
            <a:ext cx="8229600" cy="962524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Prediction of response to selection and rates of inbreeding under directional selection</a:t>
            </a:r>
            <a:endParaRPr lang="en-US" sz="28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4414346" y="4245064"/>
            <a:ext cx="2023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Strong parallels to quantitative genetics of disease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2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5" name="Picture 4" descr="Screen Shot 2014-06-23 at 4.04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6" y="1246856"/>
            <a:ext cx="4097368" cy="3547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8897" y="4424647"/>
            <a:ext cx="236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Phenotypic liability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879593" y="2743427"/>
            <a:ext cx="130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368967" y="2562491"/>
            <a:ext cx="4102749" cy="1164982"/>
            <a:chOff x="4368966" y="2562490"/>
            <a:chExt cx="4102749" cy="1164982"/>
          </a:xfrm>
        </p:grpSpPr>
        <p:sp>
          <p:nvSpPr>
            <p:cNvPr id="8" name="TextBox 7"/>
            <p:cNvSpPr txBox="1"/>
            <p:nvPr/>
          </p:nvSpPr>
          <p:spPr>
            <a:xfrm>
              <a:off x="5620783" y="2562490"/>
              <a:ext cx="2850932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 = Proportion of the population that are diseased</a:t>
              </a:r>
              <a:endParaRPr lang="en-US" dirty="0"/>
            </a:p>
          </p:txBody>
        </p:sp>
        <p:sp>
          <p:nvSpPr>
            <p:cNvPr id="9" name="Left Arrow 8"/>
            <p:cNvSpPr/>
            <p:nvPr/>
          </p:nvSpPr>
          <p:spPr>
            <a:xfrm rot="19084327" flipV="1">
              <a:off x="4368966" y="3658839"/>
              <a:ext cx="1409284" cy="68633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64281" y="4283640"/>
            <a:ext cx="1738471" cy="2004280"/>
            <a:chOff x="4364279" y="4283640"/>
            <a:chExt cx="1738470" cy="2004280"/>
          </a:xfrm>
        </p:grpSpPr>
        <p:sp>
          <p:nvSpPr>
            <p:cNvPr id="10" name="TextBox 9"/>
            <p:cNvSpPr txBox="1"/>
            <p:nvPr/>
          </p:nvSpPr>
          <p:spPr>
            <a:xfrm>
              <a:off x="4412334" y="5918588"/>
              <a:ext cx="169041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 = threshold  </a:t>
              </a:r>
              <a:endParaRPr lang="en-US" dirty="0"/>
            </a:p>
          </p:txBody>
        </p:sp>
        <p:sp>
          <p:nvSpPr>
            <p:cNvPr id="11" name="Left Arrow 10"/>
            <p:cNvSpPr/>
            <p:nvPr/>
          </p:nvSpPr>
          <p:spPr>
            <a:xfrm rot="5400000">
              <a:off x="3570832" y="5077087"/>
              <a:ext cx="1634948" cy="48054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6854" y="1654364"/>
            <a:ext cx="2237351" cy="2214202"/>
            <a:chOff x="4576854" y="1654363"/>
            <a:chExt cx="2237350" cy="2214202"/>
          </a:xfrm>
        </p:grpSpPr>
        <p:sp>
          <p:nvSpPr>
            <p:cNvPr id="12" name="TextBox 11"/>
            <p:cNvSpPr txBox="1"/>
            <p:nvPr/>
          </p:nvSpPr>
          <p:spPr>
            <a:xfrm>
              <a:off x="4852751" y="1654363"/>
              <a:ext cx="196145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  <a:r>
                <a:rPr lang="en-US" dirty="0" smtClean="0"/>
                <a:t> = density at t</a:t>
              </a:r>
              <a:endParaRPr lang="en-US" dirty="0"/>
            </a:p>
          </p:txBody>
        </p:sp>
        <p:sp>
          <p:nvSpPr>
            <p:cNvPr id="13" name="Left Arrow 12"/>
            <p:cNvSpPr/>
            <p:nvPr/>
          </p:nvSpPr>
          <p:spPr>
            <a:xfrm rot="16862495" flipV="1">
              <a:off x="3656009" y="2856109"/>
              <a:ext cx="1933301" cy="91611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26434" y="4292403"/>
            <a:ext cx="3767321" cy="1034315"/>
            <a:chOff x="4526433" y="4267666"/>
            <a:chExt cx="3767321" cy="1034314"/>
          </a:xfrm>
        </p:grpSpPr>
        <p:sp>
          <p:nvSpPr>
            <p:cNvPr id="14" name="Left Arrow 13"/>
            <p:cNvSpPr/>
            <p:nvPr/>
          </p:nvSpPr>
          <p:spPr>
            <a:xfrm rot="5400000">
              <a:off x="4375228" y="4418871"/>
              <a:ext cx="348130" cy="45719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6433" y="4655650"/>
              <a:ext cx="3767321" cy="646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 = mean phenotypic liability of the diseased group  </a:t>
              </a:r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Lecture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0148" y="1058276"/>
            <a:ext cx="8513011" cy="4639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a disease affects 1% of the population and has heritability 80%</a:t>
            </a:r>
          </a:p>
          <a:p>
            <a:endParaRPr lang="en-US" dirty="0" smtClean="0"/>
          </a:p>
          <a:p>
            <a:r>
              <a:rPr lang="en-US" dirty="0" smtClean="0"/>
              <a:t>We will show why </a:t>
            </a:r>
            <a:r>
              <a:rPr lang="en-US" dirty="0"/>
              <a:t>these statements are </a:t>
            </a:r>
            <a:r>
              <a:rPr lang="en-US" dirty="0" smtClean="0"/>
              <a:t>consistent :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an individual is affected  </a:t>
            </a:r>
            <a:r>
              <a:rPr lang="en-US" dirty="0"/>
              <a:t>~8% of </a:t>
            </a:r>
            <a:r>
              <a:rPr lang="en-US" dirty="0" smtClean="0"/>
              <a:t>his/her siblings affected </a:t>
            </a:r>
          </a:p>
          <a:p>
            <a:endParaRPr lang="en-US" dirty="0"/>
          </a:p>
          <a:p>
            <a:r>
              <a:rPr lang="en-US" dirty="0"/>
              <a:t>If an </a:t>
            </a:r>
            <a:r>
              <a:rPr lang="en-US" dirty="0" smtClean="0"/>
              <a:t>MZ twin </a:t>
            </a:r>
            <a:r>
              <a:rPr lang="en-US" dirty="0"/>
              <a:t>is affected  </a:t>
            </a:r>
            <a:r>
              <a:rPr lang="en-US" dirty="0" smtClean="0"/>
              <a:t>~50% </a:t>
            </a:r>
            <a:r>
              <a:rPr lang="en-US" dirty="0"/>
              <a:t>of </a:t>
            </a:r>
            <a:r>
              <a:rPr lang="en-US" dirty="0" smtClean="0"/>
              <a:t>their co-twins are affected</a:t>
            </a:r>
          </a:p>
          <a:p>
            <a:endParaRPr lang="en-US" dirty="0"/>
          </a:p>
          <a:p>
            <a:r>
              <a:rPr lang="en-US" dirty="0" smtClean="0"/>
              <a:t>If an individual is affected &gt; 60% will have no known family history</a:t>
            </a:r>
            <a:endParaRPr lang="en-US" dirty="0"/>
          </a:p>
          <a:p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Bringing together genetic epidemiology and quantitative genetics</a:t>
            </a:r>
          </a:p>
          <a:p>
            <a:endParaRPr lang="en-US" dirty="0"/>
          </a:p>
          <a:p>
            <a:r>
              <a:rPr lang="en-US" dirty="0" smtClean="0"/>
              <a:t>- The key papers were published 40 and 70 years ago……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7054" y="958812"/>
            <a:ext cx="6366881" cy="5623901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8909"/>
          </a:xfrm>
        </p:spPr>
        <p:txBody>
          <a:bodyPr>
            <a:normAutofit/>
          </a:bodyPr>
          <a:lstStyle/>
          <a:p>
            <a:r>
              <a:rPr lang="en-US" sz="3100" dirty="0"/>
              <a:t>How to get from observed risks to relatives to heritability</a:t>
            </a:r>
            <a:r>
              <a:rPr lang="en-US" sz="3100" dirty="0" smtClean="0"/>
              <a:t>?- Falconer (1965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865" y="958812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Phenotypic liability of a sample from the population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94304" y="2212037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4933" y="1882142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Proportion K affected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6265" y="3514414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Phenotypic liability of relatives of affected individuals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44933" y="4082080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Proportion K</a:t>
            </a:r>
            <a:r>
              <a:rPr lang="en-US" baseline="-25000" dirty="0" smtClean="0"/>
              <a:t>R</a:t>
            </a:r>
            <a:r>
              <a:rPr lang="en-US" dirty="0" smtClean="0"/>
              <a:t> affected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846704" y="4562820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46704" y="3072275"/>
            <a:ext cx="3249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Relationship of relatives to affected individuals 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64479" y="3514414"/>
            <a:ext cx="4642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3527" y="6021659"/>
            <a:ext cx="811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normal distribution theory what percentage of the variance in liability is </a:t>
            </a:r>
            <a:r>
              <a:rPr lang="en-US" dirty="0" err="1" smtClean="0"/>
              <a:t>attributale</a:t>
            </a:r>
            <a:r>
              <a:rPr lang="en-US" dirty="0" smtClean="0"/>
              <a:t> to genetic factors given K, K</a:t>
            </a:r>
            <a:r>
              <a:rPr lang="en-US" baseline="-25000" dirty="0" smtClean="0"/>
              <a:t>R</a:t>
            </a:r>
            <a:r>
              <a:rPr lang="en-US" dirty="0" smtClean="0"/>
              <a:t> and 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2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ft Arrow 13"/>
          <p:cNvSpPr/>
          <p:nvPr/>
        </p:nvSpPr>
        <p:spPr>
          <a:xfrm rot="5400000" flipH="1">
            <a:off x="4243514" y="4294482"/>
            <a:ext cx="164198" cy="45720"/>
          </a:xfrm>
          <a:prstGeom prst="left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Liability Threshold Model </a:t>
            </a:r>
            <a:br>
              <a:rPr lang="en-US" dirty="0" smtClean="0"/>
            </a:br>
            <a:r>
              <a:rPr lang="en-US" dirty="0" smtClean="0"/>
              <a:t>–truncated normal distribution theory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135123"/>
            <a:ext cx="4674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Φ</a:t>
            </a:r>
            <a:r>
              <a:rPr lang="en-US" dirty="0" smtClean="0">
                <a:solidFill>
                  <a:srgbClr val="0000FF"/>
                </a:solidFill>
              </a:rPr>
              <a:t>(x) 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smtClean="0">
                <a:solidFill>
                  <a:srgbClr val="0000FF"/>
                </a:solidFill>
              </a:rPr>
              <a:t>cumulative density until liability x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standard normal distribution function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ϕ</a:t>
            </a:r>
            <a:r>
              <a:rPr lang="en-US" dirty="0" smtClean="0">
                <a:solidFill>
                  <a:srgbClr val="0000FF"/>
                </a:solidFill>
              </a:rPr>
              <a:t> (x) = probability density at x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Phi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42823" y="3582730"/>
            <a:ext cx="285093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K= 1-</a:t>
            </a:r>
            <a:r>
              <a:rPr lang="en-US" dirty="0">
                <a:solidFill>
                  <a:srgbClr val="0000FF"/>
                </a:solidFill>
              </a:rPr>
              <a:t>Φ</a:t>
            </a:r>
            <a:r>
              <a:rPr lang="en-US" dirty="0" smtClean="0">
                <a:solidFill>
                  <a:srgbClr val="0000FF"/>
                </a:solidFill>
              </a:rPr>
              <a:t>(t) = 1-pnorm(t)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103" y="5418773"/>
            <a:ext cx="3547243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Variance in liability amongst the diseased individuals</a:t>
            </a:r>
          </a:p>
          <a:p>
            <a:r>
              <a:rPr lang="en-US" dirty="0" smtClean="0"/>
              <a:t>= 	 ((1-k)</a:t>
            </a:r>
            <a:r>
              <a:rPr lang="en-US" dirty="0" smtClean="0">
                <a:solidFill>
                  <a:srgbClr val="0000FF"/>
                </a:solidFill>
              </a:rPr>
              <a:t>, where </a:t>
            </a:r>
            <a:r>
              <a:rPr lang="en-US" dirty="0" smtClean="0"/>
              <a:t>k = </a:t>
            </a:r>
            <a:r>
              <a:rPr lang="en-US" dirty="0" err="1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-t)	</a:t>
            </a:r>
            <a:endParaRPr lang="en-US" dirty="0"/>
          </a:p>
        </p:txBody>
      </p:sp>
      <p:pic>
        <p:nvPicPr>
          <p:cNvPr id="27" name="Picture 26" descr="Screen Shot 2014-06-23 at 6.2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5" y="5972052"/>
            <a:ext cx="429260" cy="370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" y="3408706"/>
            <a:ext cx="1991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tandard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Deviation =1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l-GR" dirty="0">
                <a:solidFill>
                  <a:srgbClr val="0000FF"/>
                </a:solidFill>
              </a:rPr>
              <a:t>σ</a:t>
            </a:r>
            <a:r>
              <a:rPr lang="en-US" baseline="-25000" dirty="0">
                <a:solidFill>
                  <a:srgbClr val="0000FF"/>
                </a:solidFill>
              </a:rPr>
              <a:t>p </a:t>
            </a:r>
            <a:r>
              <a:rPr lang="en-US" dirty="0">
                <a:solidFill>
                  <a:srgbClr val="0000FF"/>
                </a:solidFill>
              </a:rPr>
              <a:t>= 1</a:t>
            </a:r>
          </a:p>
          <a:p>
            <a:endParaRPr lang="en-US" dirty="0"/>
          </a:p>
        </p:txBody>
      </p:sp>
      <p:pic>
        <p:nvPicPr>
          <p:cNvPr id="5" name="Picture 4" descr="Screen Shot 2014-06-23 at 4.04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96" y="1996458"/>
            <a:ext cx="3017853" cy="261257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219243" y="2654547"/>
            <a:ext cx="4074512" cy="1085530"/>
            <a:chOff x="4397203" y="2562490"/>
            <a:chExt cx="4074512" cy="1085530"/>
          </a:xfrm>
        </p:grpSpPr>
        <p:sp>
          <p:nvSpPr>
            <p:cNvPr id="8" name="TextBox 7"/>
            <p:cNvSpPr txBox="1"/>
            <p:nvPr/>
          </p:nvSpPr>
          <p:spPr>
            <a:xfrm>
              <a:off x="5620783" y="2562490"/>
              <a:ext cx="2850932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 = Proportion of the population that are diseased</a:t>
              </a:r>
              <a:endParaRPr lang="en-US" dirty="0"/>
            </a:p>
          </p:txBody>
        </p:sp>
        <p:sp>
          <p:nvSpPr>
            <p:cNvPr id="9" name="Left Arrow 8"/>
            <p:cNvSpPr/>
            <p:nvPr/>
          </p:nvSpPr>
          <p:spPr>
            <a:xfrm rot="19084327">
              <a:off x="4397203" y="3534078"/>
              <a:ext cx="1306950" cy="113942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87051" y="4424647"/>
            <a:ext cx="37673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 = mean phenotypic liability of the diseased group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8897" y="4424647"/>
            <a:ext cx="236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Phenotypic liability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879593" y="2743428"/>
            <a:ext cx="130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398894" y="1427966"/>
            <a:ext cx="4039377" cy="2523535"/>
            <a:chOff x="4398894" y="1427966"/>
            <a:chExt cx="4039377" cy="2523535"/>
          </a:xfrm>
        </p:grpSpPr>
        <p:sp>
          <p:nvSpPr>
            <p:cNvPr id="12" name="TextBox 11"/>
            <p:cNvSpPr txBox="1"/>
            <p:nvPr/>
          </p:nvSpPr>
          <p:spPr>
            <a:xfrm>
              <a:off x="4625959" y="1427966"/>
              <a:ext cx="196145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  <a:r>
                <a:rPr lang="en-US" dirty="0" smtClean="0"/>
                <a:t> = density at t</a:t>
              </a:r>
              <a:endParaRPr lang="en-US" dirty="0"/>
            </a:p>
          </p:txBody>
        </p:sp>
        <p:sp>
          <p:nvSpPr>
            <p:cNvPr id="13" name="Left Arrow 12"/>
            <p:cNvSpPr/>
            <p:nvPr/>
          </p:nvSpPr>
          <p:spPr>
            <a:xfrm rot="16862495" flipV="1">
              <a:off x="3478049" y="2939045"/>
              <a:ext cx="1933301" cy="91611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25959" y="1792944"/>
              <a:ext cx="3812312" cy="64633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z</a:t>
              </a:r>
              <a:r>
                <a:rPr lang="en-US" dirty="0" smtClean="0">
                  <a:solidFill>
                    <a:srgbClr val="0000FF"/>
                  </a:solidFill>
                </a:rPr>
                <a:t> = 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ϕ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</a:rPr>
                <a:t>(t)                      = </a:t>
              </a:r>
              <a:r>
                <a:rPr lang="en-US" dirty="0" err="1" smtClean="0">
                  <a:solidFill>
                    <a:srgbClr val="0000FF"/>
                  </a:solidFill>
                </a:rPr>
                <a:t>dnorm</a:t>
              </a:r>
              <a:r>
                <a:rPr lang="en-US" dirty="0" smtClean="0">
                  <a:solidFill>
                    <a:srgbClr val="0000FF"/>
                  </a:solidFill>
                </a:rPr>
                <a:t>(t)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  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87051" y="5052487"/>
            <a:ext cx="387594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= z/K  “selection intensity”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8" name="Picture 17" descr="Screen Shot 2014-06-25 at 6.00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24" y="1792944"/>
            <a:ext cx="988227" cy="61306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070490" y="4306165"/>
            <a:ext cx="6133340" cy="2410022"/>
            <a:chOff x="3070490" y="4306165"/>
            <a:chExt cx="6133340" cy="2410022"/>
          </a:xfrm>
        </p:grpSpPr>
        <p:sp>
          <p:nvSpPr>
            <p:cNvPr id="11" name="Left Arrow 10"/>
            <p:cNvSpPr/>
            <p:nvPr/>
          </p:nvSpPr>
          <p:spPr>
            <a:xfrm rot="5400000">
              <a:off x="3395122" y="5099611"/>
              <a:ext cx="1634948" cy="48055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36623" y="5602720"/>
              <a:ext cx="169041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 = threshold  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36623" y="5977523"/>
              <a:ext cx="3360088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t=  Φ</a:t>
              </a:r>
              <a:r>
                <a:rPr lang="en-US" baseline="30000" dirty="0" smtClean="0">
                  <a:solidFill>
                    <a:srgbClr val="0000FF"/>
                  </a:solidFill>
                </a:rPr>
                <a:t>-1</a:t>
              </a:r>
              <a:r>
                <a:rPr lang="en-US" dirty="0" smtClean="0">
                  <a:solidFill>
                    <a:srgbClr val="0000FF"/>
                  </a:solidFill>
                </a:rPr>
                <a:t>(1-K)  = </a:t>
              </a:r>
              <a:r>
                <a:rPr lang="en-US" dirty="0" err="1" smtClean="0">
                  <a:solidFill>
                    <a:srgbClr val="0000FF"/>
                  </a:solidFill>
                </a:rPr>
                <a:t>qnorm</a:t>
              </a:r>
              <a:r>
                <a:rPr lang="en-US" dirty="0" smtClean="0">
                  <a:solidFill>
                    <a:srgbClr val="0000FF"/>
                  </a:solidFill>
                </a:rPr>
                <a:t>(1-K)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70490" y="6346855"/>
              <a:ext cx="6133340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Inverse standard normal distribution (</a:t>
              </a:r>
              <a:r>
                <a:rPr lang="en-US" dirty="0" err="1" smtClean="0">
                  <a:solidFill>
                    <a:srgbClr val="0000FF"/>
                  </a:solidFill>
                </a:rPr>
                <a:t>probit</a:t>
              </a:r>
              <a:r>
                <a:rPr lang="en-US" dirty="0" smtClean="0">
                  <a:solidFill>
                    <a:srgbClr val="0000FF"/>
                  </a:solidFill>
                </a:rPr>
                <a:t>) function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1" animBg="1"/>
      <p:bldP spid="16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 of diseased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5" y="1095787"/>
            <a:ext cx="8916276" cy="2504007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Pearson &amp; Lee (1908) On the generalized probable error in normal correlation. </a:t>
            </a:r>
            <a:r>
              <a:rPr lang="en-US" sz="1600" dirty="0" err="1" smtClean="0"/>
              <a:t>Biometrika</a:t>
            </a:r>
            <a:endParaRPr lang="en-US" sz="1600" dirty="0" smtClean="0"/>
          </a:p>
          <a:p>
            <a:r>
              <a:rPr lang="en-US" sz="1600" dirty="0" smtClean="0"/>
              <a:t>Lee (1915) Table of Gaussian tail functions..</a:t>
            </a:r>
            <a:r>
              <a:rPr lang="en-US" sz="1600" dirty="0" err="1" smtClean="0"/>
              <a:t>Biometrika</a:t>
            </a:r>
            <a:endParaRPr lang="en-US" sz="1600" dirty="0" smtClean="0"/>
          </a:p>
          <a:p>
            <a:r>
              <a:rPr lang="en-US" sz="1600" dirty="0" smtClean="0"/>
              <a:t>Fisher (1941) Properties and application of </a:t>
            </a:r>
            <a:r>
              <a:rPr lang="en-US" sz="1600" dirty="0" err="1" smtClean="0"/>
              <a:t>Hh</a:t>
            </a:r>
            <a:r>
              <a:rPr lang="en-US" sz="1600" dirty="0" smtClean="0"/>
              <a:t> functions. Introduction to mathematical tables</a:t>
            </a:r>
          </a:p>
          <a:p>
            <a:r>
              <a:rPr lang="en-US" sz="1600" dirty="0" smtClean="0"/>
              <a:t>Cohen (1949) On estimating the mean and standard deviation of truncated normal distributions Am Stat Association</a:t>
            </a:r>
            <a:endParaRPr lang="en-US" sz="1600" dirty="0"/>
          </a:p>
          <a:p>
            <a:r>
              <a:rPr lang="en-US" sz="1600" dirty="0" smtClean="0"/>
              <a:t>Cohen &amp; Woodward (1953)Pearson-Lee-Fisher Functions of singly truncated normal distributions. Biometrics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32829" y="3766207"/>
            <a:ext cx="835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(</a:t>
            </a:r>
            <a:r>
              <a:rPr lang="en-US" dirty="0" err="1" smtClean="0"/>
              <a:t>i</a:t>
            </a:r>
            <a:r>
              <a:rPr lang="en-US" dirty="0" smtClean="0"/>
              <a:t>): = sum( x * </a:t>
            </a:r>
            <a:r>
              <a:rPr lang="en-US" dirty="0" err="1" smtClean="0"/>
              <a:t>freq</a:t>
            </a:r>
            <a:r>
              <a:rPr lang="en-US" dirty="0" smtClean="0"/>
              <a:t> of x)</a:t>
            </a:r>
          </a:p>
          <a:p>
            <a:r>
              <a:rPr lang="en-US" dirty="0"/>
              <a:t>T</a:t>
            </a:r>
            <a:r>
              <a:rPr lang="en-US" dirty="0" smtClean="0"/>
              <a:t>he phenotype frequencies must sum to 1, hence the denominator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6622" y="6376276"/>
            <a:ext cx="817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Lynch and Walsh equations 2.13 and 2.14; variance equation 2.15</a:t>
            </a:r>
            <a:endParaRPr lang="en-US" dirty="0"/>
          </a:p>
        </p:txBody>
      </p:sp>
      <p:pic>
        <p:nvPicPr>
          <p:cNvPr id="10" name="Picture 9" descr="Screen Shot 2014-06-23 at 9.2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" y="4671411"/>
            <a:ext cx="7162800" cy="1447800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8234947" y="152400"/>
            <a:ext cx="838984" cy="708526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Falconer (1965)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47056" y="958813"/>
            <a:ext cx="6366881" cy="5623901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3866" y="958813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Phenotypic liability of a sample from the population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94304" y="2212037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4933" y="1882143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Proportion K affected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730" y="3475415"/>
            <a:ext cx="8359071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 of normality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Only appropriate for multifactorial disease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i.e. more than a few genes but </a:t>
            </a:r>
            <a:r>
              <a:rPr lang="en-US" dirty="0" err="1" smtClean="0"/>
              <a:t>doesn</a:t>
            </a:r>
            <a:r>
              <a:rPr lang="fr-FR" dirty="0" smtClean="0"/>
              <a:t>’</a:t>
            </a:r>
            <a:r>
              <a:rPr lang="en-US" dirty="0" smtClean="0"/>
              <a:t>t have to be highly polygenic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Key – </a:t>
            </a:r>
            <a:r>
              <a:rPr lang="en-US" dirty="0" err="1" smtClean="0"/>
              <a:t>unimodal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Falconer (1965)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1269991"/>
            <a:ext cx="2444317" cy="3606020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creen Shot 2014-06-26 at 10.23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24" y="1466279"/>
            <a:ext cx="2579176" cy="313110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420161" y="2949384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594595" y="2963039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89696" y="1269992"/>
            <a:ext cx="2594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difference between the means for the same threshold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86959" y="2949384"/>
            <a:ext cx="259452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difference between the thresholds when </a:t>
            </a:r>
            <a:r>
              <a:rPr lang="en-US" dirty="0" err="1" smtClean="0"/>
              <a:t>standardised</a:t>
            </a:r>
            <a:r>
              <a:rPr lang="en-US" dirty="0" smtClean="0"/>
              <a:t> to have the same mean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97237" y="1146983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83357" y="4228047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06087" y="2580052"/>
            <a:ext cx="31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63124" y="4215934"/>
            <a:ext cx="56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01518" y="4585266"/>
            <a:ext cx="294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R</a:t>
            </a:r>
            <a:r>
              <a:rPr lang="en-US" dirty="0" smtClean="0"/>
              <a:t>-m = t-</a:t>
            </a:r>
            <a:r>
              <a:rPr lang="en-US" dirty="0" err="1" smtClean="0"/>
              <a:t>t</a:t>
            </a:r>
            <a:r>
              <a:rPr lang="en-US" baseline="-25000" dirty="0" err="1" smtClean="0"/>
              <a:t>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0270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Falconer (1965) The inheritance of liability to certain diseases, estimated from incidences in relatives,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Ann. Hum Genet. 29 51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Crittenden (1961) an interpretation o familial aggregation based on multiple genetic and environmental factors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Ann NY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Acad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 91 769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790" y="4954599"/>
            <a:ext cx="8783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the difference in thresholds, and given known additive genetic relationship between relatives, what proportion of the total variance must be due to genetic factors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1"/>
            <a:ext cx="9144000" cy="8318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Calculate heritability of liability using regression theory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95787"/>
            <a:ext cx="9237579" cy="5030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X = phenotypic liability for individuals</a:t>
            </a:r>
          </a:p>
          <a:p>
            <a:pPr marL="0" indent="0">
              <a:buNone/>
            </a:pPr>
            <a:r>
              <a:rPr lang="en-US" sz="2000" dirty="0" smtClean="0"/>
              <a:t>Y = phenotypic liability for relatives of X</a:t>
            </a:r>
          </a:p>
          <a:p>
            <a:pPr marL="0" indent="0">
              <a:buNone/>
            </a:pPr>
            <a:r>
              <a:rPr lang="en-US" sz="2000" dirty="0" smtClean="0"/>
              <a:t>E(X) =</a:t>
            </a:r>
            <a:r>
              <a:rPr lang="en-US" sz="2000" dirty="0"/>
              <a:t> </a:t>
            </a:r>
            <a:r>
              <a:rPr lang="en-US" sz="2000" dirty="0" smtClean="0"/>
              <a:t>E(Y) =  m  = 0</a:t>
            </a:r>
            <a:endParaRPr lang="en-US" sz="2000" i="1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Relationship between X and Y is linear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Y = </a:t>
            </a:r>
            <a:r>
              <a:rPr lang="en-US" sz="2000" dirty="0" err="1" smtClean="0"/>
              <a:t>μ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 +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Y.X</a:t>
            </a:r>
            <a:r>
              <a:rPr lang="en-US" sz="2000" dirty="0" smtClean="0"/>
              <a:t>(X-</a:t>
            </a:r>
            <a:r>
              <a:rPr lang="en-US" sz="2000" dirty="0" err="1" smtClean="0"/>
              <a:t>μ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)+ </a:t>
            </a:r>
            <a:r>
              <a:rPr lang="en-US" sz="2000" dirty="0" err="1" smtClean="0"/>
              <a:t>ε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= m + </a:t>
            </a:r>
            <a:r>
              <a:rPr lang="en-US" sz="2000" u="sng" dirty="0" err="1" smtClean="0"/>
              <a:t>cov</a:t>
            </a:r>
            <a:r>
              <a:rPr lang="en-US" sz="2000" u="sng" dirty="0" smtClean="0"/>
              <a:t>(A</a:t>
            </a:r>
            <a:r>
              <a:rPr lang="en-US" sz="2000" u="sng" baseline="-25000" dirty="0" smtClean="0"/>
              <a:t>R</a:t>
            </a:r>
            <a:r>
              <a:rPr lang="en-US" sz="2000" u="sng" dirty="0" smtClean="0"/>
              <a:t>,A) </a:t>
            </a:r>
            <a:r>
              <a:rPr lang="en-US" sz="2000" dirty="0" smtClean="0"/>
              <a:t>(X-</a:t>
            </a:r>
            <a:r>
              <a:rPr lang="en-US" sz="2000" i="1" dirty="0" smtClean="0"/>
              <a:t>m</a:t>
            </a:r>
            <a:r>
              <a:rPr lang="en-US" sz="2000" dirty="0" smtClean="0"/>
              <a:t>) </a:t>
            </a:r>
            <a:r>
              <a:rPr lang="en-US" sz="2000" dirty="0"/>
              <a:t>+ </a:t>
            </a:r>
            <a:r>
              <a:rPr lang="en-US" sz="2000" dirty="0" err="1" smtClean="0"/>
              <a:t>ε</a:t>
            </a:r>
            <a:r>
              <a:rPr lang="en-US" sz="2000" dirty="0" smtClean="0"/>
              <a:t> ,  since m = 0 </a:t>
            </a:r>
          </a:p>
          <a:p>
            <a:pPr marL="0" indent="0">
              <a:buNone/>
            </a:pPr>
            <a:r>
              <a:rPr lang="en-US" sz="2000" dirty="0" smtClean="0"/>
              <a:t>                  </a:t>
            </a:r>
            <a:r>
              <a:rPr lang="en-US" sz="2000" dirty="0" err="1" smtClean="0"/>
              <a:t>Var</a:t>
            </a:r>
            <a:r>
              <a:rPr lang="en-US" sz="2000" dirty="0"/>
              <a:t>(X)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=        X +</a:t>
            </a:r>
            <a:r>
              <a:rPr lang="en-US" sz="2000" dirty="0" err="1" smtClean="0"/>
              <a:t>ε</a:t>
            </a:r>
            <a:r>
              <a:rPr lang="en-US" sz="2000" dirty="0"/>
              <a:t>= </a:t>
            </a:r>
            <a:r>
              <a:rPr lang="en-US" sz="2000" i="1" dirty="0" smtClean="0">
                <a:solidFill>
                  <a:srgbClr val="FF0000"/>
                </a:solidFill>
              </a:rPr>
              <a:t>a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R</a:t>
            </a:r>
            <a:r>
              <a:rPr lang="en-US" sz="2000" i="1" dirty="0" smtClean="0">
                <a:solidFill>
                  <a:srgbClr val="FF0000"/>
                </a:solidFill>
              </a:rPr>
              <a:t>h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en-US" sz="2000" baseline="30000" dirty="0" smtClean="0">
                <a:solidFill>
                  <a:srgbClr val="FF0000"/>
                </a:solidFill>
              </a:rPr>
              <a:t>  </a:t>
            </a:r>
            <a:r>
              <a:rPr lang="en-US" sz="2000" dirty="0">
                <a:solidFill>
                  <a:srgbClr val="FF0000"/>
                </a:solidFill>
              </a:rPr>
              <a:t>+ </a:t>
            </a:r>
            <a:r>
              <a:rPr lang="en-US" sz="2000" dirty="0" err="1">
                <a:solidFill>
                  <a:srgbClr val="FF0000"/>
                </a:solidFill>
              </a:rPr>
              <a:t>ε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							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261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Falconer (1965) The inheritance of liability to certain diseases, estimated from incidences in relatives,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Ann. Hum Genet. 29 51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Crittenden (1961) an interpretation o familial aggregation based on multiple genetic and environmental factors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Ann NY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Acad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 91 769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79701" y="958813"/>
            <a:ext cx="1814815" cy="1576611"/>
            <a:chOff x="7014710" y="2417147"/>
            <a:chExt cx="1814814" cy="1576611"/>
          </a:xfrm>
        </p:grpSpPr>
        <p:grpSp>
          <p:nvGrpSpPr>
            <p:cNvPr id="10" name="Group 9"/>
            <p:cNvGrpSpPr/>
            <p:nvPr/>
          </p:nvGrpSpPr>
          <p:grpSpPr>
            <a:xfrm>
              <a:off x="7014710" y="2417147"/>
              <a:ext cx="1814814" cy="1576611"/>
              <a:chOff x="7014710" y="2417147"/>
              <a:chExt cx="1814814" cy="1576611"/>
            </a:xfrm>
          </p:grpSpPr>
          <p:pic>
            <p:nvPicPr>
              <p:cNvPr id="15" name="Picture 14" descr="Screen Shot 2014-06-23 at 4.04.37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4710" y="2417147"/>
                <a:ext cx="1469415" cy="120728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 flipH="1">
                <a:off x="8308059" y="2818190"/>
                <a:ext cx="223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484125" y="3087523"/>
                <a:ext cx="34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K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710030" y="3456855"/>
                <a:ext cx="34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308059" y="3624426"/>
                <a:ext cx="2244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i</a:t>
                </a:r>
                <a:endParaRPr lang="en-US" dirty="0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H="1">
              <a:off x="8102441" y="3052855"/>
              <a:ext cx="205618" cy="2693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7" idx="1"/>
            </p:cNvCxnSpPr>
            <p:nvPr/>
          </p:nvCxnSpPr>
          <p:spPr>
            <a:xfrm flipH="1">
              <a:off x="8187108" y="3272189"/>
              <a:ext cx="297017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896823" y="3443159"/>
              <a:ext cx="205618" cy="2693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0"/>
            </p:cNvCxnSpPr>
            <p:nvPr/>
          </p:nvCxnSpPr>
          <p:spPr>
            <a:xfrm flipH="1" flipV="1">
              <a:off x="8187107" y="3456856"/>
              <a:ext cx="233176" cy="16757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8023775" y="938154"/>
            <a:ext cx="0" cy="1007442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18967" y="1858386"/>
            <a:ext cx="22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endParaRPr lang="en-US" dirty="0"/>
          </a:p>
        </p:txBody>
      </p:sp>
      <p:pic>
        <p:nvPicPr>
          <p:cNvPr id="20" name="Picture 19" descr="Screen Shot 2014-06-27 at 6.41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5" y="4747222"/>
            <a:ext cx="630123" cy="5951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5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1"/>
            <a:ext cx="9144000" cy="8318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Calculate heritability of liability using regression theory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95787"/>
            <a:ext cx="9237579" cy="5030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X = phenotypic liability for individuals</a:t>
            </a:r>
          </a:p>
          <a:p>
            <a:pPr marL="0" indent="0">
              <a:buNone/>
            </a:pPr>
            <a:r>
              <a:rPr lang="en-US" sz="2000" dirty="0" smtClean="0"/>
              <a:t>Y = phenotypic liability for relatives of X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Y = </a:t>
            </a:r>
            <a:r>
              <a:rPr lang="en-US" sz="2000" i="1" dirty="0"/>
              <a:t>a</a:t>
            </a:r>
            <a:r>
              <a:rPr lang="en-US" sz="2000" i="1" baseline="-25000" dirty="0"/>
              <a:t>R</a:t>
            </a:r>
            <a:r>
              <a:rPr lang="en-US" sz="2000" i="1" dirty="0"/>
              <a:t>h</a:t>
            </a:r>
            <a:r>
              <a:rPr lang="en-US" sz="2000" baseline="30000" dirty="0"/>
              <a:t>2</a:t>
            </a:r>
            <a:r>
              <a:rPr lang="en-US" sz="2000" dirty="0"/>
              <a:t>X</a:t>
            </a:r>
            <a:r>
              <a:rPr lang="en-US" sz="2000" baseline="30000" dirty="0"/>
              <a:t>  </a:t>
            </a:r>
            <a:r>
              <a:rPr lang="en-US" sz="2000" dirty="0"/>
              <a:t>+ </a:t>
            </a:r>
            <a:r>
              <a:rPr lang="en-US" sz="2000" dirty="0" err="1"/>
              <a:t>ε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For </a:t>
            </a:r>
            <a:r>
              <a:rPr lang="en-US" sz="2000" dirty="0"/>
              <a:t>affected individuals X = i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Expected phenotypic liability of relatives of those affected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E(Y|X&gt;t) = </a:t>
            </a:r>
            <a:r>
              <a:rPr lang="en-US" sz="2000" i="1" dirty="0" err="1" smtClean="0"/>
              <a:t>m</a:t>
            </a:r>
            <a:r>
              <a:rPr lang="en-US" sz="2000" i="1" baseline="-25000" dirty="0" err="1" smtClean="0"/>
              <a:t>R</a:t>
            </a:r>
            <a:r>
              <a:rPr lang="en-US" sz="2000" dirty="0" smtClean="0"/>
              <a:t>-</a:t>
            </a:r>
            <a:r>
              <a:rPr lang="en-US" sz="2000" i="1" dirty="0" smtClean="0"/>
              <a:t>m</a:t>
            </a:r>
            <a:r>
              <a:rPr lang="en-US" sz="2000" dirty="0" smtClean="0"/>
              <a:t> = </a:t>
            </a:r>
            <a:r>
              <a:rPr lang="en-US" sz="2000" i="1" dirty="0" smtClean="0"/>
              <a:t>t</a:t>
            </a:r>
            <a:r>
              <a:rPr lang="en-US" sz="2000" dirty="0" smtClean="0"/>
              <a:t>- </a:t>
            </a:r>
            <a:r>
              <a:rPr lang="en-US" sz="2000" i="1" dirty="0" err="1" smtClean="0"/>
              <a:t>t</a:t>
            </a:r>
            <a:r>
              <a:rPr lang="en-US" sz="2000" i="1" baseline="-25000" dirty="0" err="1" smtClean="0"/>
              <a:t>R</a:t>
            </a:r>
            <a:endParaRPr lang="en-US" sz="2000" i="1" dirty="0" smtClean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     		Substitute</a:t>
            </a:r>
            <a:r>
              <a:rPr lang="en-US" sz="2000" i="1" dirty="0"/>
              <a:t>	</a:t>
            </a:r>
            <a:r>
              <a:rPr lang="en-US" sz="2000" i="1" dirty="0" smtClean="0"/>
              <a:t>						t</a:t>
            </a:r>
            <a:r>
              <a:rPr lang="en-US" sz="2000" dirty="0"/>
              <a:t>- </a:t>
            </a:r>
            <a:r>
              <a:rPr lang="en-US" sz="2000" i="1" dirty="0" err="1" smtClean="0"/>
              <a:t>t</a:t>
            </a:r>
            <a:r>
              <a:rPr lang="en-US" sz="2000" i="1" baseline="-25000" dirty="0" err="1" smtClean="0"/>
              <a:t>R</a:t>
            </a:r>
            <a:r>
              <a:rPr lang="en-US" sz="2000" dirty="0" smtClean="0"/>
              <a:t>= </a:t>
            </a:r>
            <a:r>
              <a:rPr lang="en-US" sz="2000" i="1" dirty="0" smtClean="0"/>
              <a:t>a</a:t>
            </a:r>
            <a:r>
              <a:rPr lang="en-US" sz="2000" i="1" baseline="-25000" dirty="0" smtClean="0"/>
              <a:t>R</a:t>
            </a:r>
            <a:r>
              <a:rPr lang="en-US" sz="2000" i="1" dirty="0" smtClean="0"/>
              <a:t>h</a:t>
            </a:r>
            <a:r>
              <a:rPr lang="en-US" sz="2000" baseline="30000" dirty="0" smtClean="0"/>
              <a:t>2</a:t>
            </a:r>
            <a:r>
              <a:rPr lang="en-US" sz="2000" i="1" dirty="0" smtClean="0"/>
              <a:t>i</a:t>
            </a:r>
          </a:p>
          <a:p>
            <a:pPr marL="0" indent="0">
              <a:buNone/>
            </a:pPr>
            <a:r>
              <a:rPr lang="en-US" sz="2000" i="1" dirty="0" smtClean="0"/>
              <a:t>		</a:t>
            </a:r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	Rearrange							h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=(</a:t>
            </a:r>
            <a:r>
              <a:rPr lang="en-US" sz="2000" i="1" dirty="0" smtClean="0"/>
              <a:t>t</a:t>
            </a:r>
            <a:r>
              <a:rPr lang="en-US" sz="2000" dirty="0"/>
              <a:t>- </a:t>
            </a:r>
            <a:r>
              <a:rPr lang="en-US" sz="2000" i="1" dirty="0" err="1" smtClean="0"/>
              <a:t>t</a:t>
            </a:r>
            <a:r>
              <a:rPr lang="en-US" sz="2000" i="1" baseline="-25000" dirty="0" err="1" smtClean="0"/>
              <a:t>R</a:t>
            </a:r>
            <a:r>
              <a:rPr lang="en-US" sz="2000" dirty="0" smtClean="0"/>
              <a:t>)</a:t>
            </a:r>
            <a:r>
              <a:rPr lang="en-US" sz="2000" i="1" dirty="0" smtClean="0"/>
              <a:t>/</a:t>
            </a:r>
            <a:r>
              <a:rPr lang="en-US" sz="2000" i="1" dirty="0" err="1" smtClean="0"/>
              <a:t>ia</a:t>
            </a:r>
            <a:r>
              <a:rPr lang="en-US" sz="2000" i="1" baseline="-25000" dirty="0" err="1" smtClean="0"/>
              <a:t>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261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Falconer (1965) The inheritance of liability to certain diseases, estimated from incidences in relatives,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Ann. Hum Genet. 29 51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Crittenden (1961) an interpretation o familial aggregation based on multiple genetic and environmental factors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		Ann NY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Acad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 91 769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79701" y="958813"/>
            <a:ext cx="1814815" cy="1576611"/>
            <a:chOff x="7014710" y="2417147"/>
            <a:chExt cx="1814814" cy="1576611"/>
          </a:xfrm>
        </p:grpSpPr>
        <p:grpSp>
          <p:nvGrpSpPr>
            <p:cNvPr id="10" name="Group 9"/>
            <p:cNvGrpSpPr/>
            <p:nvPr/>
          </p:nvGrpSpPr>
          <p:grpSpPr>
            <a:xfrm>
              <a:off x="7014710" y="2417147"/>
              <a:ext cx="1814814" cy="1576611"/>
              <a:chOff x="7014710" y="2417147"/>
              <a:chExt cx="1814814" cy="1576611"/>
            </a:xfrm>
          </p:grpSpPr>
          <p:pic>
            <p:nvPicPr>
              <p:cNvPr id="15" name="Picture 14" descr="Screen Shot 2014-06-23 at 4.04.37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4710" y="2417147"/>
                <a:ext cx="1469415" cy="120728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 flipH="1">
                <a:off x="8308059" y="2818190"/>
                <a:ext cx="223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484125" y="3087523"/>
                <a:ext cx="34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K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710030" y="3456855"/>
                <a:ext cx="34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308059" y="3624426"/>
                <a:ext cx="2244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i</a:t>
                </a:r>
                <a:endParaRPr lang="en-US" dirty="0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H="1">
              <a:off x="8102441" y="3052855"/>
              <a:ext cx="205618" cy="2693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7" idx="1"/>
            </p:cNvCxnSpPr>
            <p:nvPr/>
          </p:nvCxnSpPr>
          <p:spPr>
            <a:xfrm flipH="1">
              <a:off x="8187108" y="3272189"/>
              <a:ext cx="297017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896823" y="3443159"/>
              <a:ext cx="205618" cy="2693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0"/>
            </p:cNvCxnSpPr>
            <p:nvPr/>
          </p:nvCxnSpPr>
          <p:spPr>
            <a:xfrm flipH="1" flipV="1">
              <a:off x="8187107" y="3456856"/>
              <a:ext cx="233176" cy="16757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8023775" y="938154"/>
            <a:ext cx="0" cy="1007442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18967" y="1858386"/>
            <a:ext cx="22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Assumptions made by Falconer (1965)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221" y="1139524"/>
            <a:ext cx="84125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Assumption: </a:t>
            </a:r>
            <a:r>
              <a:rPr lang="en-US" dirty="0" smtClean="0">
                <a:solidFill>
                  <a:srgbClr val="0000FF"/>
                </a:solidFill>
              </a:rPr>
              <a:t>Covariance between relatives reflects only shared additive genetic effects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Check: </a:t>
            </a:r>
            <a:r>
              <a:rPr lang="en-US" dirty="0" smtClean="0">
                <a:solidFill>
                  <a:srgbClr val="0000FF"/>
                </a:solidFill>
              </a:rPr>
              <a:t>Use different types of relatives with different </a:t>
            </a:r>
            <a:r>
              <a:rPr lang="en-US" i="1" dirty="0" err="1" smtClean="0">
                <a:solidFill>
                  <a:srgbClr val="0000FF"/>
                </a:solidFill>
              </a:rPr>
              <a:t>a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R</a:t>
            </a:r>
            <a:r>
              <a:rPr lang="en-US" i="1" baseline="-250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and different </a:t>
            </a:r>
            <a:r>
              <a:rPr lang="en-US" i="1" dirty="0" err="1" smtClean="0">
                <a:solidFill>
                  <a:srgbClr val="0000FF"/>
                </a:solidFill>
              </a:rPr>
              <a:t>u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(dominance coefficient) and different shared environment to see consistency of estimates of h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706" y="4137115"/>
            <a:ext cx="836309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Assumption: </a:t>
            </a:r>
            <a:r>
              <a:rPr lang="en-US" dirty="0" smtClean="0">
                <a:solidFill>
                  <a:srgbClr val="0000FF"/>
                </a:solidFill>
              </a:rPr>
              <a:t>Phenotypic variance in relatives is unaffected by ascertainment on affected </a:t>
            </a:r>
            <a:r>
              <a:rPr lang="en-US" dirty="0" err="1" smtClean="0">
                <a:solidFill>
                  <a:srgbClr val="0000FF"/>
                </a:solidFill>
              </a:rPr>
              <a:t>probands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           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1269991"/>
            <a:ext cx="2444317" cy="3606020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953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Accounting for reduction in variance in relatives as a result of ascertainment on affected individuals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20161" y="2949384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97237" y="1146983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06087" y="2580052"/>
            <a:ext cx="31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63124" y="4215934"/>
            <a:ext cx="56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-20719" y="63569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Reich, James, Morris (1972) The use of multiple thresholds in determining the mode of transmission of semi-continuous traits. Ann Hum Gen 36: 163.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1084" y="1655882"/>
            <a:ext cx="3547243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Variance in liability amongst the diseased individuals</a:t>
            </a:r>
          </a:p>
          <a:p>
            <a:r>
              <a:rPr lang="en-US" dirty="0" smtClean="0"/>
              <a:t>= 	 ((1-k)</a:t>
            </a:r>
            <a:r>
              <a:rPr lang="en-US" dirty="0" smtClean="0">
                <a:solidFill>
                  <a:srgbClr val="0000FF"/>
                </a:solidFill>
              </a:rPr>
              <a:t>, where </a:t>
            </a:r>
            <a:r>
              <a:rPr lang="en-US" dirty="0" smtClean="0"/>
              <a:t>k = </a:t>
            </a:r>
            <a:r>
              <a:rPr lang="en-US" dirty="0" err="1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-t)	</a:t>
            </a:r>
            <a:endParaRPr lang="en-US" dirty="0"/>
          </a:p>
        </p:txBody>
      </p:sp>
      <p:pic>
        <p:nvPicPr>
          <p:cNvPr id="12" name="Picture 11" descr="Screen Shot 2014-06-23 at 6.24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22" y="2210001"/>
            <a:ext cx="429260" cy="37005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375635" y="2047410"/>
            <a:ext cx="1379400" cy="65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71085" y="2848411"/>
            <a:ext cx="4941751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Variance in liability amongst relatives the diseased individuals</a:t>
            </a:r>
          </a:p>
          <a:p>
            <a:r>
              <a:rPr lang="en-US" dirty="0" smtClean="0"/>
              <a:t>V(P</a:t>
            </a:r>
            <a:r>
              <a:rPr lang="en-US" baseline="-25000" dirty="0" smtClean="0"/>
              <a:t>R</a:t>
            </a:r>
            <a:r>
              <a:rPr lang="en-US" dirty="0" smtClean="0"/>
              <a:t>|P&gt;t) = V(P</a:t>
            </a:r>
            <a:r>
              <a:rPr lang="en-US" baseline="-25000" dirty="0" smtClean="0"/>
              <a:t>R</a:t>
            </a:r>
            <a:r>
              <a:rPr lang="en-US" dirty="0" smtClean="0"/>
              <a:t>)-</a:t>
            </a:r>
            <a:r>
              <a:rPr lang="en-US" dirty="0" err="1" smtClean="0"/>
              <a:t>kCov</a:t>
            </a:r>
            <a:r>
              <a:rPr lang="en-US" dirty="0"/>
              <a:t>(P</a:t>
            </a:r>
            <a:r>
              <a:rPr lang="en-US" baseline="-25000" dirty="0"/>
              <a:t>R</a:t>
            </a:r>
            <a:r>
              <a:rPr lang="en-US" dirty="0" smtClean="0"/>
              <a:t>,P)</a:t>
            </a:r>
            <a:r>
              <a:rPr lang="en-US" baseline="30000" dirty="0" smtClean="0"/>
              <a:t>2</a:t>
            </a:r>
          </a:p>
          <a:p>
            <a:r>
              <a:rPr lang="en-US" baseline="30000" dirty="0"/>
              <a:t> </a:t>
            </a:r>
            <a:r>
              <a:rPr lang="en-US" baseline="30000" dirty="0" smtClean="0"/>
              <a:t>                          </a:t>
            </a:r>
            <a:r>
              <a:rPr lang="en-US" dirty="0" smtClean="0"/>
              <a:t>=    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633" y="2579212"/>
            <a:ext cx="42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633" y="4021275"/>
            <a:ext cx="42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R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921277"/>
              </p:ext>
            </p:extLst>
          </p:nvPr>
        </p:nvGraphicFramePr>
        <p:xfrm>
          <a:off x="4367067" y="3705839"/>
          <a:ext cx="5270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" name="Document" r:id="rId6" imgW="5270500" imgH="342900" progId="Word.Document.12">
                  <p:embed/>
                </p:oleObj>
              </mc:Choice>
              <mc:Fallback>
                <p:oleObj name="Document" r:id="rId6" imgW="52705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67067" y="3705839"/>
                        <a:ext cx="5270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Reich et al: heritability of liability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979246"/>
            <a:ext cx="2444317" cy="3606020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creen Shot 2014-06-26 at 10.23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24" y="1030962"/>
            <a:ext cx="2579176" cy="313110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420161" y="2657196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40199" y="2535995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89696" y="958814"/>
            <a:ext cx="2594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difference between the means for the same threshold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86201" y="2219009"/>
            <a:ext cx="259452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difference between the thresholds when </a:t>
            </a:r>
            <a:r>
              <a:rPr lang="en-US" dirty="0" err="1" smtClean="0"/>
              <a:t>standardised</a:t>
            </a:r>
            <a:r>
              <a:rPr lang="en-US" dirty="0" smtClean="0"/>
              <a:t> to have the mean 0 and variance 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97237" y="846295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42389" y="4043381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06085" y="2395386"/>
            <a:ext cx="31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67220" y="4043381"/>
            <a:ext cx="56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01518" y="4773024"/>
            <a:ext cx="294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R</a:t>
            </a:r>
            <a:r>
              <a:rPr lang="en-US" dirty="0" smtClean="0"/>
              <a:t>-m = t-</a:t>
            </a:r>
            <a:r>
              <a:rPr lang="en-US" dirty="0" err="1" smtClean="0"/>
              <a:t>t</a:t>
            </a:r>
            <a:r>
              <a:rPr lang="en-US" baseline="-25000" dirty="0" err="1" smtClean="0"/>
              <a:t>R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44131"/>
              </p:ext>
            </p:extLst>
          </p:nvPr>
        </p:nvGraphicFramePr>
        <p:xfrm>
          <a:off x="3193673" y="4773025"/>
          <a:ext cx="3087055" cy="401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Document" r:id="rId6" imgW="5270500" imgH="685800" progId="Word.Document.12">
                  <p:embed/>
                </p:oleObj>
              </mc:Choice>
              <mc:Fallback>
                <p:oleObj name="Document" r:id="rId6" imgW="5270500" imgH="68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93673" y="4773025"/>
                        <a:ext cx="3087055" cy="401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-20719" y="63569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Reich, James, Morris (1972) The use of multiple thresholds in determining the mode of transmission of semi-continuous traits. Ann Hum Gen 36: 163.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364543"/>
            <a:ext cx="8229600" cy="68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Disease data and risk to relatives</a:t>
            </a:r>
            <a:endParaRPr lang="en-US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6958" y="2447487"/>
            <a:ext cx="8229600" cy="68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Aside: Quantitative Traits</a:t>
            </a:r>
            <a:endParaRPr lang="en-US" b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958" y="3460313"/>
            <a:ext cx="8229600" cy="68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Liability Threshold Model</a:t>
            </a:r>
            <a:endParaRPr lang="en-US" b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2661" y="4377060"/>
            <a:ext cx="8229600" cy="68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Practical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325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Reich et al: heritability of liability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97237" y="846295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" y="958814"/>
            <a:ext cx="9237579" cy="43350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X = phenotypic liability for individuals</a:t>
            </a:r>
          </a:p>
          <a:p>
            <a:pPr marL="0" indent="0">
              <a:buNone/>
            </a:pPr>
            <a:r>
              <a:rPr lang="en-US" sz="2000" dirty="0" smtClean="0"/>
              <a:t>Y = phenotypic liability for relatives of X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Y = </a:t>
            </a:r>
            <a:r>
              <a:rPr lang="en-US" sz="2000" i="1" dirty="0"/>
              <a:t>a</a:t>
            </a:r>
            <a:r>
              <a:rPr lang="en-US" sz="2000" i="1" baseline="-25000" dirty="0"/>
              <a:t>R</a:t>
            </a:r>
            <a:r>
              <a:rPr lang="en-US" sz="2000" i="1" dirty="0"/>
              <a:t>h</a:t>
            </a:r>
            <a:r>
              <a:rPr lang="en-US" sz="2000" baseline="30000" dirty="0"/>
              <a:t>2</a:t>
            </a:r>
            <a:r>
              <a:rPr lang="en-US" sz="2000" dirty="0"/>
              <a:t>X</a:t>
            </a:r>
            <a:r>
              <a:rPr lang="en-US" sz="2000" baseline="30000" dirty="0"/>
              <a:t>  </a:t>
            </a:r>
            <a:r>
              <a:rPr lang="en-US" sz="2000" dirty="0"/>
              <a:t>+ </a:t>
            </a:r>
            <a:r>
              <a:rPr lang="en-US" sz="2000" dirty="0" err="1"/>
              <a:t>ε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For </a:t>
            </a:r>
            <a:r>
              <a:rPr lang="en-US" sz="2000" dirty="0"/>
              <a:t>affected individuals X = i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Expected phenotypic liability of relatives of those affected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E(Y|X&gt;t) = </a:t>
            </a:r>
            <a:r>
              <a:rPr lang="en-US" sz="2000" i="1" dirty="0" err="1" smtClean="0"/>
              <a:t>m</a:t>
            </a:r>
            <a:r>
              <a:rPr lang="en-US" sz="2000" i="1" baseline="-25000" dirty="0" err="1" smtClean="0"/>
              <a:t>R</a:t>
            </a:r>
            <a:r>
              <a:rPr lang="en-US" sz="2000" dirty="0" smtClean="0"/>
              <a:t>-</a:t>
            </a:r>
            <a:r>
              <a:rPr lang="en-US" sz="2000" i="1" dirty="0" smtClean="0"/>
              <a:t>m</a:t>
            </a:r>
            <a:r>
              <a:rPr lang="en-US" sz="2000" dirty="0" smtClean="0"/>
              <a:t> = </a:t>
            </a:r>
            <a:endParaRPr lang="en-US" sz="2000" i="1" dirty="0" smtClean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     		Substitute  </a:t>
            </a:r>
            <a:r>
              <a:rPr lang="en-US" sz="2000" i="1" dirty="0"/>
              <a:t>	</a:t>
            </a:r>
            <a:r>
              <a:rPr lang="en-US" sz="2000" i="1" dirty="0" smtClean="0"/>
              <a:t>								</a:t>
            </a:r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	</a:t>
            </a:r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	Rearrange							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67159" y="1670951"/>
            <a:ext cx="397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NB. Distribution of relatives may also be skewed – especially for MZ twins-Estimates could be biased upwards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632737"/>
              </p:ext>
            </p:extLst>
          </p:nvPr>
        </p:nvGraphicFramePr>
        <p:xfrm>
          <a:off x="2292615" y="4518335"/>
          <a:ext cx="44942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3" name="Document" r:id="rId4" imgW="5270500" imgH="812800" progId="Word.Document.12">
                  <p:embed/>
                </p:oleObj>
              </mc:Choice>
              <mc:Fallback>
                <p:oleObj name="Document" r:id="rId4" imgW="5270500" imgH="81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2615" y="4518335"/>
                        <a:ext cx="4494212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38815"/>
              </p:ext>
            </p:extLst>
          </p:nvPr>
        </p:nvGraphicFramePr>
        <p:xfrm>
          <a:off x="2412791" y="3298549"/>
          <a:ext cx="30876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4" name="Document" r:id="rId7" imgW="5270500" imgH="685800" progId="Word.Document.12">
                  <p:embed/>
                </p:oleObj>
              </mc:Choice>
              <mc:Fallback>
                <p:oleObj name="Document" r:id="rId7" imgW="5270500" imgH="68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12791" y="3298549"/>
                        <a:ext cx="308768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567826"/>
              </p:ext>
            </p:extLst>
          </p:nvPr>
        </p:nvGraphicFramePr>
        <p:xfrm>
          <a:off x="2292615" y="3986455"/>
          <a:ext cx="30876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5" name="Document" r:id="rId10" imgW="5270500" imgH="685800" progId="Word.Document.12">
                  <p:embed/>
                </p:oleObj>
              </mc:Choice>
              <mc:Fallback>
                <p:oleObj name="Document" r:id="rId10" imgW="5270500" imgH="68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92615" y="3986455"/>
                        <a:ext cx="308768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580210"/>
              </p:ext>
            </p:extLst>
          </p:nvPr>
        </p:nvGraphicFramePr>
        <p:xfrm>
          <a:off x="5267158" y="5715951"/>
          <a:ext cx="4494679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6" name="Document" r:id="rId13" imgW="5270500" imgH="812800" progId="Word.Document.12">
                  <p:embed/>
                </p:oleObj>
              </mc:Choice>
              <mc:Fallback>
                <p:oleObj name="Document" r:id="rId13" imgW="5270500" imgH="81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67158" y="5715951"/>
                        <a:ext cx="4494679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" y="5753188"/>
            <a:ext cx="647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useful – calculation of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R</a:t>
            </a:r>
            <a:r>
              <a:rPr lang="en-US" dirty="0" smtClean="0"/>
              <a:t> when K and h</a:t>
            </a:r>
            <a:r>
              <a:rPr lang="en-US" baseline="30000" dirty="0" smtClean="0"/>
              <a:t>2</a:t>
            </a:r>
            <a:r>
              <a:rPr lang="en-US" dirty="0" smtClean="0"/>
              <a:t> are known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Uses simulation to give understanding to the theory.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to calculate heritability of liability from risks to relatives.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Feel for sample size and sampling variation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Relationship between narrow sense heritability on disease and liability scales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AU" dirty="0"/>
              <a:t>1. </a:t>
            </a:r>
            <a:r>
              <a:rPr lang="en-AU" b="1" dirty="0"/>
              <a:t>Polygenic models generate a normal distribution of genetic values.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 </a:t>
            </a:r>
          </a:p>
          <a:p>
            <a:pPr marL="0" indent="0">
              <a:buNone/>
            </a:pPr>
            <a:r>
              <a:rPr lang="en-AU" dirty="0"/>
              <a:t>a) Simulate a population of N=10,000 for 10 loci of frequency p</a:t>
            </a:r>
          </a:p>
          <a:p>
            <a:r>
              <a:rPr lang="en-AU" dirty="0"/>
              <a:t>Binomial distribution of genotypes</a:t>
            </a:r>
          </a:p>
          <a:p>
            <a:r>
              <a:rPr lang="en-AU" dirty="0"/>
              <a:t>G1, G2..G10=</a:t>
            </a:r>
            <a:r>
              <a:rPr lang="en-AU" dirty="0" err="1"/>
              <a:t>rbinom</a:t>
            </a:r>
            <a:r>
              <a:rPr lang="en-AU" dirty="0"/>
              <a:t>(N,2,p), set p =0.5</a:t>
            </a:r>
          </a:p>
          <a:p>
            <a:r>
              <a:rPr lang="en-AU" dirty="0"/>
              <a:t>Make a count of risk alleles across 1,2,..10 loci</a:t>
            </a:r>
          </a:p>
          <a:p>
            <a:r>
              <a:rPr lang="en-AU" dirty="0"/>
              <a:t>R1=G1, R2=G1+G2, …R10 = G1+G2…+G10</a:t>
            </a:r>
          </a:p>
          <a:p>
            <a:r>
              <a:rPr lang="en-AU" dirty="0"/>
              <a:t>Plot histogram of R1…R10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b</a:t>
            </a:r>
            <a:r>
              <a:rPr lang="en-AU" dirty="0"/>
              <a:t>) repeat for </a:t>
            </a:r>
            <a:r>
              <a:rPr lang="en-AU" dirty="0" smtClean="0"/>
              <a:t>allele </a:t>
            </a:r>
            <a:r>
              <a:rPr lang="en-AU" dirty="0" err="1" smtClean="0"/>
              <a:t>freq</a:t>
            </a:r>
            <a:r>
              <a:rPr lang="en-AU" dirty="0" smtClean="0"/>
              <a:t> p </a:t>
            </a:r>
            <a:r>
              <a:rPr lang="en-AU" dirty="0"/>
              <a:t>= 0.1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c</a:t>
            </a:r>
            <a:r>
              <a:rPr lang="en-AU" dirty="0"/>
              <a:t>) set p randomly </a:t>
            </a:r>
            <a:r>
              <a:rPr lang="en-AU" dirty="0" err="1"/>
              <a:t>eg</a:t>
            </a:r>
            <a:r>
              <a:rPr lang="en-AU" dirty="0"/>
              <a:t> uniform c(</a:t>
            </a:r>
            <a:r>
              <a:rPr lang="en-AU" dirty="0" err="1"/>
              <a:t>runif</a:t>
            </a:r>
            <a:r>
              <a:rPr lang="en-AU" dirty="0"/>
              <a:t>(10,0,1))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d</a:t>
            </a:r>
            <a:r>
              <a:rPr lang="en-AU" dirty="0"/>
              <a:t>) a-c demonstrate normal distribution of risk allele count.</a:t>
            </a:r>
          </a:p>
          <a:p>
            <a:pPr marL="0" indent="0">
              <a:buNone/>
            </a:pPr>
            <a:r>
              <a:rPr lang="en-AU" dirty="0" smtClean="0"/>
              <a:t>If </a:t>
            </a:r>
            <a:r>
              <a:rPr lang="en-AU" dirty="0"/>
              <a:t>the effect size for the risk locus at SNP </a:t>
            </a:r>
            <a:r>
              <a:rPr lang="en-AU" dirty="0" err="1"/>
              <a:t>i</a:t>
            </a:r>
            <a:r>
              <a:rPr lang="en-AU" dirty="0"/>
              <a:t> is </a:t>
            </a:r>
            <a:r>
              <a:rPr lang="en-AU" dirty="0" err="1"/>
              <a:t>a</a:t>
            </a:r>
            <a:r>
              <a:rPr lang="en-AU" baseline="-25000" dirty="0" err="1"/>
              <a:t>i</a:t>
            </a:r>
            <a:r>
              <a:rPr lang="en-AU" baseline="-25000" dirty="0"/>
              <a:t> </a:t>
            </a:r>
            <a:r>
              <a:rPr lang="en-AU" dirty="0"/>
              <a:t>then what is the distribution of variance of risk allele. Draw the </a:t>
            </a:r>
            <a:r>
              <a:rPr lang="en-AU" dirty="0" err="1"/>
              <a:t>ai</a:t>
            </a:r>
            <a:r>
              <a:rPr lang="en-AU" dirty="0"/>
              <a:t> from different </a:t>
            </a:r>
            <a:r>
              <a:rPr lang="en-AU" dirty="0" smtClean="0"/>
              <a:t>distributions.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FF0000"/>
                </a:solidFill>
              </a:rPr>
              <a:t>Skip this come back if there is time</a:t>
            </a:r>
            <a:endParaRPr lang="en-AU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/>
              <a:t> 2. </a:t>
            </a:r>
            <a:r>
              <a:rPr lang="en-AU" b="1" dirty="0"/>
              <a:t>Using simulation to explore the liability threshold model.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Section 2a-2e. Already programmed. </a:t>
            </a:r>
          </a:p>
          <a:p>
            <a:pPr marL="0" indent="0">
              <a:buNone/>
            </a:pPr>
            <a:r>
              <a:rPr lang="en-AU" dirty="0"/>
              <a:t>2a. Run the section – generates sliders (make plot window as big as possible</a:t>
            </a:r>
            <a:r>
              <a:rPr lang="en-AU" dirty="0" smtClean="0"/>
              <a:t>) </a:t>
            </a:r>
            <a:r>
              <a:rPr lang="en-AU" dirty="0" smtClean="0">
                <a:solidFill>
                  <a:srgbClr val="FF0000"/>
                </a:solidFill>
              </a:rPr>
              <a:t>– Not so important</a:t>
            </a:r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dirty="0"/>
              <a:t>2b-2e Run line by line</a:t>
            </a:r>
          </a:p>
          <a:p>
            <a:pPr marL="0" indent="0">
              <a:buNone/>
            </a:pPr>
            <a:r>
              <a:rPr lang="en-AU" dirty="0"/>
              <a:t>2b. Simulates phenotypic liability and disease status of parents and children</a:t>
            </a:r>
          </a:p>
          <a:p>
            <a:pPr marL="0" indent="0">
              <a:buNone/>
            </a:pPr>
            <a:r>
              <a:rPr lang="en-AU" dirty="0"/>
              <a:t>2c. Some graphs and calculates risks to relatives</a:t>
            </a:r>
          </a:p>
          <a:p>
            <a:pPr marL="0" indent="0">
              <a:buNone/>
            </a:pPr>
            <a:r>
              <a:rPr lang="en-AU" dirty="0"/>
              <a:t>2d. Compare simulated values with normal distribution theory</a:t>
            </a:r>
          </a:p>
          <a:p>
            <a:pPr marL="0" indent="0">
              <a:buNone/>
            </a:pPr>
            <a:r>
              <a:rPr lang="en-AU" dirty="0"/>
              <a:t>2e. Estimate heritability from recurrence risks to relatives</a:t>
            </a:r>
          </a:p>
          <a:p>
            <a:pPr marL="0" indent="0">
              <a:buNone/>
            </a:pPr>
            <a:r>
              <a:rPr lang="en-AU" dirty="0"/>
              <a:t>2f. Complete table to feel sampling variation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6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2g. Extend the simulation to include different types of relatives</a:t>
            </a:r>
          </a:p>
          <a:p>
            <a:pPr marL="0" indent="0">
              <a:buNone/>
            </a:pPr>
            <a:r>
              <a:rPr lang="en-AU" sz="2400" dirty="0"/>
              <a:t>#############################</a:t>
            </a:r>
          </a:p>
          <a:p>
            <a:pPr marL="0" indent="0">
              <a:buNone/>
            </a:pPr>
            <a:r>
              <a:rPr lang="en-AU" sz="2400" dirty="0"/>
              <a:t>Add to the simulation a Monozygotic twin of the child</a:t>
            </a:r>
          </a:p>
          <a:p>
            <a:pPr marL="0" indent="0">
              <a:buNone/>
            </a:pPr>
            <a:r>
              <a:rPr lang="en-AU" sz="2400" dirty="0"/>
              <a:t>Add to the simulation a full-sibling of the child</a:t>
            </a:r>
          </a:p>
          <a:p>
            <a:pPr marL="0" indent="0">
              <a:buNone/>
            </a:pPr>
            <a:r>
              <a:rPr lang="en-AU" sz="2400" dirty="0"/>
              <a:t>Add to the simulation a paternal half-sibling of the child</a:t>
            </a:r>
          </a:p>
          <a:p>
            <a:pPr marL="0" indent="0">
              <a:buNone/>
            </a:pPr>
            <a:r>
              <a:rPr lang="en-AU" sz="2400" dirty="0"/>
              <a:t>Calculate </a:t>
            </a:r>
            <a:r>
              <a:rPr lang="en-AU" sz="2400" dirty="0" err="1"/>
              <a:t>lambdaMZ</a:t>
            </a:r>
            <a:r>
              <a:rPr lang="en-AU" sz="2400" dirty="0"/>
              <a:t>, </a:t>
            </a:r>
            <a:r>
              <a:rPr lang="en-AU" sz="2400" dirty="0" err="1"/>
              <a:t>lambdaFS</a:t>
            </a:r>
            <a:r>
              <a:rPr lang="en-AU" sz="2400" dirty="0"/>
              <a:t>, and </a:t>
            </a:r>
            <a:r>
              <a:rPr lang="en-AU" sz="2400" dirty="0" err="1"/>
              <a:t>lambdaHS</a:t>
            </a:r>
            <a:endParaRPr lang="en-AU" sz="2400" dirty="0"/>
          </a:p>
          <a:p>
            <a:pPr marL="0" indent="0">
              <a:buNone/>
            </a:pPr>
            <a:r>
              <a:rPr lang="en-AU" sz="2400" dirty="0"/>
              <a:t>Estimate heritability of liability from </a:t>
            </a:r>
            <a:r>
              <a:rPr lang="en-AU" sz="2400" dirty="0" err="1"/>
              <a:t>lambdaMZ</a:t>
            </a:r>
            <a:r>
              <a:rPr lang="en-AU" sz="2400" dirty="0"/>
              <a:t>, </a:t>
            </a:r>
            <a:r>
              <a:rPr lang="en-AU" sz="2400" dirty="0" err="1"/>
              <a:t>lambdaFS</a:t>
            </a:r>
            <a:r>
              <a:rPr lang="en-AU" sz="2400" dirty="0"/>
              <a:t>, and </a:t>
            </a:r>
            <a:r>
              <a:rPr lang="en-AU" sz="2400" dirty="0" err="1" smtClean="0"/>
              <a:t>lambdaHS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8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P = A+ E</a:t>
            </a:r>
          </a:p>
        </p:txBody>
      </p:sp>
      <p:pic>
        <p:nvPicPr>
          <p:cNvPr id="11" name="Picture 10" descr="Screen Shot 2014-10-05 at 10.58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3" y="2914580"/>
            <a:ext cx="3340332" cy="1994038"/>
          </a:xfrm>
          <a:prstGeom prst="rect">
            <a:avLst/>
          </a:prstGeom>
        </p:spPr>
      </p:pic>
      <p:pic>
        <p:nvPicPr>
          <p:cNvPr id="12" name="Picture 11" descr="Screen Shot 2014-10-05 at 11.25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49" y="3505122"/>
            <a:ext cx="1625713" cy="1282789"/>
          </a:xfrm>
          <a:prstGeom prst="rect">
            <a:avLst/>
          </a:prstGeom>
        </p:spPr>
      </p:pic>
      <p:pic>
        <p:nvPicPr>
          <p:cNvPr id="13" name="Picture 12" descr="Screen Shot 2014-10-05 at 11.25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19" y="3422607"/>
            <a:ext cx="1867030" cy="1397097"/>
          </a:xfrm>
          <a:prstGeom prst="rect">
            <a:avLst/>
          </a:prstGeom>
        </p:spPr>
      </p:pic>
      <p:pic>
        <p:nvPicPr>
          <p:cNvPr id="14" name="Picture 13" descr="Screen Shot 2014-10-05 at 11.27.3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6" y="5175169"/>
            <a:ext cx="3784863" cy="11811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299" y="4907588"/>
            <a:ext cx="2637692" cy="17246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60308" y="4908618"/>
            <a:ext cx="2149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we only measure P how do we estimate heritability?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62363" y="135443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Screen Shot 2014-10-05 at 11.54.57 AM</a:t>
            </a:r>
          </a:p>
        </p:txBody>
      </p:sp>
      <p:pic>
        <p:nvPicPr>
          <p:cNvPr id="18" name="Picture 17" descr="Screen Shot 2014-10-05 at 11.54.57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814"/>
            <a:ext cx="9144000" cy="17788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relatives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01884" y="1419000"/>
            <a:ext cx="1147952" cy="899999"/>
            <a:chOff x="1271387" y="1380080"/>
            <a:chExt cx="1740101" cy="1422599"/>
          </a:xfrm>
        </p:grpSpPr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1271387" y="1380080"/>
              <a:ext cx="432000" cy="4320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579488" y="1380080"/>
              <a:ext cx="432000" cy="43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1925437" y="2370679"/>
              <a:ext cx="432000" cy="43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9" idx="3"/>
              <a:endCxn id="10" idx="2"/>
            </p:cNvCxnSpPr>
            <p:nvPr/>
          </p:nvCxnSpPr>
          <p:spPr>
            <a:xfrm>
              <a:off x="1703387" y="1596080"/>
              <a:ext cx="876101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11" idx="0"/>
            </p:cNvCxnSpPr>
            <p:nvPr/>
          </p:nvCxnSpPr>
          <p:spPr>
            <a:xfrm rot="5400000">
              <a:off x="1754935" y="1984173"/>
              <a:ext cx="773009" cy="3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380154" y="1731379"/>
            <a:ext cx="496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P_dad</a:t>
            </a:r>
            <a:r>
              <a:rPr lang="en-US" dirty="0" smtClean="0"/>
              <a:t>  	 =	 </a:t>
            </a:r>
            <a:r>
              <a:rPr lang="en-US" dirty="0" err="1" smtClean="0"/>
              <a:t>A_dad</a:t>
            </a:r>
            <a:r>
              <a:rPr lang="en-US" dirty="0" smtClean="0"/>
              <a:t>	 +	 </a:t>
            </a:r>
            <a:r>
              <a:rPr lang="en-US" dirty="0" err="1" smtClean="0"/>
              <a:t>E_dad</a:t>
            </a:r>
            <a:endParaRPr lang="en-US" dirty="0" smtClean="0"/>
          </a:p>
          <a:p>
            <a:r>
              <a:rPr lang="en-US" dirty="0" err="1" smtClean="0"/>
              <a:t>P_mum</a:t>
            </a:r>
            <a:r>
              <a:rPr lang="en-US" dirty="0"/>
              <a:t>	</a:t>
            </a:r>
            <a:r>
              <a:rPr lang="en-US" dirty="0" smtClean="0"/>
              <a:t> = 	 </a:t>
            </a:r>
            <a:r>
              <a:rPr lang="en-US" dirty="0" err="1" smtClean="0"/>
              <a:t>A_mum</a:t>
            </a:r>
            <a:r>
              <a:rPr lang="en-US" dirty="0" smtClean="0"/>
              <a:t> + 	 </a:t>
            </a:r>
            <a:r>
              <a:rPr lang="en-US" dirty="0" err="1" smtClean="0"/>
              <a:t>E_mum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80154" y="1095834"/>
            <a:ext cx="496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      	=	A		+	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80154" y="2577274"/>
            <a:ext cx="496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P_child</a:t>
            </a:r>
            <a:r>
              <a:rPr lang="en-US" dirty="0" smtClean="0"/>
              <a:t>  	 =	 </a:t>
            </a:r>
            <a:r>
              <a:rPr lang="en-US" dirty="0" err="1" smtClean="0"/>
              <a:t>A_child</a:t>
            </a:r>
            <a:r>
              <a:rPr lang="en-US" dirty="0" smtClean="0"/>
              <a:t>	 +	 </a:t>
            </a:r>
            <a:r>
              <a:rPr lang="en-US" dirty="0" err="1" smtClean="0"/>
              <a:t>E_child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296289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_child</a:t>
            </a:r>
            <a:r>
              <a:rPr lang="en-US" dirty="0" smtClean="0"/>
              <a:t>  	 =	 0.5*</a:t>
            </a:r>
            <a:r>
              <a:rPr lang="en-US" dirty="0" err="1" smtClean="0"/>
              <a:t>A_mum</a:t>
            </a:r>
            <a:r>
              <a:rPr lang="en-US" dirty="0" smtClean="0"/>
              <a:t>	 +	 0.5*</a:t>
            </a:r>
            <a:r>
              <a:rPr lang="en-US" dirty="0" err="1" smtClean="0"/>
              <a:t>A_dad</a:t>
            </a:r>
            <a:r>
              <a:rPr lang="en-US" dirty="0" smtClean="0"/>
              <a:t>  + </a:t>
            </a:r>
            <a:r>
              <a:rPr lang="en-US" dirty="0" err="1" smtClean="0"/>
              <a:t>A_w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								   genetic segregation </a:t>
            </a:r>
          </a:p>
          <a:p>
            <a:r>
              <a:rPr lang="en-US" dirty="0"/>
              <a:t>	</a:t>
            </a:r>
            <a:r>
              <a:rPr lang="en-US" dirty="0" smtClean="0"/>
              <a:t>											unique to the child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8658" y="4584691"/>
            <a:ext cx="8795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the variance of </a:t>
            </a:r>
            <a:r>
              <a:rPr lang="en-US" dirty="0" err="1" smtClean="0">
                <a:solidFill>
                  <a:srgbClr val="FF0000"/>
                </a:solidFill>
              </a:rPr>
              <a:t>A_w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dirty="0" err="1" smtClean="0"/>
              <a:t>A_child</a:t>
            </a:r>
            <a:r>
              <a:rPr lang="en-US" dirty="0" smtClean="0"/>
              <a:t>)  	 =	 0.25*</a:t>
            </a:r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dirty="0" err="1" smtClean="0"/>
              <a:t>A_mum</a:t>
            </a:r>
            <a:r>
              <a:rPr lang="en-US" dirty="0" smtClean="0"/>
              <a:t>)	 +	 0.25*</a:t>
            </a:r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dirty="0" err="1" smtClean="0"/>
              <a:t>A_dad</a:t>
            </a:r>
            <a:r>
              <a:rPr lang="en-US" dirty="0" smtClean="0"/>
              <a:t>)  + </a:t>
            </a:r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dirty="0" err="1" smtClean="0"/>
              <a:t>A_w</a:t>
            </a:r>
            <a:r>
              <a:rPr lang="en-US" dirty="0" smtClean="0"/>
              <a:t>	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48658" y="5850783"/>
            <a:ext cx="879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Var</a:t>
            </a:r>
            <a:r>
              <a:rPr lang="en-US" dirty="0" smtClean="0"/>
              <a:t>(A)  	    		 =	 0.25*</a:t>
            </a:r>
            <a:r>
              <a:rPr lang="en-US" dirty="0" err="1" smtClean="0"/>
              <a:t>Var</a:t>
            </a:r>
            <a:r>
              <a:rPr lang="en-US" dirty="0" smtClean="0"/>
              <a:t>(A)	    		+	 0.25*</a:t>
            </a:r>
            <a:r>
              <a:rPr lang="en-US" dirty="0" err="1" smtClean="0"/>
              <a:t>Var</a:t>
            </a:r>
            <a:r>
              <a:rPr lang="en-US" dirty="0" smtClean="0"/>
              <a:t>(A)  + </a:t>
            </a:r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dirty="0" err="1" smtClean="0"/>
              <a:t>A_w</a:t>
            </a:r>
            <a:r>
              <a:rPr lang="en-US" dirty="0" smtClean="0"/>
              <a:t>	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64930" y="6372515"/>
            <a:ext cx="465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Var</a:t>
            </a:r>
            <a:r>
              <a:rPr lang="en-US" dirty="0" smtClean="0"/>
              <a:t>(</a:t>
            </a:r>
            <a:r>
              <a:rPr lang="en-US" dirty="0" err="1" smtClean="0"/>
              <a:t>A_w</a:t>
            </a:r>
            <a:r>
              <a:rPr lang="en-US" dirty="0" smtClean="0"/>
              <a:t>)  	    	 =	 0.5*</a:t>
            </a:r>
            <a:r>
              <a:rPr lang="en-US" dirty="0" err="1" smtClean="0"/>
              <a:t>Var</a:t>
            </a:r>
            <a:r>
              <a:rPr lang="en-US" dirty="0" smtClean="0"/>
              <a:t>(A)	    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15978" y="6220115"/>
            <a:ext cx="410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Half of the genetic variance in a population is within family 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9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 families</a:t>
            </a:r>
            <a:endParaRPr lang="en-US" dirty="0"/>
          </a:p>
        </p:txBody>
      </p:sp>
      <p:pic>
        <p:nvPicPr>
          <p:cNvPr id="4" name="Picture 3" descr="Screen Shot 2014-10-05 at 12.58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814"/>
            <a:ext cx="5298452" cy="3179071"/>
          </a:xfrm>
          <a:prstGeom prst="rect">
            <a:avLst/>
          </a:prstGeom>
        </p:spPr>
      </p:pic>
      <p:pic>
        <p:nvPicPr>
          <p:cNvPr id="5" name="Picture 4" descr="Screen Shot 2014-10-05 at 12.58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7593"/>
            <a:ext cx="9144000" cy="1102540"/>
          </a:xfrm>
          <a:prstGeom prst="rect">
            <a:avLst/>
          </a:prstGeom>
        </p:spPr>
      </p:pic>
      <p:pic>
        <p:nvPicPr>
          <p:cNvPr id="6" name="Picture 5" descr="Screen Shot 2014-10-05 at 12.58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19" y="958814"/>
            <a:ext cx="3521440" cy="1683689"/>
          </a:xfrm>
          <a:prstGeom prst="rect">
            <a:avLst/>
          </a:prstGeom>
        </p:spPr>
      </p:pic>
      <p:pic>
        <p:nvPicPr>
          <p:cNvPr id="7" name="Picture 6" descr="Screen Shot 2014-10-05 at 12.58.5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26" y="3071523"/>
            <a:ext cx="4216693" cy="1143079"/>
          </a:xfrm>
          <a:prstGeom prst="rect">
            <a:avLst/>
          </a:prstGeom>
        </p:spPr>
      </p:pic>
      <p:pic>
        <p:nvPicPr>
          <p:cNvPr id="3" name="Picture 2" descr="Screen Shot 2014-10-11 at 8.26.1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1" y="5397399"/>
            <a:ext cx="4292898" cy="146060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9564" b="19564"/>
          <a:stretch>
            <a:fillRect/>
          </a:stretch>
        </p:blipFill>
        <p:spPr>
          <a:xfrm>
            <a:off x="317138" y="3267789"/>
            <a:ext cx="4534599" cy="277179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 descr="Screen Shot 2014-10-05 at 3.19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69" y="2943781"/>
            <a:ext cx="5397875" cy="482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6775" y="4378814"/>
            <a:ext cx="90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= 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05669" y="4378814"/>
            <a:ext cx="90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= 1</a:t>
            </a:r>
            <a:endParaRPr lang="en-US" dirty="0"/>
          </a:p>
        </p:txBody>
      </p:sp>
      <p:pic>
        <p:nvPicPr>
          <p:cNvPr id="10" name="Picture 9" descr="Screen Shot 2014-10-05 at 3.22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814"/>
            <a:ext cx="8319077" cy="179082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00038" y="274638"/>
            <a:ext cx="8229600" cy="68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Simulation, phenotype is now 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1269991"/>
            <a:ext cx="2067829" cy="3315275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3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Accounting for reduction in variance in relatives as a result of ascertainment on affected individuals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20161" y="2949384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06086" y="2580052"/>
            <a:ext cx="31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63123" y="4215934"/>
            <a:ext cx="56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71084" y="1655882"/>
            <a:ext cx="3547242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Variance in liability amongst the diseased individuals</a:t>
            </a:r>
          </a:p>
          <a:p>
            <a:r>
              <a:rPr lang="en-US" dirty="0" smtClean="0"/>
              <a:t>=  ((1-i(</a:t>
            </a:r>
            <a:r>
              <a:rPr lang="en-US" dirty="0" err="1" smtClean="0"/>
              <a:t>i</a:t>
            </a:r>
            <a:r>
              <a:rPr lang="en-US" dirty="0" smtClean="0"/>
              <a:t>-t))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mtClean="0"/>
              <a:t>	= (1-k)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375634" y="2047409"/>
            <a:ext cx="1379400" cy="65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71084" y="2848410"/>
            <a:ext cx="494175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Variance in liability amongst relatives the diseased individuals = 1- 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-t)(a</a:t>
            </a:r>
            <a:r>
              <a:rPr lang="en-US" baseline="-25000" dirty="0" smtClean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33" y="2579212"/>
            <a:ext cx="42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633" y="4021275"/>
            <a:ext cx="42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-20719" y="63569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Reich, James, Morris (1972) The use of multiple thresholds in determining the mode of transmission of semi-continuous traits. Ann Hum Gen 36: 163.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135298"/>
              </p:ext>
            </p:extLst>
          </p:nvPr>
        </p:nvGraphicFramePr>
        <p:xfrm>
          <a:off x="763785" y="3984207"/>
          <a:ext cx="449467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5" name="Document" r:id="rId5" imgW="5270500" imgH="812800" progId="Word.Document.12">
                  <p:embed/>
                </p:oleObj>
              </mc:Choice>
              <mc:Fallback>
                <p:oleObj name="Document" r:id="rId5" imgW="5270500" imgH="81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3785" y="3984207"/>
                        <a:ext cx="4494678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857956"/>
              </p:ext>
            </p:extLst>
          </p:nvPr>
        </p:nvGraphicFramePr>
        <p:xfrm>
          <a:off x="4192588" y="4007330"/>
          <a:ext cx="44942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6" name="Document" r:id="rId8" imgW="5270500" imgH="812800" progId="Word.Document.12">
                  <p:embed/>
                </p:oleObj>
              </mc:Choice>
              <mc:Fallback>
                <p:oleObj name="Document" r:id="rId8" imgW="5270500" imgH="81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92588" y="4007330"/>
                        <a:ext cx="4494212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4-10-05 at 4.30.39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9" y="5015912"/>
            <a:ext cx="9144000" cy="100952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9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1691"/>
            <a:ext cx="8229600" cy="684175"/>
          </a:xfrm>
        </p:spPr>
        <p:txBody>
          <a:bodyPr/>
          <a:lstStyle/>
          <a:p>
            <a:r>
              <a:rPr lang="en-US" dirty="0" smtClean="0"/>
              <a:t>Disease data and risk to relatives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i="1" dirty="0" smtClean="0">
                <a:latin typeface="+mn-lt"/>
              </a:rPr>
              <a:t>Risk Factors for Schizophrenia</a:t>
            </a:r>
            <a:endParaRPr lang="en-AU" sz="2800" b="1" i="1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766" y="1600201"/>
            <a:ext cx="65944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43637" y="6000768"/>
            <a:ext cx="2546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Sullivan, </a:t>
            </a:r>
            <a:r>
              <a:rPr lang="en-AU" dirty="0" err="1" smtClean="0"/>
              <a:t>PLoS</a:t>
            </a:r>
            <a:r>
              <a:rPr lang="en-AU" dirty="0" smtClean="0"/>
              <a:t> Med 05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Complex genetic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1" y="1095787"/>
            <a:ext cx="8826500" cy="38953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Unlike </a:t>
            </a:r>
            <a:r>
              <a:rPr lang="en-US" sz="2400" dirty="0" err="1" smtClean="0"/>
              <a:t>Mendelian</a:t>
            </a:r>
            <a:r>
              <a:rPr lang="en-US" sz="2400" dirty="0" smtClean="0"/>
              <a:t> disorders, there is </a:t>
            </a:r>
            <a:r>
              <a:rPr lang="en-US" sz="2400" dirty="0"/>
              <a:t>n</a:t>
            </a:r>
            <a:r>
              <a:rPr lang="en-US" sz="2400" dirty="0" smtClean="0"/>
              <a:t>o </a:t>
            </a:r>
            <a:r>
              <a:rPr lang="en-US" sz="2400" dirty="0"/>
              <a:t>clear pattern of </a:t>
            </a:r>
            <a:r>
              <a:rPr lang="en-US" sz="2400" dirty="0" smtClean="0"/>
              <a:t>inheritance</a:t>
            </a:r>
          </a:p>
          <a:p>
            <a:r>
              <a:rPr lang="en-US" sz="2400" dirty="0" smtClean="0"/>
              <a:t>Tend to “run” in families</a:t>
            </a:r>
          </a:p>
          <a:p>
            <a:r>
              <a:rPr lang="en-US" sz="2400" dirty="0" smtClean="0"/>
              <a:t>Few large pedigrees of multiply affected individuals</a:t>
            </a:r>
          </a:p>
          <a:p>
            <a:r>
              <a:rPr lang="en-US" sz="2400" dirty="0"/>
              <a:t>Most people have no known family history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81627" y="4136737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What can we learn from genetic epidemiology about genetic architecture?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2800" b="1" i="1" dirty="0" smtClean="0"/>
              <a:t>Evidence for a genetic contribution comes from risks to relatives</a:t>
            </a:r>
            <a:endParaRPr lang="en-AU" sz="2800" b="1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76788"/>
            <a:ext cx="9144000" cy="2081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389" name="Line 5"/>
          <p:cNvSpPr>
            <a:spLocks noChangeShapeType="1"/>
          </p:cNvSpPr>
          <p:nvPr/>
        </p:nvSpPr>
        <p:spPr bwMode="auto">
          <a:xfrm>
            <a:off x="135724" y="5733256"/>
            <a:ext cx="872196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4391" name="Text Box 7"/>
          <p:cNvSpPr txBox="1">
            <a:spLocks noChangeArrowheads="1"/>
          </p:cNvSpPr>
          <p:nvPr/>
        </p:nvSpPr>
        <p:spPr bwMode="auto">
          <a:xfrm>
            <a:off x="135724" y="5797166"/>
            <a:ext cx="65162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 smtClean="0"/>
              <a:t>Random sample of the population  - 1% affected</a:t>
            </a:r>
            <a:endParaRPr lang="en-US" sz="2000" b="1" dirty="0"/>
          </a:p>
        </p:txBody>
      </p:sp>
      <p:sp>
        <p:nvSpPr>
          <p:cNvPr id="784466" name="Text Box 82"/>
          <p:cNvSpPr txBox="1">
            <a:spLocks noChangeArrowheads="1"/>
          </p:cNvSpPr>
          <p:nvPr/>
        </p:nvSpPr>
        <p:spPr bwMode="auto">
          <a:xfrm>
            <a:off x="140678" y="6138803"/>
            <a:ext cx="56068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3300"/>
                </a:solidFill>
              </a:rPr>
              <a:t>Relative Risk (RR) = </a:t>
            </a:r>
            <a:r>
              <a:rPr lang="en-US" sz="2000" b="1" dirty="0" smtClean="0">
                <a:solidFill>
                  <a:srgbClr val="FF3300"/>
                </a:solidFill>
              </a:rPr>
              <a:t>0.09 </a:t>
            </a:r>
            <a:r>
              <a:rPr lang="en-US" sz="2000" b="1" dirty="0">
                <a:solidFill>
                  <a:srgbClr val="FF3300"/>
                </a:solidFill>
              </a:rPr>
              <a:t>/ </a:t>
            </a:r>
            <a:r>
              <a:rPr lang="en-US" sz="2000" b="1" dirty="0" smtClean="0">
                <a:solidFill>
                  <a:srgbClr val="FF3300"/>
                </a:solidFill>
              </a:rPr>
              <a:t>0.01 </a:t>
            </a:r>
            <a:r>
              <a:rPr lang="en-US" sz="2000" b="1" dirty="0">
                <a:solidFill>
                  <a:srgbClr val="FF3300"/>
                </a:solidFill>
              </a:rPr>
              <a:t>= 9</a:t>
            </a:r>
            <a:endParaRPr lang="en-US" sz="2000" b="1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r>
              <a:rPr lang="en-US" sz="1400" b="1" dirty="0" smtClean="0">
                <a:solidFill>
                  <a:srgbClr val="FF3300"/>
                </a:solidFill>
              </a:rPr>
              <a:t>Increased risk of disease in relatives of those affected</a:t>
            </a:r>
            <a:endParaRPr lang="en-US" sz="1400" b="1" dirty="0">
              <a:solidFill>
                <a:srgbClr val="FF33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8</a:t>
            </a:fld>
            <a:endParaRPr lang="en-US"/>
          </a:p>
        </p:txBody>
      </p:sp>
      <p:sp>
        <p:nvSpPr>
          <p:cNvPr id="784386" name="Rectangle 2"/>
          <p:cNvSpPr>
            <a:spLocks noChangeArrowheads="1"/>
          </p:cNvSpPr>
          <p:nvPr/>
        </p:nvSpPr>
        <p:spPr bwMode="auto">
          <a:xfrm>
            <a:off x="4233497" y="30765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84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9" y="23815"/>
            <a:ext cx="562708" cy="585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4390" name="Text Box 6"/>
          <p:cNvSpPr txBox="1">
            <a:spLocks noChangeArrowheads="1"/>
          </p:cNvSpPr>
          <p:nvPr/>
        </p:nvSpPr>
        <p:spPr bwMode="auto">
          <a:xfrm>
            <a:off x="140678" y="152400"/>
            <a:ext cx="30773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dirty="0"/>
              <a:t>Affected </a:t>
            </a:r>
            <a:r>
              <a:rPr lang="en-US" sz="2000" b="1" dirty="0" err="1"/>
              <a:t>Probands</a:t>
            </a:r>
            <a:endParaRPr lang="en-US" sz="2000" b="1" dirty="0"/>
          </a:p>
        </p:txBody>
      </p:sp>
      <p:sp>
        <p:nvSpPr>
          <p:cNvPr id="784392" name="Rectangle 8"/>
          <p:cNvSpPr>
            <a:spLocks noChangeArrowheads="1"/>
          </p:cNvSpPr>
          <p:nvPr/>
        </p:nvSpPr>
        <p:spPr bwMode="auto">
          <a:xfrm>
            <a:off x="4242289" y="30289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4393" name="Rectangle 9"/>
          <p:cNvSpPr>
            <a:spLocks noChangeArrowheads="1"/>
          </p:cNvSpPr>
          <p:nvPr/>
        </p:nvSpPr>
        <p:spPr bwMode="auto">
          <a:xfrm>
            <a:off x="4264269" y="305752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8439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3" y="663181"/>
            <a:ext cx="659423" cy="80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4429" name="Rectangle 45"/>
          <p:cNvSpPr>
            <a:spLocks noChangeArrowheads="1"/>
          </p:cNvSpPr>
          <p:nvPr/>
        </p:nvSpPr>
        <p:spPr bwMode="auto">
          <a:xfrm>
            <a:off x="4239359" y="30241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4430" name="Rectangle 46"/>
          <p:cNvSpPr>
            <a:spLocks noChangeArrowheads="1"/>
          </p:cNvSpPr>
          <p:nvPr/>
        </p:nvSpPr>
        <p:spPr bwMode="auto">
          <a:xfrm>
            <a:off x="4264269" y="30480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37079" y="650195"/>
            <a:ext cx="7594681" cy="818005"/>
            <a:chOff x="1037079" y="650195"/>
            <a:chExt cx="7594681" cy="818005"/>
          </a:xfrm>
        </p:grpSpPr>
        <p:pic>
          <p:nvPicPr>
            <p:cNvPr id="784397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444" y="682231"/>
              <a:ext cx="615462" cy="7429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39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582" y="663181"/>
              <a:ext cx="659423" cy="8001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1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375" y="663181"/>
              <a:ext cx="659423" cy="8001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2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751" y="663181"/>
              <a:ext cx="659423" cy="8001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4405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337" y="663181"/>
              <a:ext cx="659423" cy="8001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079" y="667207"/>
              <a:ext cx="659423" cy="8001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537" y="650195"/>
              <a:ext cx="659423" cy="8001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551" y="650195"/>
              <a:ext cx="659423" cy="8001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729" y="667207"/>
              <a:ext cx="659423" cy="8001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014" y="668100"/>
              <a:ext cx="659423" cy="8001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35456" y="1130057"/>
            <a:ext cx="8622237" cy="4561151"/>
            <a:chOff x="235456" y="1130057"/>
            <a:chExt cx="8622237" cy="4561151"/>
          </a:xfrm>
        </p:grpSpPr>
        <p:sp>
          <p:nvSpPr>
            <p:cNvPr id="784427" name="Text Box 43"/>
            <p:cNvSpPr txBox="1">
              <a:spLocks noChangeArrowheads="1"/>
            </p:cNvSpPr>
            <p:nvPr/>
          </p:nvSpPr>
          <p:spPr bwMode="auto">
            <a:xfrm>
              <a:off x="4033473" y="5287339"/>
              <a:ext cx="261846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000" b="1" dirty="0" smtClean="0">
                  <a:solidFill>
                    <a:srgbClr val="3366FF"/>
                  </a:solidFill>
                </a:rPr>
                <a:t>5</a:t>
              </a:r>
              <a:r>
                <a:rPr lang="en-US" sz="2000" b="1" dirty="0" smtClean="0"/>
                <a:t>/55 </a:t>
              </a:r>
              <a:r>
                <a:rPr lang="en-US" sz="2000" b="1" dirty="0"/>
                <a:t>are affected; </a:t>
              </a:r>
            </a:p>
          </p:txBody>
        </p:sp>
        <p:sp>
          <p:nvSpPr>
            <p:cNvPr id="784428" name="Text Box 44"/>
            <p:cNvSpPr txBox="1">
              <a:spLocks noChangeArrowheads="1"/>
            </p:cNvSpPr>
            <p:nvPr/>
          </p:nvSpPr>
          <p:spPr bwMode="auto">
            <a:xfrm>
              <a:off x="6884128" y="5291098"/>
              <a:ext cx="197356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000" b="1" dirty="0" smtClean="0"/>
                <a:t>Risk </a:t>
              </a:r>
              <a:r>
                <a:rPr lang="en-US" sz="2000" b="1" dirty="0"/>
                <a:t>= </a:t>
              </a:r>
              <a:r>
                <a:rPr lang="en-US" sz="2000" b="1" dirty="0" smtClean="0"/>
                <a:t>0.09</a:t>
              </a:r>
              <a:endParaRPr lang="en-US" sz="2000" b="1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35456" y="1130057"/>
              <a:ext cx="8127804" cy="3904705"/>
              <a:chOff x="601068" y="1130057"/>
              <a:chExt cx="8127804" cy="390470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213193" y="1130057"/>
                <a:ext cx="317876" cy="324806"/>
              </a:xfrm>
              <a:prstGeom prst="rect">
                <a:avLst/>
              </a:prstGeom>
              <a:noFill/>
              <a:ln w="412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8410996" y="2893708"/>
                <a:ext cx="317876" cy="324806"/>
              </a:xfrm>
              <a:prstGeom prst="rect">
                <a:avLst/>
              </a:prstGeom>
              <a:noFill/>
              <a:ln w="412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3771987" y="2871650"/>
                <a:ext cx="317876" cy="324806"/>
              </a:xfrm>
              <a:prstGeom prst="rect">
                <a:avLst/>
              </a:prstGeom>
              <a:noFill/>
              <a:ln w="412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652914" y="3800435"/>
                <a:ext cx="317876" cy="324806"/>
              </a:xfrm>
              <a:prstGeom prst="rect">
                <a:avLst/>
              </a:prstGeom>
              <a:noFill/>
              <a:ln w="412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01068" y="4709956"/>
                <a:ext cx="317876" cy="324806"/>
              </a:xfrm>
              <a:prstGeom prst="rect">
                <a:avLst/>
              </a:prstGeom>
              <a:noFill/>
              <a:ln w="412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25501" y="1482249"/>
            <a:ext cx="8519012" cy="3556222"/>
            <a:chOff x="225501" y="1482249"/>
            <a:chExt cx="8519012" cy="3556222"/>
          </a:xfrm>
        </p:grpSpPr>
        <p:grpSp>
          <p:nvGrpSpPr>
            <p:cNvPr id="6" name="Group 5"/>
            <p:cNvGrpSpPr/>
            <p:nvPr/>
          </p:nvGrpSpPr>
          <p:grpSpPr>
            <a:xfrm>
              <a:off x="225501" y="1482249"/>
              <a:ext cx="8519012" cy="3556222"/>
              <a:chOff x="225501" y="1482249"/>
              <a:chExt cx="8519012" cy="3556222"/>
            </a:xfrm>
          </p:grpSpPr>
          <p:pic>
            <p:nvPicPr>
              <p:cNvPr id="784409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4189" y="2417203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4411" name="Picture 2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220" y="2436253"/>
                <a:ext cx="615462" cy="742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4412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8981" y="2417203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4413" name="Picture 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2705" y="2417203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4414" name="Picture 3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0389" y="2417203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4415" name="Picture 3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4112" y="2417203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4416" name="Picture 3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7836" y="2417203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7720" y="1553194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2512" y="1482249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6236" y="1482249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3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3920" y="1482249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3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643" y="1482249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3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1367" y="1482249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3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5090" y="1482249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3003" y="3340246"/>
                <a:ext cx="615462" cy="742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9488" y="3332454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4280" y="3332454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8004" y="3332454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3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5688" y="3332454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3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9411" y="3332454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3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6858" y="3332454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0007" y="4214817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482" y="4259857"/>
                <a:ext cx="615462" cy="742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4799" y="4214817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8523" y="4214817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3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6207" y="4214817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3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9930" y="4214817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3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3654" y="4214817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3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7377" y="4214817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301" y="2485033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17" y="2485033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3958" y="1500537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551" y="1541134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3048" y="1572588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222" y="1568052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832" y="4238371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6579" y="4238371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079" y="4238371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0679" y="3326970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4526" y="3323017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079" y="3357600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501" y="3335633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5931" y="2437488"/>
                <a:ext cx="659423" cy="800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0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1560" y="2434432"/>
              <a:ext cx="615462" cy="7429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27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9" grpId="0" animBg="1"/>
      <p:bldP spid="784391" grpId="0"/>
      <p:bldP spid="7844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159" y="347580"/>
            <a:ext cx="8087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Relative risk to relatives</a:t>
            </a:r>
          </a:p>
          <a:p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Recurrence risk to relatives</a:t>
            </a:r>
            <a:endParaRPr lang="en-US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1297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Relative risk to relatives (</a:t>
            </a:r>
            <a:r>
              <a:rPr lang="en-US" sz="2400" dirty="0" err="1" smtClean="0"/>
              <a:t>λ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) = </a:t>
            </a:r>
            <a:r>
              <a:rPr lang="en-US" sz="2400" u="sng" dirty="0" smtClean="0"/>
              <a:t>p(</a:t>
            </a:r>
            <a:r>
              <a:rPr lang="en-US" sz="2400" u="sng" dirty="0" err="1" smtClean="0"/>
              <a:t>affected|relative</a:t>
            </a:r>
            <a:r>
              <a:rPr lang="en-US" sz="2400" u="sng" dirty="0" smtClean="0"/>
              <a:t> affected) </a:t>
            </a:r>
            <a:r>
              <a:rPr lang="en-US" sz="2400" dirty="0"/>
              <a:t>	</a:t>
            </a:r>
            <a:r>
              <a:rPr lang="en-US" sz="2400" dirty="0" smtClean="0"/>
              <a:t> = 	</a:t>
            </a:r>
            <a:r>
              <a:rPr lang="en-US" sz="2400" u="sng" dirty="0" smtClean="0"/>
              <a:t>K</a:t>
            </a:r>
            <a:r>
              <a:rPr lang="en-US" sz="2400" baseline="-25000" dirty="0" smtClean="0"/>
              <a:t>R</a:t>
            </a:r>
            <a:r>
              <a:rPr lang="en-US" sz="2400" dirty="0"/>
              <a:t>			 </a:t>
            </a:r>
            <a:r>
              <a:rPr lang="en-US" sz="2400" dirty="0" smtClean="0"/>
              <a:t> p(affected in population) 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smtClean="0"/>
              <a:t>	K	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5" y="14847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much more likely are you to be diseased if your relative is affected compared to a person selected randomly from the population?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19444</TotalTime>
  <Words>2219</Words>
  <Application>Microsoft Macintosh PowerPoint</Application>
  <PresentationFormat>On-screen Show (4:3)</PresentationFormat>
  <Paragraphs>451</Paragraphs>
  <Slides>39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Century Gothic</vt:lpstr>
      <vt:lpstr>Arial</vt:lpstr>
      <vt:lpstr>Office Theme</vt:lpstr>
      <vt:lpstr>Document</vt:lpstr>
      <vt:lpstr>Lecture 1 Quantifying the genetic contribution to disease Naomi Wray</vt:lpstr>
      <vt:lpstr>Aims of Lecture 1</vt:lpstr>
      <vt:lpstr>Structure</vt:lpstr>
      <vt:lpstr>Disease data and risk to relatives</vt:lpstr>
      <vt:lpstr>Risk Factors for Schizophrenia</vt:lpstr>
      <vt:lpstr>Complex genetic diseases</vt:lpstr>
      <vt:lpstr>Evidence for a genetic contribution comes from risks to relatives</vt:lpstr>
      <vt:lpstr>PowerPoint Presentation</vt:lpstr>
      <vt:lpstr>PowerPoint Presentation</vt:lpstr>
      <vt:lpstr>Schizophrenia risks to relatives</vt:lpstr>
      <vt:lpstr>James (1971) relationship between K and KR</vt:lpstr>
      <vt:lpstr>Aside 1: Heritability</vt:lpstr>
      <vt:lpstr>Aside 2: Covariances between relatives</vt:lpstr>
      <vt:lpstr>General covariance between relatives</vt:lpstr>
      <vt:lpstr>James (1971) genetic variance on the disease scale </vt:lpstr>
      <vt:lpstr>Liability threshold model</vt:lpstr>
      <vt:lpstr>Falconer (1965)</vt:lpstr>
      <vt:lpstr>Prediction of response to selection and rates of inbreeding under directional selection</vt:lpstr>
      <vt:lpstr>Definitions</vt:lpstr>
      <vt:lpstr>How to get from observed risks to relatives to heritability?- Falconer (1965)</vt:lpstr>
      <vt:lpstr>Liability Threshold Model  –truncated normal distribution theory</vt:lpstr>
      <vt:lpstr>Mean of diseased group</vt:lpstr>
      <vt:lpstr>Falconer (1965)</vt:lpstr>
      <vt:lpstr>Falconer (1965)</vt:lpstr>
      <vt:lpstr>Calculate heritability of liability using regression theory</vt:lpstr>
      <vt:lpstr>Calculate heritability of liability using regression theory</vt:lpstr>
      <vt:lpstr>Assumptions made by Falconer (1965)</vt:lpstr>
      <vt:lpstr>Accounting for reduction in variance in relatives as a result of ascertainment on affected individuals</vt:lpstr>
      <vt:lpstr>Reich et al: heritability of liability</vt:lpstr>
      <vt:lpstr>Reich et al: heritability of liability</vt:lpstr>
      <vt:lpstr>Practical</vt:lpstr>
      <vt:lpstr>Practical</vt:lpstr>
      <vt:lpstr>PowerPoint Presentation</vt:lpstr>
      <vt:lpstr>PowerPoint Presentation</vt:lpstr>
      <vt:lpstr>Simulate P = A+ E</vt:lpstr>
      <vt:lpstr>Need relatives</vt:lpstr>
      <vt:lpstr>Simulate families</vt:lpstr>
      <vt:lpstr>PowerPoint Presentation</vt:lpstr>
      <vt:lpstr>Accounting for reduction in variance in relatives as a result of ascertainment on affected individuals</vt:lpstr>
    </vt:vector>
  </TitlesOfParts>
  <Company>QBI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Wray</dc:creator>
  <cp:lastModifiedBy>Naomi Wray</cp:lastModifiedBy>
  <cp:revision>357</cp:revision>
  <cp:lastPrinted>2014-07-14T00:16:49Z</cp:lastPrinted>
  <dcterms:created xsi:type="dcterms:W3CDTF">2014-06-14T06:11:11Z</dcterms:created>
  <dcterms:modified xsi:type="dcterms:W3CDTF">2016-08-25T22:36:49Z</dcterms:modified>
</cp:coreProperties>
</file>