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99" r:id="rId2"/>
    <p:sldId id="478" r:id="rId3"/>
    <p:sldId id="479" r:id="rId4"/>
    <p:sldId id="480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68" r:id="rId13"/>
    <p:sldId id="469" r:id="rId14"/>
    <p:sldId id="4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37" autoAdjust="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4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qnwray:Documents:Naomi:PaperPDF:wray:2010:Yang_sporadic_SimuResult_100k_Fig2&amp;Fig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987661975324"/>
          <c:y val="0.0352423286523531"/>
          <c:w val="0.819522433711534"/>
          <c:h val="0.786931560562229"/>
        </c:manualLayout>
      </c:layout>
      <c:lineChart>
        <c:grouping val="standard"/>
        <c:varyColors val="0"/>
        <c:ser>
          <c:idx val="5"/>
          <c:order val="0"/>
          <c:tx>
            <c:v>0.1% Lifetime Risk</c:v>
          </c:tx>
          <c:spPr>
            <a:ln w="22225">
              <a:solidFill>
                <a:srgbClr val="0000FF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cat>
            <c:numRef>
              <c:f>'Sheet1 (2)'!$C$88:$M$88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</c:numCache>
            </c:numRef>
          </c:cat>
          <c:val>
            <c:numRef>
              <c:f>'Sheet1 (2)'!$C$120:$M$120</c:f>
              <c:numCache>
                <c:formatCode>General</c:formatCode>
                <c:ptCount val="11"/>
                <c:pt idx="0">
                  <c:v>98.59281</c:v>
                </c:pt>
                <c:pt idx="1">
                  <c:v>97.9663</c:v>
                </c:pt>
                <c:pt idx="2">
                  <c:v>97.24247</c:v>
                </c:pt>
                <c:pt idx="3">
                  <c:v>96.25773</c:v>
                </c:pt>
                <c:pt idx="4">
                  <c:v>95.04798</c:v>
                </c:pt>
                <c:pt idx="5">
                  <c:v>93.24488</c:v>
                </c:pt>
                <c:pt idx="6">
                  <c:v>91.00613</c:v>
                </c:pt>
                <c:pt idx="7">
                  <c:v>88.58323999999998</c:v>
                </c:pt>
                <c:pt idx="8">
                  <c:v>85.76437999999998</c:v>
                </c:pt>
                <c:pt idx="9">
                  <c:v>82.18216999999998</c:v>
                </c:pt>
                <c:pt idx="10">
                  <c:v>78.46942</c:v>
                </c:pt>
              </c:numCache>
            </c:numRef>
          </c:val>
          <c:smooth val="0"/>
        </c:ser>
        <c:ser>
          <c:idx val="0"/>
          <c:order val="1"/>
          <c:tx>
            <c:v>1% Lifetime Risk</c:v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'Sheet1 (2)'!$C$88:$M$88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</c:numCache>
            </c:numRef>
          </c:cat>
          <c:val>
            <c:numRef>
              <c:f>'Sheet1 (2)'!$C$119:$M$119</c:f>
              <c:numCache>
                <c:formatCode>General</c:formatCode>
                <c:ptCount val="11"/>
                <c:pt idx="0">
                  <c:v>85.75641</c:v>
                </c:pt>
                <c:pt idx="1">
                  <c:v>83.72704</c:v>
                </c:pt>
                <c:pt idx="2">
                  <c:v>80.57597999999976</c:v>
                </c:pt>
                <c:pt idx="3">
                  <c:v>77.59088</c:v>
                </c:pt>
                <c:pt idx="4">
                  <c:v>74.27281000000001</c:v>
                </c:pt>
                <c:pt idx="5">
                  <c:v>70.93537</c:v>
                </c:pt>
                <c:pt idx="6">
                  <c:v>66.93348</c:v>
                </c:pt>
                <c:pt idx="7">
                  <c:v>63.43572</c:v>
                </c:pt>
                <c:pt idx="8">
                  <c:v>59.26194</c:v>
                </c:pt>
                <c:pt idx="9">
                  <c:v>55.259</c:v>
                </c:pt>
                <c:pt idx="10">
                  <c:v>51.37474</c:v>
                </c:pt>
              </c:numCache>
            </c:numRef>
          </c:val>
          <c:smooth val="0"/>
        </c:ser>
        <c:ser>
          <c:idx val="1"/>
          <c:order val="2"/>
          <c:tx>
            <c:v>10% Lifetime Risk</c:v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cat>
            <c:numRef>
              <c:f>'Sheet1 (2)'!$C$88:$M$88</c:f>
              <c:numCache>
                <c:formatCode>General</c:formatCode>
                <c:ptCount val="11"/>
                <c:pt idx="0">
                  <c:v>0.0</c:v>
                </c:pt>
                <c:pt idx="1">
                  <c:v>10.0</c:v>
                </c:pt>
                <c:pt idx="2">
                  <c:v>20.0</c:v>
                </c:pt>
                <c:pt idx="3">
                  <c:v>30.0</c:v>
                </c:pt>
                <c:pt idx="4">
                  <c:v>40.0</c:v>
                </c:pt>
                <c:pt idx="5">
                  <c:v>50.0</c:v>
                </c:pt>
                <c:pt idx="6">
                  <c:v>60.0</c:v>
                </c:pt>
                <c:pt idx="7">
                  <c:v>70.0</c:v>
                </c:pt>
                <c:pt idx="8">
                  <c:v>80.0</c:v>
                </c:pt>
                <c:pt idx="9">
                  <c:v>90.0</c:v>
                </c:pt>
                <c:pt idx="10">
                  <c:v>100.0</c:v>
                </c:pt>
              </c:numCache>
            </c:numRef>
          </c:cat>
          <c:val>
            <c:numRef>
              <c:f>'Sheet1 (2)'!$C$118:$M$118</c:f>
              <c:numCache>
                <c:formatCode>General</c:formatCode>
                <c:ptCount val="11"/>
                <c:pt idx="0">
                  <c:v>23.31899</c:v>
                </c:pt>
                <c:pt idx="1">
                  <c:v>21.94583</c:v>
                </c:pt>
                <c:pt idx="2">
                  <c:v>20.48219</c:v>
                </c:pt>
                <c:pt idx="3">
                  <c:v>19.28263999999983</c:v>
                </c:pt>
                <c:pt idx="4">
                  <c:v>18.34089</c:v>
                </c:pt>
                <c:pt idx="5">
                  <c:v>16.97603</c:v>
                </c:pt>
                <c:pt idx="6">
                  <c:v>15.97035</c:v>
                </c:pt>
                <c:pt idx="7">
                  <c:v>15.10728</c:v>
                </c:pt>
                <c:pt idx="8">
                  <c:v>14.04432</c:v>
                </c:pt>
                <c:pt idx="9">
                  <c:v>13.05899</c:v>
                </c:pt>
                <c:pt idx="10">
                  <c:v>12.07339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98044384"/>
        <c:axId val="-1998038864"/>
      </c:lineChart>
      <c:catAx>
        <c:axId val="-1998044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 sz="2000" dirty="0">
                    <a:latin typeface="Century Gothic"/>
                    <a:cs typeface="Century Gothic"/>
                  </a:rPr>
                  <a:t>Heritability of liability </a:t>
                </a:r>
              </a:p>
            </c:rich>
          </c:tx>
          <c:layout>
            <c:manualLayout>
              <c:xMode val="edge"/>
              <c:yMode val="edge"/>
              <c:x val="0.381315642631285"/>
              <c:y val="0.92445747201307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998038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998038864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AU" sz="2000" dirty="0" smtClean="0">
                    <a:latin typeface="Century Gothic"/>
                    <a:cs typeface="Century Gothic"/>
                  </a:rPr>
                  <a:t> </a:t>
                </a:r>
                <a:r>
                  <a:rPr lang="en-AU" sz="2000" baseline="0" dirty="0" smtClean="0">
                    <a:latin typeface="Century Gothic"/>
                    <a:cs typeface="Century Gothic"/>
                  </a:rPr>
                  <a:t> “Sporadic”</a:t>
                </a:r>
              </a:p>
            </c:rich>
          </c:tx>
          <c:layout>
            <c:manualLayout>
              <c:xMode val="edge"/>
              <c:yMode val="edge"/>
              <c:x val="0.0"/>
              <c:y val="0.022708840227088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998044384"/>
        <c:crosses val="autoZero"/>
        <c:crossBetween val="between"/>
        <c:majorUnit val="10.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00413499493666"/>
          <c:y val="0.307318555983422"/>
          <c:w val="0.320515510364354"/>
          <c:h val="0.26773313919701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011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6C932-00C5-9A41-9A9B-E0322DA52037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D8142-8B89-8B4D-8086-80C45E075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7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A86A-F0FE-9741-95F8-5C6110E10478}" type="datetime1">
              <a:rPr lang="en-AU" smtClean="0"/>
              <a:t>14/07/2016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4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B5D9E-58C4-AB49-823E-23529AE7E7D0}" type="datetime1">
              <a:rPr lang="en-AU" smtClean="0"/>
              <a:t>14/07/2016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51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8404-ECED-224B-9409-7725E90E6E66}" type="datetime1">
              <a:rPr lang="en-AU" smtClean="0"/>
              <a:t>14/07/2016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38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CA4C3-AB87-484B-A0C2-0435C47D718B}" type="datetime1">
              <a:rPr lang="en-AU" smtClean="0"/>
              <a:t>14/07/2016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5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7D8E-9CF1-384D-943C-A83D8E6D1EE2}" type="datetime1">
              <a:rPr lang="en-AU" smtClean="0"/>
              <a:t>14/07/2016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D6853-1574-9848-89C6-580664A5EA78}" type="datetime1">
              <a:rPr lang="en-AU" smtClean="0"/>
              <a:t>14/07/2016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7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19831-F677-B047-BDE8-CB048CC745AE}" type="datetime1">
              <a:rPr lang="en-AU" smtClean="0"/>
              <a:t>14/07/2016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DD9E-F90B-434F-98C0-C985A573C988}" type="datetime1">
              <a:rPr lang="en-AU" smtClean="0"/>
              <a:t>14/07/2016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CD3FA-E161-BD4B-8744-56460DEAC96A}" type="datetime1">
              <a:rPr lang="en-AU" smtClean="0"/>
              <a:t>14/07/2016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0A09-FF68-344A-9D0B-4363CAD367F6}" type="datetime1">
              <a:rPr lang="en-AU" smtClean="0"/>
              <a:t>14/07/2016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4AE6-E041-CA4E-B545-991E213FEFA6}" type="datetime1">
              <a:rPr lang="en-AU" smtClean="0"/>
              <a:t>14/07/2016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40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86FE1-1340-BB47-9613-810D4DEBAD9B}" type="datetime1">
              <a:rPr lang="en-AU" smtClean="0"/>
              <a:t>14/07/2016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4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84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5787"/>
            <a:ext cx="8229600" cy="5030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96C9E-1E7D-EC4A-BE25-E2F9FAF35195}" type="datetime1">
              <a:rPr lang="en-AU" smtClean="0"/>
              <a:t>14/07/2016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1411-0AA0-B440-8EEB-0AC4DFF9EE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7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4" Type="http://schemas.openxmlformats.org/officeDocument/2006/relationships/image" Target="../media/image15.emf"/><Relationship Id="rId5" Type="http://schemas.openxmlformats.org/officeDocument/2006/relationships/image" Target="../media/image17.png"/><Relationship Id="rId6" Type="http://schemas.openxmlformats.org/officeDocument/2006/relationships/package" Target="../embeddings/Microsoft_Word_Document13.docx"/><Relationship Id="rId7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5.docx"/><Relationship Id="rId12" Type="http://schemas.openxmlformats.org/officeDocument/2006/relationships/image" Target="../media/image7.png"/><Relationship Id="rId13" Type="http://schemas.openxmlformats.org/officeDocument/2006/relationships/package" Target="../embeddings/Microsoft_Word_Document6.docx"/><Relationship Id="rId1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4.png"/><Relationship Id="rId7" Type="http://schemas.openxmlformats.org/officeDocument/2006/relationships/package" Target="../embeddings/Microsoft_Word_Document3.docx"/><Relationship Id="rId8" Type="http://schemas.openxmlformats.org/officeDocument/2006/relationships/image" Target="../media/image5.emf"/><Relationship Id="rId9" Type="http://schemas.openxmlformats.org/officeDocument/2006/relationships/package" Target="../embeddings/Microsoft_Word_Document4.docx"/><Relationship Id="rId10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11.docx"/><Relationship Id="rId12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package" Target="../embeddings/Microsoft_Word_Document7.docx"/><Relationship Id="rId4" Type="http://schemas.openxmlformats.org/officeDocument/2006/relationships/image" Target="../media/image9.emf"/><Relationship Id="rId5" Type="http://schemas.openxmlformats.org/officeDocument/2006/relationships/package" Target="../embeddings/Microsoft_Word_Document8.docx"/><Relationship Id="rId6" Type="http://schemas.openxmlformats.org/officeDocument/2006/relationships/image" Target="../media/image10.emf"/><Relationship Id="rId7" Type="http://schemas.openxmlformats.org/officeDocument/2006/relationships/package" Target="../embeddings/Microsoft_Word_Document9.docx"/><Relationship Id="rId8" Type="http://schemas.openxmlformats.org/officeDocument/2006/relationships/image" Target="../media/image11.emf"/><Relationship Id="rId9" Type="http://schemas.openxmlformats.org/officeDocument/2006/relationships/package" Target="../embeddings/Microsoft_Word_Document10.docx"/><Relationship Id="rId10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343728"/>
            <a:ext cx="8229600" cy="1302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Lecture </a:t>
            </a:r>
            <a:r>
              <a:rPr lang="en-US" dirty="0" smtClean="0"/>
              <a:t>1- Extras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Quantifying the genetic contribution to disease</a:t>
            </a:r>
            <a:br>
              <a:rPr lang="en-US" dirty="0" smtClean="0"/>
            </a:br>
            <a:r>
              <a:rPr lang="en-US" dirty="0" smtClean="0"/>
              <a:t>Naomi Wray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01" y="201448"/>
            <a:ext cx="90243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2016 Module 18: </a:t>
            </a:r>
          </a:p>
          <a:p>
            <a:r>
              <a:rPr lang="en-US" sz="3200" b="1" dirty="0" smtClean="0"/>
              <a:t>Statistical &amp; Quantitative Genetics of Disease</a:t>
            </a:r>
            <a:endParaRPr lang="en-US" sz="3200" b="1" dirty="0"/>
          </a:p>
        </p:txBody>
      </p:sp>
      <p:pic>
        <p:nvPicPr>
          <p:cNvPr id="5" name="Picture 4" descr="logo_cns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4074780"/>
            <a:ext cx="1976203" cy="197620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Disease Prevalence, Incidence and Lifetime </a:t>
            </a:r>
            <a:r>
              <a:rPr lang="en-US" dirty="0"/>
              <a:t>M</a:t>
            </a:r>
            <a:r>
              <a:rPr lang="en-US" dirty="0" smtClean="0"/>
              <a:t>orbid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787"/>
            <a:ext cx="8229600" cy="1710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Usually reported</a:t>
            </a:r>
          </a:p>
          <a:p>
            <a:pPr marL="0" indent="0">
              <a:buNone/>
            </a:pPr>
            <a:r>
              <a:rPr lang="en-US" sz="1800" dirty="0" smtClean="0"/>
              <a:t>Prevalence – 			point prevalence</a:t>
            </a:r>
          </a:p>
          <a:p>
            <a:pPr marL="0" indent="0">
              <a:buNone/>
            </a:pPr>
            <a:r>
              <a:rPr lang="en-US" sz="1800" dirty="0" smtClean="0"/>
              <a:t>Incidence-				annual incidence</a:t>
            </a:r>
          </a:p>
          <a:p>
            <a:pPr marL="0" indent="0">
              <a:buNone/>
            </a:pPr>
            <a:r>
              <a:rPr lang="en-US" sz="1800" dirty="0" smtClean="0"/>
              <a:t>Lifetime Morbid Risk- 	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2" y="2806701"/>
            <a:ext cx="844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Schizophrenia: </a:t>
            </a:r>
          </a:p>
          <a:p>
            <a:r>
              <a:rPr lang="en-US" sz="1600" dirty="0" smtClean="0"/>
              <a:t>Age of onset: 		20’s</a:t>
            </a:r>
          </a:p>
          <a:p>
            <a:r>
              <a:rPr lang="en-US" sz="1600" dirty="0" smtClean="0"/>
              <a:t>Long mean life expectancy after diagnosis (albeit reduced)</a:t>
            </a:r>
          </a:p>
          <a:p>
            <a:r>
              <a:rPr lang="en-US" sz="1600" dirty="0" smtClean="0"/>
              <a:t>Annual incidence: 	2.5 per 10,000</a:t>
            </a:r>
          </a:p>
          <a:p>
            <a:r>
              <a:rPr lang="en-US" sz="1600" dirty="0" smtClean="0"/>
              <a:t>Prevalence: 			46  per 10,000</a:t>
            </a:r>
          </a:p>
          <a:p>
            <a:r>
              <a:rPr lang="en-US" sz="1600" dirty="0" smtClean="0"/>
              <a:t>LMR:				72  per 10,000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2" y="5035720"/>
            <a:ext cx="8441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Motor </a:t>
            </a:r>
            <a:r>
              <a:rPr lang="en-US" sz="1600" b="1" dirty="0" err="1" smtClean="0"/>
              <a:t>Neurone</a:t>
            </a:r>
            <a:r>
              <a:rPr lang="en-US" sz="1600" b="1" dirty="0" smtClean="0"/>
              <a:t> Disease:</a:t>
            </a:r>
          </a:p>
          <a:p>
            <a:r>
              <a:rPr lang="en-US" sz="1600" dirty="0" smtClean="0"/>
              <a:t>Age of onset: 		60’s	</a:t>
            </a:r>
          </a:p>
          <a:p>
            <a:r>
              <a:rPr lang="en-US" sz="1600" dirty="0" smtClean="0"/>
              <a:t>Life expectancy after diagnosis: 2-5 years</a:t>
            </a:r>
          </a:p>
          <a:p>
            <a:r>
              <a:rPr lang="en-US" sz="1600" dirty="0" smtClean="0"/>
              <a:t>Annual incidence: 	0.3 per 10,000</a:t>
            </a:r>
          </a:p>
          <a:p>
            <a:r>
              <a:rPr lang="en-US" sz="1600" dirty="0" smtClean="0"/>
              <a:t>Prevalence: 			0.6  per 10,000</a:t>
            </a:r>
          </a:p>
          <a:p>
            <a:r>
              <a:rPr lang="en-US" sz="1600" dirty="0" smtClean="0"/>
              <a:t>LMR:				25 per 10,000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159" y="347580"/>
            <a:ext cx="8087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How well is prevalence estimated?</a:t>
            </a:r>
          </a:p>
          <a:p>
            <a:r>
              <a:rPr lang="en-US" sz="2400" b="1" i="1" dirty="0" smtClean="0"/>
              <a:t>Sampling variance of risks</a:t>
            </a:r>
            <a:endParaRPr lang="en-US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41158" y="1510632"/>
            <a:ext cx="848894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Either diseased or not diseased ~ </a:t>
            </a:r>
            <a:r>
              <a:rPr lang="en-US" dirty="0" err="1" smtClean="0"/>
              <a:t>Bernouilli</a:t>
            </a:r>
            <a:r>
              <a:rPr lang="en-US" dirty="0" smtClean="0"/>
              <a:t> (K)</a:t>
            </a:r>
          </a:p>
          <a:p>
            <a:r>
              <a:rPr lang="en-US" dirty="0" smtClean="0"/>
              <a:t>Sampling variance </a:t>
            </a:r>
            <a:r>
              <a:rPr lang="en-US" u="sng" dirty="0" smtClean="0"/>
              <a:t>K(1-K)</a:t>
            </a:r>
          </a:p>
          <a:p>
            <a:r>
              <a:rPr lang="en-US" dirty="0" smtClean="0"/>
              <a:t>                                     n</a:t>
            </a:r>
          </a:p>
          <a:p>
            <a:r>
              <a:rPr lang="en-US" dirty="0" smtClean="0"/>
              <a:t>Standard error	√(K(1-K)/n)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 = 0.01    	n=10	</a:t>
            </a:r>
            <a:r>
              <a:rPr lang="en-US" dirty="0" err="1" smtClean="0"/>
              <a:t>s.e</a:t>
            </a:r>
            <a:r>
              <a:rPr lang="en-US" dirty="0" smtClean="0"/>
              <a:t> =  0.03</a:t>
            </a:r>
          </a:p>
          <a:p>
            <a:r>
              <a:rPr lang="en-US" dirty="0"/>
              <a:t>	</a:t>
            </a:r>
            <a:r>
              <a:rPr lang="en-US" dirty="0" smtClean="0"/>
              <a:t>		n=100	</a:t>
            </a:r>
            <a:r>
              <a:rPr lang="en-US" dirty="0" err="1" smtClean="0"/>
              <a:t>s.e.</a:t>
            </a:r>
            <a:r>
              <a:rPr lang="en-US" dirty="0" smtClean="0"/>
              <a:t>=  0.01</a:t>
            </a:r>
          </a:p>
          <a:p>
            <a:r>
              <a:rPr lang="en-US" dirty="0"/>
              <a:t>	</a:t>
            </a:r>
            <a:r>
              <a:rPr lang="en-US" dirty="0" smtClean="0"/>
              <a:t>		n= 1000 </a:t>
            </a:r>
            <a:r>
              <a:rPr lang="en-US" dirty="0" err="1" smtClean="0"/>
              <a:t>s.e.</a:t>
            </a:r>
            <a:r>
              <a:rPr lang="en-US" dirty="0" smtClean="0"/>
              <a:t> = 0.003</a:t>
            </a:r>
          </a:p>
          <a:p>
            <a:endParaRPr lang="en-US" dirty="0"/>
          </a:p>
          <a:p>
            <a:r>
              <a:rPr lang="en-US" dirty="0"/>
              <a:t>K = </a:t>
            </a:r>
            <a:r>
              <a:rPr lang="en-US" dirty="0" smtClean="0"/>
              <a:t>0.10    </a:t>
            </a:r>
            <a:r>
              <a:rPr lang="en-US" dirty="0"/>
              <a:t>	n=10	</a:t>
            </a:r>
            <a:r>
              <a:rPr lang="en-US" dirty="0" err="1"/>
              <a:t>s.e</a:t>
            </a:r>
            <a:r>
              <a:rPr lang="en-US" dirty="0"/>
              <a:t> =  </a:t>
            </a:r>
            <a:r>
              <a:rPr lang="en-US" dirty="0" smtClean="0"/>
              <a:t>0.10</a:t>
            </a:r>
            <a:endParaRPr lang="en-US" dirty="0"/>
          </a:p>
          <a:p>
            <a:r>
              <a:rPr lang="en-US" dirty="0"/>
              <a:t>			n=100	</a:t>
            </a:r>
            <a:r>
              <a:rPr lang="en-US" dirty="0" err="1"/>
              <a:t>s.e.</a:t>
            </a:r>
            <a:r>
              <a:rPr lang="en-US" dirty="0"/>
              <a:t>=  </a:t>
            </a:r>
            <a:r>
              <a:rPr lang="en-US" dirty="0" smtClean="0"/>
              <a:t>0.03</a:t>
            </a:r>
          </a:p>
          <a:p>
            <a:r>
              <a:rPr lang="en-US" dirty="0"/>
              <a:t>			n= 1000 </a:t>
            </a:r>
            <a:r>
              <a:rPr lang="en-US" dirty="0" err="1"/>
              <a:t>s.e.</a:t>
            </a:r>
            <a:r>
              <a:rPr lang="en-US" dirty="0"/>
              <a:t> = </a:t>
            </a:r>
            <a:r>
              <a:rPr lang="en-US" dirty="0" smtClean="0"/>
              <a:t>0.01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7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7159" y="274639"/>
            <a:ext cx="8229600" cy="684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Relationship between </a:t>
            </a:r>
            <a:r>
              <a:rPr lang="en-US" dirty="0" err="1" smtClean="0"/>
              <a:t>heritabilities</a:t>
            </a:r>
            <a:r>
              <a:rPr lang="en-US" dirty="0" smtClean="0"/>
              <a:t> on disease and liability scales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Consider a linear regression of genetic values on the disease scale (</a:t>
            </a:r>
            <a:r>
              <a:rPr lang="en-US" sz="2000" dirty="0" smtClean="0">
                <a:latin typeface="Cambria Math"/>
                <a:cs typeface="Cambria Math"/>
              </a:rPr>
              <a:t>A</a:t>
            </a:r>
            <a:r>
              <a:rPr lang="en-US" sz="2000" baseline="-25000" dirty="0" smtClean="0">
                <a:latin typeface="Cambria Math"/>
                <a:cs typeface="Cambria Math"/>
              </a:rPr>
              <a:t>01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on genetic values on the liability scale (</a:t>
            </a:r>
            <a:r>
              <a:rPr lang="en-US" sz="2000" dirty="0" smtClean="0">
                <a:latin typeface="Cambria Math"/>
                <a:cs typeface="Cambria Math"/>
              </a:rPr>
              <a:t>A</a:t>
            </a:r>
            <a:r>
              <a:rPr lang="en-US" sz="2000" baseline="-25000" dirty="0" smtClean="0">
                <a:latin typeface="Cambria Math"/>
                <a:cs typeface="Cambria Math"/>
              </a:rPr>
              <a:t>L</a:t>
            </a:r>
            <a:r>
              <a:rPr lang="en-US" sz="2000" dirty="0" smtClean="0"/>
              <a:t>):</a:t>
            </a:r>
          </a:p>
          <a:p>
            <a:pPr marL="0" indent="0">
              <a:buNone/>
            </a:pPr>
            <a:r>
              <a:rPr lang="en-US" sz="2000" dirty="0" smtClean="0">
                <a:latin typeface="Cambria Math"/>
                <a:cs typeface="Cambria Math"/>
              </a:rPr>
              <a:t>A</a:t>
            </a:r>
            <a:r>
              <a:rPr lang="en-US" sz="2000" baseline="-25000" dirty="0" smtClean="0">
                <a:latin typeface="Cambria Math"/>
                <a:cs typeface="Cambria Math"/>
              </a:rPr>
              <a:t>01 </a:t>
            </a:r>
            <a:r>
              <a:rPr lang="en-US" sz="2000" dirty="0" smtClean="0">
                <a:latin typeface="Cambria Math"/>
                <a:cs typeface="Cambria Math"/>
              </a:rPr>
              <a:t>= </a:t>
            </a:r>
            <a:r>
              <a:rPr lang="en-US" sz="2000" dirty="0" err="1" smtClean="0">
                <a:latin typeface="Cambria Math"/>
                <a:cs typeface="Cambria Math"/>
              </a:rPr>
              <a:t>μ+bA</a:t>
            </a:r>
            <a:r>
              <a:rPr lang="en-US" sz="2000" baseline="-25000" dirty="0" err="1">
                <a:latin typeface="Cambria Math"/>
                <a:cs typeface="Cambria Math"/>
              </a:rPr>
              <a:t>L</a:t>
            </a:r>
            <a:r>
              <a:rPr lang="en-US" sz="2000" baseline="-25000" dirty="0" smtClean="0">
                <a:latin typeface="Cambria Math"/>
                <a:cs typeface="Cambria Math"/>
              </a:rPr>
              <a:t>       </a:t>
            </a:r>
            <a:r>
              <a:rPr lang="en-US" sz="2000" dirty="0" smtClean="0">
                <a:latin typeface="Cambria Math"/>
                <a:cs typeface="Cambria Math"/>
              </a:rPr>
              <a:t>        b=</a:t>
            </a:r>
            <a:r>
              <a:rPr lang="en-US" sz="2000" u="sng" dirty="0" err="1" smtClean="0">
                <a:latin typeface="Cambria Math"/>
                <a:cs typeface="Cambria Math"/>
              </a:rPr>
              <a:t>cov</a:t>
            </a:r>
            <a:r>
              <a:rPr lang="en-US" sz="2000" u="sng" dirty="0" smtClean="0">
                <a:latin typeface="Cambria Math"/>
                <a:cs typeface="Cambria Math"/>
              </a:rPr>
              <a:t>(A</a:t>
            </a:r>
            <a:r>
              <a:rPr lang="en-US" sz="2000" u="sng" baseline="-25000" dirty="0" smtClean="0">
                <a:latin typeface="Cambria Math"/>
                <a:cs typeface="Cambria Math"/>
              </a:rPr>
              <a:t>01</a:t>
            </a:r>
            <a:r>
              <a:rPr lang="en-US" sz="2000" u="sng" dirty="0" smtClean="0">
                <a:latin typeface="Cambria Math"/>
                <a:cs typeface="Cambria Math"/>
              </a:rPr>
              <a:t>,A</a:t>
            </a:r>
            <a:r>
              <a:rPr lang="en-US" sz="2000" u="sng" baseline="-25000" dirty="0" smtClean="0">
                <a:latin typeface="Cambria Math"/>
                <a:cs typeface="Cambria Math"/>
              </a:rPr>
              <a:t>L</a:t>
            </a:r>
            <a:r>
              <a:rPr lang="en-US" sz="2000" u="sng" dirty="0" smtClean="0">
                <a:latin typeface="Cambria Math"/>
                <a:cs typeface="Cambria Math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ambria Math"/>
                <a:cs typeface="Cambria Math"/>
              </a:rPr>
              <a:t>	</a:t>
            </a:r>
            <a:r>
              <a:rPr lang="en-US" sz="2000" dirty="0" smtClean="0">
                <a:latin typeface="Cambria Math"/>
                <a:cs typeface="Cambria Math"/>
              </a:rPr>
              <a:t>				    </a:t>
            </a:r>
            <a:r>
              <a:rPr lang="en-US" sz="2000" dirty="0" err="1" smtClean="0">
                <a:latin typeface="Cambria Math"/>
                <a:cs typeface="Cambria Math"/>
              </a:rPr>
              <a:t>var</a:t>
            </a:r>
            <a:r>
              <a:rPr lang="en-US" sz="2000" dirty="0" smtClean="0">
                <a:latin typeface="Cambria Math"/>
                <a:cs typeface="Cambria Math"/>
              </a:rPr>
              <a:t>(A</a:t>
            </a:r>
            <a:r>
              <a:rPr lang="en-US" sz="2000" baseline="-25000" dirty="0" smtClean="0">
                <a:latin typeface="Cambria Math"/>
                <a:cs typeface="Cambria Math"/>
              </a:rPr>
              <a:t>L</a:t>
            </a:r>
            <a:r>
              <a:rPr lang="en-US" sz="2000" dirty="0" smtClean="0">
                <a:latin typeface="Cambria Math"/>
                <a:cs typeface="Cambria Math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ambria Math"/>
                <a:cs typeface="Cambria Math"/>
              </a:rPr>
              <a:t>Var</a:t>
            </a:r>
            <a:r>
              <a:rPr lang="en-US" sz="2000" dirty="0" smtClean="0">
                <a:latin typeface="Cambria Math"/>
                <a:cs typeface="Cambria Math"/>
              </a:rPr>
              <a:t>(A</a:t>
            </a:r>
            <a:r>
              <a:rPr lang="en-US" sz="2000" baseline="-25000" dirty="0" smtClean="0">
                <a:latin typeface="Cambria Math"/>
                <a:cs typeface="Cambria Math"/>
              </a:rPr>
              <a:t>01</a:t>
            </a:r>
            <a:r>
              <a:rPr lang="en-US" sz="2000" dirty="0" smtClean="0">
                <a:latin typeface="Cambria Math"/>
                <a:cs typeface="Cambria Math"/>
              </a:rPr>
              <a:t>)</a:t>
            </a:r>
            <a:r>
              <a:rPr lang="en-US" sz="2000" baseline="-25000" dirty="0" smtClean="0">
                <a:latin typeface="Cambria Math"/>
                <a:cs typeface="Cambria Math"/>
              </a:rPr>
              <a:t> </a:t>
            </a:r>
            <a:r>
              <a:rPr lang="en-US" sz="2000" dirty="0">
                <a:latin typeface="Cambria Math"/>
                <a:cs typeface="Cambria Math"/>
              </a:rPr>
              <a:t>= </a:t>
            </a:r>
            <a:r>
              <a:rPr lang="en-US" sz="2000" dirty="0" smtClean="0">
                <a:latin typeface="Cambria Math"/>
                <a:cs typeface="Cambria Math"/>
              </a:rPr>
              <a:t>b</a:t>
            </a:r>
            <a:r>
              <a:rPr lang="en-US" sz="2000" baseline="30000" dirty="0" smtClean="0">
                <a:latin typeface="Cambria Math"/>
                <a:cs typeface="Cambria Math"/>
              </a:rPr>
              <a:t>2</a:t>
            </a:r>
            <a:r>
              <a:rPr lang="en-US" sz="2000" dirty="0" smtClean="0">
                <a:latin typeface="Cambria Math"/>
                <a:cs typeface="Cambria Math"/>
              </a:rPr>
              <a:t>Var(A</a:t>
            </a:r>
            <a:r>
              <a:rPr lang="en-US" sz="2000" baseline="-25000" dirty="0" smtClean="0">
                <a:latin typeface="Cambria Math"/>
                <a:cs typeface="Cambria Math"/>
              </a:rPr>
              <a:t>L</a:t>
            </a:r>
            <a:r>
              <a:rPr lang="en-US" sz="2000" dirty="0" smtClean="0">
                <a:latin typeface="Cambria Math"/>
                <a:cs typeface="Cambria Math"/>
              </a:rPr>
              <a:t>) =</a:t>
            </a:r>
            <a:r>
              <a:rPr lang="en-US" sz="2000" u="sng" dirty="0" err="1">
                <a:latin typeface="Cambria Math"/>
                <a:cs typeface="Cambria Math"/>
              </a:rPr>
              <a:t>cov</a:t>
            </a:r>
            <a:r>
              <a:rPr lang="en-US" sz="2000" u="sng" dirty="0">
                <a:latin typeface="Cambria Math"/>
                <a:cs typeface="Cambria Math"/>
              </a:rPr>
              <a:t>(</a:t>
            </a:r>
            <a:r>
              <a:rPr lang="en-US" sz="2000" u="sng" dirty="0" smtClean="0">
                <a:latin typeface="Cambria Math"/>
                <a:cs typeface="Cambria Math"/>
              </a:rPr>
              <a:t>A</a:t>
            </a:r>
            <a:r>
              <a:rPr lang="en-US" sz="2000" u="sng" baseline="-25000" dirty="0" smtClean="0">
                <a:latin typeface="Cambria Math"/>
                <a:cs typeface="Cambria Math"/>
              </a:rPr>
              <a:t>01</a:t>
            </a:r>
            <a:r>
              <a:rPr lang="en-US" sz="2000" u="sng" dirty="0" smtClean="0">
                <a:latin typeface="Cambria Math"/>
                <a:cs typeface="Cambria Math"/>
              </a:rPr>
              <a:t>,A</a:t>
            </a:r>
            <a:r>
              <a:rPr lang="en-US" sz="2000" u="sng" baseline="-25000" dirty="0" smtClean="0">
                <a:latin typeface="Cambria Math"/>
                <a:cs typeface="Cambria Math"/>
              </a:rPr>
              <a:t>L</a:t>
            </a:r>
            <a:r>
              <a:rPr lang="en-US" sz="2000" u="sng" dirty="0" smtClean="0">
                <a:latin typeface="Cambria Math"/>
                <a:cs typeface="Cambria Math"/>
              </a:rPr>
              <a:t>)</a:t>
            </a:r>
            <a:r>
              <a:rPr lang="en-US" sz="2000" u="sng" baseline="30000" dirty="0" smtClean="0">
                <a:latin typeface="Cambria Math"/>
                <a:cs typeface="Cambria Math"/>
              </a:rPr>
              <a:t>2     </a:t>
            </a:r>
            <a:r>
              <a:rPr lang="en-US" sz="2000" u="sng" baseline="30000" dirty="0">
                <a:latin typeface="Cambria Math"/>
                <a:cs typeface="Cambria Math"/>
              </a:rPr>
              <a:t> </a:t>
            </a:r>
            <a:r>
              <a:rPr lang="en-US" sz="2000" dirty="0" smtClean="0">
                <a:latin typeface="Cambria Math"/>
                <a:cs typeface="Cambria Math"/>
              </a:rPr>
              <a:t>by differential calculus normal </a:t>
            </a:r>
            <a:r>
              <a:rPr lang="en-US" sz="2000" dirty="0">
                <a:latin typeface="Cambria Math"/>
                <a:cs typeface="Cambria Math"/>
              </a:rPr>
              <a:t>					    </a:t>
            </a:r>
            <a:r>
              <a:rPr lang="en-US" sz="2000" dirty="0" smtClean="0">
                <a:latin typeface="Cambria Math"/>
                <a:cs typeface="Cambria Math"/>
              </a:rPr>
              <a:t>              </a:t>
            </a:r>
            <a:r>
              <a:rPr lang="en-US" sz="2000" dirty="0" err="1" smtClean="0">
                <a:latin typeface="Cambria Math"/>
                <a:cs typeface="Cambria Math"/>
              </a:rPr>
              <a:t>var</a:t>
            </a:r>
            <a:r>
              <a:rPr lang="en-US" sz="2000" dirty="0">
                <a:latin typeface="Cambria Math"/>
                <a:cs typeface="Cambria Math"/>
              </a:rPr>
              <a:t>(</a:t>
            </a:r>
            <a:r>
              <a:rPr lang="en-US" sz="2000" dirty="0" smtClean="0">
                <a:latin typeface="Cambria Math"/>
                <a:cs typeface="Cambria Math"/>
              </a:rPr>
              <a:t>A</a:t>
            </a:r>
            <a:r>
              <a:rPr lang="en-US" sz="2000" baseline="-25000" dirty="0" smtClean="0">
                <a:latin typeface="Cambria Math"/>
                <a:cs typeface="Cambria Math"/>
              </a:rPr>
              <a:t>L</a:t>
            </a:r>
            <a:r>
              <a:rPr lang="en-US" sz="2000" dirty="0" smtClean="0">
                <a:latin typeface="Cambria Math"/>
                <a:cs typeface="Cambria Math"/>
              </a:rPr>
              <a:t>)         distribution theory….</a:t>
            </a:r>
            <a:endParaRPr lang="en-US" sz="2000" u="sng" dirty="0">
              <a:latin typeface="Cambria Math"/>
              <a:cs typeface="Cambria Math"/>
            </a:endParaRPr>
          </a:p>
          <a:p>
            <a:pPr marL="0" indent="0">
              <a:buNone/>
            </a:pPr>
            <a:endParaRPr lang="en-US" sz="2000" dirty="0">
              <a:latin typeface="Cambria Math"/>
              <a:cs typeface="Cambria Math"/>
            </a:endParaRPr>
          </a:p>
          <a:p>
            <a:pPr marL="0" indent="0">
              <a:buNone/>
            </a:pPr>
            <a:r>
              <a:rPr lang="en-US" sz="2000" dirty="0" smtClean="0">
                <a:latin typeface="Cambria Math"/>
                <a:cs typeface="Cambria Math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Cambria Math"/>
              <a:cs typeface="Cambria Math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2955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Robertson (1950) Appendix of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Dempster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&amp; Lerner (1950) Heritability of threshold characters. Genetics 35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74183" y="4088782"/>
          <a:ext cx="5270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" name="Document" r:id="rId3" imgW="5270500" imgH="673100" progId="Word.Document.12">
                  <p:embed/>
                </p:oleObj>
              </mc:Choice>
              <mc:Fallback>
                <p:oleObj name="Document" r:id="rId3" imgW="5270500" imgH="67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183" y="4088782"/>
                        <a:ext cx="5270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014712" y="3544865"/>
            <a:ext cx="2129289" cy="1576611"/>
            <a:chOff x="7014710" y="2417147"/>
            <a:chExt cx="2129289" cy="1576611"/>
          </a:xfrm>
        </p:grpSpPr>
        <p:grpSp>
          <p:nvGrpSpPr>
            <p:cNvPr id="19" name="Group 18"/>
            <p:cNvGrpSpPr/>
            <p:nvPr/>
          </p:nvGrpSpPr>
          <p:grpSpPr>
            <a:xfrm>
              <a:off x="7014710" y="2417147"/>
              <a:ext cx="2129289" cy="1576611"/>
              <a:chOff x="7014710" y="2417147"/>
              <a:chExt cx="2129289" cy="1576611"/>
            </a:xfrm>
          </p:grpSpPr>
          <p:pic>
            <p:nvPicPr>
              <p:cNvPr id="24" name="Picture 23" descr="Screen Shot 2014-06-23 at 4.04.37 P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4710" y="2417147"/>
                <a:ext cx="1469415" cy="120728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 flipH="1">
                <a:off x="8308059" y="2818190"/>
                <a:ext cx="2230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z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484124" y="3087523"/>
                <a:ext cx="34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710030" y="3456855"/>
                <a:ext cx="345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8308058" y="3624426"/>
                <a:ext cx="8359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 = z/K</a:t>
                </a:r>
                <a:endParaRPr lang="en-US" dirty="0"/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8102441" y="3052855"/>
              <a:ext cx="205618" cy="269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6" idx="1"/>
            </p:cNvCxnSpPr>
            <p:nvPr/>
          </p:nvCxnSpPr>
          <p:spPr>
            <a:xfrm flipH="1">
              <a:off x="8187108" y="3272189"/>
              <a:ext cx="297016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896823" y="3443159"/>
              <a:ext cx="205618" cy="269333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8" idx="0"/>
            </p:cNvCxnSpPr>
            <p:nvPr/>
          </p:nvCxnSpPr>
          <p:spPr>
            <a:xfrm flipH="1" flipV="1">
              <a:off x="8187108" y="3456858"/>
              <a:ext cx="538921" cy="16756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174626" y="5246688"/>
          <a:ext cx="5270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Document" r:id="rId6" imgW="5270500" imgH="609600" progId="Word.Document.12">
                  <p:embed/>
                </p:oleObj>
              </mc:Choice>
              <mc:Fallback>
                <p:oleObj name="Document" r:id="rId6" imgW="5270500" imgH="60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4626" y="5246688"/>
                        <a:ext cx="52705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5-Point Star 28"/>
          <p:cNvSpPr/>
          <p:nvPr/>
        </p:nvSpPr>
        <p:spPr>
          <a:xfrm>
            <a:off x="8183145" y="106947"/>
            <a:ext cx="838984" cy="708526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90626" y="5321382"/>
            <a:ext cx="6645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NB Estimates of narrow heritability on observed scale from family data often contaminated by non-additive heritability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between heritability on the disease and liability scales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36751" y="1308101"/>
          <a:ext cx="527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Document" r:id="rId3" imgW="5270500" imgH="596900" progId="Word.Document.12">
                  <p:embed/>
                </p:oleObj>
              </mc:Choice>
              <mc:Fallback>
                <p:oleObj name="Document" r:id="rId3" imgW="5270500" imgH="59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6751" y="1308101"/>
                        <a:ext cx="52705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5472" y="1905001"/>
            <a:ext cx="4787900" cy="3365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770715" y="3645487"/>
            <a:ext cx="271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disease scale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52609" y="3065323"/>
            <a:ext cx="2496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Lines are heritability of liability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9952" y="5561465"/>
            <a:ext cx="249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Prevalence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805" y="6550224"/>
            <a:ext cx="91151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Dempster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&amp; Lerner (1950)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Appendix by Alan Robertson. Heritability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of threshold characters. Genetics 35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13</a:t>
            </a:fld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267308" y="707757"/>
            <a:ext cx="838984" cy="708526"/>
          </a:xfrm>
          <a:prstGeom prst="star5">
            <a:avLst>
              <a:gd name="adj" fmla="val 2188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9491" y="274639"/>
            <a:ext cx="9353492" cy="684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A(n incomplete) history of the liability threshold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787"/>
            <a:ext cx="8229600" cy="4154921"/>
          </a:xfrm>
        </p:spPr>
        <p:txBody>
          <a:bodyPr/>
          <a:lstStyle/>
          <a:p>
            <a:r>
              <a:rPr lang="en-US" sz="1600" dirty="0" smtClean="0"/>
              <a:t>Pearson (1900) –used “</a:t>
            </a:r>
            <a:r>
              <a:rPr lang="en-US" sz="1600" dirty="0" err="1" smtClean="0"/>
              <a:t>tetrachoric</a:t>
            </a:r>
            <a:r>
              <a:rPr lang="en-US" sz="1600" dirty="0" smtClean="0"/>
              <a:t> correlation” to describe correlation between 2 dichotomous traits</a:t>
            </a:r>
            <a:endParaRPr lang="en-US" sz="1600" dirty="0"/>
          </a:p>
          <a:p>
            <a:pPr marL="285750" indent="-285750"/>
            <a:r>
              <a:rPr lang="en-US" sz="1600" dirty="0"/>
              <a:t>Wright(1934) showed that 3 </a:t>
            </a:r>
            <a:r>
              <a:rPr lang="en-US" sz="1600" dirty="0" err="1"/>
              <a:t>vs</a:t>
            </a:r>
            <a:r>
              <a:rPr lang="en-US" sz="1600" dirty="0"/>
              <a:t> 4 toes in guinea pigs “cannot correspond to alternate phases of a single factor (=gene)” and used crosses to show several factors (“&gt; 3”) </a:t>
            </a:r>
            <a:r>
              <a:rPr lang="en-US" sz="1600" dirty="0" err="1"/>
              <a:t>underly</a:t>
            </a:r>
            <a:r>
              <a:rPr lang="en-US" sz="1600" dirty="0"/>
              <a:t> a physiological </a:t>
            </a:r>
            <a:r>
              <a:rPr lang="en-US" sz="1600" dirty="0" smtClean="0"/>
              <a:t>threshold</a:t>
            </a:r>
            <a:endParaRPr lang="en-US" sz="1600" dirty="0"/>
          </a:p>
          <a:p>
            <a:pPr marL="285750" indent="-285750"/>
            <a:r>
              <a:rPr lang="en-US" sz="1600" dirty="0" smtClean="0"/>
              <a:t>Robertson &amp; Lerner (1949) provided the quantitative genetics </a:t>
            </a:r>
            <a:r>
              <a:rPr lang="en-US" sz="1600" dirty="0" err="1" smtClean="0"/>
              <a:t>maths</a:t>
            </a:r>
            <a:r>
              <a:rPr lang="en-US" sz="1600" dirty="0" smtClean="0"/>
              <a:t> for all-or-none traits – thinking about response to selection</a:t>
            </a:r>
            <a:endParaRPr lang="en-US" sz="1600" dirty="0"/>
          </a:p>
          <a:p>
            <a:pPr marL="285750" indent="-285750"/>
            <a:r>
              <a:rPr lang="en-US" sz="1600" dirty="0" err="1" smtClean="0"/>
              <a:t>Dempster</a:t>
            </a:r>
            <a:r>
              <a:rPr lang="en-US" sz="1600" dirty="0" smtClean="0"/>
              <a:t> &amp; Lerner (1950) with Appendix by Robertson – converts between heritability on the 0/1 and liability scales</a:t>
            </a:r>
          </a:p>
          <a:p>
            <a:pPr marL="285750" indent="-285750"/>
            <a:r>
              <a:rPr lang="en-US" sz="1600" dirty="0" smtClean="0"/>
              <a:t>Crittenden </a:t>
            </a:r>
            <a:r>
              <a:rPr lang="en-US" sz="1600" dirty="0"/>
              <a:t>(1961)  </a:t>
            </a:r>
            <a:r>
              <a:rPr lang="en-US" sz="1600" dirty="0" smtClean="0"/>
              <a:t>&amp; Falconer (1965) – provided the quantitative genetics </a:t>
            </a:r>
            <a:r>
              <a:rPr lang="en-US" sz="1600" dirty="0" err="1" smtClean="0"/>
              <a:t>maths</a:t>
            </a:r>
            <a:r>
              <a:rPr lang="en-US" sz="1600" dirty="0" smtClean="0"/>
              <a:t> – probably independently –for disease traits</a:t>
            </a:r>
          </a:p>
          <a:p>
            <a:pPr marL="285750" indent="-285750"/>
            <a:r>
              <a:rPr lang="en-US" sz="1600" dirty="0" smtClean="0"/>
              <a:t>Smith (1970) – clarifies consistency of high heritability, low prevalence and high discordance of MZ twins</a:t>
            </a:r>
            <a:endParaRPr lang="en-US" sz="1600" dirty="0"/>
          </a:p>
          <a:p>
            <a:pPr marL="285750" indent="-285750"/>
            <a:r>
              <a:rPr lang="en-US" sz="1600" dirty="0" smtClean="0"/>
              <a:t>Credit is generally given to Falconer (1965), but really it should be Robertson &amp; Lerner (1949)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103674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Wright (1934) An analysis  of variability in number of digits in an inbred strain of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guineapig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. Genetics 19 506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Wright (1934)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The results of crosses between inbred strains of guinea pigs, differing in the number of.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Genetics 19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537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Robertson &amp; Lerner (1949) The heritability of all-or-none traits: viability of poultry. Genetics</a:t>
            </a:r>
          </a:p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Dempster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&amp; Lerner (1950) Heritability of threshold characters. Genetics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35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Crittenden (1961) an interpretation o familial aggregation based on multiple genetic and environmental factors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 NY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Acad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Sci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 91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769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Falconer (1965) The inheritance of liability to certain diseases, estimated from incidences in relatives, 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			Ann. Hum Genet. 29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51</a:t>
            </a: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Smith (1970)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Heritabiity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of liability and concordance in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monozygous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twins Ann Hum Genet 34: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85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14</a:t>
            </a:fld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267308" y="188703"/>
            <a:ext cx="838984" cy="708526"/>
          </a:xfrm>
          <a:prstGeom prst="star5">
            <a:avLst>
              <a:gd name="adj" fmla="val 2188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Misunderstandings in MZ twins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“Estimates of heritability of liability to a number of diseases turned out to be quite high. This was  a surprise to those not versed in quantitative genetics who tended to think that low concordances  rates in MZ twins implied low heritability.” Fraser (1976)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5005" y="6126164"/>
            <a:ext cx="87601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Fraser(1976) The multifactorial/Threshold concept –uses and misuses Teratology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Smith (1970) MZ twins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8766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Smith (1970)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Heritabiity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of liability and concordance in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monozygous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twins Ann Hum Genet 34: 85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Screen Shot 2014-06-27 at 10.46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8814"/>
            <a:ext cx="7226803" cy="45215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6553" y="1587565"/>
            <a:ext cx="30543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For rare diseases concordance is not expected to be high even when heritability is high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>
            <a:spLocks/>
          </p:cNvSpPr>
          <p:nvPr/>
        </p:nvSpPr>
        <p:spPr>
          <a:xfrm>
            <a:off x="1366044" y="266304"/>
            <a:ext cx="6172200" cy="85725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3300" dirty="0"/>
              <a:t>Genetic Risk Prediction: Expectations in Context</a:t>
            </a:r>
            <a:endParaRPr lang="en-AU" sz="3300" dirty="0"/>
          </a:p>
        </p:txBody>
      </p:sp>
      <p:sp>
        <p:nvSpPr>
          <p:cNvPr id="14" name="TextBox 13"/>
          <p:cNvSpPr txBox="1"/>
          <p:nvPr/>
        </p:nvSpPr>
        <p:spPr>
          <a:xfrm>
            <a:off x="1133676" y="1293884"/>
            <a:ext cx="64698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/>
                <a:cs typeface="Century Gothic"/>
              </a:rPr>
              <a:t>Under a polygenic model most cases appear sporadic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3676" y="6466422"/>
            <a:ext cx="6780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Century Gothic"/>
                <a:cs typeface="Century Gothic"/>
              </a:rPr>
              <a:t>Yang, Visscher &amp; Wray (2009) Sporadic cases are the norm for complex disease. European J Human Genetics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1366044" y="2070100"/>
          <a:ext cx="6237488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 rot="16200000">
            <a:off x="207451" y="3325102"/>
            <a:ext cx="3191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>
                <a:latin typeface="Century Gothic"/>
                <a:cs typeface="Century Gothic"/>
              </a:rPr>
              <a:t>Up to 3</a:t>
            </a:r>
            <a:r>
              <a:rPr lang="en-AU" baseline="30000">
                <a:latin typeface="Century Gothic"/>
                <a:cs typeface="Century Gothic"/>
              </a:rPr>
              <a:t>rd</a:t>
            </a:r>
            <a:r>
              <a:rPr lang="en-AU">
                <a:latin typeface="Century Gothic"/>
                <a:cs typeface="Century Gothic"/>
              </a:rPr>
              <a:t> degree relative</a:t>
            </a:r>
            <a:endParaRPr lang="en-AU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61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variance?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 smtClean="0"/>
              <a:t>Variance of the estimate of a threshold based on the estimate of prevalence K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sz="1800" dirty="0" smtClean="0"/>
              <a:t>If K has been estimated from a very large sample then we can ignore the sampling variance of t and </a:t>
            </a:r>
            <a:r>
              <a:rPr lang="en-US" sz="1800" dirty="0" err="1" smtClean="0"/>
              <a:t>i</a:t>
            </a:r>
            <a:endParaRPr lang="en-US" sz="18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10014" y="1786022"/>
          <a:ext cx="5270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7" name="Document" r:id="rId3" imgW="5270500" imgH="584200" progId="Word.Document.12">
                  <p:embed/>
                </p:oleObj>
              </mc:Choice>
              <mc:Fallback>
                <p:oleObj name="Document" r:id="rId3" imgW="5270500" imgH="58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0014" y="1786022"/>
                        <a:ext cx="52705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40014" y="2650959"/>
          <a:ext cx="52705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8" name="Document" r:id="rId5" imgW="5270500" imgH="546100" progId="Word.Document.12">
                  <p:embed/>
                </p:oleObj>
              </mc:Choice>
              <mc:Fallback>
                <p:oleObj name="Document" r:id="rId5" imgW="5270500" imgH="54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0014" y="2650959"/>
                        <a:ext cx="52705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-1137986" y="4152900"/>
          <a:ext cx="5270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9" name="Document" r:id="rId7" imgW="5270500" imgH="584200" progId="Word.Document.12">
                  <p:embed/>
                </p:oleObj>
              </mc:Choice>
              <mc:Fallback>
                <p:oleObj name="Document" r:id="rId7" imgW="5270500" imgH="58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137986" y="4152900"/>
                        <a:ext cx="52705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57201" y="5329322"/>
          <a:ext cx="5270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0" name="Document" r:id="rId9" imgW="5270500" imgH="584200" progId="Word.Document.12">
                  <p:embed/>
                </p:oleObj>
              </mc:Choice>
              <mc:Fallback>
                <p:oleObj name="Document" r:id="rId9" imgW="5270500" imgH="58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1" y="5329322"/>
                        <a:ext cx="52705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912646" y="5329322"/>
          <a:ext cx="5270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1" name="Document" r:id="rId11" imgW="5270500" imgH="584200" progId="Word.Document.12">
                  <p:embed/>
                </p:oleObj>
              </mc:Choice>
              <mc:Fallback>
                <p:oleObj name="Document" r:id="rId11" imgW="5270500" imgH="58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12646" y="5329322"/>
                        <a:ext cx="52705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4386514" y="5329322"/>
          <a:ext cx="5270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2" name="Document" r:id="rId13" imgW="5270500" imgH="584200" progId="Word.Document.12">
                  <p:embed/>
                </p:oleObj>
              </mc:Choice>
              <mc:Fallback>
                <p:oleObj name="Document" r:id="rId13" imgW="5270500" imgH="58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86514" y="5329322"/>
                        <a:ext cx="52705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29264" y="6126163"/>
            <a:ext cx="561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N</a:t>
            </a:r>
            <a:r>
              <a:rPr lang="en-US" baseline="-25000" dirty="0" smtClean="0"/>
              <a:t>RA</a:t>
            </a:r>
            <a:r>
              <a:rPr lang="en-US" dirty="0" smtClean="0"/>
              <a:t> is the number of affected relatives</a:t>
            </a: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8183145" y="106947"/>
            <a:ext cx="838984" cy="708526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4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variance?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7" y="1095787"/>
            <a:ext cx="8229600" cy="5030377"/>
          </a:xfrm>
        </p:spPr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If K also has sampling variance associated, then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43427" y="1095787"/>
          <a:ext cx="5270500" cy="695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3" name="Document" r:id="rId3" imgW="5270500" imgH="419100" progId="Word.Document.12">
                  <p:embed/>
                </p:oleObj>
              </mc:Choice>
              <mc:Fallback>
                <p:oleObj name="Document" r:id="rId3" imgW="5270500" imgH="41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3427" y="1095787"/>
                        <a:ext cx="5270500" cy="695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724570" y="2649288"/>
          <a:ext cx="5270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4" name="Document" r:id="rId5" imgW="5270500" imgH="673100" progId="Word.Document.12">
                  <p:embed/>
                </p:oleObj>
              </mc:Choice>
              <mc:Fallback>
                <p:oleObj name="Document" r:id="rId5" imgW="5270500" imgH="67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4570" y="2649288"/>
                        <a:ext cx="5270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5-Point Star 12"/>
          <p:cNvSpPr/>
          <p:nvPr/>
        </p:nvSpPr>
        <p:spPr>
          <a:xfrm>
            <a:off x="8183145" y="106947"/>
            <a:ext cx="838984" cy="708526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43427" y="3778335"/>
          <a:ext cx="6642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Document" r:id="rId7" imgW="6642100" imgH="673100" progId="Word.Document.12">
                  <p:embed/>
                </p:oleObj>
              </mc:Choice>
              <mc:Fallback>
                <p:oleObj name="Document" r:id="rId7" imgW="6642100" imgH="67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3427" y="3778335"/>
                        <a:ext cx="66421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217614" y="5091113"/>
          <a:ext cx="5270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6" name="Document" r:id="rId9" imgW="5270500" imgH="723900" progId="Word.Document.12">
                  <p:embed/>
                </p:oleObj>
              </mc:Choice>
              <mc:Fallback>
                <p:oleObj name="Document" r:id="rId9" imgW="5270500" imgH="72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17614" y="5091113"/>
                        <a:ext cx="5270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" y="6235005"/>
            <a:ext cx="90221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Falconer (1965) The inheritance of liability to certain diseases, estimated from incidences in relatives,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Ann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 Hum Genet. 29 51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Appendix B</a:t>
            </a:r>
            <a:endParaRPr lang="en-US" sz="1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880495" y="5211764"/>
          <a:ext cx="527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Document" r:id="rId11" imgW="5270500" imgH="241300" progId="Word.Document.12">
                  <p:embed/>
                </p:oleObj>
              </mc:Choice>
              <mc:Fallback>
                <p:oleObj name="Document" r:id="rId11" imgW="5270500" imgH="241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0495" y="5211764"/>
                        <a:ext cx="52705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605983" cy="684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Estimation of heritability on large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787"/>
            <a:ext cx="8229600" cy="4861669"/>
          </a:xfrm>
        </p:spPr>
        <p:txBody>
          <a:bodyPr/>
          <a:lstStyle/>
          <a:p>
            <a:r>
              <a:rPr lang="en-US" dirty="0" smtClean="0"/>
              <a:t>Linear mixed model </a:t>
            </a:r>
          </a:p>
          <a:p>
            <a:pPr lvl="1"/>
            <a:r>
              <a:rPr lang="en-US" dirty="0" smtClean="0"/>
              <a:t>Accounts for different relationships between individuals</a:t>
            </a:r>
          </a:p>
          <a:p>
            <a:pPr lvl="1"/>
            <a:r>
              <a:rPr lang="en-US" dirty="0" smtClean="0"/>
              <a:t>Include fixed effects </a:t>
            </a:r>
            <a:r>
              <a:rPr lang="en-US" dirty="0" err="1" smtClean="0"/>
              <a:t>eg</a:t>
            </a:r>
            <a:r>
              <a:rPr lang="en-US" dirty="0" smtClean="0"/>
              <a:t> sex</a:t>
            </a:r>
          </a:p>
          <a:p>
            <a:pPr lvl="1"/>
            <a:r>
              <a:rPr lang="en-US" dirty="0" smtClean="0"/>
              <a:t>Maximum likelihood estimate of the threshold that best fits the data</a:t>
            </a:r>
          </a:p>
          <a:p>
            <a:pPr marL="514350" indent="-457200"/>
            <a:r>
              <a:rPr lang="en-US" dirty="0" smtClean="0"/>
              <a:t>The “information” essence comes from the risks to relatives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" y="5695846"/>
            <a:ext cx="91151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Lichtenstein  et al (2009) Common genetic determinants of schizophrenia and bipolar disorder in Swedish families: a population-based study. Lancet 373: 234.</a:t>
            </a: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Wray &amp;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Gottesman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(2012)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Using summary data from the Danish National Registers to estimate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heritabilities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for schizophrenia, bipolar disorder, and major depressive disorder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. Frontiers in Genetics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981"/>
            <a:ext cx="8229600" cy="684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types of relatives</a:t>
            </a:r>
            <a:br>
              <a:rPr lang="en-US" dirty="0" smtClean="0"/>
            </a:br>
            <a:r>
              <a:rPr lang="en-US" dirty="0" smtClean="0"/>
              <a:t>Weighted average </a:t>
            </a:r>
            <a:r>
              <a:rPr lang="en-US" dirty="0" err="1" smtClean="0"/>
              <a:t>vs</a:t>
            </a:r>
            <a:r>
              <a:rPr lang="en-US" dirty="0" smtClean="0"/>
              <a:t> proper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03" y="1225763"/>
            <a:ext cx="9047427" cy="43123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0" y="3042257"/>
            <a:ext cx="930274" cy="959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43791" y="3002670"/>
            <a:ext cx="930274" cy="9599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299264" y="3017439"/>
            <a:ext cx="1704660" cy="837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99264" y="3588375"/>
            <a:ext cx="1704660" cy="837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99264" y="4877929"/>
            <a:ext cx="1704660" cy="837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20719" y="62108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Lichtenstein et al (2009) Common genetic determinants of schizophrenia and bipolar disorder in Swedish families: a population-based study. Lancet</a:t>
            </a:r>
          </a:p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Wray &amp;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Gottesman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(2012) Frontiers in Genetics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686800" cy="684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K= “Prevalence” in Quantitative Genetics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5786"/>
            <a:ext cx="8229600" cy="4708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Very specific meanings in epidemiology: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Prevalence</a:t>
            </a:r>
            <a:r>
              <a:rPr lang="en-US" sz="1800" dirty="0" smtClean="0"/>
              <a:t> – 	the proportion of people in a population who have the 				disease in a stated time frame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Point prevalence </a:t>
            </a:r>
            <a:r>
              <a:rPr lang="en-US" sz="1800" dirty="0" smtClean="0"/>
              <a:t>– at point of assessment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Period prevalence</a:t>
            </a:r>
            <a:r>
              <a:rPr lang="en-US" sz="1800" dirty="0" smtClean="0"/>
              <a:t> – at any time during the period of assessment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800" dirty="0" smtClean="0">
                <a:solidFill>
                  <a:srgbClr val="0000FF"/>
                </a:solidFill>
              </a:rPr>
              <a:t>Cumulative prevalence </a:t>
            </a:r>
            <a:r>
              <a:rPr lang="en-US" sz="1800" dirty="0" smtClean="0"/>
              <a:t>– had disease at any time in life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Lifetime prevalence </a:t>
            </a:r>
            <a:r>
              <a:rPr lang="en-US" sz="1800" dirty="0" smtClean="0"/>
              <a:t>– had disease at any time in life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Incidence</a:t>
            </a:r>
            <a:r>
              <a:rPr lang="en-US" sz="1800" dirty="0" smtClean="0"/>
              <a:t>-		the proportion of people who are newly 	diagnosed 					with a disease in a given time frame, 		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Annual incidence</a:t>
            </a:r>
            <a:r>
              <a:rPr lang="en-US" sz="1800" dirty="0" smtClean="0"/>
              <a:t>– newly diagnosed within a 12-month period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smtClean="0">
                <a:solidFill>
                  <a:srgbClr val="0000FF"/>
                </a:solidFill>
              </a:rPr>
              <a:t>Lifetime incidence </a:t>
            </a:r>
            <a:r>
              <a:rPr lang="en-US" sz="1800" dirty="0"/>
              <a:t>– </a:t>
            </a:r>
            <a:r>
              <a:rPr lang="en-US" sz="1800" dirty="0" smtClean="0"/>
              <a:t>diagnosed at any time in their life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Lifetime Morbid Risk</a:t>
            </a:r>
            <a:r>
              <a:rPr lang="en-US" sz="1800" dirty="0" smtClean="0"/>
              <a:t>- 	the proportion of a birth cohort that are 						              diseased in their lifetime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66700" y="3035301"/>
            <a:ext cx="3124200" cy="2006600"/>
            <a:chOff x="266700" y="3035300"/>
            <a:chExt cx="3124200" cy="2006600"/>
          </a:xfrm>
        </p:grpSpPr>
        <p:sp>
          <p:nvSpPr>
            <p:cNvPr id="4" name="Oval 3"/>
            <p:cNvSpPr/>
            <p:nvPr/>
          </p:nvSpPr>
          <p:spPr>
            <a:xfrm>
              <a:off x="266700" y="4584700"/>
              <a:ext cx="2590800" cy="4572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73100" y="4267200"/>
              <a:ext cx="2590800" cy="4572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00100" y="3035300"/>
              <a:ext cx="2590800" cy="4572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6701" y="5498068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The same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81411-0AA0-B440-8EEB-0AC4DFF9EE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0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19382</TotalTime>
  <Words>841</Words>
  <Application>Microsoft Macintosh PowerPoint</Application>
  <PresentationFormat>On-screen Show (4:3)</PresentationFormat>
  <Paragraphs>136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Cambria Math</vt:lpstr>
      <vt:lpstr>Century Gothic</vt:lpstr>
      <vt:lpstr>Arial</vt:lpstr>
      <vt:lpstr>Office Theme</vt:lpstr>
      <vt:lpstr>Document</vt:lpstr>
      <vt:lpstr>Lecture 1- Extras Quantifying the genetic contribution to disease Naomi Wray</vt:lpstr>
      <vt:lpstr>Misunderstandings in MZ twins</vt:lpstr>
      <vt:lpstr>Smith (1970) MZ twins</vt:lpstr>
      <vt:lpstr>PowerPoint Presentation</vt:lpstr>
      <vt:lpstr>Sampling variance?</vt:lpstr>
      <vt:lpstr>Sampling variance?</vt:lpstr>
      <vt:lpstr>Estimation of heritability on large samples</vt:lpstr>
      <vt:lpstr>Different types of relatives Weighted average vs proper analysis</vt:lpstr>
      <vt:lpstr>K= “Prevalence” in Quantitative Genetics </vt:lpstr>
      <vt:lpstr>Disease Prevalence, Incidence and Lifetime Morbid Risk</vt:lpstr>
      <vt:lpstr>PowerPoint Presentation</vt:lpstr>
      <vt:lpstr>Relationship between heritabilities on disease and liability scales</vt:lpstr>
      <vt:lpstr>Relationship between heritability on the disease and liability scales</vt:lpstr>
      <vt:lpstr>A(n incomplete) history of the liability threshold model</vt:lpstr>
    </vt:vector>
  </TitlesOfParts>
  <Company>QBI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Wray</dc:creator>
  <cp:lastModifiedBy>Naomi Wray</cp:lastModifiedBy>
  <cp:revision>350</cp:revision>
  <cp:lastPrinted>2014-07-14T00:16:49Z</cp:lastPrinted>
  <dcterms:created xsi:type="dcterms:W3CDTF">2014-06-14T06:11:11Z</dcterms:created>
  <dcterms:modified xsi:type="dcterms:W3CDTF">2016-07-14T06:52:52Z</dcterms:modified>
</cp:coreProperties>
</file>