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5" r:id="rId2"/>
    <p:sldId id="288" r:id="rId3"/>
    <p:sldId id="290" r:id="rId4"/>
    <p:sldId id="293" r:id="rId5"/>
    <p:sldId id="286" r:id="rId6"/>
    <p:sldId id="283" r:id="rId7"/>
    <p:sldId id="291" r:id="rId8"/>
    <p:sldId id="292" r:id="rId9"/>
    <p:sldId id="289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601" autoAdjust="0"/>
  </p:normalViewPr>
  <p:slideViewPr>
    <p:cSldViewPr snapToGrid="0" snapToObjects="1">
      <p:cViewPr varScale="1">
        <p:scale>
          <a:sx n="75" d="100"/>
          <a:sy n="75" d="100"/>
        </p:scale>
        <p:origin x="-3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4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0EE59-8259-0944-B765-02C089607345}" type="datetime1">
              <a:rPr lang="en-AU" smtClean="0"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2B494-6ED2-8045-A433-1AD5F588D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1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71102-12FD-CA4C-B7C6-89298B97C174}" type="datetime1">
              <a:rPr lang="en-AU" smtClean="0"/>
              <a:t>9/11/16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C153-7C21-FD43-BCF6-093999606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C153-7C21-FD43-BCF6-093999606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C153-7C21-FD43-BCF6-093999606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C153-7C21-FD43-BCF6-093999606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Array of biological samples – easy to collect/med procedures/ethically defensible?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u="sng" dirty="0" smtClean="0"/>
              <a:t>Handling</a:t>
            </a:r>
            <a:r>
              <a:rPr lang="en-US" u="sng" baseline="0" dirty="0" smtClean="0"/>
              <a:t> &amp; Processing Protocols</a:t>
            </a:r>
          </a:p>
          <a:p>
            <a:pPr marL="171450" indent="-171450">
              <a:buFontTx/>
              <a:buChar char="-"/>
            </a:pPr>
            <a:r>
              <a:rPr lang="en-US" u="none" baseline="0" dirty="0" smtClean="0"/>
              <a:t>Consistency is the key to   batching effects</a:t>
            </a:r>
          </a:p>
          <a:p>
            <a:pPr marL="628650" lvl="1" indent="-171450">
              <a:buFontTx/>
              <a:buChar char="-"/>
            </a:pPr>
            <a:r>
              <a:rPr lang="en-US" u="none" baseline="0" dirty="0" smtClean="0"/>
              <a:t>Sites/clinics/staff/equipment</a:t>
            </a:r>
            <a:endParaRPr lang="en-US" u="none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Different samples for different aims 	– can you find efficiencies</a:t>
            </a:r>
          </a:p>
          <a:p>
            <a:pPr marL="3371850" lvl="7" indent="-171450">
              <a:buFontTx/>
              <a:buChar char="-"/>
            </a:pPr>
            <a:r>
              <a:rPr lang="en-US" dirty="0" smtClean="0"/>
              <a:t>Biomarkers – plasma/serum (iced/non-iced) preservatives added etc.</a:t>
            </a:r>
          </a:p>
          <a:p>
            <a:pPr marL="3829050" lvl="8" indent="-171450">
              <a:buFontTx/>
              <a:buChar char="-"/>
            </a:pPr>
            <a:r>
              <a:rPr lang="en-US" dirty="0" smtClean="0"/>
              <a:t>How will this be accommodated</a:t>
            </a:r>
            <a:r>
              <a:rPr lang="en-US" baseline="0" dirty="0" smtClean="0"/>
              <a:t> in the setting in which the samples are being </a:t>
            </a:r>
            <a:endParaRPr lang="en-US" dirty="0" smtClean="0"/>
          </a:p>
          <a:p>
            <a:pPr marL="3829050" lvl="8" indent="-171450">
              <a:buFontTx/>
              <a:buChar char="-"/>
            </a:pPr>
            <a:r>
              <a:rPr lang="en-US" dirty="0" smtClean="0"/>
              <a:t>Feasibility/burden for R’s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Especially important for longitudinal projects 	– tracking progression/</a:t>
            </a:r>
            <a:r>
              <a:rPr lang="en-US" dirty="0" err="1" smtClean="0"/>
              <a:t>enviromental</a:t>
            </a:r>
            <a:r>
              <a:rPr lang="en-US" dirty="0" smtClean="0"/>
              <a:t> influences</a:t>
            </a:r>
          </a:p>
          <a:p>
            <a:pPr marL="3829050" lvl="8" indent="-171450">
              <a:buFontTx/>
              <a:buChar char="-"/>
            </a:pPr>
            <a:r>
              <a:rPr lang="en-US" dirty="0" smtClean="0"/>
              <a:t>Aging sample (samples &amp; R’s) effects of this </a:t>
            </a:r>
            <a:r>
              <a:rPr lang="en-US" dirty="0" err="1" smtClean="0"/>
              <a:t>ie</a:t>
            </a:r>
            <a:r>
              <a:rPr lang="en-US" dirty="0" smtClean="0"/>
              <a:t>: (period through puberty/menopause/pruning)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All processes/protocols would need to satisfy any auditing requirements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Tracking</a:t>
            </a:r>
            <a:r>
              <a:rPr lang="en-US" baseline="0" dirty="0" smtClean="0"/>
              <a:t> samples through the lab – 1</a:t>
            </a:r>
            <a:r>
              <a:rPr lang="en-US" baseline="30000" dirty="0" smtClean="0"/>
              <a:t>0</a:t>
            </a:r>
            <a:r>
              <a:rPr lang="en-US" baseline="0" dirty="0" smtClean="0"/>
              <a:t> sample – aliquots – </a:t>
            </a:r>
            <a:r>
              <a:rPr lang="en-US" baseline="0" dirty="0" err="1" smtClean="0"/>
              <a:t>derivatius</a:t>
            </a:r>
            <a:r>
              <a:rPr lang="en-US" baseline="0" dirty="0" smtClean="0"/>
              <a:t>/dilutions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Most important can you track the origin of the sample you are working with back to its source – sample mix-ups/time-matched to p/types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Associated information about samples</a:t>
            </a:r>
          </a:p>
          <a:p>
            <a:pPr marL="628650" lvl="1" indent="-171450">
              <a:buFontTx/>
              <a:buChar char="-"/>
            </a:pPr>
            <a:r>
              <a:rPr lang="en-US" dirty="0" err="1" smtClean="0"/>
              <a:t>bld</a:t>
            </a:r>
            <a:r>
              <a:rPr lang="en-US" dirty="0" smtClean="0"/>
              <a:t> transfusions/transplants/effects of medication/phenotype influences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Working with samples – </a:t>
            </a:r>
            <a:r>
              <a:rPr lang="en-US" dirty="0" err="1" smtClean="0"/>
              <a:t>labelling</a:t>
            </a:r>
            <a:r>
              <a:rPr lang="en-US" dirty="0" smtClean="0"/>
              <a:t> of tubes	-</a:t>
            </a:r>
            <a:r>
              <a:rPr lang="en-US" baseline="0" dirty="0" smtClean="0"/>
              <a:t>   </a:t>
            </a:r>
            <a:r>
              <a:rPr lang="en-US" dirty="0" smtClean="0"/>
              <a:t>how much identifying information</a:t>
            </a:r>
          </a:p>
          <a:p>
            <a:pPr marL="3829050" lvl="8" indent="-171450">
              <a:buFontTx/>
              <a:buChar char="-"/>
            </a:pPr>
            <a:r>
              <a:rPr lang="en-US" dirty="0" err="1" smtClean="0"/>
              <a:t>relabel</a:t>
            </a:r>
            <a:r>
              <a:rPr lang="en-US" dirty="0" smtClean="0"/>
              <a:t> and the start of every </a:t>
            </a:r>
            <a:r>
              <a:rPr lang="en-US" dirty="0" err="1" smtClean="0"/>
              <a:t>expt</a:t>
            </a:r>
            <a:r>
              <a:rPr lang="en-US" dirty="0" smtClean="0"/>
              <a:t> </a:t>
            </a:r>
            <a:r>
              <a:rPr lang="en-US" dirty="0" err="1" smtClean="0"/>
              <a:t>ie</a:t>
            </a:r>
            <a:r>
              <a:rPr lang="en-US" dirty="0" smtClean="0"/>
              <a:t>: 1-24</a:t>
            </a:r>
          </a:p>
          <a:p>
            <a:pPr marL="3829050" lvl="8" indent="-171450">
              <a:buFontTx/>
              <a:buChar char="-"/>
            </a:pPr>
            <a:r>
              <a:rPr lang="en-US" dirty="0" smtClean="0"/>
              <a:t>transposing</a:t>
            </a:r>
            <a:r>
              <a:rPr lang="en-US" baseline="0" dirty="0" smtClean="0"/>
              <a:t> information</a:t>
            </a:r>
          </a:p>
          <a:p>
            <a:pPr marL="3829050" lvl="8" indent="-171450">
              <a:buFontTx/>
              <a:buChar char="-"/>
            </a:pPr>
            <a:r>
              <a:rPr lang="en-US" baseline="0" dirty="0" smtClean="0"/>
              <a:t>consistent use of controls</a:t>
            </a:r>
          </a:p>
          <a:p>
            <a:pPr marL="3829050" lvl="8" indent="-171450">
              <a:buFontTx/>
              <a:buChar char="-"/>
            </a:pPr>
            <a:r>
              <a:rPr lang="en-US" baseline="0" dirty="0" smtClean="0"/>
              <a:t>use of barcode/data matrix labels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Larger patches of samples/plates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orientation of plates/racks</a:t>
            </a:r>
          </a:p>
          <a:p>
            <a:pPr marL="628650" lvl="1" indent="-171450">
              <a:buFontTx/>
              <a:buChar char="-"/>
            </a:pPr>
            <a:r>
              <a:rPr lang="en-US" dirty="0" err="1" smtClean="0"/>
              <a:t>dble</a:t>
            </a:r>
            <a:r>
              <a:rPr lang="en-US" dirty="0" smtClean="0"/>
              <a:t> </a:t>
            </a:r>
            <a:r>
              <a:rPr lang="en-US" dirty="0" err="1" smtClean="0"/>
              <a:t>seq</a:t>
            </a:r>
            <a:r>
              <a:rPr lang="en-US" baseline="0" dirty="0" smtClean="0"/>
              <a:t> checking of order of samples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scanning to confirm order/selection of samples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u="sng" dirty="0" smtClean="0"/>
          </a:p>
          <a:p>
            <a:pPr marL="171450" indent="-171450">
              <a:buFontTx/>
              <a:buChar char="-"/>
            </a:pPr>
            <a:endParaRPr lang="en-US" u="sng" dirty="0" smtClean="0"/>
          </a:p>
          <a:p>
            <a:pPr marL="171450" indent="-171450">
              <a:buFontTx/>
              <a:buChar char="-"/>
            </a:pPr>
            <a:r>
              <a:rPr lang="en-US" u="sng" dirty="0" smtClean="0"/>
              <a:t>Biological Samples</a:t>
            </a:r>
          </a:p>
          <a:p>
            <a:pPr marL="171450" indent="-171450">
              <a:buFontTx/>
              <a:buChar char="-"/>
            </a:pPr>
            <a:r>
              <a:rPr lang="en-US" u="sng" dirty="0" smtClean="0"/>
              <a:t>Controls</a:t>
            </a:r>
            <a:r>
              <a:rPr lang="en-US" u="none" dirty="0" smtClean="0"/>
              <a:t> – what to use!</a:t>
            </a:r>
          </a:p>
          <a:p>
            <a:pPr marL="171450" indent="-171450">
              <a:buFontTx/>
              <a:buChar char="-"/>
            </a:pPr>
            <a:r>
              <a:rPr lang="en-US" u="none" dirty="0" smtClean="0"/>
              <a:t>Examples	</a:t>
            </a:r>
            <a:r>
              <a:rPr lang="en-US" u="none" baseline="0" dirty="0" smtClean="0"/>
              <a:t> </a:t>
            </a:r>
            <a:r>
              <a:rPr lang="en-US" u="none" dirty="0" smtClean="0"/>
              <a:t>-</a:t>
            </a:r>
            <a:r>
              <a:rPr lang="en-US" u="none" baseline="0" dirty="0" smtClean="0"/>
              <a:t>   </a:t>
            </a:r>
            <a:r>
              <a:rPr lang="en-US" u="none" dirty="0" smtClean="0"/>
              <a:t>AGRF</a:t>
            </a:r>
            <a:r>
              <a:rPr lang="en-US" u="none" baseline="0" dirty="0" smtClean="0"/>
              <a:t> saliva extractions – boss in the service/collected when they ran out (was not a standard collection of cells)</a:t>
            </a:r>
          </a:p>
          <a:p>
            <a:pPr marL="171450" indent="-171450">
              <a:buFontTx/>
              <a:buChar char="-"/>
            </a:pPr>
            <a:r>
              <a:rPr lang="en-US" u="none" baseline="0" dirty="0" smtClean="0"/>
              <a:t>Plate orientation controls 	– service provider</a:t>
            </a:r>
          </a:p>
          <a:p>
            <a:pPr marL="2457450" lvl="5" indent="-171450">
              <a:buFontTx/>
              <a:buChar char="-"/>
            </a:pPr>
            <a:r>
              <a:rPr lang="en-US" u="none" baseline="0" dirty="0" smtClean="0"/>
              <a:t>Family info and orientation sample M/F odd/even plates</a:t>
            </a:r>
            <a:endParaRPr lang="en-US" u="sng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Selection of protocols upstream of d/stream analysis – </a:t>
            </a:r>
            <a:r>
              <a:rPr lang="en-US" dirty="0" err="1" smtClean="0"/>
              <a:t>extenstion</a:t>
            </a:r>
            <a:r>
              <a:rPr lang="en-US" dirty="0" smtClean="0"/>
              <a:t>/quant/etc.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C153-7C21-FD43-BCF6-0939996069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C153-7C21-FD43-BCF6-093999606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C153-7C21-FD43-BCF6-0939996069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C153-7C21-FD43-BCF6-0939996069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F3C9-B091-5042-A532-605BBC6373D6}" type="datetime1">
              <a:rPr lang="en-AU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D6A7-440E-B549-AAA7-E4E673E380FB}" type="datetime1">
              <a:rPr lang="en-AU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CAB5-381D-2A46-B692-A3941A5138CF}" type="datetime1">
              <a:rPr lang="en-AU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0A2A-221D-5A41-90D6-BBDDD25FFDE3}" type="datetime1">
              <a:rPr lang="en-AU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8C4-5DD3-604A-BF5E-E1800980041E}" type="datetime1">
              <a:rPr lang="en-AU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303A-6606-A141-887E-B70CC06CBC02}" type="datetime1">
              <a:rPr lang="en-AU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8F9F-475A-3F4E-BE0A-C21C694B25F0}" type="datetime1">
              <a:rPr lang="en-AU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7E86-FEE8-E942-B68C-76E8619BCCFF}" type="datetime1">
              <a:rPr lang="en-AU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30E2-D323-FA48-88DC-593C9432B056}" type="datetime1">
              <a:rPr lang="en-AU" smtClean="0"/>
              <a:t>9/11/16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1C11-107E-6B45-8439-6F4F65562F63}" type="datetime1">
              <a:rPr lang="en-AU" smtClean="0"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69A5-9AAC-7946-9651-2B59AE8259FD}" type="datetime1">
              <a:rPr lang="en-AU" smtClean="0"/>
              <a:t>9/11/16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92D6-0DF7-D843-8657-38CF85C656B1}" type="datetime1">
              <a:rPr lang="en-AU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0E88BE-311F-6A4A-8705-F543331379C4}" type="datetime1">
              <a:rPr lang="en-AU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EC7B824-6E2B-8A4A-BA8C-E303163910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49" y="703141"/>
            <a:ext cx="8042276" cy="750776"/>
          </a:xfrm>
        </p:spPr>
        <p:txBody>
          <a:bodyPr/>
          <a:lstStyle/>
          <a:p>
            <a:r>
              <a:rPr lang="en-US" sz="4000" dirty="0"/>
              <a:t> </a:t>
            </a:r>
            <a:r>
              <a:rPr lang="en-US" sz="4000" b="1" dirty="0"/>
              <a:t>Everyday Lab Issues C</a:t>
            </a:r>
            <a:r>
              <a:rPr lang="en-US" sz="4000" b="1" dirty="0" smtClean="0"/>
              <a:t>an </a:t>
            </a:r>
            <a:r>
              <a:rPr lang="en-US" sz="4000" b="1" dirty="0"/>
              <a:t>A</a:t>
            </a:r>
            <a:r>
              <a:rPr lang="en-US" sz="4000" b="1" dirty="0" smtClean="0"/>
              <a:t>ffect </a:t>
            </a:r>
            <a:r>
              <a:rPr lang="en-US" sz="4000" b="1" dirty="0"/>
              <a:t>D</a:t>
            </a:r>
            <a:r>
              <a:rPr lang="en-US" sz="4000" b="1" dirty="0" smtClean="0"/>
              <a:t>ata </a:t>
            </a:r>
            <a:r>
              <a:rPr lang="en-US" sz="4000" b="1" dirty="0"/>
              <a:t>A</a:t>
            </a:r>
            <a:r>
              <a:rPr lang="en-US" sz="4000" b="1" dirty="0" smtClean="0"/>
              <a:t>nalysis</a:t>
            </a:r>
            <a:endParaRPr lang="en-US" sz="4000" dirty="0">
              <a:solidFill>
                <a:srgbClr val="18579B"/>
              </a:solidFill>
              <a:latin typeface="Athelas Regular"/>
              <a:cs typeface="Athelas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8749" y="2130557"/>
            <a:ext cx="7582124" cy="357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Protocol Development and Consistency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Types of biological samples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Whole blood collections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DNA extraction methods  - points to </a:t>
            </a:r>
            <a:r>
              <a:rPr lang="en-US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considor</a:t>
            </a:r>
            <a:endParaRPr lang="en-US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Generating large data sets – manifests and samples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Specific issues around GWAS, methylation and expression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Lab tour next week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9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753180"/>
            <a:ext cx="8339231" cy="5275087"/>
          </a:xfrm>
        </p:spPr>
        <p:txBody>
          <a:bodyPr>
            <a:normAutofit/>
          </a:bodyPr>
          <a:lstStyle/>
          <a:p>
            <a:r>
              <a:rPr lang="en-US" dirty="0" smtClean="0"/>
              <a:t>Fractionation of whole blood samples</a:t>
            </a:r>
            <a:endParaRPr lang="en-US" dirty="0" smtClean="0"/>
          </a:p>
          <a:p>
            <a:r>
              <a:rPr lang="en-US" dirty="0" smtClean="0"/>
              <a:t>Robotics we use </a:t>
            </a:r>
            <a:endParaRPr lang="en-US" dirty="0" smtClean="0"/>
          </a:p>
          <a:p>
            <a:r>
              <a:rPr lang="en-US" dirty="0" smtClean="0"/>
              <a:t>DNA extraction  - </a:t>
            </a:r>
            <a:r>
              <a:rPr lang="en-US" dirty="0" err="1" smtClean="0"/>
              <a:t>gDNA</a:t>
            </a:r>
            <a:r>
              <a:rPr lang="en-US" dirty="0" smtClean="0"/>
              <a:t> elution step</a:t>
            </a:r>
            <a:endParaRPr lang="en-US" dirty="0" smtClean="0"/>
          </a:p>
          <a:p>
            <a:r>
              <a:rPr lang="en-US" dirty="0" smtClean="0"/>
              <a:t>Illumina </a:t>
            </a:r>
            <a:r>
              <a:rPr lang="en-US" dirty="0" smtClean="0"/>
              <a:t>platforms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>
              <a:solidFill>
                <a:srgbClr val="FF404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4040"/>
                </a:solidFill>
              </a:rPr>
              <a:t>Please remember:</a:t>
            </a:r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FF4040"/>
                </a:solidFill>
              </a:rPr>
              <a:t>Closed in shoes</a:t>
            </a:r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FF4040"/>
                </a:solidFill>
              </a:rPr>
              <a:t>Hair tied back / up</a:t>
            </a:r>
          </a:p>
          <a:p>
            <a:pPr marL="342900" indent="-342900">
              <a:buAutoNum type="arabicPeriod"/>
            </a:pPr>
            <a:r>
              <a:rPr lang="en-US" sz="1800" b="1" dirty="0" smtClean="0">
                <a:solidFill>
                  <a:srgbClr val="FF4040"/>
                </a:solidFill>
              </a:rPr>
              <a:t>We will provide PPE</a:t>
            </a:r>
            <a:endParaRPr lang="en-US" sz="1800" b="1" dirty="0">
              <a:solidFill>
                <a:srgbClr val="FF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5604"/>
          </a:xfrm>
        </p:spPr>
        <p:txBody>
          <a:bodyPr/>
          <a:lstStyle/>
          <a:p>
            <a:r>
              <a:rPr lang="en-US" sz="4000" dirty="0" smtClean="0"/>
              <a:t>Lab Tour</a:t>
            </a:r>
            <a:endParaRPr lang="en-US" sz="4000" dirty="0"/>
          </a:p>
        </p:txBody>
      </p:sp>
      <p:pic>
        <p:nvPicPr>
          <p:cNvPr id="6" name="Picture 5" descr="IMG_6933.JP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3049868"/>
            <a:ext cx="430106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6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49" y="327753"/>
            <a:ext cx="8042276" cy="750776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Protocol Development and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Consistency</a:t>
            </a:r>
            <a:endParaRPr lang="en-US" sz="3200" dirty="0">
              <a:solidFill>
                <a:srgbClr val="18579B"/>
              </a:solidFill>
              <a:latin typeface="Athelas Regular"/>
              <a:cs typeface="Athelas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8749" y="1419357"/>
            <a:ext cx="7582124" cy="468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Sample collection – site specific, clinic, staff and equipment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Esp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impt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 for longitudinal projects – tracking of phenotypes, environmental influences, aging of samples and participants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Tracking the </a:t>
            </a:r>
            <a:r>
              <a:rPr lang="en-US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surce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 of the samples – dilutions / daughter stamps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endParaRPr lang="en-US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49" y="245950"/>
            <a:ext cx="8042276" cy="750776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4000" dirty="0"/>
              <a:t> 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Whole blood collections</a:t>
            </a:r>
            <a:endParaRPr lang="en-US" sz="4000" b="1" dirty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8749" y="1249297"/>
            <a:ext cx="7582124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Different </a:t>
            </a:r>
            <a:r>
              <a:rPr lang="en-US" sz="1800" dirty="0"/>
              <a:t>samples for different aims</a:t>
            </a:r>
          </a:p>
          <a:p>
            <a:pPr>
              <a:buFont typeface="Arial"/>
              <a:buChar char="•"/>
            </a:pPr>
            <a:r>
              <a:rPr lang="en-US" sz="1800" dirty="0"/>
              <a:t>Collection of samples / tissues / </a:t>
            </a:r>
            <a:r>
              <a:rPr lang="en-US" sz="1800" dirty="0" smtClean="0"/>
              <a:t>products – </a:t>
            </a:r>
            <a:r>
              <a:rPr lang="en-US" sz="1800" dirty="0" smtClean="0"/>
              <a:t>biomarkers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/>
              <a:t>Associated information about </a:t>
            </a:r>
            <a:r>
              <a:rPr lang="en-US" sz="1800" dirty="0" smtClean="0"/>
              <a:t>samples –phenotype influences</a:t>
            </a: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Cloudy tubes and normal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b="34263"/>
          <a:stretch/>
        </p:blipFill>
        <p:spPr>
          <a:xfrm>
            <a:off x="265092" y="2944028"/>
            <a:ext cx="5255176" cy="3554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247" y="2685588"/>
            <a:ext cx="2293354" cy="395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2227392_3_20160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2" y="115342"/>
            <a:ext cx="3188775" cy="4251700"/>
          </a:xfrm>
          <a:prstGeom prst="rect">
            <a:avLst/>
          </a:prstGeom>
        </p:spPr>
      </p:pic>
      <p:pic>
        <p:nvPicPr>
          <p:cNvPr id="6" name="Picture 5" descr="Cloudy examp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8"/>
          <a:stretch/>
        </p:blipFill>
        <p:spPr>
          <a:xfrm>
            <a:off x="4988408" y="403203"/>
            <a:ext cx="3088792" cy="374176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71452" y="4521200"/>
            <a:ext cx="8497211" cy="233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300" u="sng" dirty="0" smtClean="0">
                <a:solidFill>
                  <a:schemeClr val="tx1"/>
                </a:solidFill>
              </a:rPr>
              <a:t>Cloudy samples</a:t>
            </a:r>
            <a:r>
              <a:rPr lang="en-AU" sz="3300" dirty="0">
                <a:solidFill>
                  <a:schemeClr val="tx1"/>
                </a:solidFill>
              </a:rPr>
              <a:t> </a:t>
            </a:r>
            <a:r>
              <a:rPr lang="en-AU" sz="3300" dirty="0" smtClean="0">
                <a:solidFill>
                  <a:schemeClr val="tx1"/>
                </a:solidFill>
              </a:rPr>
              <a:t>- Plasma is very cloudy and difficult to harvest the buffy coat</a:t>
            </a:r>
          </a:p>
          <a:p>
            <a:r>
              <a:rPr lang="en-AU" sz="3300" dirty="0" smtClean="0">
                <a:solidFill>
                  <a:schemeClr val="tx1"/>
                </a:solidFill>
              </a:rPr>
              <a:t>Serum is very cloudy </a:t>
            </a:r>
          </a:p>
          <a:p>
            <a:r>
              <a:rPr lang="en-AU" sz="3300" dirty="0" smtClean="0">
                <a:solidFill>
                  <a:schemeClr val="tx1"/>
                </a:solidFill>
              </a:rPr>
              <a:t>Adverse event will need to be reported back to treating clinician to follow up with patient. (our experience has shown that cloudy samples could be a result of undiagnosed metabolic disorders, </a:t>
            </a:r>
            <a:r>
              <a:rPr lang="en-AU" sz="3300" dirty="0" err="1" smtClean="0">
                <a:solidFill>
                  <a:schemeClr val="tx1"/>
                </a:solidFill>
              </a:rPr>
              <a:t>lipideamias</a:t>
            </a:r>
            <a:r>
              <a:rPr lang="en-AU" sz="3300" dirty="0" smtClean="0">
                <a:solidFill>
                  <a:schemeClr val="tx1"/>
                </a:solidFill>
              </a:rPr>
              <a:t>, excess protein secretion) </a:t>
            </a:r>
          </a:p>
          <a:p>
            <a:endParaRPr lang="en-A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7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700" y="1542054"/>
            <a:ext cx="6762749" cy="1470025"/>
          </a:xfrm>
        </p:spPr>
        <p:txBody>
          <a:bodyPr/>
          <a:lstStyle/>
          <a:p>
            <a:pPr algn="l"/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029" y="4434975"/>
            <a:ext cx="7691437" cy="251537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AU" sz="2100" b="1" u="sng" dirty="0">
                <a:solidFill>
                  <a:srgbClr val="000000"/>
                </a:solidFill>
              </a:rPr>
              <a:t>Haemolysed samples</a:t>
            </a:r>
            <a:endParaRPr lang="en-AU" sz="2100" b="1" dirty="0">
              <a:solidFill>
                <a:srgbClr val="000000"/>
              </a:solidFill>
            </a:endParaRPr>
          </a:p>
          <a:p>
            <a:pPr algn="l"/>
            <a:r>
              <a:rPr lang="en-AU" sz="2100" b="1" dirty="0">
                <a:solidFill>
                  <a:srgbClr val="000000"/>
                </a:solidFill>
              </a:rPr>
              <a:t>Caused by trauma, incorrect needle gauge, refrigeration, aged blood </a:t>
            </a:r>
            <a:r>
              <a:rPr lang="en-AU" sz="2100" b="1" dirty="0" smtClean="0">
                <a:solidFill>
                  <a:srgbClr val="000000"/>
                </a:solidFill>
              </a:rPr>
              <a:t>sample</a:t>
            </a:r>
          </a:p>
          <a:p>
            <a:pPr algn="l"/>
            <a:endParaRPr lang="en-AU" sz="2100" b="1" dirty="0">
              <a:solidFill>
                <a:srgbClr val="000000"/>
              </a:solidFill>
            </a:endParaRPr>
          </a:p>
          <a:p>
            <a:pPr algn="l"/>
            <a:r>
              <a:rPr lang="en-AU" sz="2100" b="1" dirty="0">
                <a:solidFill>
                  <a:srgbClr val="000000"/>
                </a:solidFill>
              </a:rPr>
              <a:t>Difficult to discern separation of </a:t>
            </a:r>
            <a:r>
              <a:rPr lang="en-AU" sz="2100" b="1" dirty="0" smtClean="0">
                <a:solidFill>
                  <a:srgbClr val="000000"/>
                </a:solidFill>
              </a:rPr>
              <a:t>fractions</a:t>
            </a:r>
          </a:p>
          <a:p>
            <a:pPr algn="l"/>
            <a:endParaRPr lang="en-AU" sz="2100" b="1" dirty="0">
              <a:solidFill>
                <a:srgbClr val="000000"/>
              </a:solidFill>
            </a:endParaRPr>
          </a:p>
          <a:p>
            <a:pPr algn="l"/>
            <a:r>
              <a:rPr lang="en-AU" sz="2100" b="1" dirty="0">
                <a:solidFill>
                  <a:srgbClr val="000000"/>
                </a:solidFill>
              </a:rPr>
              <a:t>No fractions are collected and buffy coat is obtained by blood washing </a:t>
            </a:r>
            <a:r>
              <a:rPr lang="en-AU" sz="2100" b="1" dirty="0" smtClean="0">
                <a:solidFill>
                  <a:srgbClr val="000000"/>
                </a:solidFill>
              </a:rPr>
              <a:t>procedure</a:t>
            </a:r>
          </a:p>
          <a:p>
            <a:pPr algn="l"/>
            <a:endParaRPr lang="en-AU" sz="2100" b="1" dirty="0">
              <a:solidFill>
                <a:srgbClr val="000000"/>
              </a:solidFill>
            </a:endParaRPr>
          </a:p>
          <a:p>
            <a:pPr algn="l"/>
            <a:r>
              <a:rPr lang="en-AU" sz="2100" b="1" dirty="0">
                <a:solidFill>
                  <a:srgbClr val="000000"/>
                </a:solidFill>
              </a:rPr>
              <a:t>Usually </a:t>
            </a:r>
            <a:r>
              <a:rPr lang="en-AU" sz="2100" b="1" dirty="0" err="1">
                <a:solidFill>
                  <a:srgbClr val="000000"/>
                </a:solidFill>
              </a:rPr>
              <a:t>haem</a:t>
            </a:r>
            <a:r>
              <a:rPr lang="en-AU" sz="2100" b="1" dirty="0">
                <a:solidFill>
                  <a:srgbClr val="000000"/>
                </a:solidFill>
              </a:rPr>
              <a:t> contaminated buffy coat which translates to poor quality DNA </a:t>
            </a:r>
            <a:r>
              <a:rPr lang="en-AU" sz="2100" b="1" dirty="0" smtClean="0">
                <a:solidFill>
                  <a:srgbClr val="000000"/>
                </a:solidFill>
              </a:rPr>
              <a:t>sample and issues with downstream genomics</a:t>
            </a:r>
            <a:endParaRPr lang="en-AU" sz="2100" b="1" dirty="0" smtClean="0">
              <a:solidFill>
                <a:srgbClr val="000000"/>
              </a:solidFill>
            </a:endParaRPr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US" dirty="0"/>
          </a:p>
        </p:txBody>
      </p:sp>
      <p:pic>
        <p:nvPicPr>
          <p:cNvPr id="4" name="Picture 3" descr="210603_1_20160729_Haemolysed samp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0" y="204320"/>
            <a:ext cx="3071633" cy="4095511"/>
          </a:xfrm>
          <a:prstGeom prst="rect">
            <a:avLst/>
          </a:prstGeom>
        </p:spPr>
      </p:pic>
      <p:pic>
        <p:nvPicPr>
          <p:cNvPr id="5" name="Picture 4" descr="Haemolysed Sample_210625_20160902_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57" y="204320"/>
            <a:ext cx="3117543" cy="41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90863"/>
            <a:ext cx="8042276" cy="5449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EXTRACTION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Manual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vs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 kit such as columns / beads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Input material – fresh, frozen, PPE, and volume / amount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Max Binding capacity  and expected extracted amounts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Manual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Vs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 robotics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Batching and controls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QUANTITATION: 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Spectrophotometry/ fluorescence /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intercelating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 agents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Application driven and protocol specific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esp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 to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resuspension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 of extracts before </a:t>
            </a:r>
            <a:r>
              <a:rPr 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quanting</a:t>
            </a:r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endParaRPr lang="en-US" sz="1900" dirty="0" smtClean="0"/>
          </a:p>
          <a:p>
            <a:pPr marL="0" indent="0">
              <a:buNone/>
            </a:pPr>
            <a:endParaRPr lang="en-US" sz="1800" dirty="0">
              <a:solidFill>
                <a:srgbClr val="FF404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z="1800" smtClean="0"/>
              <a:t>6</a:t>
            </a:fld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853292"/>
            <a:ext cx="8042276" cy="675141"/>
          </a:xfrm>
        </p:spPr>
        <p:txBody>
          <a:bodyPr/>
          <a:lstStyle/>
          <a:p>
            <a:pPr marL="0" indent="0"/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DNA Extraction and  Quantitation Methods  </a:t>
            </a:r>
          </a:p>
        </p:txBody>
      </p:sp>
    </p:spTree>
    <p:extLst>
      <p:ext uri="{BB962C8B-B14F-4D97-AF65-F5344CB8AC3E}">
        <p14:creationId xmlns:p14="http://schemas.microsoft.com/office/powerpoint/2010/main" val="43982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04240"/>
            <a:ext cx="8042276" cy="5449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Larger batches </a:t>
            </a:r>
            <a:r>
              <a:rPr lang="en-US" dirty="0"/>
              <a:t>of samples/</a:t>
            </a:r>
            <a:r>
              <a:rPr lang="en-US" dirty="0" smtClean="0"/>
              <a:t>plates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Sample selection – phenotype and other sample info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Orientation of racks and plates / 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checking </a:t>
            </a:r>
            <a:r>
              <a:rPr lang="en-US" dirty="0" smtClean="0"/>
              <a:t>of order of samples </a:t>
            </a:r>
          </a:p>
          <a:p>
            <a:pPr marL="171450" indent="-1714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CONTROLS***</a:t>
            </a:r>
          </a:p>
          <a:p>
            <a:pPr marL="171450" indent="-1714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Selection of control and source</a:t>
            </a:r>
          </a:p>
          <a:p>
            <a:pPr marL="171450" indent="-1714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Placement on the plate / chip </a:t>
            </a:r>
          </a:p>
          <a:p>
            <a:pPr marL="171450" indent="-171450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z="1800" smtClean="0"/>
              <a:t>7</a:t>
            </a:fld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445146"/>
            <a:ext cx="8042276" cy="675141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Generating large data sets – manifests and samples</a:t>
            </a:r>
          </a:p>
        </p:txBody>
      </p:sp>
    </p:spTree>
    <p:extLst>
      <p:ext uri="{BB962C8B-B14F-4D97-AF65-F5344CB8AC3E}">
        <p14:creationId xmlns:p14="http://schemas.microsoft.com/office/powerpoint/2010/main" val="169015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0821" b="10821"/>
          <a:stretch>
            <a:fillRect/>
          </a:stretch>
        </p:blipFill>
        <p:spPr>
          <a:xfrm>
            <a:off x="245534" y="220637"/>
            <a:ext cx="3792891" cy="20484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4" y="4100793"/>
            <a:ext cx="381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053" y="4100793"/>
            <a:ext cx="38100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069" y="1896532"/>
            <a:ext cx="2877967" cy="2204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385" y="491067"/>
            <a:ext cx="2286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41" y="1650758"/>
            <a:ext cx="8042276" cy="3835642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Selection of Sample</a:t>
            </a:r>
            <a:endParaRPr lang="en-US" sz="3000" b="1" dirty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Time point of sample – within a disease course / development phase </a:t>
            </a:r>
            <a:r>
              <a:rPr lang="en-US" sz="3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etc</a:t>
            </a:r>
            <a:endParaRPr lang="en-US" sz="3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Treatment of samples before methylation – frozen, fresh, manual, kit, robotics, storage </a:t>
            </a:r>
            <a:r>
              <a:rPr lang="en-US" sz="3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etc</a:t>
            </a:r>
            <a:endParaRPr lang="en-US" sz="3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Input volumes into conversion assays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Conversion consistency and taking forward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** Controls at each step of the process</a:t>
            </a:r>
            <a:endParaRPr lang="en-US" sz="3000" b="1" dirty="0">
              <a:solidFill>
                <a:schemeClr val="tx2">
                  <a:lumMod val="75000"/>
                  <a:lumOff val="25000"/>
                </a:schemeClr>
              </a:solidFill>
              <a:latin typeface="Athelas Regular"/>
              <a:cs typeface="Athelas Regular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FF404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404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B824-6E2B-8A4A-BA8C-E303163910CD}" type="slidenum">
              <a:rPr lang="en-US" sz="1800" smtClean="0"/>
              <a:t>9</a:t>
            </a:fld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597546"/>
            <a:ext cx="8042276" cy="675141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thelas Regular"/>
                <a:cs typeface="Athelas Regular"/>
              </a:rPr>
              <a:t>Specific issues around GWAS, methylation and expression</a:t>
            </a:r>
          </a:p>
        </p:txBody>
      </p:sp>
    </p:spTree>
    <p:extLst>
      <p:ext uri="{BB962C8B-B14F-4D97-AF65-F5344CB8AC3E}">
        <p14:creationId xmlns:p14="http://schemas.microsoft.com/office/powerpoint/2010/main" val="2280185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9127</TotalTime>
  <Words>469</Words>
  <Application>Microsoft Macintosh PowerPoint</Application>
  <PresentationFormat>On-screen Show (4:3)</PresentationFormat>
  <Paragraphs>128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Breeze</vt:lpstr>
      <vt:lpstr> Everyday Lab Issues Can Affect Data Analysis</vt:lpstr>
      <vt:lpstr>Protocol Development and Consistency</vt:lpstr>
      <vt:lpstr> Whole blood collections</vt:lpstr>
      <vt:lpstr>PowerPoint Presentation</vt:lpstr>
      <vt:lpstr>   </vt:lpstr>
      <vt:lpstr>DNA Extraction and  Quantitation Methods  </vt:lpstr>
      <vt:lpstr>Generating large data sets – manifests and samples</vt:lpstr>
      <vt:lpstr>PowerPoint Presentation</vt:lpstr>
      <vt:lpstr>Specific issues around GWAS, methylation and expression</vt:lpstr>
      <vt:lpstr>Lab Tour</vt:lpstr>
    </vt:vector>
  </TitlesOfParts>
  <Company>QBI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Research Projects – Ethics Matters</dc:title>
  <dc:creator>default Anjali Henders</dc:creator>
  <cp:lastModifiedBy>default Anjali Henders</cp:lastModifiedBy>
  <cp:revision>86</cp:revision>
  <dcterms:created xsi:type="dcterms:W3CDTF">2015-05-25T10:42:52Z</dcterms:created>
  <dcterms:modified xsi:type="dcterms:W3CDTF">2016-11-08T23:38:16Z</dcterms:modified>
</cp:coreProperties>
</file>