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4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88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28E80666-FB37-4B36-9149-507F3B0178E3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800" dirty="0" smtClean="0"/>
              <a:t>Summary-data-based </a:t>
            </a:r>
            <a:r>
              <a:rPr lang="en-US" sz="3800" dirty="0" err="1" smtClean="0"/>
              <a:t>Mendelian</a:t>
            </a:r>
            <a:r>
              <a:rPr lang="en-US" sz="3800" dirty="0" smtClean="0"/>
              <a:t> randomization to identify pleiotropic genes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57039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1949" y="363538"/>
            <a:ext cx="7883526" cy="966787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Summary-data-based </a:t>
            </a:r>
            <a:r>
              <a:rPr lang="en-US" sz="3200" dirty="0" err="1" smtClean="0"/>
              <a:t>Mendelian</a:t>
            </a:r>
            <a:r>
              <a:rPr lang="en-US" sz="3200" dirty="0" smtClean="0"/>
              <a:t> randomization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33295" y="1871845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Single instrument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75344" y="3423337"/>
            <a:ext cx="62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MR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75344" y="4437530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SMR</a:t>
            </a:r>
            <a:endParaRPr lang="en-US" sz="2000" dirty="0"/>
          </a:p>
        </p:txBody>
      </p:sp>
      <p:pic>
        <p:nvPicPr>
          <p:cNvPr id="8" name="Picture 7" descr="Screen Shot 2016-11-01 at 7.1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23" y="3163047"/>
            <a:ext cx="1841500" cy="660400"/>
          </a:xfrm>
          <a:prstGeom prst="rect">
            <a:avLst/>
          </a:prstGeom>
        </p:spPr>
      </p:pic>
      <p:pic>
        <p:nvPicPr>
          <p:cNvPr id="9" name="Picture 8" descr="Screen Shot 2016-11-01 at 7.18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29" y="3163047"/>
            <a:ext cx="4680000" cy="734582"/>
          </a:xfrm>
          <a:prstGeom prst="rect">
            <a:avLst/>
          </a:prstGeom>
        </p:spPr>
      </p:pic>
      <p:pic>
        <p:nvPicPr>
          <p:cNvPr id="10" name="Picture 9" descr="Screen Shot 2016-11-01 at 7.18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23" y="4210273"/>
            <a:ext cx="2019300" cy="749300"/>
          </a:xfrm>
          <a:prstGeom prst="rect">
            <a:avLst/>
          </a:prstGeom>
        </p:spPr>
      </p:pic>
      <p:pic>
        <p:nvPicPr>
          <p:cNvPr id="11" name="Picture 10" descr="Screen Shot 2016-11-01 at 7.18.4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61" y="4069902"/>
            <a:ext cx="4680000" cy="9986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3765" y="2525059"/>
            <a:ext cx="516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b</a:t>
            </a:r>
            <a:r>
              <a:rPr lang="en-US" sz="2000" i="1" baseline="-25000" dirty="0" err="1" smtClean="0"/>
              <a:t>xy</a:t>
            </a:r>
            <a:endParaRPr lang="en-US" sz="2000" i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02400" y="2525059"/>
            <a:ext cx="553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s.e.</a:t>
            </a:r>
            <a:endParaRPr lang="en-US" sz="2000" i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767119" y="5387219"/>
            <a:ext cx="2947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same if two methods are </a:t>
            </a:r>
          </a:p>
          <a:p>
            <a:r>
              <a:rPr lang="en-US" dirty="0" smtClean="0"/>
              <a:t>applied in a single cohort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45952" y="5430869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2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11-01 at 7.25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70" y="1609725"/>
            <a:ext cx="5400000" cy="189435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1949" y="363538"/>
            <a:ext cx="7883526" cy="966787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False positive rate and statistical power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1243" y="2315883"/>
            <a:ext cx="2120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False positive rate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058" y="3549397"/>
            <a:ext cx="4320000" cy="294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243" y="3752597"/>
            <a:ext cx="179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Statistical power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247" y="23212788"/>
            <a:ext cx="5400000" cy="36843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1243" y="5865514"/>
            <a:ext cx="22770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Power is slightly smaller </a:t>
            </a:r>
          </a:p>
          <a:p>
            <a:r>
              <a:rPr lang="en-US" sz="1600" dirty="0" smtClean="0"/>
              <a:t>than MR in one sample.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4775200" y="4184276"/>
            <a:ext cx="304800" cy="458232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87900" y="5035176"/>
            <a:ext cx="304800" cy="458232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87900" y="5886076"/>
            <a:ext cx="304800" cy="458232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64300" y="5886076"/>
            <a:ext cx="304800" cy="458232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51600" y="5035176"/>
            <a:ext cx="304800" cy="458232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51600" y="4184276"/>
            <a:ext cx="304800" cy="458232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1243" y="4597684"/>
            <a:ext cx="317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Table 1 Mean chi-squared statistics for testing the association between gene expression and </a:t>
            </a:r>
            <a:r>
              <a:rPr lang="en-US" sz="1600" dirty="0" smtClean="0"/>
              <a:t>trait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06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1949" y="363538"/>
            <a:ext cx="7883526" cy="966787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Genes associated with trait</a:t>
            </a:r>
            <a:endParaRPr lang="en-US" sz="3200" dirty="0"/>
          </a:p>
        </p:txBody>
      </p:sp>
      <p:pic>
        <p:nvPicPr>
          <p:cNvPr id="5" name="Picture 4" descr="Figure1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736725"/>
            <a:ext cx="4320000" cy="363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101" y="5682734"/>
            <a:ext cx="877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Single instrument: we assume only one causal variant is associated with a single gene.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Multiple instruments: instruments are not independent, the association might be caused by close linkage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9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1949" y="363538"/>
            <a:ext cx="7883526" cy="966787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Causality or </a:t>
            </a:r>
            <a:r>
              <a:rPr lang="en-US" sz="3200" dirty="0" err="1" smtClean="0"/>
              <a:t>pleiotropy</a:t>
            </a:r>
            <a:r>
              <a:rPr lang="en-US" sz="3200" dirty="0" smtClean="0"/>
              <a:t> 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75" y="2139950"/>
            <a:ext cx="7200000" cy="31782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015" y="5556934"/>
            <a:ext cx="8075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not distinguish </a:t>
            </a:r>
            <a:r>
              <a:rPr lang="en-US" dirty="0" err="1" smtClean="0"/>
              <a:t>pleiotropy</a:t>
            </a:r>
            <a:r>
              <a:rPr lang="en-US" dirty="0" smtClean="0"/>
              <a:t> from causality, thus we interpret all the association as </a:t>
            </a:r>
            <a:r>
              <a:rPr lang="en-US" dirty="0" err="1" smtClean="0"/>
              <a:t>pleiotropy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1949" y="363538"/>
            <a:ext cx="7883526" cy="966787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/>
              <a:t>P</a:t>
            </a:r>
            <a:r>
              <a:rPr lang="en-US" sz="3200" dirty="0" err="1" smtClean="0"/>
              <a:t>leiotropy</a:t>
            </a:r>
            <a:r>
              <a:rPr lang="en-US" sz="3200" dirty="0" smtClean="0"/>
              <a:t> or linkage ?</a:t>
            </a:r>
            <a:endParaRPr lang="en-US" sz="3200" dirty="0"/>
          </a:p>
        </p:txBody>
      </p:sp>
      <p:pic>
        <p:nvPicPr>
          <p:cNvPr id="5" name="Picture 4" descr="Figur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258652"/>
            <a:ext cx="3600000" cy="3117074"/>
          </a:xfrm>
          <a:prstGeom prst="rect">
            <a:avLst/>
          </a:prstGeom>
        </p:spPr>
      </p:pic>
      <p:pic>
        <p:nvPicPr>
          <p:cNvPr id="7" name="Picture 6" descr="schematic_heidi_sm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100" y="2004652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6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1949" y="363538"/>
            <a:ext cx="7883526" cy="966787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Heterogeneity in dependent instruments</a:t>
            </a:r>
            <a:endParaRPr lang="en-US" sz="3200" dirty="0"/>
          </a:p>
        </p:txBody>
      </p:sp>
      <p:pic>
        <p:nvPicPr>
          <p:cNvPr id="5" name="Picture 4" descr="schematic_heidi_sm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100" y="2004652"/>
            <a:ext cx="3600000" cy="3600000"/>
          </a:xfrm>
          <a:prstGeom prst="rect">
            <a:avLst/>
          </a:prstGeom>
        </p:spPr>
      </p:pic>
      <p:pic>
        <p:nvPicPr>
          <p:cNvPr id="6" name="Picture 5" descr="Screen Shot 2016-11-01 at 8.18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2563857"/>
            <a:ext cx="4320000" cy="7582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4004846"/>
            <a:ext cx="1623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d</a:t>
            </a:r>
            <a:r>
              <a:rPr lang="en-US" sz="1600" i="1" baseline="-25000" dirty="0" smtClean="0"/>
              <a:t>i</a:t>
            </a:r>
            <a:r>
              <a:rPr lang="en-US" sz="1600" i="1" dirty="0" smtClean="0"/>
              <a:t> </a:t>
            </a:r>
            <a:r>
              <a:rPr lang="en-US" sz="1600" dirty="0" smtClean="0"/>
              <a:t>= </a:t>
            </a:r>
            <a:r>
              <a:rPr lang="en-US" sz="1600" i="1" dirty="0" err="1" smtClean="0"/>
              <a:t>b</a:t>
            </a:r>
            <a:r>
              <a:rPr lang="en-US" sz="1600" i="1" baseline="-25000" dirty="0" err="1" smtClean="0"/>
              <a:t>xy</a:t>
            </a:r>
            <a:r>
              <a:rPr lang="en-US" sz="1600" baseline="-25000" dirty="0" smtClean="0"/>
              <a:t>(</a:t>
            </a:r>
            <a:r>
              <a:rPr lang="en-US" sz="1600" i="1" baseline="-25000" dirty="0" err="1" smtClean="0"/>
              <a:t>i</a:t>
            </a:r>
            <a:r>
              <a:rPr lang="en-US" sz="1600" baseline="-25000" dirty="0" smtClean="0"/>
              <a:t>)</a:t>
            </a:r>
            <a:r>
              <a:rPr lang="en-US" sz="1600" dirty="0" smtClean="0"/>
              <a:t> – </a:t>
            </a:r>
            <a:r>
              <a:rPr lang="en-US" sz="1600" i="1" dirty="0" err="1" smtClean="0"/>
              <a:t>b</a:t>
            </a:r>
            <a:r>
              <a:rPr lang="en-US" sz="1600" i="1" baseline="-25000" dirty="0" err="1" smtClean="0"/>
              <a:t>xy</a:t>
            </a:r>
            <a:r>
              <a:rPr lang="en-US" sz="1600" baseline="-25000" dirty="0" smtClean="0"/>
              <a:t>(top)</a:t>
            </a:r>
            <a:endParaRPr lang="en-US" sz="16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575300" y="3937000"/>
            <a:ext cx="977900" cy="12700"/>
          </a:xfrm>
          <a:prstGeom prst="straightConnector1">
            <a:avLst/>
          </a:prstGeom>
          <a:ln w="19050" cap="flat">
            <a:solidFill>
              <a:srgbClr val="800000"/>
            </a:solidFill>
            <a:headEnd type="arrow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53200" y="4419600"/>
            <a:ext cx="1320800" cy="0"/>
          </a:xfrm>
          <a:prstGeom prst="straightConnector1">
            <a:avLst/>
          </a:prstGeom>
          <a:ln w="19050" cap="flat">
            <a:solidFill>
              <a:srgbClr val="800000"/>
            </a:solidFill>
            <a:headEnd type="arrow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553200" y="4572000"/>
            <a:ext cx="1574800" cy="0"/>
          </a:xfrm>
          <a:prstGeom prst="straightConnector1">
            <a:avLst/>
          </a:prstGeom>
          <a:ln w="19050" cap="flat">
            <a:solidFill>
              <a:srgbClr val="800000"/>
            </a:solidFill>
            <a:headEnd type="arrow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1" y="4804946"/>
            <a:ext cx="445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 keep those genes where </a:t>
            </a:r>
            <a:r>
              <a:rPr lang="en-US" sz="1600" i="1" dirty="0" smtClean="0"/>
              <a:t>d</a:t>
            </a:r>
            <a:r>
              <a:rPr lang="en-US" sz="1600" i="1" baseline="-25000" dirty="0" smtClean="0"/>
              <a:t>i</a:t>
            </a:r>
            <a:r>
              <a:rPr lang="en-US" sz="1600" i="1" dirty="0" smtClean="0"/>
              <a:t> </a:t>
            </a:r>
            <a:r>
              <a:rPr lang="en-US" sz="1600" dirty="0" smtClean="0"/>
              <a:t>= </a:t>
            </a:r>
            <a:r>
              <a:rPr lang="en-US" sz="1600" i="1" dirty="0" smtClean="0"/>
              <a:t>0,</a:t>
            </a:r>
            <a:r>
              <a:rPr lang="en-US" sz="1600" dirty="0" smtClean="0"/>
              <a:t> opposite to traditional hypothesis test. Thus we use 0.05 as </a:t>
            </a:r>
            <a:r>
              <a:rPr lang="en-US" sz="1600" smtClean="0"/>
              <a:t>threshold without </a:t>
            </a:r>
            <a:r>
              <a:rPr lang="en-US" sz="1600" dirty="0" smtClean="0"/>
              <a:t>correcting for </a:t>
            </a:r>
            <a:r>
              <a:rPr lang="en-US" sz="1600" smtClean="0"/>
              <a:t>multiple tests.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307250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85" y="1889800"/>
            <a:ext cx="4320000" cy="4320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1949" y="363538"/>
            <a:ext cx="7883526" cy="966787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Power to detect heterogeneity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415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1949" y="363538"/>
            <a:ext cx="7883526" cy="966787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Selecting instruments in HEIDI test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93185" y="2070100"/>
            <a:ext cx="74586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Instruments must be associated with the gene expression trait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Including more instruments that have moderate LD with the top SNP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/>
              <a:t>SNPs in high LD may reduce the power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r>
              <a:rPr lang="en-US" sz="2000" dirty="0" smtClean="0"/>
              <a:t>We improved our HEIDI test (to be published)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Threshold: 1e-3;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Removing SNPs that are in LD with the top SNP (LD </a:t>
            </a:r>
            <a:r>
              <a:rPr lang="en-US" sz="2000" i="1" dirty="0" smtClean="0"/>
              <a:t>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&gt; 0.9);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Removing SNPs with pair-wise LD </a:t>
            </a:r>
            <a:r>
              <a:rPr lang="en-US" sz="2000" i="1" dirty="0" smtClean="0"/>
              <a:t>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&gt; 0.9;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Selecting the top 20 SNPs.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4541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1949" y="363538"/>
            <a:ext cx="7883526" cy="966787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8000" y="1992868"/>
            <a:ext cx="7924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MR requires instrument strongly associated with exposure.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i="1" dirty="0" smtClean="0"/>
              <a:t>R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zx </a:t>
            </a:r>
            <a:r>
              <a:rPr lang="en-US" sz="2000" dirty="0" smtClean="0"/>
              <a:t>and</a:t>
            </a:r>
            <a:r>
              <a:rPr lang="en-US" sz="2000" baseline="-25000" dirty="0" smtClean="0"/>
              <a:t> </a:t>
            </a:r>
            <a:r>
              <a:rPr lang="en-US" sz="2000" i="1" dirty="0" smtClean="0"/>
              <a:t>R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xy</a:t>
            </a:r>
            <a:r>
              <a:rPr lang="en-US" sz="2000" dirty="0" smtClean="0"/>
              <a:t> determine the power of </a:t>
            </a:r>
            <a:r>
              <a:rPr lang="en-US" sz="2000" dirty="0" err="1" smtClean="0"/>
              <a:t>mendelian</a:t>
            </a:r>
            <a:r>
              <a:rPr lang="en-US" sz="2000" dirty="0" smtClean="0"/>
              <a:t> randomization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Thus large samples are required.</a:t>
            </a:r>
          </a:p>
          <a:p>
            <a:endParaRPr lang="en-US" sz="2000" dirty="0"/>
          </a:p>
          <a:p>
            <a:r>
              <a:rPr lang="en-US" sz="2000" dirty="0" smtClean="0"/>
              <a:t>3. SMR largely increases the power by utilizing summary data from two independent data.</a:t>
            </a:r>
          </a:p>
          <a:p>
            <a:endParaRPr lang="en-US" sz="2000" dirty="0"/>
          </a:p>
          <a:p>
            <a:r>
              <a:rPr lang="en-US" sz="2000" dirty="0" smtClean="0"/>
              <a:t>4. False positive rate is well controlled in SMR.</a:t>
            </a:r>
          </a:p>
          <a:p>
            <a:endParaRPr lang="en-US" sz="2000" dirty="0"/>
          </a:p>
          <a:p>
            <a:r>
              <a:rPr lang="en-US" sz="2000" dirty="0" smtClean="0"/>
              <a:t>5. All the identified genes are interpreted as pleiotropic ones.</a:t>
            </a:r>
          </a:p>
          <a:p>
            <a:endParaRPr lang="en-US" sz="2000" dirty="0"/>
          </a:p>
          <a:p>
            <a:r>
              <a:rPr lang="en-US" sz="2000" dirty="0" smtClean="0"/>
              <a:t>6. HEIDI test can be applied to distinguish close linkage.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5355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800" dirty="0" smtClean="0"/>
              <a:t>Thank you!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71753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31" y="363687"/>
            <a:ext cx="5225769" cy="966077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Epidemiology study</a:t>
            </a:r>
            <a:endParaRPr lang="en-US" sz="3200" dirty="0"/>
          </a:p>
        </p:txBody>
      </p:sp>
      <p:pic>
        <p:nvPicPr>
          <p:cNvPr id="4" name="Picture 3" descr="epidemiology_study_in_litig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59" y="2398433"/>
            <a:ext cx="4320000" cy="2535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231" y="2157415"/>
            <a:ext cx="44189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egression: Disease ~ Risk factor</a:t>
            </a:r>
          </a:p>
          <a:p>
            <a:endParaRPr lang="en-US" sz="2000" dirty="0"/>
          </a:p>
          <a:p>
            <a:r>
              <a:rPr lang="en-US" sz="2000" dirty="0" smtClean="0"/>
              <a:t>Example:</a:t>
            </a:r>
          </a:p>
          <a:p>
            <a:r>
              <a:rPr lang="en-US" sz="2000" dirty="0" smtClean="0"/>
              <a:t>BMI ~ type 2 diabetes</a:t>
            </a:r>
            <a:r>
              <a:rPr lang="en-US" sz="2000" dirty="0"/>
              <a:t>, </a:t>
            </a:r>
            <a:r>
              <a:rPr lang="en-US" sz="2000" dirty="0" smtClean="0"/>
              <a:t>cardiovascular disease</a:t>
            </a:r>
            <a:r>
              <a:rPr lang="en-US" sz="2000" dirty="0"/>
              <a:t>, </a:t>
            </a:r>
            <a:r>
              <a:rPr lang="en-US" sz="2000" dirty="0" smtClean="0"/>
              <a:t>hyperlipidemia</a:t>
            </a:r>
          </a:p>
          <a:p>
            <a:endParaRPr lang="en-US" sz="2000" dirty="0"/>
          </a:p>
          <a:p>
            <a:r>
              <a:rPr lang="en-US" sz="2000" dirty="0" smtClean="0"/>
              <a:t>Disadvantage: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Sample size is probably not large for some diseases 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It might be caused by confounding effects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33060" y="6096000"/>
            <a:ext cx="1497853" cy="149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18118" y="5635290"/>
            <a:ext cx="0" cy="475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20559" y="5911334"/>
            <a:ext cx="391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correlation may be not repeatable.</a:t>
            </a:r>
          </a:p>
        </p:txBody>
      </p:sp>
    </p:spTree>
    <p:extLst>
      <p:ext uri="{BB962C8B-B14F-4D97-AF65-F5344CB8AC3E}">
        <p14:creationId xmlns:p14="http://schemas.microsoft.com/office/powerpoint/2010/main" val="43059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2231" y="363687"/>
            <a:ext cx="5225769" cy="966077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Randomized </a:t>
            </a:r>
            <a:r>
              <a:rPr lang="en-US" sz="3600" dirty="0"/>
              <a:t>controlled trial</a:t>
            </a:r>
          </a:p>
        </p:txBody>
      </p:sp>
      <p:pic>
        <p:nvPicPr>
          <p:cNvPr id="5" name="Picture 4" descr="rc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0" y="2131945"/>
            <a:ext cx="5400000" cy="3287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6440" y="2510117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Risk factor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097059" y="4052046"/>
            <a:ext cx="1023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Disease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582415" y="3122706"/>
            <a:ext cx="1" cy="92934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06935" y="3406588"/>
            <a:ext cx="1522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Intervention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V="1">
            <a:off x="6468271" y="2910227"/>
            <a:ext cx="458169" cy="49636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6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1949" y="363538"/>
            <a:ext cx="6361579" cy="966787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Correlation or association?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37879" y="1747085"/>
            <a:ext cx="8187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successful RCT:</a:t>
            </a:r>
          </a:p>
          <a:p>
            <a:endParaRPr lang="en-US" sz="2000" dirty="0"/>
          </a:p>
          <a:p>
            <a:r>
              <a:rPr lang="en-US" sz="2000" dirty="0" smtClean="0"/>
              <a:t>LDL -&gt; coronary artery disease, 90,056 individuals, 14 randomized trials</a:t>
            </a:r>
            <a:endParaRPr lang="en-US" sz="2000" dirty="0"/>
          </a:p>
        </p:txBody>
      </p:sp>
      <p:pic>
        <p:nvPicPr>
          <p:cNvPr id="3" name="Picture 2" descr="Screen Shot 2016-11-01 at 8.36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55" y="2797364"/>
            <a:ext cx="2880000" cy="2720443"/>
          </a:xfrm>
          <a:prstGeom prst="rect">
            <a:avLst/>
          </a:prstGeom>
        </p:spPr>
      </p:pic>
      <p:pic>
        <p:nvPicPr>
          <p:cNvPr id="4" name="Picture 3" descr="Screen Shot 2016-11-01 at 8.36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47" y="2866468"/>
            <a:ext cx="2880000" cy="2600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4582" y="6197598"/>
            <a:ext cx="536388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Cholesterol Treatment </a:t>
            </a:r>
            <a:r>
              <a:rPr lang="en-US" sz="1400" dirty="0" err="1"/>
              <a:t>Trialists</a:t>
            </a:r>
            <a:r>
              <a:rPr lang="en-US" sz="1400" dirty="0"/>
              <a:t>’ (CTT) Collaborators </a:t>
            </a:r>
            <a:r>
              <a:rPr lang="en-US" sz="1400" dirty="0" smtClean="0"/>
              <a:t>2005 Lancet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29979" y="5557274"/>
            <a:ext cx="2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Reduction in major vascular events vs. reduction in LDL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45647" y="5566714"/>
            <a:ext cx="3729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Reduction in major coronary events vs. reduction in LDL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1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1949" y="363538"/>
            <a:ext cx="6361579" cy="966787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Correlation or association?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7879" y="1752316"/>
            <a:ext cx="793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failed RCT:   Vitamin supplementation ~ common disease?</a:t>
            </a:r>
            <a:endParaRPr lang="en-US" sz="2000" dirty="0"/>
          </a:p>
        </p:txBody>
      </p:sp>
      <p:pic>
        <p:nvPicPr>
          <p:cNvPr id="6" name="Picture 5" descr="Screen Shot 2016-11-01 at 9.01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26" y="2413954"/>
            <a:ext cx="6120000" cy="3576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07656" y="6031506"/>
            <a:ext cx="4620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Heart Protection Study Collaborative </a:t>
            </a:r>
            <a:r>
              <a:rPr lang="en-US" sz="1400" dirty="0" smtClean="0">
                <a:latin typeface="Times New Roman"/>
                <a:cs typeface="Times New Roman"/>
              </a:rPr>
              <a:t>Group 2002 Lancet </a:t>
            </a:r>
            <a:endParaRPr lang="en-US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611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1949" y="363538"/>
            <a:ext cx="6361579" cy="966787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Genetic variants could be instruments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66120" y="1957264"/>
            <a:ext cx="380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KCTD13</a:t>
            </a:r>
            <a:r>
              <a:rPr lang="en-US" dirty="0" smtClean="0"/>
              <a:t> -&gt; head size of zebra fish</a:t>
            </a:r>
            <a:endParaRPr lang="en-US" dirty="0"/>
          </a:p>
        </p:txBody>
      </p:sp>
      <p:pic>
        <p:nvPicPr>
          <p:cNvPr id="6" name="Picture 5" descr="Screen Shot 2016-11-01 at 9.15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68" y="3642328"/>
            <a:ext cx="3263900" cy="2603500"/>
          </a:xfrm>
          <a:prstGeom prst="rect">
            <a:avLst/>
          </a:prstGeom>
        </p:spPr>
      </p:pic>
      <p:pic>
        <p:nvPicPr>
          <p:cNvPr id="7" name="Picture 6" descr="Screen Shot 2016-11-01 at 9.14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2457361"/>
            <a:ext cx="3479800" cy="353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95789" y="2337109"/>
            <a:ext cx="96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16p11.2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9070" y="2337109"/>
            <a:ext cx="135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Duplication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29294" y="2337109"/>
            <a:ext cx="103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74126" y="2998702"/>
            <a:ext cx="136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Suppression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23528" y="2998702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Overexpression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79458" y="2998702"/>
            <a:ext cx="108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KCTD13</a:t>
            </a:r>
            <a:endParaRPr lang="en-US" i="1" dirty="0"/>
          </a:p>
        </p:txBody>
      </p:sp>
      <p:cxnSp>
        <p:nvCxnSpPr>
          <p:cNvPr id="16" name="Straight Arrow Connector 15"/>
          <p:cNvCxnSpPr>
            <a:stCxn id="11" idx="2"/>
            <a:endCxn id="12" idx="0"/>
          </p:cNvCxnSpPr>
          <p:nvPr/>
        </p:nvCxnSpPr>
        <p:spPr>
          <a:xfrm>
            <a:off x="5745928" y="2706441"/>
            <a:ext cx="11588" cy="292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443686" y="2737040"/>
            <a:ext cx="11588" cy="292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70575" y="3435001"/>
            <a:ext cx="11588" cy="292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57516" y="3444483"/>
            <a:ext cx="11588" cy="292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36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1949" y="363538"/>
            <a:ext cx="6361579" cy="966787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Medelian</a:t>
            </a:r>
            <a:r>
              <a:rPr lang="en-US" sz="3200" dirty="0" smtClean="0"/>
              <a:t> randomization </a:t>
            </a:r>
            <a:endParaRPr lang="en-US" sz="3200" dirty="0"/>
          </a:p>
        </p:txBody>
      </p:sp>
      <p:pic>
        <p:nvPicPr>
          <p:cNvPr id="6" name="Picture 5" descr="Macintosh HD:Users:z.zhu:Documents:genet_corr:summary:jpeg:Figur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25" y="1479735"/>
            <a:ext cx="7200000" cy="3599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35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1949" y="363538"/>
            <a:ext cx="6361579" cy="966787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An example of MR analysis</a:t>
            </a:r>
            <a:endParaRPr lang="en-US" sz="3200" dirty="0"/>
          </a:p>
        </p:txBody>
      </p:sp>
      <p:pic>
        <p:nvPicPr>
          <p:cNvPr id="5" name="Picture 4" descr="Screen Shot 2016-11-01 at 7.0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82" y="1868207"/>
            <a:ext cx="5400000" cy="3901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1686" y="2503571"/>
            <a:ext cx="70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71524" y="4059232"/>
            <a:ext cx="67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LDL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69558" y="3306198"/>
            <a:ext cx="71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45014" y="2823882"/>
            <a:ext cx="373103" cy="45780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645014" y="3626509"/>
            <a:ext cx="373103" cy="464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9161" y="3466353"/>
            <a:ext cx="209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Profile score (LDL)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9161" y="3036081"/>
            <a:ext cx="213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Profile score (HDL)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3" idx="2"/>
            <a:endCxn id="7" idx="1"/>
          </p:cNvCxnSpPr>
          <p:nvPr/>
        </p:nvCxnSpPr>
        <p:spPr>
          <a:xfrm>
            <a:off x="1248355" y="3835685"/>
            <a:ext cx="923169" cy="40821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0"/>
            <a:endCxn id="6" idx="1"/>
          </p:cNvCxnSpPr>
          <p:nvPr/>
        </p:nvCxnSpPr>
        <p:spPr>
          <a:xfrm flipV="1">
            <a:off x="1265206" y="2688237"/>
            <a:ext cx="756480" cy="34784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2507" y="5961529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Disadvantage of MR: individual-level data are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6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1949" y="363538"/>
            <a:ext cx="6361579" cy="966787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Factors that affect MR analysis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82600" y="1917700"/>
            <a:ext cx="8102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i="1" dirty="0" smtClean="0"/>
              <a:t>R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zx</a:t>
            </a:r>
            <a:r>
              <a:rPr lang="en-US" sz="2000" dirty="0" smtClean="0"/>
              <a:t>, variance in exposure (</a:t>
            </a:r>
            <a:r>
              <a:rPr lang="en-US" sz="2000" i="1" dirty="0" smtClean="0"/>
              <a:t>x</a:t>
            </a:r>
            <a:r>
              <a:rPr lang="en-US" sz="2000" dirty="0" smtClean="0"/>
              <a:t>) explained by instrument (</a:t>
            </a:r>
            <a:r>
              <a:rPr lang="en-US" sz="2000" i="1" dirty="0" smtClean="0"/>
              <a:t>z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z should be strongly associated with </a:t>
            </a:r>
            <a:r>
              <a:rPr lang="en-US" sz="2000" i="1" dirty="0" smtClean="0"/>
              <a:t>x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</a:t>
            </a:r>
            <a:endParaRPr lang="en-US" sz="2000" dirty="0"/>
          </a:p>
          <a:p>
            <a:r>
              <a:rPr lang="en-US" sz="2000" dirty="0" smtClean="0"/>
              <a:t>2. </a:t>
            </a:r>
            <a:r>
              <a:rPr lang="en-US" sz="2000" i="1" dirty="0" smtClean="0"/>
              <a:t>R</a:t>
            </a:r>
            <a:r>
              <a:rPr lang="en-US" sz="2000" baseline="30000" dirty="0" smtClean="0"/>
              <a:t>2</a:t>
            </a:r>
            <a:r>
              <a:rPr lang="en-US" sz="2000" i="1" baseline="-25000" dirty="0"/>
              <a:t>x</a:t>
            </a:r>
            <a:r>
              <a:rPr lang="en-US" sz="2000" i="1" baseline="-25000" dirty="0" smtClean="0"/>
              <a:t>y</a:t>
            </a:r>
            <a:r>
              <a:rPr lang="en-US" sz="2000" dirty="0" smtClean="0"/>
              <a:t>, </a:t>
            </a:r>
            <a:r>
              <a:rPr lang="en-US" sz="2000" dirty="0"/>
              <a:t>variance in </a:t>
            </a:r>
            <a:r>
              <a:rPr lang="en-US" sz="2000" dirty="0" smtClean="0"/>
              <a:t>outcome (</a:t>
            </a:r>
            <a:r>
              <a:rPr lang="en-US" sz="2000" i="1" dirty="0" smtClean="0"/>
              <a:t>y</a:t>
            </a:r>
            <a:r>
              <a:rPr lang="en-US" sz="2000" dirty="0" smtClean="0"/>
              <a:t>) </a:t>
            </a:r>
            <a:r>
              <a:rPr lang="en-US" sz="2000" dirty="0"/>
              <a:t>explained by </a:t>
            </a:r>
            <a:r>
              <a:rPr lang="en-US" sz="2000" dirty="0" smtClean="0"/>
              <a:t>exposure (</a:t>
            </a:r>
            <a:r>
              <a:rPr lang="en-US" sz="2000" i="1" dirty="0" smtClean="0"/>
              <a:t>x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/>
              <a:t>    the association may be no significant, if </a:t>
            </a:r>
            <a:r>
              <a:rPr lang="en-US" sz="2000" i="1" dirty="0" smtClean="0"/>
              <a:t>R</a:t>
            </a:r>
            <a:r>
              <a:rPr lang="en-US" sz="2000" baseline="30000" dirty="0" smtClean="0"/>
              <a:t>2</a:t>
            </a:r>
            <a:r>
              <a:rPr lang="en-US" sz="2000" i="1" baseline="-25000" dirty="0" smtClean="0"/>
              <a:t>xy </a:t>
            </a:r>
            <a:r>
              <a:rPr lang="en-US" sz="2000" dirty="0" smtClean="0"/>
              <a:t>is small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Thus we require a very large sample to identify the association between </a:t>
            </a:r>
            <a:r>
              <a:rPr lang="en-US" sz="2000" i="1" dirty="0" smtClean="0"/>
              <a:t>x </a:t>
            </a:r>
            <a:r>
              <a:rPr lang="en-US" sz="2000" dirty="0" smtClean="0"/>
              <a:t>(e.g. gene) and </a:t>
            </a:r>
            <a:r>
              <a:rPr lang="en-US" sz="2000" i="1" dirty="0" smtClean="0"/>
              <a:t>y </a:t>
            </a:r>
            <a:r>
              <a:rPr lang="en-US" sz="2000" dirty="0" smtClean="0"/>
              <a:t>(e.g. trait).</a:t>
            </a:r>
          </a:p>
          <a:p>
            <a:endParaRPr lang="en-US" sz="2000" dirty="0"/>
          </a:p>
          <a:p>
            <a:r>
              <a:rPr lang="en-US" sz="2000" dirty="0" smtClean="0"/>
              <a:t>Whereas we do not have GWAS and </a:t>
            </a:r>
            <a:r>
              <a:rPr lang="en-US" sz="2000" dirty="0" err="1" smtClean="0"/>
              <a:t>eQTL</a:t>
            </a:r>
            <a:r>
              <a:rPr lang="en-US" sz="2000" dirty="0" smtClean="0"/>
              <a:t> study available in the same cohort with very large sample size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3. Confounding factors in a </a:t>
            </a:r>
            <a:r>
              <a:rPr lang="en-US" sz="2000" dirty="0" smtClean="0"/>
              <a:t>cohort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533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340</TotalTime>
  <Words>626</Words>
  <Application>Microsoft Macintosh PowerPoint</Application>
  <PresentationFormat>On-screen Show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Capital</vt:lpstr>
      <vt:lpstr>Summary-data-based Mendelian randomization to identify pleiotropic genes</vt:lpstr>
      <vt:lpstr>Epidemiology study</vt:lpstr>
      <vt:lpstr>Randomized controlled trial</vt:lpstr>
      <vt:lpstr>Correlation or association?</vt:lpstr>
      <vt:lpstr>Correlation or association?</vt:lpstr>
      <vt:lpstr>Genetic variants could be instruments</vt:lpstr>
      <vt:lpstr>Medelian randomization </vt:lpstr>
      <vt:lpstr>An example of MR analysis</vt:lpstr>
      <vt:lpstr>Factors that affect MR analysis</vt:lpstr>
      <vt:lpstr>Summary-data-based Mendelian randomization </vt:lpstr>
      <vt:lpstr>False positive rate and statistical power</vt:lpstr>
      <vt:lpstr>Genes associated with trait</vt:lpstr>
      <vt:lpstr>Causality or pleiotropy ?</vt:lpstr>
      <vt:lpstr>Pleiotropy or linkage ?</vt:lpstr>
      <vt:lpstr>Heterogeneity in dependent instruments</vt:lpstr>
      <vt:lpstr>Power to detect heterogeneity</vt:lpstr>
      <vt:lpstr>Selecting instruments in HEIDI test</vt:lpstr>
      <vt:lpstr>Summary</vt:lpstr>
      <vt:lpstr>Thank you!</vt:lpstr>
    </vt:vector>
  </TitlesOfParts>
  <Company>QBI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Zhihong Zhu</dc:creator>
  <cp:lastModifiedBy>Zhihong Zhu</cp:lastModifiedBy>
  <cp:revision>42</cp:revision>
  <dcterms:created xsi:type="dcterms:W3CDTF">2016-10-30T23:32:27Z</dcterms:created>
  <dcterms:modified xsi:type="dcterms:W3CDTF">2016-11-01T21:54:18Z</dcterms:modified>
</cp:coreProperties>
</file>