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6" r:id="rId2"/>
    <p:sldId id="356" r:id="rId3"/>
    <p:sldId id="461" r:id="rId4"/>
    <p:sldId id="437" r:id="rId5"/>
    <p:sldId id="449" r:id="rId6"/>
    <p:sldId id="450" r:id="rId7"/>
    <p:sldId id="438" r:id="rId8"/>
    <p:sldId id="452" r:id="rId9"/>
    <p:sldId id="455" r:id="rId10"/>
    <p:sldId id="463" r:id="rId11"/>
    <p:sldId id="462" r:id="rId12"/>
    <p:sldId id="447" r:id="rId13"/>
    <p:sldId id="448" r:id="rId14"/>
    <p:sldId id="464" r:id="rId15"/>
    <p:sldId id="441" r:id="rId16"/>
    <p:sldId id="465" r:id="rId17"/>
    <p:sldId id="467" r:id="rId18"/>
    <p:sldId id="442" r:id="rId19"/>
    <p:sldId id="443" r:id="rId20"/>
    <p:sldId id="444" r:id="rId21"/>
    <p:sldId id="466" r:id="rId22"/>
    <p:sldId id="468" r:id="rId23"/>
    <p:sldId id="445" r:id="rId24"/>
    <p:sldId id="456" r:id="rId25"/>
    <p:sldId id="457" r:id="rId26"/>
    <p:sldId id="458" r:id="rId27"/>
    <p:sldId id="459" r:id="rId28"/>
    <p:sldId id="46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22"/>
    <p:restoredTop sz="94745"/>
  </p:normalViewPr>
  <p:slideViewPr>
    <p:cSldViewPr snapToGrid="0" snapToObjects="1">
      <p:cViewPr varScale="1">
        <p:scale>
          <a:sx n="95" d="100"/>
          <a:sy n="95" d="100"/>
        </p:scale>
        <p:origin x="176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4.png"/><Relationship Id="rId2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581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C932-00C5-9A41-9A9B-E0322DA52037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8142-8B89-8B4D-8086-80C45E075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8C15-6A74-3A42-BAB8-729252EC4239}" type="datetime1">
              <a:rPr lang="en-AU" smtClean="0"/>
              <a:t>23/11/2016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1D0E-581B-AA49-B179-5094341221C6}" type="datetime1">
              <a:rPr lang="en-AU" smtClean="0"/>
              <a:t>23/11/2016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88D3-E301-1940-A131-2486B16165C7}" type="datetime1">
              <a:rPr lang="en-AU" smtClean="0"/>
              <a:t>23/11/2016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14174-DDFE-A742-93FD-64AE0B1FFC1A}" type="datetime1">
              <a:rPr lang="en-AU" smtClean="0"/>
              <a:t>23/11/2016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7780F-2E42-4F41-BA58-DEA3D2F87942}" type="datetime1">
              <a:rPr lang="en-AU" smtClean="0"/>
              <a:t>23/11/2016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98A9-3A12-534B-8AC9-0E2EF3052333}" type="datetime1">
              <a:rPr lang="en-AU" smtClean="0"/>
              <a:t>23/11/2016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86B1-90B7-7643-9DC4-C6AA1F450EDE}" type="datetime1">
              <a:rPr lang="en-AU" smtClean="0"/>
              <a:t>23/11/2016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898F-009B-5F42-82E2-7E0B14901336}" type="datetime1">
              <a:rPr lang="en-AU" smtClean="0"/>
              <a:t>23/11/2016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F80-78FC-E449-BC20-DD5302F3F359}" type="datetime1">
              <a:rPr lang="en-AU" smtClean="0"/>
              <a:t>23/11/2016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9244-A106-A74C-B454-F95713921DD5}" type="datetime1">
              <a:rPr lang="en-AU" smtClean="0"/>
              <a:t>23/11/2016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B95D-4164-6E46-896E-1E2FB3ADDE00}" type="datetime1">
              <a:rPr lang="en-AU" smtClean="0"/>
              <a:t>23/11/2016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AD6A-61CD-4841-9A56-620C6E485061}" type="datetime1">
              <a:rPr lang="en-AU" smtClean="0"/>
              <a:t>23/11/2016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786"/>
            <a:ext cx="8229600" cy="503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8F07-AD2A-DF43-8B02-65CD23C31F8F}" type="datetime1">
              <a:rPr lang="en-AU" smtClean="0"/>
              <a:t>23/11/2016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GRAPHICS/Graphics%20Work%20In%20Progress/QBI%20Corporate/Faculty%20Powerpoint/QBI_curve_transparency_lores.tif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14.png"/><Relationship Id="rId5" Type="http://schemas.openxmlformats.org/officeDocument/2006/relationships/package" Target="../embeddings/Microsoft_Word_Document8.docx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15.png"/><Relationship Id="rId5" Type="http://schemas.openxmlformats.org/officeDocument/2006/relationships/package" Target="../embeddings/Microsoft_Word_Document10.docx"/><Relationship Id="rId6" Type="http://schemas.openxmlformats.org/officeDocument/2006/relationships/image" Target="../media/image18.emf"/><Relationship Id="rId7" Type="http://schemas.openxmlformats.org/officeDocument/2006/relationships/package" Target="../embeddings/Microsoft_Word_Document11.docx"/><Relationship Id="rId8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4" Type="http://schemas.openxmlformats.org/officeDocument/2006/relationships/image" Target="../media/image20.emf"/><Relationship Id="rId5" Type="http://schemas.openxmlformats.org/officeDocument/2006/relationships/package" Target="../embeddings/Microsoft_Word_Document13.docx"/><Relationship Id="rId6" Type="http://schemas.openxmlformats.org/officeDocument/2006/relationships/image" Target="../media/image21.emf"/><Relationship Id="rId7" Type="http://schemas.openxmlformats.org/officeDocument/2006/relationships/package" Target="../embeddings/Microsoft_Word_Document14.docx"/><Relationship Id="rId8" Type="http://schemas.openxmlformats.org/officeDocument/2006/relationships/image" Target="../media/image22.emf"/><Relationship Id="rId9" Type="http://schemas.openxmlformats.org/officeDocument/2006/relationships/package" Target="../embeddings/Microsoft_Word_Document15.docx"/><Relationship Id="rId10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4" Type="http://schemas.openxmlformats.org/officeDocument/2006/relationships/image" Target="../media/image24.png"/><Relationship Id="rId5" Type="http://schemas.openxmlformats.org/officeDocument/2006/relationships/package" Target="../embeddings/Microsoft_Word_Document17.docx"/><Relationship Id="rId6" Type="http://schemas.openxmlformats.org/officeDocument/2006/relationships/image" Target="../media/image15.png"/><Relationship Id="rId7" Type="http://schemas.openxmlformats.org/officeDocument/2006/relationships/package" Target="../embeddings/Microsoft_Word_Document18.docx"/><Relationship Id="rId8" Type="http://schemas.openxmlformats.org/officeDocument/2006/relationships/image" Target="../media/image25.emf"/><Relationship Id="rId9" Type="http://schemas.openxmlformats.org/officeDocument/2006/relationships/package" Target="../embeddings/Microsoft_Word_Document19.docx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4" Type="http://schemas.openxmlformats.org/officeDocument/2006/relationships/image" Target="../media/image27.emf"/><Relationship Id="rId5" Type="http://schemas.openxmlformats.org/officeDocument/2006/relationships/package" Target="../embeddings/Microsoft_Word_Document21.docx"/><Relationship Id="rId6" Type="http://schemas.openxmlformats.org/officeDocument/2006/relationships/image" Target="../media/image28.emf"/><Relationship Id="rId7" Type="http://schemas.openxmlformats.org/officeDocument/2006/relationships/package" Target="../embeddings/Microsoft_Word_Document22.docx"/><Relationship Id="rId8" Type="http://schemas.openxmlformats.org/officeDocument/2006/relationships/image" Target="../media/image2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Relationship Id="rId3" Type="http://schemas.openxmlformats.org/officeDocument/2006/relationships/image" Target="../media/image37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359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 locus model of disease </a:t>
            </a:r>
            <a:r>
              <a:rPr lang="en-US" dirty="0" smtClean="0"/>
              <a:t>risk</a:t>
            </a:r>
            <a:br>
              <a:rPr lang="en-US" dirty="0" smtClean="0"/>
            </a:br>
            <a:r>
              <a:rPr lang="en-US" dirty="0" smtClean="0"/>
              <a:t>&amp; Power Calculations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Naomi Wray</a:t>
            </a:r>
            <a:endParaRPr lang="en-US" dirty="0"/>
          </a:p>
        </p:txBody>
      </p:sp>
      <p:pic>
        <p:nvPicPr>
          <p:cNvPr id="4" name="QBI_curve_transparency_lores.tif" descr="/Volumes/GRAPHICS/Graphics Work In Progress/QBI Corporate/Faculty Powerpoint/QBI_curve_transparency_lores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4609422"/>
            <a:ext cx="9144000" cy="2248578"/>
          </a:xfrm>
          <a:prstGeom prst="rect">
            <a:avLst/>
          </a:prstGeom>
        </p:spPr>
      </p:pic>
      <p:pic>
        <p:nvPicPr>
          <p:cNvPr id="5" name="Picture 4" descr="logo_cns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074780"/>
            <a:ext cx="1976202" cy="19762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814"/>
            <a:ext cx="8229600" cy="650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Single locus disease model:</a:t>
            </a:r>
          </a:p>
          <a:p>
            <a:pPr marL="0" indent="0">
              <a:buNone/>
            </a:pPr>
            <a:r>
              <a:rPr lang="en-US" sz="1800" dirty="0" smtClean="0"/>
              <a:t>G = genotype;  D=disease;  K = overall disease risk in population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Allele frequency in screened controls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71488" y="1493838"/>
          <a:ext cx="678180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Document" r:id="rId3" imgW="6781800" imgH="4965700" progId="Word.Document.12">
                  <p:embed/>
                </p:oleObj>
              </mc:Choice>
              <mc:Fallback>
                <p:oleObj name="Document" r:id="rId3" imgW="6781800" imgH="4965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8" y="1493838"/>
                        <a:ext cx="6781800" cy="496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same for non-disease </a:t>
            </a:r>
            <a:br>
              <a:rPr lang="en-US" dirty="0" smtClean="0"/>
            </a:br>
            <a:r>
              <a:rPr lang="en-US" dirty="0" smtClean="0"/>
              <a:t>= screened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11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58812"/>
            <a:ext cx="8590547" cy="1784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Single locus disease model: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G = genotype;  D=disease;  K = overall disease risk in population = </a:t>
            </a:r>
            <a:r>
              <a:rPr lang="en-US" sz="1800" dirty="0" smtClean="0">
                <a:solidFill>
                  <a:srgbClr val="FF0000"/>
                </a:solidFill>
              </a:rPr>
              <a:t>0.01</a:t>
            </a:r>
            <a:r>
              <a:rPr lang="en-US" sz="1800" dirty="0" smtClean="0"/>
              <a:t>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p = risk allele frequency = </a:t>
            </a:r>
            <a:r>
              <a:rPr lang="en-US" sz="1800" dirty="0" smtClean="0">
                <a:solidFill>
                  <a:srgbClr val="FF0000"/>
                </a:solidFill>
              </a:rPr>
              <a:t>0.2</a:t>
            </a:r>
            <a:r>
              <a:rPr lang="en-US" sz="1800" dirty="0" smtClean="0"/>
              <a:t>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f0 = baseline risk for homozygote non-risk allele – UNKNOWN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R  = relative risk for heterozygote; assume risk is multiplicative (on this scale) = </a:t>
            </a:r>
            <a:r>
              <a:rPr lang="en-US" sz="1800" dirty="0" smtClean="0">
                <a:solidFill>
                  <a:srgbClr val="FF0000"/>
                </a:solidFill>
              </a:rPr>
              <a:t>1.2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1387"/>
              </p:ext>
            </p:extLst>
          </p:nvPr>
        </p:nvGraphicFramePr>
        <p:xfrm>
          <a:off x="308807" y="2743200"/>
          <a:ext cx="8377995" cy="347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599"/>
                <a:gridCol w="1675599"/>
                <a:gridCol w="1675599"/>
                <a:gridCol w="1675599"/>
                <a:gridCol w="1675599"/>
              </a:tblGrid>
              <a:tr h="6954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P(ND|G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P(ND </a:t>
                      </a:r>
                      <a:r>
                        <a:rPr lang="en-US" sz="2400" dirty="0" smtClean="0"/>
                        <a:t>&amp; 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P(G|NDD)</a:t>
                      </a:r>
                      <a:endParaRPr lang="en-US" sz="2400" dirty="0"/>
                    </a:p>
                  </a:txBody>
                  <a:tcPr/>
                </a:tc>
              </a:tr>
              <a:tr h="6954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6954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6954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69542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Sum= </a:t>
                      </a:r>
                      <a:r>
                        <a:rPr lang="en-US" sz="2400" dirty="0" smtClean="0"/>
                        <a:t>0.99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0"/>
            <a:ext cx="9144000" cy="1192918"/>
          </a:xfrm>
        </p:spPr>
        <p:txBody>
          <a:bodyPr>
            <a:normAutofit/>
          </a:bodyPr>
          <a:lstStyle/>
          <a:p>
            <a:r>
              <a:rPr lang="en-US" dirty="0" smtClean="0"/>
              <a:t>Online GWAS power calculator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693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Yang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Screen Shot 2014-07-02 at 6.07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" y="1829914"/>
            <a:ext cx="4110883" cy="2269813"/>
          </a:xfrm>
          <a:prstGeom prst="rect">
            <a:avLst/>
          </a:prstGeom>
        </p:spPr>
      </p:pic>
      <p:pic>
        <p:nvPicPr>
          <p:cNvPr id="7" name="Picture 6" descr="Screen Shot 2014-07-02 at 6.08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14" y="1830781"/>
            <a:ext cx="4227860" cy="3142016"/>
          </a:xfrm>
          <a:prstGeom prst="rect">
            <a:avLst/>
          </a:prstGeom>
        </p:spPr>
      </p:pic>
      <p:pic>
        <p:nvPicPr>
          <p:cNvPr id="9" name="Picture 8" descr="Screen Shot 2014-07-02 at 6.09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3484017"/>
            <a:ext cx="3367248" cy="32737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Screen Shot 2015-07-21 at 4.1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7054"/>
            <a:ext cx="9144000" cy="1684421"/>
          </a:xfrm>
          <a:prstGeom prst="rect">
            <a:avLst/>
          </a:prstGeom>
        </p:spPr>
      </p:pic>
      <p:pic>
        <p:nvPicPr>
          <p:cNvPr id="7" name="Picture 6" descr="Screen Shot 2015-07-21 at 4.1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671"/>
            <a:ext cx="6071748" cy="37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750"/>
            <a:ext cx="8686800" cy="5030377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latin typeface="Cambria Math"/>
                <a:cs typeface="Cambria Math"/>
              </a:rPr>
              <a:t>H</a:t>
            </a:r>
            <a:r>
              <a:rPr lang="en-US" sz="2000" i="1" baseline="-25000" dirty="0" smtClean="0">
                <a:latin typeface="Cambria Math"/>
                <a:cs typeface="Cambria Math"/>
              </a:rPr>
              <a:t>0</a:t>
            </a:r>
            <a:r>
              <a:rPr lang="en-US" sz="2000" i="1" dirty="0" smtClean="0">
                <a:latin typeface="Cambria Math"/>
                <a:cs typeface="Cambria Math"/>
              </a:rPr>
              <a:t>:  </a:t>
            </a:r>
            <a:r>
              <a:rPr lang="en-US" sz="2000" dirty="0" smtClean="0">
                <a:latin typeface="Cambria Math"/>
                <a:cs typeface="Cambria Math"/>
              </a:rPr>
              <a:t>No difference in allele frequency between cases and controls</a:t>
            </a:r>
          </a:p>
          <a:p>
            <a:pPr marL="0" indent="0">
              <a:buNone/>
            </a:pPr>
            <a:r>
              <a:rPr lang="en-US" sz="2000" dirty="0" smtClean="0">
                <a:latin typeface="Cambria Math"/>
                <a:cs typeface="Cambria Math"/>
              </a:rPr>
              <a:t>H</a:t>
            </a:r>
            <a:r>
              <a:rPr lang="en-US" sz="2000" baseline="-25000" dirty="0" smtClean="0">
                <a:latin typeface="Cambria Math"/>
                <a:cs typeface="Cambria Math"/>
              </a:rPr>
              <a:t>A</a:t>
            </a:r>
            <a:r>
              <a:rPr lang="en-US" sz="2000" dirty="0" smtClean="0">
                <a:latin typeface="Cambria Math"/>
                <a:cs typeface="Cambria Math"/>
              </a:rPr>
              <a:t>: Difference of stated effect size </a:t>
            </a:r>
            <a:r>
              <a:rPr lang="en-US" sz="2000" dirty="0">
                <a:latin typeface="Cambria Math"/>
                <a:cs typeface="Cambria Math"/>
              </a:rPr>
              <a:t>between cases and controls</a:t>
            </a:r>
            <a:endParaRPr lang="en-US" sz="2000" dirty="0" smtClean="0"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2000" i="1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1800" i="1" dirty="0" smtClean="0">
                <a:cs typeface="Cambria Math"/>
              </a:rPr>
              <a:t>Z-Test statistic of association  = test of difference of two proportions =</a:t>
            </a:r>
          </a:p>
          <a:p>
            <a:pPr marL="0" indent="0">
              <a:buNone/>
            </a:pPr>
            <a:endParaRPr lang="en-US" sz="1800" i="1" dirty="0" smtClean="0">
              <a:cs typeface="Cambria Math"/>
            </a:endParaRP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i="1" dirty="0" smtClean="0">
              <a:cs typeface="Cambria Math"/>
            </a:endParaRPr>
          </a:p>
          <a:p>
            <a:pPr marL="0" indent="0">
              <a:buNone/>
            </a:pPr>
            <a:r>
              <a:rPr lang="en-US" sz="1800" i="1" dirty="0" smtClean="0">
                <a:cs typeface="Cambria Math"/>
              </a:rPr>
              <a:t>χ</a:t>
            </a:r>
            <a:r>
              <a:rPr lang="en-US" sz="1800" i="1" baseline="30000" dirty="0" smtClean="0">
                <a:cs typeface="Cambria Math"/>
              </a:rPr>
              <a:t>2</a:t>
            </a:r>
            <a:r>
              <a:rPr lang="en-US" sz="1800" i="1" dirty="0" smtClean="0">
                <a:cs typeface="Cambria Math"/>
              </a:rPr>
              <a:t> non-centrality parameter   = NCP</a:t>
            </a:r>
            <a:r>
              <a:rPr lang="en-US" sz="1800" i="1" baseline="-25000" dirty="0" smtClean="0">
                <a:cs typeface="Cambria Math"/>
              </a:rPr>
              <a:t>01 </a:t>
            </a:r>
            <a:r>
              <a:rPr lang="en-US" sz="1800" i="1" dirty="0" smtClean="0">
                <a:cs typeface="Cambria Math"/>
              </a:rPr>
              <a:t> =</a:t>
            </a:r>
            <a:r>
              <a:rPr lang="en-AU" sz="1800" i="1" dirty="0" smtClean="0"/>
              <a:t> </a:t>
            </a:r>
            <a:endParaRPr lang="en-AU" sz="1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832"/>
            <a:ext cx="9144000" cy="756315"/>
          </a:xfrm>
        </p:spPr>
        <p:txBody>
          <a:bodyPr>
            <a:normAutofit/>
          </a:bodyPr>
          <a:lstStyle/>
          <a:p>
            <a:r>
              <a:rPr lang="en-US" dirty="0" smtClean="0"/>
              <a:t>Power of a case-control study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159046"/>
              </p:ext>
            </p:extLst>
          </p:nvPr>
        </p:nvGraphicFramePr>
        <p:xfrm>
          <a:off x="2349500" y="3031537"/>
          <a:ext cx="527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Document" r:id="rId3" imgW="5270500" imgH="571500" progId="Word.Document.12">
                  <p:embed/>
                </p:oleObj>
              </mc:Choice>
              <mc:Fallback>
                <p:oleObj name="Document" r:id="rId3" imgW="5270500" imgH="57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0" y="3031537"/>
                        <a:ext cx="527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498783"/>
              </p:ext>
            </p:extLst>
          </p:nvPr>
        </p:nvGraphicFramePr>
        <p:xfrm>
          <a:off x="5139943" y="3863125"/>
          <a:ext cx="4960114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Document" r:id="rId5" imgW="5270500" imgH="660400" progId="Word.Document.12">
                  <p:embed/>
                </p:oleObj>
              </mc:Choice>
              <mc:Fallback>
                <p:oleObj name="Document" r:id="rId5" imgW="52705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9943" y="3863125"/>
                        <a:ext cx="4960114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55"/>
          <a:stretch/>
        </p:blipFill>
        <p:spPr>
          <a:xfrm>
            <a:off x="1642208" y="4845110"/>
            <a:ext cx="4545445" cy="715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246" y="5829012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mbria Math"/>
                <a:cs typeface="Cambria Math"/>
              </a:rPr>
              <a:t>v</a:t>
            </a:r>
            <a:r>
              <a:rPr lang="en-US" dirty="0"/>
              <a:t>		= proportion of a sample of N that are cases</a:t>
            </a:r>
          </a:p>
          <a:p>
            <a:r>
              <a:rPr lang="en-US" dirty="0"/>
              <a:t>		= mean allele frequency across cases and controls</a:t>
            </a:r>
          </a:p>
          <a:p>
            <a:r>
              <a:rPr lang="en-US" dirty="0"/>
              <a:t>		= v </a:t>
            </a:r>
            <a:r>
              <a:rPr lang="en-US" i="1" dirty="0" err="1">
                <a:latin typeface="Cambria Math"/>
                <a:cs typeface="Cambria Math"/>
              </a:rPr>
              <a:t>p</a:t>
            </a:r>
            <a:r>
              <a:rPr lang="en-US" i="1" baseline="-25000" dirty="0" err="1">
                <a:latin typeface="Cambria Math"/>
                <a:cs typeface="Cambria Math"/>
              </a:rPr>
              <a:t>case</a:t>
            </a:r>
            <a:r>
              <a:rPr lang="en-US" i="1" baseline="-25000" dirty="0">
                <a:latin typeface="Cambria Math"/>
                <a:cs typeface="Cambria Math"/>
              </a:rPr>
              <a:t> </a:t>
            </a:r>
            <a:r>
              <a:rPr lang="en-US" dirty="0"/>
              <a:t>+ (1-v)</a:t>
            </a:r>
            <a:r>
              <a:rPr lang="en-US" i="1" dirty="0">
                <a:latin typeface="Cambria Math"/>
                <a:cs typeface="Cambria Math"/>
              </a:rPr>
              <a:t> </a:t>
            </a:r>
            <a:r>
              <a:rPr lang="en-US" i="1" dirty="0" err="1">
                <a:latin typeface="Cambria Math"/>
                <a:cs typeface="Cambria Math"/>
              </a:rPr>
              <a:t>p</a:t>
            </a:r>
            <a:r>
              <a:rPr lang="en-US" i="1" baseline="-25000" dirty="0" err="1">
                <a:latin typeface="Cambria Math"/>
                <a:cs typeface="Cambria Math"/>
              </a:rPr>
              <a:t>control</a:t>
            </a:r>
            <a:endParaRPr lang="en-US" i="1" baseline="-25000" dirty="0">
              <a:latin typeface="Cambria Math"/>
              <a:cs typeface="Cambria Math"/>
            </a:endParaRPr>
          </a:p>
        </p:txBody>
      </p:sp>
      <p:pic>
        <p:nvPicPr>
          <p:cNvPr id="12" name="Picture 11" descr="Screen Shot 2014-06-29 at 8.46.0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56350"/>
            <a:ext cx="517873" cy="38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84" y="1292805"/>
            <a:ext cx="8686800" cy="5030377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 smtClean="0">
                <a:cs typeface="Cambria Math"/>
              </a:rPr>
              <a:t>NCP</a:t>
            </a:r>
            <a:r>
              <a:rPr lang="en-US" sz="1800" i="1" baseline="-25000" dirty="0" smtClean="0">
                <a:cs typeface="Cambria Math"/>
              </a:rPr>
              <a:t>01 </a:t>
            </a:r>
            <a:r>
              <a:rPr lang="en-US" sz="1800" i="1" dirty="0" smtClean="0">
                <a:cs typeface="Cambria Math"/>
              </a:rPr>
              <a:t> =</a:t>
            </a: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r>
              <a:rPr lang="en-US" sz="1800" i="1" dirty="0" smtClean="0">
                <a:latin typeface="Symbol" charset="2"/>
                <a:ea typeface="Symbol" charset="2"/>
                <a:cs typeface="Symbol" charset="2"/>
              </a:rPr>
              <a:t>α</a:t>
            </a:r>
            <a:r>
              <a:rPr lang="en-US" sz="1800" i="1" dirty="0" smtClean="0">
                <a:cs typeface="Cambria Math"/>
              </a:rPr>
              <a:t> = significance level  - acceptable level of type I error</a:t>
            </a: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i="1" dirty="0" smtClean="0">
              <a:cs typeface="Cambria Math"/>
            </a:endParaRP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r>
              <a:rPr lang="en-US" sz="1800" i="1" dirty="0" smtClean="0">
                <a:cs typeface="Cambria Math"/>
              </a:rPr>
              <a:t>Power = </a:t>
            </a: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832"/>
            <a:ext cx="9144000" cy="756315"/>
          </a:xfrm>
        </p:spPr>
        <p:txBody>
          <a:bodyPr>
            <a:normAutofit/>
          </a:bodyPr>
          <a:lstStyle/>
          <a:p>
            <a:r>
              <a:rPr lang="en-US" dirty="0" smtClean="0"/>
              <a:t>Power of a case-control study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624463" y="1249588"/>
          <a:ext cx="5270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4" name="Document" r:id="rId3" imgW="5270500" imgH="660400" progId="Word.Document.12">
                  <p:embed/>
                </p:oleObj>
              </mc:Choice>
              <mc:Fallback>
                <p:oleObj name="Document" r:id="rId3" imgW="52705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4463" y="1249588"/>
                        <a:ext cx="5270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68984" y="2739748"/>
          <a:ext cx="527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5" name="Document" r:id="rId5" imgW="5270500" imgH="457200" progId="Word.Document.12">
                  <p:embed/>
                </p:oleObj>
              </mc:Choice>
              <mc:Fallback>
                <p:oleObj name="Document" r:id="rId5" imgW="52705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984" y="2739748"/>
                        <a:ext cx="5270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-441146" y="3231874"/>
          <a:ext cx="527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6" name="Document" r:id="rId7" imgW="5270500" imgH="368300" progId="Word.Document.12">
                  <p:embed/>
                </p:oleObj>
              </mc:Choice>
              <mc:Fallback>
                <p:oleObj name="Document" r:id="rId7" imgW="52705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441146" y="3231874"/>
                        <a:ext cx="5270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480708"/>
            <a:ext cx="8498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N=10000,v=0.5,p=0.2,R=1.2,K=0.01</a:t>
            </a:r>
            <a:r>
              <a:rPr lang="en-US" dirty="0" smtClean="0"/>
              <a:t>,α=</a:t>
            </a:r>
            <a:r>
              <a:rPr lang="en-US" dirty="0"/>
              <a:t>5e-8,K=0.01, power = </a:t>
            </a:r>
            <a:r>
              <a:rPr lang="en-US" dirty="0" smtClean="0"/>
              <a:t>0.46</a:t>
            </a:r>
          </a:p>
          <a:p>
            <a:endParaRPr lang="en-US" dirty="0"/>
          </a:p>
          <a:p>
            <a:r>
              <a:rPr lang="en-US" dirty="0" smtClean="0"/>
              <a:t>Agrees with the genetic power calculator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4463" y="2739748"/>
            <a:ext cx="76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Normal distribution threshold above which null hypoth</a:t>
            </a:r>
            <a:r>
              <a:rPr lang="en-US" dirty="0" smtClean="0"/>
              <a:t>esis will be rejected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2312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Yang et al (2009) Comparing Apples and Oranges: Equating the Power of Case-Control and Quantitative Trait Association Studies. Genetic Epidemiology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R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9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disease risk K =0.01 vs K =0.15</a:t>
            </a:r>
            <a:br>
              <a:rPr lang="en-US" dirty="0" smtClean="0"/>
            </a:br>
            <a:r>
              <a:rPr lang="en-US" dirty="0" smtClean="0"/>
              <a:t>GRR =1.2, p =0.2, alpha=5x10</a:t>
            </a:r>
            <a:r>
              <a:rPr lang="en-US" baseline="30000" dirty="0" smtClean="0"/>
              <a:t>-8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87"/>
            <a:ext cx="8229600" cy="1846706"/>
          </a:xfrm>
        </p:spPr>
        <p:txBody>
          <a:bodyPr/>
          <a:lstStyle/>
          <a:p>
            <a:r>
              <a:rPr lang="en-US" dirty="0" smtClean="0"/>
              <a:t>Power 0.46 vs 0.78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case</a:t>
            </a:r>
            <a:r>
              <a:rPr lang="en-US" dirty="0" smtClean="0"/>
              <a:t> 0.2308 vs 0.2308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control</a:t>
            </a:r>
            <a:r>
              <a:rPr lang="en-US" dirty="0" smtClean="0"/>
              <a:t> 0.1997 vs 0.1946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79467"/>
            <a:ext cx="8229600" cy="3276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same GRR implies a bigger difference in allele frequency between cases and controls.</a:t>
            </a:r>
          </a:p>
          <a:p>
            <a:endParaRPr lang="en-US" dirty="0"/>
          </a:p>
          <a:p>
            <a:r>
              <a:rPr lang="en-US" dirty="0" smtClean="0"/>
              <a:t>This means a locus with same allele frequency and GRR explains more variance for a common disease than a rare disease.</a:t>
            </a:r>
          </a:p>
          <a:p>
            <a:endParaRPr lang="en-US" dirty="0" smtClean="0"/>
          </a:p>
          <a:p>
            <a:r>
              <a:rPr lang="en-US" dirty="0" smtClean="0"/>
              <a:t>Compares apples and oranges. Makes more sense to compare power based on variance explained by a locus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84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Approximate variance explained by a locus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306" y="970127"/>
            <a:ext cx="817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Regression of disease on </a:t>
            </a:r>
            <a:r>
              <a:rPr lang="en-US" dirty="0" err="1" smtClean="0"/>
              <a:t>jth</a:t>
            </a:r>
            <a:r>
              <a:rPr lang="en-US" dirty="0" smtClean="0"/>
              <a:t> SNP, x</a:t>
            </a:r>
            <a:r>
              <a:rPr lang="en-US" baseline="-25000" dirty="0" smtClean="0"/>
              <a:t>[</a:t>
            </a:r>
            <a:r>
              <a:rPr lang="en-US" baseline="-25000" dirty="0"/>
              <a:t>j</a:t>
            </a:r>
            <a:r>
              <a:rPr lang="en-US" baseline="-25000" dirty="0" smtClean="0"/>
              <a:t>]</a:t>
            </a:r>
            <a:r>
              <a:rPr lang="en-US" dirty="0" smtClean="0"/>
              <a:t> = 0,1,2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749795" y="1399982"/>
          <a:ext cx="4306887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" name="Document" r:id="rId3" imgW="5270500" imgH="330200" progId="Word.Document.12">
                  <p:embed/>
                </p:oleObj>
              </mc:Choice>
              <mc:Fallback>
                <p:oleObj name="Document" r:id="rId3" imgW="5270500" imgH="33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795" y="1399982"/>
                        <a:ext cx="4306887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3306" y="4200625"/>
            <a:ext cx="817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Variance attributable to the locus on the disease scale  </a:t>
            </a:r>
            <a:endParaRPr lang="en-US" dirty="0"/>
          </a:p>
        </p:txBody>
      </p:sp>
      <p:graphicFrame>
        <p:nvGraphicFramePr>
          <p:cNvPr id="11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314325" y="4724400"/>
          <a:ext cx="66421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" name="Document" r:id="rId5" imgW="6642100" imgH="1282700" progId="Word.Document.12">
                  <p:embed/>
                </p:oleObj>
              </mc:Choice>
              <mc:Fallback>
                <p:oleObj name="Document" r:id="rId5" imgW="6642100" imgH="128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325" y="4724400"/>
                        <a:ext cx="66421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3306" y="1793551"/>
            <a:ext cx="817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x[</a:t>
            </a:r>
            <a:r>
              <a:rPr lang="en-US" dirty="0"/>
              <a:t>j</a:t>
            </a:r>
            <a:r>
              <a:rPr lang="en-US" dirty="0" smtClean="0"/>
              <a:t>]=0                             = P(</a:t>
            </a:r>
            <a:r>
              <a:rPr lang="en-US" dirty="0" err="1" smtClean="0"/>
              <a:t>Disease|Genotype</a:t>
            </a:r>
            <a:r>
              <a:rPr lang="en-US" dirty="0" smtClean="0"/>
              <a:t> =</a:t>
            </a:r>
            <a:r>
              <a:rPr lang="en-US" dirty="0" err="1" smtClean="0"/>
              <a:t>aa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3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1884363" y="1866900"/>
          <a:ext cx="4306887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2" name="Document" r:id="rId7" imgW="5270500" imgH="292100" progId="Word.Document.12">
                  <p:embed/>
                </p:oleObj>
              </mc:Choice>
              <mc:Fallback>
                <p:oleObj name="Document" r:id="rId7" imgW="5270500" imgH="29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84363" y="1866900"/>
                        <a:ext cx="4306887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3306" y="2298999"/>
            <a:ext cx="817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x[</a:t>
            </a:r>
            <a:r>
              <a:rPr lang="en-US" dirty="0"/>
              <a:t>j</a:t>
            </a:r>
            <a:r>
              <a:rPr lang="en-US" dirty="0" smtClean="0"/>
              <a:t>]=1                             = P(</a:t>
            </a:r>
            <a:r>
              <a:rPr lang="en-US" dirty="0" err="1" smtClean="0"/>
              <a:t>Disease|Genotype</a:t>
            </a:r>
            <a:r>
              <a:rPr lang="en-US" dirty="0" smtClean="0"/>
              <a:t> =</a:t>
            </a:r>
            <a:r>
              <a:rPr lang="en-US" dirty="0" err="1" smtClean="0"/>
              <a:t>Aa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5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1779617" y="2314208"/>
          <a:ext cx="4306887" cy="35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" name="Document" r:id="rId9" imgW="5270500" imgH="292100" progId="Word.Document.12">
                  <p:embed/>
                </p:oleObj>
              </mc:Choice>
              <mc:Fallback>
                <p:oleObj name="Document" r:id="rId9" imgW="5270500" imgH="29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79617" y="2314208"/>
                        <a:ext cx="4306887" cy="354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3306" y="2975161"/>
            <a:ext cx="8170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Risk = R= P(</a:t>
            </a:r>
            <a:r>
              <a:rPr lang="en-US" dirty="0" err="1" smtClean="0"/>
              <a:t>Disease|Genotype</a:t>
            </a:r>
            <a:r>
              <a:rPr lang="en-US" dirty="0" smtClean="0"/>
              <a:t> =</a:t>
            </a:r>
            <a:r>
              <a:rPr lang="en-US" dirty="0" err="1" smtClean="0"/>
              <a:t>Aa</a:t>
            </a:r>
            <a:r>
              <a:rPr lang="en-US" dirty="0" smtClean="0"/>
              <a:t>)/</a:t>
            </a:r>
            <a:r>
              <a:rPr lang="en-US" dirty="0"/>
              <a:t>P(</a:t>
            </a:r>
            <a:r>
              <a:rPr lang="en-US" dirty="0" err="1"/>
              <a:t>Disease|Genotype</a:t>
            </a:r>
            <a:r>
              <a:rPr lang="en-US" dirty="0"/>
              <a:t> =</a:t>
            </a:r>
            <a:r>
              <a:rPr lang="en-US" dirty="0" err="1"/>
              <a:t>Aa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                            = </a:t>
            </a:r>
            <a:r>
              <a:rPr lang="en-US" dirty="0" smtClean="0">
                <a:latin typeface="Cambria Math"/>
                <a:cs typeface="Cambria Math"/>
              </a:rPr>
              <a:t>(K+b</a:t>
            </a:r>
            <a:r>
              <a:rPr lang="en-US" baseline="-25000" dirty="0" smtClean="0">
                <a:latin typeface="Cambria Math"/>
                <a:cs typeface="Cambria Math"/>
              </a:rPr>
              <a:t>01</a:t>
            </a:r>
            <a:r>
              <a:rPr lang="en-US" dirty="0" smtClean="0">
                <a:latin typeface="Cambria Math"/>
                <a:cs typeface="Cambria Math"/>
              </a:rPr>
              <a:t>)/K         so    b</a:t>
            </a:r>
            <a:r>
              <a:rPr lang="en-US" baseline="-25000" dirty="0" smtClean="0">
                <a:latin typeface="Cambria Math"/>
                <a:cs typeface="Cambria Math"/>
              </a:rPr>
              <a:t>01 </a:t>
            </a:r>
            <a:r>
              <a:rPr lang="en-US" dirty="0" smtClean="0">
                <a:latin typeface="Cambria Math"/>
                <a:cs typeface="Cambria Math"/>
              </a:rPr>
              <a:t>= K(R-1)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5" y="6184123"/>
            <a:ext cx="817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Assumes a population sample not a case control sample</a:t>
            </a: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8305016" y="5652837"/>
            <a:ext cx="838984" cy="70852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804" y="6550223"/>
            <a:ext cx="9115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See Lecture 1: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Dempster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&amp; Lerner (1950)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Appendix by Alan Robertson. Heritability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of threshold characters. Genetics 35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22929" y="2438400"/>
          <a:ext cx="5270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" name="Document" r:id="rId3" imgW="5270500" imgH="660400" progId="Word.Document.12">
                  <p:embed/>
                </p:oleObj>
              </mc:Choice>
              <mc:Fallback>
                <p:oleObj name="Document" r:id="rId3" imgW="52705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929" y="2438400"/>
                        <a:ext cx="5270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750"/>
            <a:ext cx="8686800" cy="5030377"/>
          </a:xfrm>
        </p:spPr>
        <p:txBody>
          <a:bodyPr/>
          <a:lstStyle/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r>
              <a:rPr lang="en-US" sz="1800" i="1" dirty="0" smtClean="0">
                <a:cs typeface="Cambria Math"/>
              </a:rPr>
              <a:t>χ</a:t>
            </a:r>
            <a:r>
              <a:rPr lang="en-US" sz="1800" i="1" baseline="30000" dirty="0" smtClean="0">
                <a:cs typeface="Cambria Math"/>
              </a:rPr>
              <a:t>2</a:t>
            </a:r>
            <a:r>
              <a:rPr lang="en-US" sz="1800" i="1" dirty="0" smtClean="0">
                <a:cs typeface="Cambria Math"/>
              </a:rPr>
              <a:t> non-centrality parameter   = NCP</a:t>
            </a:r>
            <a:r>
              <a:rPr lang="en-US" sz="1800" i="1" baseline="-25000" dirty="0" smtClean="0">
                <a:cs typeface="Cambria Math"/>
              </a:rPr>
              <a:t>01 </a:t>
            </a:r>
            <a:r>
              <a:rPr lang="en-US" sz="1800" i="1" dirty="0" smtClean="0">
                <a:cs typeface="Cambria Math"/>
              </a:rPr>
              <a:t> =</a:t>
            </a: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r>
              <a:rPr lang="en-US" sz="1800" i="1" dirty="0">
                <a:cs typeface="Cambria Math"/>
              </a:rPr>
              <a:t>NCP</a:t>
            </a:r>
            <a:r>
              <a:rPr lang="en-US" sz="1800" i="1" baseline="-25000" dirty="0">
                <a:cs typeface="Cambria Math"/>
              </a:rPr>
              <a:t>01 </a:t>
            </a:r>
            <a:r>
              <a:rPr lang="en-US" sz="1800" i="1" dirty="0">
                <a:cs typeface="Cambria Math"/>
              </a:rPr>
              <a:t> </a:t>
            </a:r>
            <a:r>
              <a:rPr lang="en-US" sz="1800" i="1" dirty="0" smtClean="0">
                <a:cs typeface="Cambria Math"/>
              </a:rPr>
              <a:t>=</a:t>
            </a: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i="1" dirty="0" smtClean="0">
              <a:cs typeface="Cambria Math"/>
            </a:endParaRPr>
          </a:p>
          <a:p>
            <a:pPr marL="0" indent="0">
              <a:buNone/>
            </a:pPr>
            <a:r>
              <a:rPr lang="en-US" sz="1800" i="1" dirty="0" smtClean="0">
                <a:cs typeface="Cambria Math"/>
              </a:rPr>
              <a:t>If R is small then </a:t>
            </a:r>
            <a:r>
              <a:rPr lang="en-AU" sz="1800" dirty="0" smtClean="0">
                <a:latin typeface="Cambria Math"/>
                <a:cs typeface="Cambria Math"/>
              </a:rPr>
              <a:t>(1+p(R-1))</a:t>
            </a:r>
            <a:r>
              <a:rPr lang="en-AU" sz="1800" baseline="30000" dirty="0" smtClean="0">
                <a:latin typeface="Cambria Math"/>
                <a:cs typeface="Cambria Math"/>
              </a:rPr>
              <a:t>2 </a:t>
            </a:r>
            <a:r>
              <a:rPr lang="en-AU" sz="1800" dirty="0" smtClean="0">
                <a:latin typeface="Cambria Math"/>
                <a:cs typeface="Cambria Math"/>
              </a:rPr>
              <a:t> ≈ 1        e.g., p=0.2, R=1.2, </a:t>
            </a:r>
            <a:r>
              <a:rPr lang="en-AU" sz="1800" dirty="0">
                <a:latin typeface="Cambria Math"/>
                <a:cs typeface="Cambria Math"/>
              </a:rPr>
              <a:t>(1+p(R-1))</a:t>
            </a:r>
            <a:r>
              <a:rPr lang="en-AU" sz="1800" baseline="30000" dirty="0" smtClean="0">
                <a:latin typeface="Cambria Math"/>
                <a:cs typeface="Cambria Math"/>
              </a:rPr>
              <a:t>2</a:t>
            </a:r>
            <a:r>
              <a:rPr lang="en-AU" sz="1800" dirty="0" smtClean="0">
                <a:latin typeface="Cambria Math"/>
                <a:cs typeface="Cambria Math"/>
              </a:rPr>
              <a:t>= 1.08</a:t>
            </a:r>
          </a:p>
          <a:p>
            <a:pPr marL="0" indent="0">
              <a:buNone/>
            </a:pPr>
            <a:endParaRPr lang="en-AU" sz="1800" baseline="30000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AU" sz="1800" dirty="0" smtClean="0">
                <a:latin typeface="Cambria Math"/>
                <a:cs typeface="Cambria Math"/>
              </a:rPr>
              <a:t>Variance explained by a locus = </a:t>
            </a:r>
          </a:p>
          <a:p>
            <a:pPr marL="0" indent="0">
              <a:buNone/>
            </a:pPr>
            <a:endParaRPr lang="en-AU" sz="1800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1800" i="1" dirty="0">
                <a:cs typeface="Cambria Math"/>
              </a:rPr>
              <a:t>NCP</a:t>
            </a:r>
            <a:r>
              <a:rPr lang="en-US" sz="1800" i="1" baseline="-25000" dirty="0">
                <a:cs typeface="Cambria Math"/>
              </a:rPr>
              <a:t>01 </a:t>
            </a:r>
            <a:r>
              <a:rPr lang="en-US" sz="1800" i="1" dirty="0">
                <a:cs typeface="Cambria Math"/>
              </a:rPr>
              <a:t> </a:t>
            </a:r>
            <a:r>
              <a:rPr lang="en-US" sz="1800" i="1" dirty="0" smtClean="0">
                <a:cs typeface="Cambria Math"/>
              </a:rPr>
              <a:t>≈</a:t>
            </a: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dirty="0">
              <a:latin typeface="Cambria Math"/>
              <a:cs typeface="Cambria Mat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832"/>
            <a:ext cx="9144000" cy="119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of a case-control association study expressed in terms of variance explained by the locus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133455" y="1598826"/>
          <a:ext cx="5270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" name="Document" r:id="rId5" imgW="5270500" imgH="660400" progId="Word.Document.12">
                  <p:embed/>
                </p:oleObj>
              </mc:Choice>
              <mc:Fallback>
                <p:oleObj name="Document" r:id="rId5" imgW="52705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3455" y="1598826"/>
                        <a:ext cx="5270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3761855" y="3965431"/>
          <a:ext cx="664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6" name="Document" r:id="rId7" imgW="6642100" imgH="469900" progId="Word.Document.12">
                  <p:embed/>
                </p:oleObj>
              </mc:Choice>
              <mc:Fallback>
                <p:oleObj name="Document" r:id="rId7" imgW="6642100" imgH="46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61855" y="3965431"/>
                        <a:ext cx="6642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102793" y="4488280"/>
          <a:ext cx="5270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7" name="Document" r:id="rId9" imgW="5270500" imgH="698500" progId="Word.Document.12">
                  <p:embed/>
                </p:oleObj>
              </mc:Choice>
              <mc:Fallback>
                <p:oleObj name="Document" r:id="rId9" imgW="5270500" imgH="69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793" y="4488280"/>
                        <a:ext cx="52705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2312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Yang et al (2009) Comparing Apples and Oranges: Equating the Power of Case-Control and Quantitative Trait Association Studies. Genetic Epidemiology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Lecture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87"/>
            <a:ext cx="8229600" cy="4545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Theory</a:t>
            </a:r>
          </a:p>
          <a:p>
            <a:r>
              <a:rPr lang="en-US" sz="2400" dirty="0" smtClean="0"/>
              <a:t>Single locus disease model</a:t>
            </a:r>
          </a:p>
          <a:p>
            <a:r>
              <a:rPr lang="en-US" sz="2400" dirty="0" smtClean="0"/>
              <a:t>Power calculations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750"/>
            <a:ext cx="8686800" cy="5030377"/>
          </a:xfrm>
        </p:spPr>
        <p:txBody>
          <a:bodyPr/>
          <a:lstStyle/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r>
              <a:rPr lang="en-US" sz="1800" i="1" dirty="0" smtClean="0">
                <a:cs typeface="Cambria Math"/>
              </a:rPr>
              <a:t>χ</a:t>
            </a:r>
            <a:r>
              <a:rPr lang="en-US" sz="1800" i="1" baseline="30000" dirty="0" smtClean="0">
                <a:cs typeface="Cambria Math"/>
              </a:rPr>
              <a:t>2</a:t>
            </a:r>
            <a:r>
              <a:rPr lang="en-US" sz="1800" i="1" dirty="0" smtClean="0">
                <a:cs typeface="Cambria Math"/>
              </a:rPr>
              <a:t> non-centrality parameter   = NCP</a:t>
            </a:r>
            <a:r>
              <a:rPr lang="en-US" sz="1800" i="1" baseline="-25000" dirty="0" smtClean="0">
                <a:cs typeface="Cambria Math"/>
              </a:rPr>
              <a:t>QT </a:t>
            </a:r>
            <a:r>
              <a:rPr lang="en-US" sz="1800" i="1" dirty="0" smtClean="0">
                <a:cs typeface="Cambria Math"/>
              </a:rPr>
              <a:t> =</a:t>
            </a: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AU" sz="1800" dirty="0"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1800" i="1" dirty="0" smtClean="0">
              <a:cs typeface="Cambria Math"/>
            </a:endParaRPr>
          </a:p>
          <a:p>
            <a:pPr marL="0" indent="0">
              <a:buNone/>
            </a:pP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i="1" dirty="0" smtClean="0">
              <a:cs typeface="Cambria Math"/>
            </a:endParaRPr>
          </a:p>
          <a:p>
            <a:pPr marL="0" indent="0">
              <a:buNone/>
            </a:pPr>
            <a:r>
              <a:rPr lang="en-US" sz="1800" i="1" dirty="0" smtClean="0">
                <a:cs typeface="Cambria Math"/>
              </a:rPr>
              <a:t>NCP</a:t>
            </a:r>
            <a:r>
              <a:rPr lang="en-US" sz="1800" i="1" baseline="-25000" dirty="0" smtClean="0">
                <a:cs typeface="Cambria Math"/>
              </a:rPr>
              <a:t>01 </a:t>
            </a:r>
            <a:r>
              <a:rPr lang="en-US" sz="1800" i="1" dirty="0" smtClean="0">
                <a:cs typeface="Cambria Math"/>
              </a:rPr>
              <a:t> ≈</a:t>
            </a:r>
            <a:endParaRPr lang="en-US" sz="1800" i="1" dirty="0">
              <a:cs typeface="Cambria Math"/>
            </a:endParaRPr>
          </a:p>
          <a:p>
            <a:pPr marL="0" indent="0">
              <a:buNone/>
            </a:pPr>
            <a:endParaRPr lang="en-US" sz="1800" dirty="0">
              <a:latin typeface="Cambria Math"/>
              <a:cs typeface="Cambria Mat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832"/>
            <a:ext cx="9144000" cy="1192918"/>
          </a:xfrm>
        </p:spPr>
        <p:txBody>
          <a:bodyPr>
            <a:normAutofit/>
          </a:bodyPr>
          <a:lstStyle/>
          <a:p>
            <a:r>
              <a:rPr lang="en-US" dirty="0" smtClean="0"/>
              <a:t>Power of a association study of a quantitative trait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133975" y="1541463"/>
          <a:ext cx="5270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3" name="Document" r:id="rId3" imgW="5270500" imgH="774700" progId="Word.Document.12">
                  <p:embed/>
                </p:oleObj>
              </mc:Choice>
              <mc:Fallback>
                <p:oleObj name="Document" r:id="rId3" imgW="5270500" imgH="77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3975" y="1541463"/>
                        <a:ext cx="52705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705083" y="3768109"/>
          <a:ext cx="5270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4" name="Document" r:id="rId5" imgW="5270500" imgH="698500" progId="Word.Document.12">
                  <p:embed/>
                </p:oleObj>
              </mc:Choice>
              <mc:Fallback>
                <p:oleObj name="Document" r:id="rId5" imgW="5270500" imgH="69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083" y="3768109"/>
                        <a:ext cx="52705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2312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Yang et al (2009) Comparing Apples and Oranges: Equating the Power of Case-Control and Quantitative Trait Association Studies. Genetic Epidemiology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446995"/>
            <a:ext cx="9144000" cy="119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When the variance explained is the same in c-c and for quantitative trait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7200" y="4967288"/>
          <a:ext cx="5270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5" name="Document" r:id="rId7" imgW="5270500" imgH="698500" progId="Word.Document.12">
                  <p:embed/>
                </p:oleObj>
              </mc:Choice>
              <mc:Fallback>
                <p:oleObj name="Document" r:id="rId7" imgW="5270500" imgH="69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4967288"/>
                        <a:ext cx="52705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29787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7624"/>
            <a:ext cx="9144000" cy="25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84405"/>
            <a:ext cx="8229600" cy="25172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3181240"/>
            <a:ext cx="68453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000" dirty="0" smtClean="0"/>
              <a:t>a) Code for slides 3-6. Done already</a:t>
            </a:r>
            <a:endParaRPr lang="en-US" sz="2000" dirty="0"/>
          </a:p>
          <a:p>
            <a:pPr marL="57150" indent="0">
              <a:buNone/>
            </a:pPr>
            <a:r>
              <a:rPr lang="en-US" sz="2400" dirty="0"/>
              <a:t>b) Power in case-control study </a:t>
            </a:r>
            <a:r>
              <a:rPr lang="en-US" sz="2400" dirty="0" smtClean="0"/>
              <a:t>design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) Compare to GPC</a:t>
            </a:r>
          </a:p>
          <a:p>
            <a:pPr marL="5715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ii) Compare power for screened to unscreened controls</a:t>
            </a:r>
          </a:p>
          <a:p>
            <a:pPr marL="5715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iii) Compare </a:t>
            </a:r>
            <a:r>
              <a:rPr lang="en-US" sz="2400" dirty="0">
                <a:solidFill>
                  <a:srgbClr val="FF0000"/>
                </a:solidFill>
              </a:rPr>
              <a:t>the impact on power of screening controls for # </a:t>
            </a:r>
            <a:r>
              <a:rPr lang="en-US" sz="2400" dirty="0" smtClean="0">
                <a:solidFill>
                  <a:srgbClr val="FF0000"/>
                </a:solidFill>
              </a:rPr>
              <a:t>schizophrenia </a:t>
            </a:r>
            <a:r>
              <a:rPr lang="en-US" sz="2400" dirty="0">
                <a:solidFill>
                  <a:srgbClr val="FF0000"/>
                </a:solidFill>
              </a:rPr>
              <a:t>K =0.01 and Major depression K = </a:t>
            </a:r>
            <a:r>
              <a:rPr lang="en-US" sz="2400" dirty="0" smtClean="0">
                <a:solidFill>
                  <a:srgbClr val="FF0000"/>
                </a:solidFill>
              </a:rPr>
              <a:t>0.15</a:t>
            </a:r>
          </a:p>
          <a:p>
            <a:pPr marL="5715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iv) For </a:t>
            </a:r>
            <a:r>
              <a:rPr lang="en-US" sz="2400" dirty="0">
                <a:solidFill>
                  <a:srgbClr val="FF0000"/>
                </a:solidFill>
              </a:rPr>
              <a:t>which disorders is screening of controls most </a:t>
            </a:r>
            <a:r>
              <a:rPr lang="en-US" sz="2400" dirty="0" err="1" smtClean="0">
                <a:solidFill>
                  <a:srgbClr val="FF0000"/>
                </a:solidFill>
              </a:rPr>
              <a:t>reccomended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57150" indent="0">
              <a:buNone/>
            </a:pPr>
            <a:r>
              <a:rPr lang="en-US" sz="2400" dirty="0"/>
              <a:t>c) Power Graphs in case-control study </a:t>
            </a:r>
            <a:r>
              <a:rPr lang="en-US" sz="2400" dirty="0" smtClean="0"/>
              <a:t>design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First run code through to see graphs, then look at code. Makes graph with 3 lines based on RAF for one disease risk</a:t>
            </a:r>
          </a:p>
          <a:p>
            <a:pPr marL="5715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) You make graph with 3 lines based on disease risk    K=0.001,0.01,0.1</a:t>
            </a:r>
          </a:p>
          <a:p>
            <a:pPr marL="5715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# Q: For a given GRR is the power bigger or smaller as disease prevalence </a:t>
            </a:r>
            <a:r>
              <a:rPr lang="en-US" sz="2400" dirty="0" smtClean="0">
                <a:solidFill>
                  <a:srgbClr val="FF0000"/>
                </a:solidFill>
              </a:rPr>
              <a:t>increases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# </a:t>
            </a:r>
            <a:r>
              <a:rPr lang="en-US" sz="2400" dirty="0">
                <a:solidFill>
                  <a:srgbClr val="FF0000"/>
                </a:solidFill>
              </a:rPr>
              <a:t>Q: Why does this make sense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marL="57150" indent="0">
              <a:buNone/>
            </a:pPr>
            <a:r>
              <a:rPr lang="en-US" sz="2400" dirty="0" smtClean="0"/>
              <a:t>d) Just run code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0473" y="1103192"/>
            <a:ext cx="85063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 Q: Compare power to direct calculation as coded above# b) N =10000,v = </a:t>
            </a:r>
            <a:r>
              <a:rPr lang="en-US" dirty="0" smtClean="0"/>
              <a:t>0.5,p=0.2,R=1.2,K=0.01,alpha=5e-8</a:t>
            </a:r>
          </a:p>
          <a:p>
            <a:endParaRPr lang="en-US" dirty="0"/>
          </a:p>
          <a:p>
            <a:r>
              <a:rPr lang="en-US" dirty="0" smtClean="0"/>
              <a:t># </a:t>
            </a:r>
            <a:r>
              <a:rPr lang="en-US" dirty="0" err="1"/>
              <a:t>Q:Compare</a:t>
            </a:r>
            <a:r>
              <a:rPr lang="en-US" dirty="0"/>
              <a:t> power for screened and unscreened </a:t>
            </a:r>
            <a:r>
              <a:rPr lang="en-US" dirty="0" smtClean="0"/>
              <a:t>controls</a:t>
            </a:r>
          </a:p>
          <a:p>
            <a:r>
              <a:rPr lang="en-US" dirty="0" smtClean="0"/>
              <a:t># </a:t>
            </a:r>
            <a:r>
              <a:rPr lang="en-US" dirty="0"/>
              <a:t>A: - the code </a:t>
            </a:r>
            <a:r>
              <a:rPr lang="en-US" dirty="0" err="1"/>
              <a:t>aboves</a:t>
            </a:r>
            <a:r>
              <a:rPr lang="en-US" dirty="0"/>
              <a:t> assumes controls are screened, for unscreened controls </a:t>
            </a:r>
            <a:r>
              <a:rPr lang="en-US" dirty="0" err="1" smtClean="0"/>
              <a:t>pcont</a:t>
            </a:r>
            <a:r>
              <a:rPr lang="en-US" dirty="0" smtClean="0"/>
              <a:t>=p</a:t>
            </a:r>
          </a:p>
          <a:p>
            <a:r>
              <a:rPr lang="en-US" dirty="0" smtClean="0"/>
              <a:t># </a:t>
            </a:r>
            <a:r>
              <a:rPr lang="en-US" dirty="0"/>
              <a:t>for </a:t>
            </a:r>
            <a:r>
              <a:rPr lang="en-US" dirty="0" err="1"/>
              <a:t>schizophenia</a:t>
            </a:r>
            <a:r>
              <a:rPr lang="en-US" dirty="0"/>
              <a:t> K =0.01 and Major depression K = </a:t>
            </a:r>
            <a:r>
              <a:rPr lang="en-US" dirty="0" smtClean="0"/>
              <a:t>0.15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pcont</a:t>
            </a:r>
            <a:r>
              <a:rPr lang="en-US" dirty="0" smtClean="0">
                <a:solidFill>
                  <a:srgbClr val="FF0000"/>
                </a:solidFill>
              </a:rPr>
              <a:t>=p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pbar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 v*</a:t>
            </a:r>
            <a:r>
              <a:rPr lang="en-US" dirty="0" err="1">
                <a:solidFill>
                  <a:srgbClr val="FF0000"/>
                </a:solidFill>
              </a:rPr>
              <a:t>pcase</a:t>
            </a:r>
            <a:r>
              <a:rPr lang="en-US" dirty="0">
                <a:solidFill>
                  <a:srgbClr val="FF0000"/>
                </a:solidFill>
              </a:rPr>
              <a:t>+(1-v)*</a:t>
            </a:r>
            <a:r>
              <a:rPr lang="en-US" dirty="0" err="1">
                <a:solidFill>
                  <a:srgbClr val="FF0000"/>
                </a:solidFill>
              </a:rPr>
              <a:t>pcont</a:t>
            </a:r>
            <a:r>
              <a:rPr lang="en-US" dirty="0">
                <a:solidFill>
                  <a:srgbClr val="FF0000"/>
                </a:solidFill>
              </a:rPr>
              <a:t>       </a:t>
            </a:r>
            <a:r>
              <a:rPr lang="en-US" dirty="0" smtClean="0">
                <a:solidFill>
                  <a:srgbClr val="FF0000"/>
                </a:solidFill>
              </a:rPr>
              <a:t># </a:t>
            </a:r>
            <a:r>
              <a:rPr lang="en-US" dirty="0">
                <a:solidFill>
                  <a:srgbClr val="FF0000"/>
                </a:solidFill>
              </a:rPr>
              <a:t>Mean allele frequency in case-control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Screened:     Power = </a:t>
            </a:r>
            <a:r>
              <a:rPr lang="nb-NO" dirty="0" smtClean="0">
                <a:solidFill>
                  <a:srgbClr val="FF0000"/>
                </a:solidFill>
              </a:rPr>
              <a:t>0.4586 (46%)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Unscreened: Power = 0.4469 (45%)</a:t>
            </a:r>
          </a:p>
          <a:p>
            <a:endParaRPr lang="en-US" dirty="0"/>
          </a:p>
          <a:p>
            <a:r>
              <a:rPr lang="en-US" dirty="0" smtClean="0"/>
              <a:t># </a:t>
            </a:r>
            <a:r>
              <a:rPr lang="en-US" dirty="0" err="1"/>
              <a:t>Q:Compare</a:t>
            </a:r>
            <a:r>
              <a:rPr lang="en-US" dirty="0"/>
              <a:t> the impact on power of screening controls for #   schizophrenia K =0.01 and Major depression K = 0.15#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: Now use K=0.15 re-run from line </a:t>
            </a:r>
            <a:r>
              <a:rPr lang="en-US" dirty="0" smtClean="0">
                <a:solidFill>
                  <a:srgbClr val="FF0000"/>
                </a:solidFill>
              </a:rPr>
              <a:t>44</a:t>
            </a:r>
          </a:p>
          <a:p>
            <a:r>
              <a:rPr lang="en-US" dirty="0">
                <a:solidFill>
                  <a:srgbClr val="FF0000"/>
                </a:solidFill>
              </a:rPr>
              <a:t>Screened:     Power = </a:t>
            </a:r>
            <a:r>
              <a:rPr lang="nb-NO" dirty="0" smtClean="0">
                <a:solidFill>
                  <a:srgbClr val="FF0000"/>
                </a:solidFill>
              </a:rPr>
              <a:t>0.79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Unscreened</a:t>
            </a:r>
            <a:r>
              <a:rPr lang="en-US" dirty="0">
                <a:solidFill>
                  <a:srgbClr val="FF0000"/>
                </a:solidFill>
              </a:rPr>
              <a:t>: Power = </a:t>
            </a:r>
            <a:r>
              <a:rPr lang="en-US" dirty="0" smtClean="0">
                <a:solidFill>
                  <a:srgbClr val="FF0000"/>
                </a:solidFill>
              </a:rPr>
              <a:t>0.44 </a:t>
            </a:r>
            <a:endParaRPr lang="en-US" dirty="0"/>
          </a:p>
          <a:p>
            <a:r>
              <a:rPr lang="en-US" dirty="0" smtClean="0"/>
              <a:t>Q</a:t>
            </a:r>
            <a:r>
              <a:rPr lang="en-US" dirty="0"/>
              <a:t>: For which disorders is screening of controls most </a:t>
            </a:r>
            <a:r>
              <a:rPr lang="en-US" dirty="0" smtClean="0"/>
              <a:t>recommended</a:t>
            </a:r>
            <a:r>
              <a:rPr lang="en-US" dirty="0"/>
              <a:t># A: Common disorders</a:t>
            </a:r>
          </a:p>
        </p:txBody>
      </p:sp>
    </p:spTree>
    <p:extLst>
      <p:ext uri="{BB962C8B-B14F-4D97-AF65-F5344CB8AC3E}">
        <p14:creationId xmlns:p14="http://schemas.microsoft.com/office/powerpoint/2010/main" val="15722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115124"/>
            <a:ext cx="5633787" cy="52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c) Change to compare Disease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556" y="1302706"/>
            <a:ext cx="5684328" cy="528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0" y="1733705"/>
            <a:ext cx="4472550" cy="4160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80" y="2009277"/>
            <a:ext cx="3880124" cy="36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d) x-axis variance explained whatever allele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98" y="1144970"/>
            <a:ext cx="5826951" cy="54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of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471488" y="1419296"/>
          <a:ext cx="678180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Document" r:id="rId3" imgW="6781800" imgH="4965700" progId="Word.Document.12">
                  <p:embed/>
                </p:oleObj>
              </mc:Choice>
              <mc:Fallback>
                <p:oleObj name="Document" r:id="rId3" imgW="6781800" imgH="4965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8" y="1419296"/>
                        <a:ext cx="6781800" cy="496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8813"/>
            <a:ext cx="8590547" cy="6327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Single locus disease model:</a:t>
            </a:r>
          </a:p>
          <a:p>
            <a:pPr marL="0" indent="0">
              <a:buNone/>
            </a:pPr>
            <a:r>
              <a:rPr lang="en-US" sz="1800" dirty="0" smtClean="0"/>
              <a:t>G = genotype;  D=disease;  K = overall disease risk in population; p = risk allele frequency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4490630" y="2469131"/>
            <a:ext cx="1696157" cy="69352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5428" y="1591599"/>
            <a:ext cx="6378345" cy="19162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49474" y="1636850"/>
            <a:ext cx="1512338" cy="187257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74276" y="1591600"/>
            <a:ext cx="5636711" cy="2004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488" y="3595987"/>
            <a:ext cx="6478244" cy="1102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043" y="4093301"/>
            <a:ext cx="5698419" cy="518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0630" y="1636850"/>
            <a:ext cx="4201576" cy="18362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1064" y="5664385"/>
            <a:ext cx="5571599" cy="7026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698949"/>
            <a:ext cx="5383262" cy="9834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locus disease 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locus disease model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054394"/>
              </p:ext>
            </p:extLst>
          </p:nvPr>
        </p:nvGraphicFramePr>
        <p:xfrm>
          <a:off x="471488" y="2325688"/>
          <a:ext cx="67818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7" name="Document" r:id="rId3" imgW="6781800" imgH="3302000" progId="Word.Document.12">
                  <p:embed/>
                </p:oleObj>
              </mc:Choice>
              <mc:Fallback>
                <p:oleObj name="Document" r:id="rId3" imgW="6781800" imgH="330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488" y="2325688"/>
                        <a:ext cx="6781800" cy="33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958812"/>
            <a:ext cx="8590547" cy="178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Single locus disease model: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G = genotype;  D=disease;  K = overall disease risk in population;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p = risk allele frequency;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f0 = baseline risk for homozygote non-risk allele – UNKNOWN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R  = relative risk for heterozygote; assume risk is multiplicative (on this scale)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5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locus disease model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937844"/>
              </p:ext>
            </p:extLst>
          </p:nvPr>
        </p:nvGraphicFramePr>
        <p:xfrm>
          <a:off x="555709" y="2637507"/>
          <a:ext cx="6781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1" name="Document" r:id="rId3" imgW="6781800" imgH="3568700" progId="Word.Document.12">
                  <p:embed/>
                </p:oleObj>
              </mc:Choice>
              <mc:Fallback>
                <p:oleObj name="Document" r:id="rId3" imgW="67818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709" y="2637507"/>
                        <a:ext cx="6781800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958812"/>
            <a:ext cx="8590547" cy="178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Single locus disease model: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G = genotype;  D=disease;  K = overall disease risk in population;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p = risk allele frequency;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f0 = baseline risk for homozygote non-risk allele – UNKNOWN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R  = relative risk for heterozygote; assume risk is multiplicative (on this scale)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3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locus disease model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195402"/>
              </p:ext>
            </p:extLst>
          </p:nvPr>
        </p:nvGraphicFramePr>
        <p:xfrm>
          <a:off x="565482" y="2743199"/>
          <a:ext cx="6781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Document" r:id="rId3" imgW="6781800" imgH="3568700" progId="Word.Document.12">
                  <p:embed/>
                </p:oleObj>
              </mc:Choice>
              <mc:Fallback>
                <p:oleObj name="Document" r:id="rId3" imgW="67818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482" y="2743199"/>
                        <a:ext cx="6781800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58812"/>
            <a:ext cx="8590547" cy="178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Single locus disease model: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G = genotype;  D=disease;  K = overall disease risk in population;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p = risk allele frequency;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f0 = baseline risk for homozygote non-risk allele – UNKNOWN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R  = relative risk for heterozygote; assume risk is multiplicative (on this scale)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02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Practical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17215"/>
              </p:ext>
            </p:extLst>
          </p:nvPr>
        </p:nvGraphicFramePr>
        <p:xfrm>
          <a:off x="565482" y="2743199"/>
          <a:ext cx="6781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3" imgW="6781800" imgH="3568700" progId="Word.Document.12">
                  <p:embed/>
                </p:oleObj>
              </mc:Choice>
              <mc:Fallback>
                <p:oleObj name="Document" r:id="rId3" imgW="67818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482" y="2743199"/>
                        <a:ext cx="6781800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8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58812"/>
            <a:ext cx="8590547" cy="1784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Single locus disease model: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G = genotype;  D=disease;  K = overall disease risk in population = </a:t>
            </a:r>
            <a:r>
              <a:rPr lang="en-US" sz="1800" dirty="0" smtClean="0">
                <a:solidFill>
                  <a:srgbClr val="FF0000"/>
                </a:solidFill>
              </a:rPr>
              <a:t>0.01</a:t>
            </a:r>
            <a:r>
              <a:rPr lang="en-US" sz="1800" dirty="0" smtClean="0"/>
              <a:t>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p = risk allele frequency = </a:t>
            </a:r>
            <a:r>
              <a:rPr lang="en-US" sz="1800" dirty="0" smtClean="0">
                <a:solidFill>
                  <a:srgbClr val="FF0000"/>
                </a:solidFill>
              </a:rPr>
              <a:t>0.2</a:t>
            </a:r>
            <a:r>
              <a:rPr lang="en-US" sz="1800" dirty="0" smtClean="0"/>
              <a:t>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f0 = baseline risk for homozygote non-risk allele – UNKNOWN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R  = relative risk for heterozygote; assume risk is multiplicative (on this scale) = </a:t>
            </a:r>
            <a:r>
              <a:rPr lang="en-US" sz="1800" dirty="0" smtClean="0">
                <a:solidFill>
                  <a:srgbClr val="FF0000"/>
                </a:solidFill>
              </a:rPr>
              <a:t>1.2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82842" y="3609474"/>
            <a:ext cx="5233737" cy="10708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58812"/>
            <a:ext cx="8590547" cy="1784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Single locus disease model: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G = genotype;  D=disease;  K = overall disease risk in population = </a:t>
            </a:r>
            <a:r>
              <a:rPr lang="en-US" sz="1800" dirty="0" smtClean="0">
                <a:solidFill>
                  <a:srgbClr val="FF0000"/>
                </a:solidFill>
              </a:rPr>
              <a:t>0.01</a:t>
            </a:r>
            <a:r>
              <a:rPr lang="en-US" sz="1800" dirty="0" smtClean="0"/>
              <a:t>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p = risk allele frequency = </a:t>
            </a:r>
            <a:r>
              <a:rPr lang="en-US" sz="1800" dirty="0" smtClean="0">
                <a:solidFill>
                  <a:srgbClr val="FF0000"/>
                </a:solidFill>
              </a:rPr>
              <a:t>0.2</a:t>
            </a:r>
            <a:r>
              <a:rPr lang="en-US" sz="1800" dirty="0" smtClean="0"/>
              <a:t>;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f0 = baseline risk for homozygote non-risk allele – UNKNOWN 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R  = relative risk for heterozygote; assume risk is multiplicative (on this scale) = </a:t>
            </a:r>
            <a:r>
              <a:rPr lang="en-US" sz="1800" dirty="0" smtClean="0">
                <a:solidFill>
                  <a:srgbClr val="FF0000"/>
                </a:solidFill>
              </a:rPr>
              <a:t>1.2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561162"/>
              </p:ext>
            </p:extLst>
          </p:nvPr>
        </p:nvGraphicFramePr>
        <p:xfrm>
          <a:off x="308807" y="2743200"/>
          <a:ext cx="8377995" cy="347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599"/>
                <a:gridCol w="1675599"/>
                <a:gridCol w="1675599"/>
                <a:gridCol w="1675599"/>
                <a:gridCol w="1675599"/>
              </a:tblGrid>
              <a:tr h="6954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P(D|G)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P(D &amp; 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P(G|D)</a:t>
                      </a:r>
                      <a:endParaRPr lang="en-US" sz="2400" dirty="0"/>
                    </a:p>
                  </a:txBody>
                  <a:tcPr/>
                </a:tc>
              </a:tr>
              <a:tr h="6954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0.64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0.0092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0.59</a:t>
                      </a:r>
                      <a:endParaRPr lang="en-US" sz="2400" dirty="0"/>
                    </a:p>
                  </a:txBody>
                  <a:tcPr/>
                </a:tc>
              </a:tr>
              <a:tr h="6954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0.0111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0.36</a:t>
                      </a:r>
                      <a:endParaRPr lang="en-US" sz="2400" dirty="0"/>
                    </a:p>
                  </a:txBody>
                  <a:tcPr/>
                </a:tc>
              </a:tr>
              <a:tr h="6954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0.0133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0.0005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0.05</a:t>
                      </a:r>
                      <a:endParaRPr lang="en-US" sz="2400" dirty="0"/>
                    </a:p>
                  </a:txBody>
                  <a:tcPr/>
                </a:tc>
              </a:tr>
              <a:tr h="69542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Sum= 0.01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2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14277</TotalTime>
  <Words>1181</Words>
  <Application>Microsoft Macintosh PowerPoint</Application>
  <PresentationFormat>On-screen Show (4:3)</PresentationFormat>
  <Paragraphs>221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Cambria Math</vt:lpstr>
      <vt:lpstr>Century Gothic</vt:lpstr>
      <vt:lpstr>Symbol</vt:lpstr>
      <vt:lpstr>Arial</vt:lpstr>
      <vt:lpstr>Office Theme</vt:lpstr>
      <vt:lpstr>Document</vt:lpstr>
      <vt:lpstr> Single locus model of disease risk &amp; Power Calculations Naomi Wray</vt:lpstr>
      <vt:lpstr>Aims of Lecture </vt:lpstr>
      <vt:lpstr>Revision of Power</vt:lpstr>
      <vt:lpstr>Single locus disease model</vt:lpstr>
      <vt:lpstr>Single locus disease model</vt:lpstr>
      <vt:lpstr>Single locus disease model</vt:lpstr>
      <vt:lpstr>Single locus disease model</vt:lpstr>
      <vt:lpstr>Practical</vt:lpstr>
      <vt:lpstr>Practical</vt:lpstr>
      <vt:lpstr>Allele frequency in screened controls</vt:lpstr>
      <vt:lpstr>Find same for non-disease  = screened controls</vt:lpstr>
      <vt:lpstr>Online GWAS power calculator</vt:lpstr>
      <vt:lpstr>PowerPoint Presentation</vt:lpstr>
      <vt:lpstr>Power of a case-control study</vt:lpstr>
      <vt:lpstr>Power of a case-control study</vt:lpstr>
      <vt:lpstr>Look at R script</vt:lpstr>
      <vt:lpstr>Compare disease risk K =0.01 vs K =0.15 GRR =1.2, p =0.2, alpha=5x10-8</vt:lpstr>
      <vt:lpstr>Approximate variance explained by a locus</vt:lpstr>
      <vt:lpstr>Power of a case-control association study expressed in terms of variance explained by the locus</vt:lpstr>
      <vt:lpstr>Power of a association study of a quantitative trait</vt:lpstr>
      <vt:lpstr>PowerPoint Presentation</vt:lpstr>
      <vt:lpstr>PowerPoint Presentation</vt:lpstr>
      <vt:lpstr>Practical</vt:lpstr>
      <vt:lpstr>Section b)</vt:lpstr>
      <vt:lpstr>Section c)</vt:lpstr>
      <vt:lpstr>Section c) Change to compare Disease Risk</vt:lpstr>
      <vt:lpstr>Section d)</vt:lpstr>
      <vt:lpstr>Section d) x-axis variance explained whatever allele freq</vt:lpstr>
    </vt:vector>
  </TitlesOfParts>
  <Company>QBI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Wray</dc:creator>
  <cp:lastModifiedBy>Naomi Wray</cp:lastModifiedBy>
  <cp:revision>331</cp:revision>
  <cp:lastPrinted>2014-07-14T00:36:07Z</cp:lastPrinted>
  <dcterms:created xsi:type="dcterms:W3CDTF">2014-06-14T06:11:11Z</dcterms:created>
  <dcterms:modified xsi:type="dcterms:W3CDTF">2016-11-22T19:58:42Z</dcterms:modified>
</cp:coreProperties>
</file>