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94" r:id="rId3"/>
    <p:sldId id="258" r:id="rId4"/>
    <p:sldId id="260" r:id="rId5"/>
    <p:sldId id="262" r:id="rId6"/>
    <p:sldId id="292" r:id="rId7"/>
    <p:sldId id="263" r:id="rId8"/>
    <p:sldId id="264" r:id="rId9"/>
    <p:sldId id="265" r:id="rId10"/>
    <p:sldId id="261" r:id="rId11"/>
    <p:sldId id="266" r:id="rId12"/>
    <p:sldId id="267" r:id="rId13"/>
    <p:sldId id="269" r:id="rId14"/>
    <p:sldId id="273" r:id="rId15"/>
    <p:sldId id="257" r:id="rId16"/>
    <p:sldId id="274" r:id="rId17"/>
    <p:sldId id="275" r:id="rId18"/>
    <p:sldId id="295" r:id="rId19"/>
    <p:sldId id="290" r:id="rId20"/>
    <p:sldId id="291" r:id="rId21"/>
    <p:sldId id="285" r:id="rId22"/>
    <p:sldId id="282" r:id="rId23"/>
    <p:sldId id="286" r:id="rId24"/>
    <p:sldId id="281" r:id="rId25"/>
    <p:sldId id="276" r:id="rId26"/>
    <p:sldId id="283" r:id="rId27"/>
    <p:sldId id="277" r:id="rId28"/>
    <p:sldId id="278" r:id="rId29"/>
    <p:sldId id="279" r:id="rId30"/>
    <p:sldId id="280" r:id="rId31"/>
    <p:sldId id="287" r:id="rId32"/>
    <p:sldId id="293" r:id="rId33"/>
    <p:sldId id="288" r:id="rId34"/>
    <p:sldId id="289" r:id="rId35"/>
    <p:sldId id="268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3"/>
    <p:restoredTop sz="65146"/>
  </p:normalViewPr>
  <p:slideViewPr>
    <p:cSldViewPr snapToGrid="0" snapToObjects="1">
      <p:cViewPr>
        <p:scale>
          <a:sx n="117" d="100"/>
          <a:sy n="117" d="100"/>
        </p:scale>
        <p:origin x="556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16D42-7BF6-4B43-8F02-DDA155FD300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97F0C-67FF-B54C-9584-7D5C6DD7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97F0C-67FF-B54C-9584-7D5C6DD7E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2371-724E-6345-A19D-B5B622813B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CE1-2D7F-6F4D-A520-FA62BA949ADC}" type="datetime1">
              <a:rPr lang="en-AU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8381-726D-A94F-A248-A66DC3F9879D}" type="datetime1">
              <a:rPr lang="en-AU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01B-1FC6-0045-BDEF-AEF3FDDF2313}" type="datetime1">
              <a:rPr lang="en-AU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9192-389E-484D-BEB2-7F473000C909}" type="datetime1">
              <a:rPr lang="en-AU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4033-FD19-6A4C-974D-E44CE6A836CB}" type="datetime1">
              <a:rPr lang="en-AU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81CC-3F6E-C049-9FA6-0CF881E96C84}" type="datetime1">
              <a:rPr lang="en-AU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5273-44AA-E943-91E8-154D09C6FCD3}" type="datetime1">
              <a:rPr lang="en-AU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E6B5-949F-C04E-A1FC-8DBA428808AC}" type="datetime1">
              <a:rPr lang="en-AU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FD06-6D53-BF49-8894-B9C089757A30}" type="datetime1">
              <a:rPr lang="en-AU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329B-2D94-E646-8661-AF50E38C9F0E}" type="datetime1">
              <a:rPr lang="en-AU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2828-8F5E-FC48-BB6D-1F7168925524}" type="datetime1">
              <a:rPr lang="en-AU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823A-B0EC-2F45-9645-F8B02793189C}" type="datetime1">
              <a:rPr lang="en-AU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CD4AA-C8E5-F142-B34B-7930F53B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20.png"/><Relationship Id="rId5" Type="http://schemas.openxmlformats.org/officeDocument/2006/relationships/image" Target="../media/image230.png"/><Relationship Id="rId6" Type="http://schemas.openxmlformats.org/officeDocument/2006/relationships/image" Target="../media/image240.png"/><Relationship Id="rId7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risk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Maier</a:t>
            </a:r>
          </a:p>
          <a:p>
            <a:endParaRPr lang="en-US" dirty="0"/>
          </a:p>
          <a:p>
            <a:r>
              <a:rPr lang="en-US" dirty="0" smtClean="0"/>
              <a:t>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 / testing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be independent (no overlapping samples)</a:t>
            </a:r>
          </a:p>
          <a:p>
            <a:endParaRPr lang="en-US" dirty="0" smtClean="0"/>
          </a:p>
          <a:p>
            <a:r>
              <a:rPr lang="en-US" dirty="0" smtClean="0"/>
              <a:t>Otherwise inflated estimate of accuracy</a:t>
            </a:r>
          </a:p>
          <a:p>
            <a:endParaRPr lang="en-US" dirty="0" smtClean="0"/>
          </a:p>
          <a:p>
            <a:r>
              <a:rPr lang="en-US" dirty="0" smtClean="0"/>
              <a:t>For genetic prediction, no close relatives in prediction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 / bias - variance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4" y="2668050"/>
            <a:ext cx="7445772" cy="29624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 / bias - variance tradeoff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5" y="2333072"/>
            <a:ext cx="6422236" cy="45249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prediction models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25984" y="1669011"/>
            <a:ext cx="5094514" cy="1353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Linear </a:t>
            </a:r>
            <a:r>
              <a:rPr lang="en-US" sz="1800" dirty="0" smtClean="0"/>
              <a:t>regression</a:t>
            </a:r>
            <a:br>
              <a:rPr lang="en-US" sz="1800" dirty="0" smtClean="0"/>
            </a:br>
            <a:r>
              <a:rPr lang="en-US" sz="1800" dirty="0" smtClean="0"/>
              <a:t>(Ordinary </a:t>
            </a:r>
            <a:r>
              <a:rPr lang="en-US" sz="1800" dirty="0"/>
              <a:t>Least Squares, OLS</a:t>
            </a:r>
            <a:r>
              <a:rPr lang="en-US" sz="1800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6" y="1690690"/>
            <a:ext cx="1936458" cy="15039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1850" y="2599290"/>
            <a:ext cx="3155558" cy="79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Regularised</a:t>
            </a:r>
            <a:r>
              <a:rPr lang="en-US" sz="1800" dirty="0"/>
              <a:t> regression</a:t>
            </a:r>
            <a:br>
              <a:rPr lang="en-US" sz="1800" dirty="0"/>
            </a:br>
            <a:r>
              <a:rPr lang="en-US" sz="1800" dirty="0"/>
              <a:t>(LASSO, ridge regression)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7" y="1528795"/>
            <a:ext cx="2256695" cy="163439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37325" y="3671161"/>
            <a:ext cx="3201321" cy="73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smtClean="0"/>
              <a:t>Support vector machine (SVM)</a:t>
            </a:r>
            <a:endParaRPr lang="en-US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30036" y="4436555"/>
            <a:ext cx="2839270" cy="46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Arificial</a:t>
            </a:r>
            <a:r>
              <a:rPr lang="en-US" sz="1800" dirty="0"/>
              <a:t> Neural Networks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51" y="3584504"/>
            <a:ext cx="2377293" cy="1765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2" y="3564378"/>
            <a:ext cx="1871482" cy="127853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816344" y="5448313"/>
            <a:ext cx="3643285" cy="55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smtClean="0"/>
              <a:t>Decision trees, Random forests</a:t>
            </a:r>
            <a:endParaRPr lang="en-US" sz="18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89230" y="6214541"/>
            <a:ext cx="2940797" cy="50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k-nearest </a:t>
            </a:r>
            <a:r>
              <a:rPr lang="en-US" sz="1800" dirty="0" err="1"/>
              <a:t>neighbours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06" y="5565728"/>
            <a:ext cx="2852773" cy="1062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2" y="5246565"/>
            <a:ext cx="1458410" cy="1422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0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linear regression?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omputationally </a:t>
            </a:r>
            <a:r>
              <a:rPr lang="en-US" dirty="0"/>
              <a:t>not very demanding</a:t>
            </a:r>
          </a:p>
          <a:p>
            <a:r>
              <a:rPr lang="en-US" dirty="0" smtClean="0"/>
              <a:t>More </a:t>
            </a:r>
            <a:r>
              <a:rPr lang="en-US" dirty="0"/>
              <a:t>complex models are useful when interaction effects are important</a:t>
            </a:r>
          </a:p>
          <a:p>
            <a:r>
              <a:rPr lang="en-US" dirty="0" smtClean="0"/>
              <a:t>But </a:t>
            </a:r>
            <a:r>
              <a:rPr lang="en-US" dirty="0"/>
              <a:t>for most traits, additive effects explain most of the variance</a:t>
            </a:r>
          </a:p>
          <a:p>
            <a:r>
              <a:rPr lang="en-US" dirty="0" smtClean="0"/>
              <a:t>Mathematically </a:t>
            </a:r>
            <a:r>
              <a:rPr lang="en-US" dirty="0"/>
              <a:t>more </a:t>
            </a:r>
            <a:r>
              <a:rPr lang="en-US" dirty="0" smtClean="0"/>
              <a:t>tractable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-1"/>
            <a:ext cx="9154552" cy="68596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0"/>
            <a:ext cx="9152404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7"/>
            <a:ext cx="9141852" cy="6850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650" y="4074289"/>
            <a:ext cx="8515350" cy="248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7"/>
            <a:ext cx="9141852" cy="6850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650" y="4074289"/>
            <a:ext cx="8515350" cy="248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!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2634342"/>
            <a:ext cx="4248150" cy="305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If M &gt; N, (X’X)</a:t>
            </a:r>
            <a:r>
              <a:rPr lang="en-US" baseline="30000" dirty="0" smtClean="0"/>
              <a:t>-1 </a:t>
            </a:r>
            <a:r>
              <a:rPr lang="en-US" dirty="0" smtClean="0"/>
              <a:t>does not exist!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Model is underdetermined.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Solution: add something to diagonal of X’X to make it invertible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83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8169042" y="5810491"/>
            <a:ext cx="535120" cy="52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18281" y="6332410"/>
            <a:ext cx="88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M = N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5693881" y="4416689"/>
            <a:ext cx="355923" cy="122372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6557" y="4388013"/>
            <a:ext cx="45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2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3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4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5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042819" y="2045179"/>
            <a:ext cx="1270948" cy="1227636"/>
          </a:xfrm>
          <a:prstGeom prst="round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68923" y="2057810"/>
            <a:ext cx="127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0 2 1 0 2 0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1 2 0 1 1 0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0 1 0 2 2 1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0 2 1 2 0 0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1 2 0 1 1 0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0 2 1 0 2 0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61497" y="2071293"/>
            <a:ext cx="383572" cy="1201523"/>
          </a:xfrm>
          <a:prstGeom prst="round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70C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4117" y="1727116"/>
            <a:ext cx="267167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SNPs	             Phenotype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229416" y="2431591"/>
            <a:ext cx="131594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Individuals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024104" y="2729213"/>
            <a:ext cx="546963" cy="888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" name="Rounded Rectangle 47"/>
          <p:cNvSpPr/>
          <p:nvPr/>
        </p:nvSpPr>
        <p:spPr>
          <a:xfrm>
            <a:off x="5694769" y="2126239"/>
            <a:ext cx="355923" cy="122372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8431" y="2040736"/>
            <a:ext cx="36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y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y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2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y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3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y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4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y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5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y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87445" y="2097562"/>
            <a:ext cx="45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2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3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4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5</a:t>
            </a:r>
          </a:p>
          <a:p>
            <a:pPr defTabSz="457189"/>
            <a:r>
              <a:rPr lang="el-GR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β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10763" y="1272009"/>
            <a:ext cx="152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 set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0795" y="6219135"/>
            <a:ext cx="101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Test set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50331" y="5656785"/>
            <a:ext cx="73790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5871845" y="3349962"/>
            <a:ext cx="887" cy="106672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ounded Rectangle 54"/>
          <p:cNvSpPr/>
          <p:nvPr/>
        </p:nvSpPr>
        <p:spPr>
          <a:xfrm>
            <a:off x="7099683" y="4560510"/>
            <a:ext cx="318068" cy="1047839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80693" y="4531831"/>
            <a:ext cx="43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ŷ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ŷ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2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ŷ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3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ŷ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4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ŷ</a:t>
            </a:r>
            <a:r>
              <a:rPr lang="en-US" sz="1200" baseline="-250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09855" y="1755992"/>
            <a:ext cx="193929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 effects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7861" y="5652364"/>
            <a:ext cx="143553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Phenotype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106089" y="4825686"/>
            <a:ext cx="134347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Individuals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16746" y="4548883"/>
            <a:ext cx="1270948" cy="1040044"/>
          </a:xfrm>
          <a:prstGeom prst="round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2848" y="4561513"/>
            <a:ext cx="1270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0 2 1 0 2 0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1 2 0 1 1 0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0 1 0 2 2 1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0 2 1 2 0 0</a:t>
            </a:r>
          </a:p>
          <a:p>
            <a:pPr defTabSz="457189"/>
            <a:r>
              <a:rPr lang="en-US" sz="1200" dirty="0">
                <a:solidFill>
                  <a:srgbClr val="EEECE1">
                    <a:alpha val="50000"/>
                  </a:srgbClr>
                </a:solidFill>
                <a:latin typeface="Monaco"/>
                <a:cs typeface="Monaco"/>
              </a:rPr>
              <a:t>1 2 0 1 1 0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67441" y="5655996"/>
            <a:ext cx="12967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 effects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176534" y="5028551"/>
            <a:ext cx="639135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4" name="TextBox 63"/>
          <p:cNvSpPr txBox="1"/>
          <p:nvPr/>
        </p:nvSpPr>
        <p:spPr>
          <a:xfrm>
            <a:off x="624143" y="1562512"/>
            <a:ext cx="187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GWAS (discovery)</a:t>
            </a:r>
          </a:p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 Phenotypes to SNPs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7478" y="4271407"/>
            <a:ext cx="1828792" cy="1300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charset="0"/>
                <a:cs typeface="Calibri" charset="0"/>
              </a:rPr>
              <a:t>Polygenic risk prediction</a:t>
            </a:r>
          </a:p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1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 SNPs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Phenotypes 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6" name="Picture 65" descr="morty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r="58155"/>
          <a:stretch/>
        </p:blipFill>
        <p:spPr>
          <a:xfrm flipH="1">
            <a:off x="743155" y="3026077"/>
            <a:ext cx="363275" cy="4299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l="567" r="44316"/>
          <a:stretch/>
        </p:blipFill>
        <p:spPr>
          <a:xfrm>
            <a:off x="1646023" y="3068100"/>
            <a:ext cx="479007" cy="344001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V="1">
            <a:off x="1223685" y="3232163"/>
            <a:ext cx="283339" cy="3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9" name="Straight Arrow Connector 68"/>
          <p:cNvCxnSpPr/>
          <p:nvPr/>
        </p:nvCxnSpPr>
        <p:spPr>
          <a:xfrm flipV="1">
            <a:off x="1191688" y="5881325"/>
            <a:ext cx="283339" cy="3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0" name="Picture 69" descr="morty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r="58155"/>
          <a:stretch/>
        </p:blipFill>
        <p:spPr>
          <a:xfrm flipH="1">
            <a:off x="1633535" y="5664959"/>
            <a:ext cx="363275" cy="42997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567" r="44316"/>
          <a:stretch/>
        </p:blipFill>
        <p:spPr>
          <a:xfrm>
            <a:off x="582747" y="5707948"/>
            <a:ext cx="479007" cy="3440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/>
          <a:srcRect l="567" r="44316"/>
          <a:stretch/>
        </p:blipFill>
        <p:spPr>
          <a:xfrm>
            <a:off x="5686558" y="6008622"/>
            <a:ext cx="479007" cy="3440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l="567" r="44316"/>
          <a:stretch/>
        </p:blipFill>
        <p:spPr>
          <a:xfrm>
            <a:off x="5632341" y="1432260"/>
            <a:ext cx="479007" cy="344001"/>
          </a:xfrm>
          <a:prstGeom prst="rect">
            <a:avLst/>
          </a:prstGeom>
        </p:spPr>
      </p:pic>
      <p:pic>
        <p:nvPicPr>
          <p:cNvPr id="74" name="Picture 73" descr="morty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r="58155"/>
          <a:stretch/>
        </p:blipFill>
        <p:spPr>
          <a:xfrm flipH="1">
            <a:off x="7107372" y="5991828"/>
            <a:ext cx="363275" cy="429976"/>
          </a:xfrm>
          <a:prstGeom prst="rect">
            <a:avLst/>
          </a:prstGeom>
        </p:spPr>
      </p:pic>
      <p:pic>
        <p:nvPicPr>
          <p:cNvPr id="75" name="Picture 74" descr="morty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r="58155"/>
          <a:stretch/>
        </p:blipFill>
        <p:spPr>
          <a:xfrm flipH="1">
            <a:off x="4541643" y="1380569"/>
            <a:ext cx="363275" cy="429976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V="1">
            <a:off x="315396" y="3782707"/>
            <a:ext cx="8001290" cy="2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7"/>
            <a:ext cx="9141852" cy="68500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-1"/>
            <a:ext cx="9154552" cy="6859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8" y="1132885"/>
            <a:ext cx="3855145" cy="3774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27943" y="1132885"/>
                <a:ext cx="3636326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BLUP puts prior distribution on SNP effects:</a:t>
                </a:r>
              </a:p>
              <a:p>
                <a:endParaRPr lang="en-US" dirty="0"/>
              </a:p>
              <a:p>
                <a:r>
                  <a:rPr lang="el-GR" dirty="0" smtClean="0"/>
                  <a:t>β</a:t>
                </a:r>
                <a:r>
                  <a:rPr lang="en-AU" b="1" dirty="0" smtClean="0"/>
                  <a:t> </a:t>
                </a:r>
                <a:r>
                  <a:rPr lang="en-US" dirty="0" smtClean="0">
                    <a:effectLst/>
                  </a:rPr>
                  <a:t>~  </a:t>
                </a:r>
                <a:r>
                  <a:rPr lang="en-US" dirty="0" smtClean="0"/>
                  <a:t>N(0, (1-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AU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AU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i="1" u="sng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b="0" i="1" u="sng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AU" i="1" u="sng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u="sng" dirty="0" smtClean="0"/>
                  <a:t> -&gt; 0, 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u="sng" dirty="0" smtClean="0"/>
                  <a:t> -&gt; 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Prior becomes completely uninformative (flat)</a:t>
                </a:r>
              </a:p>
              <a:p>
                <a:endParaRPr lang="en-US" dirty="0"/>
              </a:p>
              <a:p>
                <a:r>
                  <a:rPr lang="en-US" dirty="0" smtClean="0"/>
                  <a:t>BLUP becomes OLS (multiple regression)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i="1" u="sng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b="0" i="1" u="sng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AU" i="1" u="sng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u="sng" dirty="0" smtClean="0"/>
                  <a:t> -&gt; 1, 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u="sng" dirty="0" smtClean="0"/>
                  <a:t> -&gt; </a:t>
                </a:r>
                <a:r>
                  <a:rPr lang="en-US" u="sng" dirty="0" err="1" smtClean="0"/>
                  <a:t>Inf</a:t>
                </a:r>
                <a:endParaRPr lang="en-US" u="sng" dirty="0" smtClean="0"/>
              </a:p>
              <a:p>
                <a:endParaRPr lang="en-US" dirty="0"/>
              </a:p>
              <a:p>
                <a:r>
                  <a:rPr lang="el-GR" dirty="0" smtClean="0"/>
                  <a:t>β</a:t>
                </a:r>
                <a:r>
                  <a:rPr lang="en-AU" dirty="0" smtClean="0"/>
                  <a:t> -&gt; 0; proportional to simple OLS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43" y="1132885"/>
                <a:ext cx="3636326" cy="5078313"/>
              </a:xfrm>
              <a:prstGeom prst="rect">
                <a:avLst/>
              </a:prstGeom>
              <a:blipFill rotWithShape="0">
                <a:blip r:embed="rId4"/>
                <a:stretch>
                  <a:fillRect l="-1510" t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BLUP predictors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Two differences to polygenic risk scores: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 smtClean="0"/>
                  <a:t>Multiple regression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Penalty (shrinkage) term lambda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 smtClean="0"/>
                  <a:t>BLUP = ridge regression with specific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𝜆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 rotWithShape="0">
                <a:blip r:embed="rId2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BLUP predictors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5" y="2104472"/>
            <a:ext cx="6422236" cy="45249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72200" y="3611880"/>
            <a:ext cx="30480" cy="222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3230880"/>
            <a:ext cx="6553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BLUP predictors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5" y="2104472"/>
            <a:ext cx="6422236" cy="45249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72200" y="3611880"/>
            <a:ext cx="30480" cy="222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41520" y="3611880"/>
            <a:ext cx="30480" cy="222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3230880"/>
            <a:ext cx="6553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OLS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13860" y="3230880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07"/>
            <a:ext cx="9144001" cy="68517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6319"/>
          <a:stretch/>
        </p:blipFill>
        <p:spPr>
          <a:xfrm>
            <a:off x="3990578" y="3849501"/>
            <a:ext cx="3642324" cy="24618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185" y="1778134"/>
            <a:ext cx="26869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/>
              <a:t>BLUE: Best Linear Unbiased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8184" y="2531417"/>
                <a:ext cx="1534266" cy="335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00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500" b="1" i="1">
                              <a:latin typeface="Cambria Math" charset="0"/>
                            </a:rPr>
                            <m:t>𝒃</m:t>
                          </m:r>
                        </m:e>
                      </m:acc>
                      <m:r>
                        <a:rPr lang="en-US" sz="150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5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1">
                                      <a:latin typeface="Cambria Math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150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500" b="1">
                                  <a:latin typeface="Cambria Math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150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500" b="1">
                          <a:latin typeface="Cambria Math" charset="0"/>
                        </a:rPr>
                        <m:t>𝐗</m:t>
                      </m:r>
                      <m:r>
                        <a:rPr lang="en-US" sz="1500">
                          <a:latin typeface="Cambria Math" charset="0"/>
                        </a:rPr>
                        <m:t>′</m:t>
                      </m:r>
                      <m:r>
                        <a:rPr lang="en-US" sz="1500" b="1" i="1"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4" y="2531417"/>
                <a:ext cx="1534266" cy="335733"/>
              </a:xfrm>
              <a:prstGeom prst="rect">
                <a:avLst/>
              </a:prstGeom>
              <a:blipFill rotWithShape="0">
                <a:blip r:embed="rId4"/>
                <a:stretch>
                  <a:fillRect t="-909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423"/>
          <a:stretch/>
        </p:blipFill>
        <p:spPr>
          <a:xfrm>
            <a:off x="3999186" y="1483806"/>
            <a:ext cx="3637385" cy="2509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605660" y="1584236"/>
            <a:ext cx="0" cy="1996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000752" y="2310848"/>
            <a:ext cx="17451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/>
              <a:t>estimated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8185" y="2908656"/>
                <a:ext cx="3353937" cy="8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 smtClean="0"/>
                  <a:t>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5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500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AU" sz="1500">
                        <a:latin typeface="Cambria Math" charset="0"/>
                      </a:rPr>
                      <m:t>|</m:t>
                    </m:r>
                    <m:r>
                      <a:rPr lang="en-AU" sz="1500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1500" dirty="0"/>
                  <a:t>) = </a:t>
                </a:r>
                <a:r>
                  <a:rPr lang="en-US" sz="1500" i="1" dirty="0" smtClean="0"/>
                  <a:t>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500" dirty="0" err="1"/>
                  <a:t>C</a:t>
                </a:r>
                <a:r>
                  <a:rPr lang="en-US" sz="1500" dirty="0" err="1" smtClean="0"/>
                  <a:t>ov</a:t>
                </a:r>
                <a:r>
                  <a:rPr lang="en-US" sz="15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5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500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AU" sz="1500" b="0" i="0" smtClean="0">
                        <a:latin typeface="Cambria Math" charset="0"/>
                      </a:rPr>
                      <m:t>,</m:t>
                    </m:r>
                    <m:r>
                      <a:rPr lang="en-AU" sz="1500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1500" dirty="0"/>
                  <a:t>) = </a:t>
                </a:r>
                <a:r>
                  <a:rPr lang="en-US" sz="1500" dirty="0" err="1" smtClean="0"/>
                  <a:t>Var</a:t>
                </a:r>
                <a:r>
                  <a:rPr lang="en-US" sz="1500" dirty="0" smtClean="0"/>
                  <a:t>(</a:t>
                </a:r>
                <a:r>
                  <a:rPr lang="en-US" sz="1500" i="1" dirty="0" smtClean="0"/>
                  <a:t>b)</a:t>
                </a:r>
                <a:endParaRPr lang="en-US" sz="15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5" y="2908656"/>
                <a:ext cx="3353937" cy="822020"/>
              </a:xfrm>
              <a:prstGeom prst="rect">
                <a:avLst/>
              </a:prstGeom>
              <a:blipFill rotWithShape="0">
                <a:blip r:embed="rId5"/>
                <a:stretch>
                  <a:fillRect l="-727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37726" y="6113092"/>
            <a:ext cx="11805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/>
              <a:t>true effect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00752" y="4719769"/>
            <a:ext cx="17451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/>
              <a:t>estimated effect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72211" y="4631919"/>
            <a:ext cx="3107154" cy="49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372211" y="4757604"/>
            <a:ext cx="3107154" cy="49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84534" y="1585940"/>
            <a:ext cx="0" cy="1996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8185" y="4208951"/>
            <a:ext cx="26869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/>
              <a:t>BLUP: Best Linear Unbiased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8185" y="5339474"/>
                <a:ext cx="3353937" cy="8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 smtClean="0"/>
                  <a:t>E(</a:t>
                </a:r>
                <a14:m>
                  <m:oMath xmlns:m="http://schemas.openxmlformats.org/officeDocument/2006/math">
                    <m:r>
                      <a:rPr lang="en-AU" sz="1500" i="1">
                        <a:latin typeface="Cambria Math" charset="0"/>
                      </a:rPr>
                      <m:t>𝑏</m:t>
                    </m:r>
                    <m:r>
                      <a:rPr lang="en-AU" sz="1500">
                        <a:latin typeface="Cambria Math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sz="15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500" i="1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500" dirty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5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500" i="1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endParaRPr lang="en-AU" sz="15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500" dirty="0" err="1"/>
                  <a:t>C</a:t>
                </a:r>
                <a:r>
                  <a:rPr lang="en-US" sz="1500" dirty="0" err="1" smtClean="0"/>
                  <a:t>ov</a:t>
                </a:r>
                <a:r>
                  <a:rPr lang="en-US" sz="15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5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500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AU" sz="1500" b="0" i="0" smtClean="0">
                        <a:latin typeface="Cambria Math" charset="0"/>
                      </a:rPr>
                      <m:t>,</m:t>
                    </m:r>
                    <m:r>
                      <a:rPr lang="en-AU" sz="1500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1500" dirty="0"/>
                  <a:t>) = </a:t>
                </a:r>
                <a:r>
                  <a:rPr lang="en-US" sz="1500" dirty="0" err="1" smtClean="0"/>
                  <a:t>Var</a:t>
                </a:r>
                <a14:m>
                  <m:oMath xmlns:m="http://schemas.openxmlformats.org/officeDocument/2006/math">
                    <m:r>
                      <a:rPr lang="en-AU" sz="1500" b="0" i="0" smtClean="0">
                        <a:latin typeface="Cambria Math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5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500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AU" sz="15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15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5" y="5339474"/>
                <a:ext cx="3353937" cy="822020"/>
              </a:xfrm>
              <a:prstGeom prst="rect">
                <a:avLst/>
              </a:prstGeom>
              <a:blipFill rotWithShape="0">
                <a:blip r:embed="rId6"/>
                <a:stretch>
                  <a:fillRect l="-72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38185" y="4960061"/>
                <a:ext cx="2325252" cy="335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500" b="1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sz="1500" i="1">
                              <a:latin typeface="Cambria Math" charset="0"/>
                            </a:rPr>
                            <m:t>𝐵𝐿𝑈𝑃</m:t>
                          </m:r>
                        </m:sub>
                      </m:sSub>
                      <m:r>
                        <a:rPr lang="en-US" sz="150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5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1">
                                      <a:latin typeface="Cambria Math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150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500" b="1">
                                  <a:latin typeface="Cambria Math" charset="0"/>
                                </a:rPr>
                                <m:t>𝐗</m:t>
                              </m:r>
                              <m:r>
                                <a:rPr lang="en-US" sz="150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1500" b="1" i="1">
                                  <a:latin typeface="Cambria Math" charset="0"/>
                                </a:rPr>
                                <m:t>𝑰</m:t>
                              </m:r>
                              <m:r>
                                <a:rPr lang="en-US" sz="1500" i="1">
                                  <a:latin typeface="Cambria Math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sz="150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500" b="1">
                          <a:latin typeface="Cambria Math" charset="0"/>
                        </a:rPr>
                        <m:t>𝐗</m:t>
                      </m:r>
                      <m:r>
                        <a:rPr lang="en-US" sz="1500">
                          <a:latin typeface="Cambria Math" charset="0"/>
                        </a:rPr>
                        <m:t>′</m:t>
                      </m:r>
                      <m:r>
                        <a:rPr lang="en-US" sz="1500" b="1" i="1"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5" y="4960061"/>
                <a:ext cx="2325252" cy="335733"/>
              </a:xfrm>
              <a:prstGeom prst="rect">
                <a:avLst/>
              </a:prstGeom>
              <a:blipFill rotWithShape="0">
                <a:blip r:embed="rId7"/>
                <a:stretch>
                  <a:fillRect t="-9091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479009" y="1657567"/>
            <a:ext cx="129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(OLS)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06079" y="4034433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BLUP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Unbiasedness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0"/>
            <a:ext cx="91524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1" y="1930139"/>
            <a:ext cx="3886538" cy="23439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1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07"/>
            <a:ext cx="9144001" cy="68517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7"/>
            <a:ext cx="9144000" cy="6851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risk prediction -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in general</a:t>
            </a:r>
          </a:p>
          <a:p>
            <a:r>
              <a:rPr lang="en-US" dirty="0" smtClean="0"/>
              <a:t>Linear regression</a:t>
            </a:r>
          </a:p>
          <a:p>
            <a:r>
              <a:rPr lang="en-US" dirty="0" smtClean="0"/>
              <a:t>BLUP</a:t>
            </a:r>
          </a:p>
          <a:p>
            <a:r>
              <a:rPr lang="en-US" dirty="0" smtClean="0"/>
              <a:t>Expected prediction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0"/>
            <a:ext cx="91524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0"/>
            <a:ext cx="91524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28" y="1286633"/>
            <a:ext cx="4885430" cy="4970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8977" y="2450586"/>
            <a:ext cx="129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977" y="4469627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BLUP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94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2" y="0"/>
            <a:ext cx="91524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28" y="1286633"/>
            <a:ext cx="4885430" cy="4970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8977" y="2450586"/>
            <a:ext cx="129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977" y="4469627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BLUP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6565" y="5394803"/>
            <a:ext cx="3361908" cy="1364811"/>
            <a:chOff x="356565" y="5394803"/>
            <a:chExt cx="3361908" cy="13648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65" y="5394803"/>
              <a:ext cx="3361908" cy="13648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61824" y="5757334"/>
              <a:ext cx="378176" cy="237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15822" y="6163734"/>
              <a:ext cx="112889" cy="20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43956" y="6163734"/>
              <a:ext cx="112889" cy="20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4756" y="5708953"/>
              <a:ext cx="112889" cy="20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Statistical learning textbook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statweb.stanford.edu</a:t>
            </a:r>
            <a:r>
              <a:rPr lang="en-US" sz="1200" dirty="0"/>
              <a:t>/~</a:t>
            </a:r>
            <a:r>
              <a:rPr lang="en-US" sz="1200" dirty="0" err="1"/>
              <a:t>tibs</a:t>
            </a:r>
            <a:r>
              <a:rPr lang="en-US" sz="1200" dirty="0"/>
              <a:t>/</a:t>
            </a:r>
            <a:r>
              <a:rPr lang="en-US" sz="1200" dirty="0" err="1"/>
              <a:t>ElemStatLearn</a:t>
            </a:r>
            <a:r>
              <a:rPr lang="en-US" sz="1200" dirty="0"/>
              <a:t>/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for disease traits</a:t>
            </a:r>
            <a:endParaRPr lang="en-US" sz="1200" dirty="0"/>
          </a:p>
          <a:p>
            <a:r>
              <a:rPr lang="en-US" sz="1200" dirty="0"/>
              <a:t>Lee, S. H., Goddard, M. E., Wray, N. R., &amp; </a:t>
            </a:r>
            <a:r>
              <a:rPr lang="en-US" sz="1200" dirty="0" err="1"/>
              <a:t>Visscher</a:t>
            </a:r>
            <a:r>
              <a:rPr lang="en-US" sz="1200" dirty="0"/>
              <a:t>, P. M. (2012). A Better Coefficient of Determination for Genetic Profile Analysis. Genetic Epidemiology, 36(3), 214–224. http://</a:t>
            </a:r>
            <a:r>
              <a:rPr lang="en-US" sz="1200" dirty="0" err="1" smtClean="0"/>
              <a:t>doi.org</a:t>
            </a:r>
            <a:r>
              <a:rPr lang="en-US" sz="1200" dirty="0" smtClean="0"/>
              <a:t>/10.1002/gepi.21614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Accuracy of a polygenic predictor</a:t>
            </a:r>
          </a:p>
          <a:p>
            <a:r>
              <a:rPr lang="en-US" sz="1200" dirty="0" err="1" smtClean="0"/>
              <a:t>Daetwyler</a:t>
            </a:r>
            <a:r>
              <a:rPr lang="en-US" sz="1200" dirty="0"/>
              <a:t>, H. D., Villanueva, B., &amp; </a:t>
            </a:r>
            <a:r>
              <a:rPr lang="en-US" sz="1200" dirty="0" err="1"/>
              <a:t>Woolliams</a:t>
            </a:r>
            <a:r>
              <a:rPr lang="en-US" sz="1200" dirty="0"/>
              <a:t>, J. A. (2008). Accuracy of predicting the genetic risk of disease using a genome-wide approach.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en-US" sz="1200" dirty="0"/>
              <a:t>, </a:t>
            </a:r>
            <a:r>
              <a:rPr lang="en-US" sz="1200" i="1" dirty="0"/>
              <a:t>3</a:t>
            </a:r>
            <a:r>
              <a:rPr lang="en-US" sz="1200" dirty="0"/>
              <a:t>(10), e3395. http://</a:t>
            </a:r>
            <a:r>
              <a:rPr lang="en-US" sz="1200" dirty="0" err="1"/>
              <a:t>doi.org</a:t>
            </a:r>
            <a:r>
              <a:rPr lang="en-US" sz="1200" dirty="0"/>
              <a:t>/10.1371/journal.pone.0003395</a:t>
            </a:r>
          </a:p>
          <a:p>
            <a:r>
              <a:rPr lang="en-US" sz="1200" dirty="0"/>
              <a:t>Wray, N. R., Yang, J., Hayes, B. J., Price, A. L., Goddard, M. E., &amp; </a:t>
            </a:r>
            <a:r>
              <a:rPr lang="en-US" sz="1200" dirty="0" err="1"/>
              <a:t>Visscher</a:t>
            </a:r>
            <a:r>
              <a:rPr lang="en-US" sz="1200" dirty="0"/>
              <a:t>, P. M. (2013). Pitfalls of predicting complex traits from SNPs. </a:t>
            </a:r>
            <a:r>
              <a:rPr lang="en-US" sz="1200" i="1" dirty="0"/>
              <a:t>Nature Reviews. Genetics</a:t>
            </a:r>
            <a:r>
              <a:rPr lang="en-US" sz="1200" dirty="0"/>
              <a:t>, </a:t>
            </a:r>
            <a:r>
              <a:rPr lang="en-US" sz="1200" i="1" dirty="0"/>
              <a:t>14</a:t>
            </a:r>
            <a:r>
              <a:rPr lang="en-US" sz="1200" dirty="0"/>
              <a:t>(7), 507–15. http://</a:t>
            </a:r>
            <a:r>
              <a:rPr lang="en-US" sz="1200" dirty="0" err="1"/>
              <a:t>doi.org</a:t>
            </a:r>
            <a:r>
              <a:rPr lang="en-US" sz="1200" dirty="0"/>
              <a:t>/10.1038/nrg3457</a:t>
            </a:r>
          </a:p>
          <a:p>
            <a:r>
              <a:rPr lang="en-US" sz="1200" dirty="0" err="1"/>
              <a:t>Dudbridge</a:t>
            </a:r>
            <a:r>
              <a:rPr lang="en-US" sz="1200" dirty="0"/>
              <a:t>, F. (2013). Power and predictive accuracy of polygenic risk scores. </a:t>
            </a:r>
            <a:r>
              <a:rPr lang="en-US" sz="1200" i="1" dirty="0" err="1"/>
              <a:t>PLoS</a:t>
            </a:r>
            <a:r>
              <a:rPr lang="en-US" sz="1200" i="1" dirty="0"/>
              <a:t> Genetics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e1003348. http://</a:t>
            </a:r>
            <a:r>
              <a:rPr lang="en-US" sz="1200" dirty="0" err="1"/>
              <a:t>doi.org</a:t>
            </a:r>
            <a:r>
              <a:rPr lang="en-US" sz="1200" dirty="0"/>
              <a:t>/10.1371/journal.pgen.1003348</a:t>
            </a:r>
          </a:p>
          <a:p>
            <a:r>
              <a:rPr lang="en-US" sz="1200" dirty="0" err="1"/>
              <a:t>Pasaniuc</a:t>
            </a:r>
            <a:r>
              <a:rPr lang="en-US" sz="1200" dirty="0"/>
              <a:t>, B., &amp; Price, A. L. (2016). Dissecting the genetics of complex traits using summary association statistics. </a:t>
            </a:r>
            <a:r>
              <a:rPr lang="en-US" sz="1200" i="1" dirty="0" err="1"/>
              <a:t>bioRxiv</a:t>
            </a:r>
            <a:r>
              <a:rPr lang="en-US" sz="1200" dirty="0"/>
              <a:t>. http://</a:t>
            </a:r>
            <a:r>
              <a:rPr lang="en-US" sz="1200" dirty="0" err="1"/>
              <a:t>doi.org</a:t>
            </a:r>
            <a:r>
              <a:rPr lang="en-US" sz="1200" dirty="0"/>
              <a:t>/10.1101/072934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4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 / bias - variance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50" y="2407920"/>
            <a:ext cx="4361078" cy="43343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5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BLUP predictors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655" y="2242499"/>
            <a:ext cx="4805400" cy="3480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8089" y="5326779"/>
                <a:ext cx="1822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Constraint imposed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89" y="5326779"/>
                <a:ext cx="182279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01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55709" y="2388022"/>
            <a:ext cx="363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Square Sum (RSS) gets larger, going away form center</a:t>
            </a:r>
          </a:p>
          <a:p>
            <a:r>
              <a:rPr lang="en-US" dirty="0" smtClean="0"/>
              <a:t>(doing worse in training set)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/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780064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 ~ </a:t>
            </a:r>
            <a:r>
              <a:rPr lang="el-GR" sz="2000" dirty="0" smtClean="0"/>
              <a:t>β</a:t>
            </a:r>
            <a:r>
              <a:rPr lang="en-AU" sz="2000" baseline="-25000" dirty="0" smtClean="0"/>
              <a:t>0</a:t>
            </a:r>
            <a:r>
              <a:rPr lang="en-AU" sz="2000" dirty="0" smtClean="0"/>
              <a:t> +</a:t>
            </a:r>
            <a:r>
              <a:rPr lang="en-US" sz="2000" dirty="0" smtClean="0"/>
              <a:t> </a:t>
            </a:r>
            <a:r>
              <a:rPr lang="el-GR" sz="2000" dirty="0" smtClean="0"/>
              <a:t>β</a:t>
            </a:r>
            <a:r>
              <a:rPr lang="en-AU" sz="2000" baseline="-25000" dirty="0" smtClean="0"/>
              <a:t>1</a:t>
            </a:r>
            <a:r>
              <a:rPr lang="el-GR" sz="2000" dirty="0" smtClean="0"/>
              <a:t>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l-GR" sz="2000" dirty="0" smtClean="0"/>
              <a:t>β</a:t>
            </a:r>
            <a:r>
              <a:rPr lang="en-AU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is-IS" sz="2000" dirty="0" smtClean="0"/>
              <a:t>… + 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Regression: predicting continuous outcome</a:t>
            </a:r>
          </a:p>
          <a:p>
            <a:endParaRPr lang="en-US" sz="2000" dirty="0" smtClean="0"/>
          </a:p>
          <a:p>
            <a:r>
              <a:rPr lang="en-US" sz="2000" dirty="0" smtClean="0"/>
              <a:t>Classification: predicting categorical outcome</a:t>
            </a:r>
          </a:p>
          <a:p>
            <a:endParaRPr lang="en-US" sz="2000" dirty="0" smtClean="0"/>
          </a:p>
          <a:p>
            <a:r>
              <a:rPr lang="en-US" sz="2000" dirty="0" smtClean="0"/>
              <a:t>Many methods can be used for both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78086"/>
            <a:ext cx="3401575" cy="1683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3" y="2162515"/>
            <a:ext cx="2928853" cy="161482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prediction accuracy: Continuous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7600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(Correlation)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(Variance explained, Coefficient of determination)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19805"/>
              </p:ext>
            </p:extLst>
          </p:nvPr>
        </p:nvGraphicFramePr>
        <p:xfrm>
          <a:off x="5390243" y="2525486"/>
          <a:ext cx="2251528" cy="1722120"/>
        </p:xfrm>
        <a:graphic>
          <a:graphicData uri="http://schemas.openxmlformats.org/drawingml/2006/table">
            <a:tbl>
              <a:tblPr/>
              <a:tblGrid>
                <a:gridCol w="1032328"/>
                <a:gridCol w="1219200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prediction accuracy: Binary outcome, binary predictor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" y="2301240"/>
            <a:ext cx="9050403" cy="4158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650" y="4942391"/>
            <a:ext cx="8515350" cy="162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80880" y="1944547"/>
            <a:ext cx="3115519" cy="477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39036"/>
              </p:ext>
            </p:extLst>
          </p:nvPr>
        </p:nvGraphicFramePr>
        <p:xfrm>
          <a:off x="6735534" y="2790657"/>
          <a:ext cx="1758043" cy="1539240"/>
        </p:xfrm>
        <a:graphic>
          <a:graphicData uri="http://schemas.openxmlformats.org/drawingml/2006/table">
            <a:tbl>
              <a:tblPr/>
              <a:tblGrid>
                <a:gridCol w="930729"/>
                <a:gridCol w="827314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prediction accuracy: Binary outcome, binary predictor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" y="2301240"/>
            <a:ext cx="9050403" cy="41581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prediction accuracy: Binary outcome, continuous predictor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1" y="1961494"/>
            <a:ext cx="7323095" cy="48965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2013994" y="4977114"/>
            <a:ext cx="1203768" cy="4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573" y="4724400"/>
            <a:ext cx="1621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Receiver operating </a:t>
            </a:r>
            <a:r>
              <a:rPr lang="en-US" sz="1400" dirty="0" smtClean="0"/>
              <a:t>characteristic (ROC) curve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43737" y="4977114"/>
            <a:ext cx="1949915" cy="16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3652" y="4607782"/>
            <a:ext cx="162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Area under the ROC curve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94984"/>
              </p:ext>
            </p:extLst>
          </p:nvPr>
        </p:nvGraphicFramePr>
        <p:xfrm>
          <a:off x="7089057" y="5058137"/>
          <a:ext cx="1651000" cy="13563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outcome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prediction accuracy: Binary outcome, continuous predictor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803" y="1857287"/>
            <a:ext cx="8233757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Nagelkerke</a:t>
            </a:r>
            <a:r>
              <a:rPr lang="en-US" dirty="0" smtClean="0"/>
              <a:t> R</a:t>
            </a:r>
            <a:r>
              <a:rPr lang="en-US" baseline="30000" dirty="0" smtClean="0"/>
              <a:t>2					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on liability scale, corrected for ascertainment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77" y="2052201"/>
            <a:ext cx="2699963" cy="1315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516" y="2168497"/>
            <a:ext cx="3044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</a:t>
            </a:r>
            <a:r>
              <a:rPr lang="en-US" sz="1200" baseline="-25000" dirty="0" err="1"/>
              <a:t>Intercept</a:t>
            </a:r>
            <a:r>
              <a:rPr lang="en-US" sz="1200" dirty="0"/>
              <a:t>: Model without genetic predictor</a:t>
            </a:r>
          </a:p>
          <a:p>
            <a:r>
              <a:rPr lang="en-US" sz="1200" dirty="0" err="1"/>
              <a:t>M</a:t>
            </a:r>
            <a:r>
              <a:rPr lang="en-US" sz="1200" baseline="-25000" dirty="0" err="1"/>
              <a:t>Full</a:t>
            </a:r>
            <a:r>
              <a:rPr lang="en-US" sz="1200" dirty="0"/>
              <a:t>: Model with genetic predictor</a:t>
            </a:r>
          </a:p>
          <a:p>
            <a:r>
              <a:rPr lang="en-US" sz="1200" dirty="0"/>
              <a:t>L: Likelihood</a:t>
            </a:r>
          </a:p>
          <a:p>
            <a:r>
              <a:rPr lang="en-US" sz="1200" dirty="0"/>
              <a:t>N: Sample size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18805"/>
            <a:ext cx="4117173" cy="1124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515" y="4727389"/>
            <a:ext cx="3044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K: Population prevalence</a:t>
            </a:r>
          </a:p>
          <a:p>
            <a:r>
              <a:rPr lang="en-US" sz="1200" dirty="0"/>
              <a:t>P: Sample prevalence</a:t>
            </a:r>
          </a:p>
          <a:p>
            <a:r>
              <a:rPr lang="en-US" sz="1200" dirty="0"/>
              <a:t>m: mean liability in cases</a:t>
            </a:r>
          </a:p>
          <a:p>
            <a:r>
              <a:rPr lang="en-US" sz="1200" dirty="0"/>
              <a:t>t: liability threshold</a:t>
            </a:r>
          </a:p>
          <a:p>
            <a:r>
              <a:rPr lang="en-US" sz="1200" dirty="0"/>
              <a:t>z: height at liability threshold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D4AA-C8E5-F142-B34B-7930F53B94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827</Words>
  <Application>Microsoft Macintosh PowerPoint</Application>
  <PresentationFormat>On-screen Show (4:3)</PresentationFormat>
  <Paragraphs>252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Calibri Light</vt:lpstr>
      <vt:lpstr>Cambria Math</vt:lpstr>
      <vt:lpstr>Monaco</vt:lpstr>
      <vt:lpstr>Arial</vt:lpstr>
      <vt:lpstr>Office Theme</vt:lpstr>
      <vt:lpstr>Genetic risk prediction</vt:lpstr>
      <vt:lpstr>PowerPoint Presentation</vt:lpstr>
      <vt:lpstr>Genetic risk prediction - topics</vt:lpstr>
      <vt:lpstr>Regression / classification</vt:lpstr>
      <vt:lpstr>Evaluation of prediction accuracy: Continuous outcome</vt:lpstr>
      <vt:lpstr>Evaluation of prediction accuracy: Binary outcome, binary predictor</vt:lpstr>
      <vt:lpstr>Evaluation of prediction accuracy: Binary outcome, binary predictor</vt:lpstr>
      <vt:lpstr>Evaluation of prediction accuracy: Binary outcome, continuous predictor</vt:lpstr>
      <vt:lpstr>Evaluation of prediction accuracy: Binary outcome, continuous predictor</vt:lpstr>
      <vt:lpstr>Training set / testing set</vt:lpstr>
      <vt:lpstr>Model complexity / bias - variance tradeoff</vt:lpstr>
      <vt:lpstr>Model complexity / bias - variance tradeoff</vt:lpstr>
      <vt:lpstr>Examples of prediction models</vt:lpstr>
      <vt:lpstr>Why linear regression?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BLUP predictors</vt:lpstr>
      <vt:lpstr>BLUP predictors</vt:lpstr>
      <vt:lpstr>BLUP predictors</vt:lpstr>
      <vt:lpstr>PowerPoint Presentation</vt:lpstr>
      <vt:lpstr>Unbiasedness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</vt:lpstr>
      <vt:lpstr>PowerPoint Presentation</vt:lpstr>
      <vt:lpstr>Model complexity / bias - variance tradeoff</vt:lpstr>
      <vt:lpstr>BLUP predictors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risk prediction</dc:title>
  <dc:creator>Microsoft Office User</dc:creator>
  <cp:lastModifiedBy>Microsoft Office User</cp:lastModifiedBy>
  <cp:revision>45</cp:revision>
  <cp:lastPrinted>2016-12-05T02:21:44Z</cp:lastPrinted>
  <dcterms:created xsi:type="dcterms:W3CDTF">2016-12-04T09:21:01Z</dcterms:created>
  <dcterms:modified xsi:type="dcterms:W3CDTF">2016-12-12T23:35:18Z</dcterms:modified>
</cp:coreProperties>
</file>