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302" r:id="rId2"/>
    <p:sldId id="258" r:id="rId3"/>
    <p:sldId id="257" r:id="rId4"/>
    <p:sldId id="265" r:id="rId5"/>
    <p:sldId id="268" r:id="rId6"/>
    <p:sldId id="269" r:id="rId7"/>
    <p:sldId id="270" r:id="rId8"/>
    <p:sldId id="271" r:id="rId9"/>
    <p:sldId id="275" r:id="rId10"/>
    <p:sldId id="272" r:id="rId11"/>
    <p:sldId id="273" r:id="rId12"/>
    <p:sldId id="274" r:id="rId13"/>
    <p:sldId id="276" r:id="rId14"/>
    <p:sldId id="259" r:id="rId15"/>
    <p:sldId id="260" r:id="rId16"/>
    <p:sldId id="277" r:id="rId17"/>
    <p:sldId id="278" r:id="rId18"/>
    <p:sldId id="279" r:id="rId19"/>
    <p:sldId id="280" r:id="rId20"/>
    <p:sldId id="281" r:id="rId21"/>
    <p:sldId id="282" r:id="rId22"/>
    <p:sldId id="263" r:id="rId23"/>
    <p:sldId id="264" r:id="rId24"/>
    <p:sldId id="283" r:id="rId25"/>
    <p:sldId id="284" r:id="rId26"/>
    <p:sldId id="288" r:id="rId27"/>
    <p:sldId id="286" r:id="rId28"/>
    <p:sldId id="285" r:id="rId29"/>
    <p:sldId id="287" r:id="rId30"/>
    <p:sldId id="289" r:id="rId31"/>
    <p:sldId id="290" r:id="rId32"/>
    <p:sldId id="291" r:id="rId33"/>
    <p:sldId id="293" r:id="rId34"/>
    <p:sldId id="292" r:id="rId35"/>
    <p:sldId id="261" r:id="rId36"/>
    <p:sldId id="262" r:id="rId37"/>
    <p:sldId id="294" r:id="rId38"/>
    <p:sldId id="295" r:id="rId39"/>
    <p:sldId id="296" r:id="rId40"/>
    <p:sldId id="297" r:id="rId41"/>
    <p:sldId id="298" r:id="rId42"/>
    <p:sldId id="299" r:id="rId43"/>
    <p:sldId id="300" r:id="rId44"/>
    <p:sldId id="301" r:id="rId45"/>
    <p:sldId id="266" r:id="rId46"/>
    <p:sldId id="26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02"/>
    <p:restoredTop sz="95853"/>
  </p:normalViewPr>
  <p:slideViewPr>
    <p:cSldViewPr snapToGrid="0" snapToObjects="1">
      <p:cViewPr varScale="1">
        <p:scale>
          <a:sx n="108" d="100"/>
          <a:sy n="108" d="100"/>
        </p:scale>
        <p:origin x="56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9ED7BA-2196-B945-9445-C943A0D00821}" type="datetimeFigureOut">
              <a:rPr lang="en-US" smtClean="0"/>
              <a:t>6/17/23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271FFC-D1EE-2249-B254-ED06819577C5}" type="slidenum">
              <a:rPr lang="en-US" smtClean="0"/>
              <a:t>‹#›</a:t>
            </a:fld>
            <a:endParaRPr lang="en-US"/>
          </a:p>
        </p:txBody>
      </p:sp>
    </p:spTree>
    <p:extLst>
      <p:ext uri="{BB962C8B-B14F-4D97-AF65-F5344CB8AC3E}">
        <p14:creationId xmlns:p14="http://schemas.microsoft.com/office/powerpoint/2010/main" val="1826431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4A01F-F19C-4D49-AD03-2745E9D7DB3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CDDEE58-1A7E-054C-B7A8-E334B45C82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53754E7-F22D-8146-B06E-C5BA494CD585}"/>
              </a:ext>
            </a:extLst>
          </p:cNvPr>
          <p:cNvSpPr>
            <a:spLocks noGrp="1"/>
          </p:cNvSpPr>
          <p:nvPr>
            <p:ph type="dt" sz="half" idx="10"/>
          </p:nvPr>
        </p:nvSpPr>
        <p:spPr/>
        <p:txBody>
          <a:bodyPr/>
          <a:lstStyle/>
          <a:p>
            <a:fld id="{F0249D00-BB98-0340-A07A-754F4EDEAAB7}" type="datetime1">
              <a:rPr lang="en-AU" smtClean="0"/>
              <a:t>17/6/2023</a:t>
            </a:fld>
            <a:endParaRPr lang="en-US"/>
          </a:p>
        </p:txBody>
      </p:sp>
      <p:sp>
        <p:nvSpPr>
          <p:cNvPr id="5" name="Footer Placeholder 4">
            <a:extLst>
              <a:ext uri="{FF2B5EF4-FFF2-40B4-BE49-F238E27FC236}">
                <a16:creationId xmlns:a16="http://schemas.microsoft.com/office/drawing/2014/main" id="{0A998DA6-624F-F74B-A48F-9FAC92AF4A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B0042D-EE28-0D40-A159-969AF36B71BC}"/>
              </a:ext>
            </a:extLst>
          </p:cNvPr>
          <p:cNvSpPr>
            <a:spLocks noGrp="1"/>
          </p:cNvSpPr>
          <p:nvPr>
            <p:ph type="sldNum" sz="quarter" idx="12"/>
          </p:nvPr>
        </p:nvSpPr>
        <p:spPr/>
        <p:txBody>
          <a:bodyPr/>
          <a:lstStyle/>
          <a:p>
            <a:fld id="{371478A0-77EB-7248-9925-41B264A01935}" type="slidenum">
              <a:rPr lang="en-US" smtClean="0"/>
              <a:t>‹#›</a:t>
            </a:fld>
            <a:endParaRPr lang="en-US"/>
          </a:p>
        </p:txBody>
      </p:sp>
    </p:spTree>
    <p:extLst>
      <p:ext uri="{BB962C8B-B14F-4D97-AF65-F5344CB8AC3E}">
        <p14:creationId xmlns:p14="http://schemas.microsoft.com/office/powerpoint/2010/main" val="2213484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03DEA-E225-F14E-98AE-D5A685DDF25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A4D2190-CD70-BA49-98BC-3E658EE801B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C86D0BE-0121-2B4F-8FAB-2EC34C187A78}"/>
              </a:ext>
            </a:extLst>
          </p:cNvPr>
          <p:cNvSpPr>
            <a:spLocks noGrp="1"/>
          </p:cNvSpPr>
          <p:nvPr>
            <p:ph type="dt" sz="half" idx="10"/>
          </p:nvPr>
        </p:nvSpPr>
        <p:spPr/>
        <p:txBody>
          <a:bodyPr/>
          <a:lstStyle/>
          <a:p>
            <a:fld id="{C671D457-BCB1-BF46-8D55-71D6E77F14AD}" type="datetime1">
              <a:rPr lang="en-AU" smtClean="0"/>
              <a:t>17/6/2023</a:t>
            </a:fld>
            <a:endParaRPr lang="en-US"/>
          </a:p>
        </p:txBody>
      </p:sp>
      <p:sp>
        <p:nvSpPr>
          <p:cNvPr id="5" name="Footer Placeholder 4">
            <a:extLst>
              <a:ext uri="{FF2B5EF4-FFF2-40B4-BE49-F238E27FC236}">
                <a16:creationId xmlns:a16="http://schemas.microsoft.com/office/drawing/2014/main" id="{095F126F-CDCE-2C43-B131-60E4A152DA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CEFDA4-DBAC-9F45-B5E0-FBA2CFEF863D}"/>
              </a:ext>
            </a:extLst>
          </p:cNvPr>
          <p:cNvSpPr>
            <a:spLocks noGrp="1"/>
          </p:cNvSpPr>
          <p:nvPr>
            <p:ph type="sldNum" sz="quarter" idx="12"/>
          </p:nvPr>
        </p:nvSpPr>
        <p:spPr/>
        <p:txBody>
          <a:bodyPr/>
          <a:lstStyle/>
          <a:p>
            <a:fld id="{371478A0-77EB-7248-9925-41B264A01935}" type="slidenum">
              <a:rPr lang="en-US" smtClean="0"/>
              <a:t>‹#›</a:t>
            </a:fld>
            <a:endParaRPr lang="en-US"/>
          </a:p>
        </p:txBody>
      </p:sp>
    </p:spTree>
    <p:extLst>
      <p:ext uri="{BB962C8B-B14F-4D97-AF65-F5344CB8AC3E}">
        <p14:creationId xmlns:p14="http://schemas.microsoft.com/office/powerpoint/2010/main" val="1544696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B2311B-9213-C044-A3E0-788872E7F52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2EDBD0C-F24F-F94B-9262-8D2E44DF2C3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50A041F-15FF-C942-9622-8F43C3079ACF}"/>
              </a:ext>
            </a:extLst>
          </p:cNvPr>
          <p:cNvSpPr>
            <a:spLocks noGrp="1"/>
          </p:cNvSpPr>
          <p:nvPr>
            <p:ph type="dt" sz="half" idx="10"/>
          </p:nvPr>
        </p:nvSpPr>
        <p:spPr/>
        <p:txBody>
          <a:bodyPr/>
          <a:lstStyle/>
          <a:p>
            <a:fld id="{F88ECC70-56BA-554E-9EEE-EBBAD4007742}" type="datetime1">
              <a:rPr lang="en-AU" smtClean="0"/>
              <a:t>17/6/2023</a:t>
            </a:fld>
            <a:endParaRPr lang="en-US"/>
          </a:p>
        </p:txBody>
      </p:sp>
      <p:sp>
        <p:nvSpPr>
          <p:cNvPr id="5" name="Footer Placeholder 4">
            <a:extLst>
              <a:ext uri="{FF2B5EF4-FFF2-40B4-BE49-F238E27FC236}">
                <a16:creationId xmlns:a16="http://schemas.microsoft.com/office/drawing/2014/main" id="{F4F2DABE-7D79-C34F-9CEE-DA6CE6F351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9B4ADE-85C7-6E4D-B697-99C0A079607A}"/>
              </a:ext>
            </a:extLst>
          </p:cNvPr>
          <p:cNvSpPr>
            <a:spLocks noGrp="1"/>
          </p:cNvSpPr>
          <p:nvPr>
            <p:ph type="sldNum" sz="quarter" idx="12"/>
          </p:nvPr>
        </p:nvSpPr>
        <p:spPr/>
        <p:txBody>
          <a:bodyPr/>
          <a:lstStyle/>
          <a:p>
            <a:fld id="{371478A0-77EB-7248-9925-41B264A01935}" type="slidenum">
              <a:rPr lang="en-US" smtClean="0"/>
              <a:t>‹#›</a:t>
            </a:fld>
            <a:endParaRPr lang="en-US"/>
          </a:p>
        </p:txBody>
      </p:sp>
    </p:spTree>
    <p:extLst>
      <p:ext uri="{BB962C8B-B14F-4D97-AF65-F5344CB8AC3E}">
        <p14:creationId xmlns:p14="http://schemas.microsoft.com/office/powerpoint/2010/main" val="156924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BE3BA-085A-574A-9492-D216C8325EF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0E4FEFA-F75C-B24C-98D1-B7CC452871F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C89D8B-E558-EB4A-9213-695652866B02}"/>
              </a:ext>
            </a:extLst>
          </p:cNvPr>
          <p:cNvSpPr>
            <a:spLocks noGrp="1"/>
          </p:cNvSpPr>
          <p:nvPr>
            <p:ph type="dt" sz="half" idx="10"/>
          </p:nvPr>
        </p:nvSpPr>
        <p:spPr/>
        <p:txBody>
          <a:bodyPr/>
          <a:lstStyle/>
          <a:p>
            <a:fld id="{125B0D2E-94CB-0644-B440-71816BA0502F}" type="datetime1">
              <a:rPr lang="en-AU" smtClean="0"/>
              <a:t>17/6/2023</a:t>
            </a:fld>
            <a:endParaRPr lang="en-US"/>
          </a:p>
        </p:txBody>
      </p:sp>
      <p:sp>
        <p:nvSpPr>
          <p:cNvPr id="5" name="Footer Placeholder 4">
            <a:extLst>
              <a:ext uri="{FF2B5EF4-FFF2-40B4-BE49-F238E27FC236}">
                <a16:creationId xmlns:a16="http://schemas.microsoft.com/office/drawing/2014/main" id="{C24638E2-EB8C-134F-8007-4A3FF8A2D3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892D24-942D-244C-8709-B1F8FA4A2C38}"/>
              </a:ext>
            </a:extLst>
          </p:cNvPr>
          <p:cNvSpPr>
            <a:spLocks noGrp="1"/>
          </p:cNvSpPr>
          <p:nvPr>
            <p:ph type="sldNum" sz="quarter" idx="12"/>
          </p:nvPr>
        </p:nvSpPr>
        <p:spPr/>
        <p:txBody>
          <a:bodyPr/>
          <a:lstStyle/>
          <a:p>
            <a:fld id="{371478A0-77EB-7248-9925-41B264A01935}" type="slidenum">
              <a:rPr lang="en-US" smtClean="0"/>
              <a:t>‹#›</a:t>
            </a:fld>
            <a:endParaRPr lang="en-US"/>
          </a:p>
        </p:txBody>
      </p:sp>
    </p:spTree>
    <p:extLst>
      <p:ext uri="{BB962C8B-B14F-4D97-AF65-F5344CB8AC3E}">
        <p14:creationId xmlns:p14="http://schemas.microsoft.com/office/powerpoint/2010/main" val="2571717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7AA63-9918-A642-912A-536DD492B9F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0A015F8-370D-E841-82AB-67DDF0DA37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485BFC0-0E87-A047-98BE-66E2A3E16194}"/>
              </a:ext>
            </a:extLst>
          </p:cNvPr>
          <p:cNvSpPr>
            <a:spLocks noGrp="1"/>
          </p:cNvSpPr>
          <p:nvPr>
            <p:ph type="dt" sz="half" idx="10"/>
          </p:nvPr>
        </p:nvSpPr>
        <p:spPr/>
        <p:txBody>
          <a:bodyPr/>
          <a:lstStyle/>
          <a:p>
            <a:fld id="{51724AF8-2F8C-C740-921F-D3DF739DF7C5}" type="datetime1">
              <a:rPr lang="en-AU" smtClean="0"/>
              <a:t>17/6/2023</a:t>
            </a:fld>
            <a:endParaRPr lang="en-US"/>
          </a:p>
        </p:txBody>
      </p:sp>
      <p:sp>
        <p:nvSpPr>
          <p:cNvPr id="5" name="Footer Placeholder 4">
            <a:extLst>
              <a:ext uri="{FF2B5EF4-FFF2-40B4-BE49-F238E27FC236}">
                <a16:creationId xmlns:a16="http://schemas.microsoft.com/office/drawing/2014/main" id="{137A2827-B7D4-BB49-A256-D1DF30135D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68D9A4-3444-0746-BD41-82C951321669}"/>
              </a:ext>
            </a:extLst>
          </p:cNvPr>
          <p:cNvSpPr>
            <a:spLocks noGrp="1"/>
          </p:cNvSpPr>
          <p:nvPr>
            <p:ph type="sldNum" sz="quarter" idx="12"/>
          </p:nvPr>
        </p:nvSpPr>
        <p:spPr/>
        <p:txBody>
          <a:bodyPr/>
          <a:lstStyle/>
          <a:p>
            <a:fld id="{371478A0-77EB-7248-9925-41B264A01935}" type="slidenum">
              <a:rPr lang="en-US" smtClean="0"/>
              <a:t>‹#›</a:t>
            </a:fld>
            <a:endParaRPr lang="en-US"/>
          </a:p>
        </p:txBody>
      </p:sp>
    </p:spTree>
    <p:extLst>
      <p:ext uri="{BB962C8B-B14F-4D97-AF65-F5344CB8AC3E}">
        <p14:creationId xmlns:p14="http://schemas.microsoft.com/office/powerpoint/2010/main" val="3773968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A9D57-B2E8-604F-8ADD-9063CB5CC4A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E9FCE09-68B9-0947-9C98-282AE6818F2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6429C2A-99C9-D540-8EAB-7815ECBA022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3C264E1-CBFC-7D40-AE72-64640EA67D2D}"/>
              </a:ext>
            </a:extLst>
          </p:cNvPr>
          <p:cNvSpPr>
            <a:spLocks noGrp="1"/>
          </p:cNvSpPr>
          <p:nvPr>
            <p:ph type="dt" sz="half" idx="10"/>
          </p:nvPr>
        </p:nvSpPr>
        <p:spPr/>
        <p:txBody>
          <a:bodyPr/>
          <a:lstStyle/>
          <a:p>
            <a:fld id="{89BFF19E-D2CC-1B42-9B71-2B1A7FAA1DB9}" type="datetime1">
              <a:rPr lang="en-AU" smtClean="0"/>
              <a:t>17/6/2023</a:t>
            </a:fld>
            <a:endParaRPr lang="en-US"/>
          </a:p>
        </p:txBody>
      </p:sp>
      <p:sp>
        <p:nvSpPr>
          <p:cNvPr id="6" name="Footer Placeholder 5">
            <a:extLst>
              <a:ext uri="{FF2B5EF4-FFF2-40B4-BE49-F238E27FC236}">
                <a16:creationId xmlns:a16="http://schemas.microsoft.com/office/drawing/2014/main" id="{807B5D5B-50EC-834A-88BF-EFE3DF6BAA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5CC926-D97D-0845-AD00-CC9E7F50F56D}"/>
              </a:ext>
            </a:extLst>
          </p:cNvPr>
          <p:cNvSpPr>
            <a:spLocks noGrp="1"/>
          </p:cNvSpPr>
          <p:nvPr>
            <p:ph type="sldNum" sz="quarter" idx="12"/>
          </p:nvPr>
        </p:nvSpPr>
        <p:spPr/>
        <p:txBody>
          <a:bodyPr/>
          <a:lstStyle/>
          <a:p>
            <a:fld id="{371478A0-77EB-7248-9925-41B264A01935}" type="slidenum">
              <a:rPr lang="en-US" smtClean="0"/>
              <a:t>‹#›</a:t>
            </a:fld>
            <a:endParaRPr lang="en-US"/>
          </a:p>
        </p:txBody>
      </p:sp>
    </p:spTree>
    <p:extLst>
      <p:ext uri="{BB962C8B-B14F-4D97-AF65-F5344CB8AC3E}">
        <p14:creationId xmlns:p14="http://schemas.microsoft.com/office/powerpoint/2010/main" val="1561061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8D14D-3038-5B47-B75C-9B3E16B7114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0C4E0F5-FB4F-0B40-B288-5E38117737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8814FA7-5AB1-6E42-BDBD-00B96E3750F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8157122-C4C1-E34E-8949-9AE3FCE50E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C9EAD03-7DB7-0A45-BDCF-6A83DF8C3A4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15EC90A-8ED7-B24F-8C94-436AAF19687A}"/>
              </a:ext>
            </a:extLst>
          </p:cNvPr>
          <p:cNvSpPr>
            <a:spLocks noGrp="1"/>
          </p:cNvSpPr>
          <p:nvPr>
            <p:ph type="dt" sz="half" idx="10"/>
          </p:nvPr>
        </p:nvSpPr>
        <p:spPr/>
        <p:txBody>
          <a:bodyPr/>
          <a:lstStyle/>
          <a:p>
            <a:fld id="{6C890F13-76B6-AD4E-8DF5-31C9AEBD56FF}" type="datetime1">
              <a:rPr lang="en-AU" smtClean="0"/>
              <a:t>17/6/2023</a:t>
            </a:fld>
            <a:endParaRPr lang="en-US"/>
          </a:p>
        </p:txBody>
      </p:sp>
      <p:sp>
        <p:nvSpPr>
          <p:cNvPr id="8" name="Footer Placeholder 7">
            <a:extLst>
              <a:ext uri="{FF2B5EF4-FFF2-40B4-BE49-F238E27FC236}">
                <a16:creationId xmlns:a16="http://schemas.microsoft.com/office/drawing/2014/main" id="{29859C08-4AAC-F247-BF36-AB99945A9C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0E9549-CE54-EA49-A059-FF56E2BB3D6E}"/>
              </a:ext>
            </a:extLst>
          </p:cNvPr>
          <p:cNvSpPr>
            <a:spLocks noGrp="1"/>
          </p:cNvSpPr>
          <p:nvPr>
            <p:ph type="sldNum" sz="quarter" idx="12"/>
          </p:nvPr>
        </p:nvSpPr>
        <p:spPr/>
        <p:txBody>
          <a:bodyPr/>
          <a:lstStyle/>
          <a:p>
            <a:fld id="{371478A0-77EB-7248-9925-41B264A01935}" type="slidenum">
              <a:rPr lang="en-US" smtClean="0"/>
              <a:t>‹#›</a:t>
            </a:fld>
            <a:endParaRPr lang="en-US"/>
          </a:p>
        </p:txBody>
      </p:sp>
    </p:spTree>
    <p:extLst>
      <p:ext uri="{BB962C8B-B14F-4D97-AF65-F5344CB8AC3E}">
        <p14:creationId xmlns:p14="http://schemas.microsoft.com/office/powerpoint/2010/main" val="148023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C509-A757-5641-8B32-EDE0130919D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D532266-0FE2-DA4A-8474-ABAB10C29E3F}"/>
              </a:ext>
            </a:extLst>
          </p:cNvPr>
          <p:cNvSpPr>
            <a:spLocks noGrp="1"/>
          </p:cNvSpPr>
          <p:nvPr>
            <p:ph type="dt" sz="half" idx="10"/>
          </p:nvPr>
        </p:nvSpPr>
        <p:spPr/>
        <p:txBody>
          <a:bodyPr/>
          <a:lstStyle/>
          <a:p>
            <a:fld id="{AF53C33E-69C1-DE43-8FBB-AA2865B121C2}" type="datetime1">
              <a:rPr lang="en-AU" smtClean="0"/>
              <a:t>17/6/2023</a:t>
            </a:fld>
            <a:endParaRPr lang="en-US"/>
          </a:p>
        </p:txBody>
      </p:sp>
      <p:sp>
        <p:nvSpPr>
          <p:cNvPr id="4" name="Footer Placeholder 3">
            <a:extLst>
              <a:ext uri="{FF2B5EF4-FFF2-40B4-BE49-F238E27FC236}">
                <a16:creationId xmlns:a16="http://schemas.microsoft.com/office/drawing/2014/main" id="{370F870F-95D6-D24F-B81E-4AE14FAF55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D16B34-926F-5344-AA0E-14DC9147FE75}"/>
              </a:ext>
            </a:extLst>
          </p:cNvPr>
          <p:cNvSpPr>
            <a:spLocks noGrp="1"/>
          </p:cNvSpPr>
          <p:nvPr>
            <p:ph type="sldNum" sz="quarter" idx="12"/>
          </p:nvPr>
        </p:nvSpPr>
        <p:spPr/>
        <p:txBody>
          <a:bodyPr/>
          <a:lstStyle/>
          <a:p>
            <a:fld id="{371478A0-77EB-7248-9925-41B264A01935}" type="slidenum">
              <a:rPr lang="en-US" smtClean="0"/>
              <a:t>‹#›</a:t>
            </a:fld>
            <a:endParaRPr lang="en-US"/>
          </a:p>
        </p:txBody>
      </p:sp>
    </p:spTree>
    <p:extLst>
      <p:ext uri="{BB962C8B-B14F-4D97-AF65-F5344CB8AC3E}">
        <p14:creationId xmlns:p14="http://schemas.microsoft.com/office/powerpoint/2010/main" val="3021383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1205AD-18DD-3C4E-AB95-441D5A1CF9C4}"/>
              </a:ext>
            </a:extLst>
          </p:cNvPr>
          <p:cNvSpPr>
            <a:spLocks noGrp="1"/>
          </p:cNvSpPr>
          <p:nvPr>
            <p:ph type="dt" sz="half" idx="10"/>
          </p:nvPr>
        </p:nvSpPr>
        <p:spPr/>
        <p:txBody>
          <a:bodyPr/>
          <a:lstStyle/>
          <a:p>
            <a:fld id="{9605EE08-7813-3446-B882-3B51B5BD0C0D}" type="datetime1">
              <a:rPr lang="en-AU" smtClean="0"/>
              <a:t>17/6/2023</a:t>
            </a:fld>
            <a:endParaRPr lang="en-US"/>
          </a:p>
        </p:txBody>
      </p:sp>
      <p:sp>
        <p:nvSpPr>
          <p:cNvPr id="3" name="Footer Placeholder 2">
            <a:extLst>
              <a:ext uri="{FF2B5EF4-FFF2-40B4-BE49-F238E27FC236}">
                <a16:creationId xmlns:a16="http://schemas.microsoft.com/office/drawing/2014/main" id="{23196D55-F763-6045-86E3-3C040F4FE7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605C36-CCF9-C344-8DA5-E06BC188D448}"/>
              </a:ext>
            </a:extLst>
          </p:cNvPr>
          <p:cNvSpPr>
            <a:spLocks noGrp="1"/>
          </p:cNvSpPr>
          <p:nvPr>
            <p:ph type="sldNum" sz="quarter" idx="12"/>
          </p:nvPr>
        </p:nvSpPr>
        <p:spPr/>
        <p:txBody>
          <a:bodyPr/>
          <a:lstStyle/>
          <a:p>
            <a:fld id="{371478A0-77EB-7248-9925-41B264A01935}" type="slidenum">
              <a:rPr lang="en-US" smtClean="0"/>
              <a:t>‹#›</a:t>
            </a:fld>
            <a:endParaRPr lang="en-US"/>
          </a:p>
        </p:txBody>
      </p:sp>
    </p:spTree>
    <p:extLst>
      <p:ext uri="{BB962C8B-B14F-4D97-AF65-F5344CB8AC3E}">
        <p14:creationId xmlns:p14="http://schemas.microsoft.com/office/powerpoint/2010/main" val="615484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93A64-C3D5-7648-9C3D-76CDAA0CF69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0414F24-A114-C746-B016-C61557917B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288B894-3464-B541-AF0E-E520C57D11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8DD641B-2AB9-2845-9701-35B855385399}"/>
              </a:ext>
            </a:extLst>
          </p:cNvPr>
          <p:cNvSpPr>
            <a:spLocks noGrp="1"/>
          </p:cNvSpPr>
          <p:nvPr>
            <p:ph type="dt" sz="half" idx="10"/>
          </p:nvPr>
        </p:nvSpPr>
        <p:spPr/>
        <p:txBody>
          <a:bodyPr/>
          <a:lstStyle/>
          <a:p>
            <a:fld id="{3E3371E8-D4B8-C146-9AB8-99AA792D9E0A}" type="datetime1">
              <a:rPr lang="en-AU" smtClean="0"/>
              <a:t>17/6/2023</a:t>
            </a:fld>
            <a:endParaRPr lang="en-US"/>
          </a:p>
        </p:txBody>
      </p:sp>
      <p:sp>
        <p:nvSpPr>
          <p:cNvPr id="6" name="Footer Placeholder 5">
            <a:extLst>
              <a:ext uri="{FF2B5EF4-FFF2-40B4-BE49-F238E27FC236}">
                <a16:creationId xmlns:a16="http://schemas.microsoft.com/office/drawing/2014/main" id="{8169B8F9-8407-7D45-8E75-E0AFCC237A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BFEE1A-95FF-0045-B977-6AC95DF8726F}"/>
              </a:ext>
            </a:extLst>
          </p:cNvPr>
          <p:cNvSpPr>
            <a:spLocks noGrp="1"/>
          </p:cNvSpPr>
          <p:nvPr>
            <p:ph type="sldNum" sz="quarter" idx="12"/>
          </p:nvPr>
        </p:nvSpPr>
        <p:spPr/>
        <p:txBody>
          <a:bodyPr/>
          <a:lstStyle/>
          <a:p>
            <a:fld id="{371478A0-77EB-7248-9925-41B264A01935}" type="slidenum">
              <a:rPr lang="en-US" smtClean="0"/>
              <a:t>‹#›</a:t>
            </a:fld>
            <a:endParaRPr lang="en-US"/>
          </a:p>
        </p:txBody>
      </p:sp>
    </p:spTree>
    <p:extLst>
      <p:ext uri="{BB962C8B-B14F-4D97-AF65-F5344CB8AC3E}">
        <p14:creationId xmlns:p14="http://schemas.microsoft.com/office/powerpoint/2010/main" val="781325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0368A-79C3-7F42-B8E5-B2C8C82483A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999CDD9-D1B7-5145-B90E-867630750C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C7A86E-E93D-A54A-BB6A-D810F3A9F6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1F95FD-BFF7-B743-8AAF-EFF350B6482B}"/>
              </a:ext>
            </a:extLst>
          </p:cNvPr>
          <p:cNvSpPr>
            <a:spLocks noGrp="1"/>
          </p:cNvSpPr>
          <p:nvPr>
            <p:ph type="dt" sz="half" idx="10"/>
          </p:nvPr>
        </p:nvSpPr>
        <p:spPr/>
        <p:txBody>
          <a:bodyPr/>
          <a:lstStyle/>
          <a:p>
            <a:fld id="{C846E9E3-D6B0-E749-9DEE-3E2549D181C6}" type="datetime1">
              <a:rPr lang="en-AU" smtClean="0"/>
              <a:t>17/6/2023</a:t>
            </a:fld>
            <a:endParaRPr lang="en-US"/>
          </a:p>
        </p:txBody>
      </p:sp>
      <p:sp>
        <p:nvSpPr>
          <p:cNvPr id="6" name="Footer Placeholder 5">
            <a:extLst>
              <a:ext uri="{FF2B5EF4-FFF2-40B4-BE49-F238E27FC236}">
                <a16:creationId xmlns:a16="http://schemas.microsoft.com/office/drawing/2014/main" id="{41178D86-E624-1F46-9F6A-1D23A34061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957025-4A74-664A-96D6-CA50070D482E}"/>
              </a:ext>
            </a:extLst>
          </p:cNvPr>
          <p:cNvSpPr>
            <a:spLocks noGrp="1"/>
          </p:cNvSpPr>
          <p:nvPr>
            <p:ph type="sldNum" sz="quarter" idx="12"/>
          </p:nvPr>
        </p:nvSpPr>
        <p:spPr/>
        <p:txBody>
          <a:bodyPr/>
          <a:lstStyle/>
          <a:p>
            <a:fld id="{371478A0-77EB-7248-9925-41B264A01935}" type="slidenum">
              <a:rPr lang="en-US" smtClean="0"/>
              <a:t>‹#›</a:t>
            </a:fld>
            <a:endParaRPr lang="en-US"/>
          </a:p>
        </p:txBody>
      </p:sp>
    </p:spTree>
    <p:extLst>
      <p:ext uri="{BB962C8B-B14F-4D97-AF65-F5344CB8AC3E}">
        <p14:creationId xmlns:p14="http://schemas.microsoft.com/office/powerpoint/2010/main" val="3552801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2E45E3-CD2D-E449-845E-9A5648B063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CDF4910-4361-3748-9126-26FFCE68D5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9B86265-F185-6D46-B4C5-52736AC6D1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76F9C0-F074-4C43-86B3-F52E3E994A3A}" type="datetime1">
              <a:rPr lang="en-AU" smtClean="0"/>
              <a:t>17/6/2023</a:t>
            </a:fld>
            <a:endParaRPr lang="en-US"/>
          </a:p>
        </p:txBody>
      </p:sp>
      <p:sp>
        <p:nvSpPr>
          <p:cNvPr id="5" name="Footer Placeholder 4">
            <a:extLst>
              <a:ext uri="{FF2B5EF4-FFF2-40B4-BE49-F238E27FC236}">
                <a16:creationId xmlns:a16="http://schemas.microsoft.com/office/drawing/2014/main" id="{14E42635-1164-A64A-B4B3-5E145234E2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1C2394-99A9-F143-9D29-EFF75617DA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1478A0-77EB-7248-9925-41B264A01935}" type="slidenum">
              <a:rPr lang="en-US" smtClean="0"/>
              <a:t>‹#›</a:t>
            </a:fld>
            <a:endParaRPr lang="en-US"/>
          </a:p>
        </p:txBody>
      </p:sp>
    </p:spTree>
    <p:extLst>
      <p:ext uri="{BB962C8B-B14F-4D97-AF65-F5344CB8AC3E}">
        <p14:creationId xmlns:p14="http://schemas.microsoft.com/office/powerpoint/2010/main" val="3305743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l.yengo@imb.uq.edu.a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6149A-6A70-75C7-8213-9E359D6C5A83}"/>
              </a:ext>
            </a:extLst>
          </p:cNvPr>
          <p:cNvSpPr>
            <a:spLocks noGrp="1"/>
          </p:cNvSpPr>
          <p:nvPr>
            <p:ph type="ctrTitle"/>
          </p:nvPr>
        </p:nvSpPr>
        <p:spPr>
          <a:xfrm>
            <a:off x="1" y="1122363"/>
            <a:ext cx="12027876" cy="2387600"/>
          </a:xfrm>
        </p:spPr>
        <p:txBody>
          <a:bodyPr>
            <a:normAutofit/>
          </a:bodyPr>
          <a:lstStyle/>
          <a:p>
            <a:r>
              <a:rPr lang="en-US" sz="5400" b="1" dirty="0">
                <a:latin typeface="Century Gothic" panose="020B0502020202020204" pitchFamily="34" charset="0"/>
              </a:rPr>
              <a:t>Estimation of additive genetic variance and covariance using individual-level data</a:t>
            </a:r>
            <a:endParaRPr lang="en-US" sz="5000" b="1" dirty="0">
              <a:latin typeface="Century Gothic" panose="020B0502020202020204" pitchFamily="34" charset="0"/>
            </a:endParaRPr>
          </a:p>
        </p:txBody>
      </p:sp>
      <p:sp>
        <p:nvSpPr>
          <p:cNvPr id="3" name="Subtitle 2">
            <a:extLst>
              <a:ext uri="{FF2B5EF4-FFF2-40B4-BE49-F238E27FC236}">
                <a16:creationId xmlns:a16="http://schemas.microsoft.com/office/drawing/2014/main" id="{547D4521-CD98-9E21-D651-F6DFDF9216C6}"/>
              </a:ext>
            </a:extLst>
          </p:cNvPr>
          <p:cNvSpPr>
            <a:spLocks noGrp="1"/>
          </p:cNvSpPr>
          <p:nvPr>
            <p:ph type="subTitle" idx="1"/>
          </p:nvPr>
        </p:nvSpPr>
        <p:spPr/>
        <p:txBody>
          <a:bodyPr>
            <a:normAutofit fontScale="77500" lnSpcReduction="20000"/>
          </a:bodyPr>
          <a:lstStyle/>
          <a:p>
            <a:r>
              <a:rPr lang="en-US" dirty="0">
                <a:latin typeface="Century Gothic" panose="020B0502020202020204" pitchFamily="34" charset="0"/>
              </a:rPr>
              <a:t>Genetics &amp; Genomics Winter School</a:t>
            </a:r>
          </a:p>
          <a:p>
            <a:r>
              <a:rPr lang="en-US" dirty="0">
                <a:latin typeface="Century Gothic" panose="020B0502020202020204" pitchFamily="34" charset="0"/>
              </a:rPr>
              <a:t> A/Prof Loic Yengo</a:t>
            </a:r>
          </a:p>
          <a:p>
            <a:r>
              <a:rPr lang="en-US" dirty="0">
                <a:latin typeface="Century Gothic" panose="020B0502020202020204" pitchFamily="34" charset="0"/>
                <a:hlinkClick r:id="rId2"/>
              </a:rPr>
              <a:t>l.yengo@imb.uq.edu.au</a:t>
            </a:r>
            <a:endParaRPr lang="en-US" dirty="0">
              <a:latin typeface="Century Gothic" panose="020B0502020202020204" pitchFamily="34" charset="0"/>
            </a:endParaRPr>
          </a:p>
          <a:p>
            <a:r>
              <a:rPr lang="en-US" dirty="0">
                <a:latin typeface="Century Gothic" panose="020B0502020202020204" pitchFamily="34" charset="0"/>
              </a:rPr>
              <a:t>Institute for Molecular Bioscience</a:t>
            </a:r>
          </a:p>
          <a:p>
            <a:r>
              <a:rPr lang="en-US" dirty="0">
                <a:latin typeface="Century Gothic" panose="020B0502020202020204" pitchFamily="34" charset="0"/>
              </a:rPr>
              <a:t>The University of Queensland</a:t>
            </a:r>
          </a:p>
        </p:txBody>
      </p:sp>
    </p:spTree>
    <p:extLst>
      <p:ext uri="{BB962C8B-B14F-4D97-AF65-F5344CB8AC3E}">
        <p14:creationId xmlns:p14="http://schemas.microsoft.com/office/powerpoint/2010/main" val="3455154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Genetic correlation</a:t>
            </a:r>
            <a:endParaRPr lang="en-US" dirty="0">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6800461" cy="4015338"/>
              </a:xfrm>
            </p:spPr>
            <p:txBody>
              <a:bodyPr>
                <a:normAutofit/>
              </a:bodyPr>
              <a:lstStyle/>
              <a:p>
                <a:pPr marL="0" indent="0">
                  <a:buNone/>
                </a:pPr>
                <a:r>
                  <a:rPr lang="en-US" dirty="0">
                    <a:latin typeface="Century Gothic" panose="020B0502020202020204" pitchFamily="34" charset="0"/>
                  </a:rPr>
                  <a:t>The genetic correlation (</a:t>
                </a:r>
                <a14:m>
                  <m:oMath xmlns:m="http://schemas.openxmlformats.org/officeDocument/2006/math">
                    <m:sSub>
                      <m:sSubPr>
                        <m:ctrlPr>
                          <a:rPr lang="en-AU" i="1">
                            <a:solidFill>
                              <a:srgbClr val="00B050"/>
                            </a:solidFill>
                            <a:latin typeface="Cambria Math" panose="02040503050406030204" pitchFamily="18" charset="0"/>
                          </a:rPr>
                        </m:ctrlPr>
                      </m:sSubPr>
                      <m:e>
                        <m:r>
                          <a:rPr lang="en-AU" i="1">
                            <a:solidFill>
                              <a:srgbClr val="00B050"/>
                            </a:solidFill>
                            <a:latin typeface="Cambria Math" panose="02040503050406030204" pitchFamily="18" charset="0"/>
                          </a:rPr>
                          <m:t>𝑟</m:t>
                        </m:r>
                      </m:e>
                      <m:sub>
                        <m:r>
                          <a:rPr lang="en-AU" i="1">
                            <a:solidFill>
                              <a:srgbClr val="00B050"/>
                            </a:solidFill>
                            <a:latin typeface="Cambria Math" panose="02040503050406030204" pitchFamily="18" charset="0"/>
                          </a:rPr>
                          <m:t>𝑔</m:t>
                        </m:r>
                      </m:sub>
                    </m:sSub>
                  </m:oMath>
                </a14:m>
                <a:r>
                  <a:rPr lang="en-US" dirty="0">
                    <a:latin typeface="Century Gothic" panose="020B0502020202020204" pitchFamily="34" charset="0"/>
                  </a:rPr>
                  <a:t>) between two traits Y</a:t>
                </a:r>
                <a:r>
                  <a:rPr lang="en-US" baseline="-25000" dirty="0">
                    <a:latin typeface="Century Gothic" panose="020B0502020202020204" pitchFamily="34" charset="0"/>
                  </a:rPr>
                  <a:t>1</a:t>
                </a:r>
                <a:r>
                  <a:rPr lang="en-US" dirty="0">
                    <a:latin typeface="Century Gothic" panose="020B0502020202020204" pitchFamily="34" charset="0"/>
                  </a:rPr>
                  <a:t> and Y</a:t>
                </a:r>
                <a:r>
                  <a:rPr lang="en-US" baseline="-25000" dirty="0">
                    <a:latin typeface="Century Gothic" panose="020B0502020202020204" pitchFamily="34" charset="0"/>
                  </a:rPr>
                  <a:t>2</a:t>
                </a:r>
                <a:r>
                  <a:rPr lang="en-US" dirty="0">
                    <a:latin typeface="Century Gothic" panose="020B0502020202020204" pitchFamily="34" charset="0"/>
                  </a:rPr>
                  <a:t> can be defined similarly as the heritability </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Population-based definition</a:t>
                </a:r>
              </a:p>
              <a:p>
                <a:pPr marL="0" indent="0">
                  <a:buNone/>
                </a:pPr>
                <a:r>
                  <a:rPr lang="en-US" dirty="0">
                    <a:latin typeface="Century Gothic" panose="020B0502020202020204" pitchFamily="34" charset="0"/>
                  </a:rPr>
                  <a:t>	Y</a:t>
                </a:r>
                <a:r>
                  <a:rPr lang="en-US" baseline="-25000" dirty="0">
                    <a:latin typeface="Century Gothic" panose="020B0502020202020204" pitchFamily="34" charset="0"/>
                  </a:rPr>
                  <a:t>1</a:t>
                </a:r>
                <a:r>
                  <a:rPr lang="en-US" dirty="0">
                    <a:latin typeface="Century Gothic" panose="020B0502020202020204" pitchFamily="34" charset="0"/>
                  </a:rPr>
                  <a:t> = </a:t>
                </a:r>
                <a:r>
                  <a:rPr lang="en-US" dirty="0">
                    <a:solidFill>
                      <a:srgbClr val="00B050"/>
                    </a:solidFill>
                    <a:latin typeface="Century Gothic" panose="020B0502020202020204" pitchFamily="34" charset="0"/>
                  </a:rPr>
                  <a:t>G</a:t>
                </a:r>
                <a:r>
                  <a:rPr lang="en-US" baseline="-25000" dirty="0">
                    <a:solidFill>
                      <a:srgbClr val="00B050"/>
                    </a:solidFill>
                    <a:latin typeface="Century Gothic" panose="020B0502020202020204" pitchFamily="34" charset="0"/>
                  </a:rPr>
                  <a:t>1</a:t>
                </a:r>
                <a:r>
                  <a:rPr lang="en-US" dirty="0">
                    <a:latin typeface="Century Gothic" panose="020B0502020202020204" pitchFamily="34" charset="0"/>
                  </a:rPr>
                  <a:t> + E</a:t>
                </a:r>
                <a:r>
                  <a:rPr lang="en-US" baseline="-25000" dirty="0">
                    <a:latin typeface="Century Gothic" panose="020B0502020202020204" pitchFamily="34" charset="0"/>
                  </a:rPr>
                  <a:t>1</a:t>
                </a:r>
              </a:p>
              <a:p>
                <a:pPr marL="0" indent="0">
                  <a:buNone/>
                </a:pPr>
                <a:r>
                  <a:rPr lang="en-US" dirty="0">
                    <a:latin typeface="Century Gothic" panose="020B0502020202020204" pitchFamily="34" charset="0"/>
                  </a:rPr>
                  <a:t>	Y</a:t>
                </a:r>
                <a:r>
                  <a:rPr lang="en-US" baseline="-25000" dirty="0">
                    <a:latin typeface="Century Gothic" panose="020B0502020202020204" pitchFamily="34" charset="0"/>
                  </a:rPr>
                  <a:t>2</a:t>
                </a:r>
                <a:r>
                  <a:rPr lang="en-US" dirty="0">
                    <a:latin typeface="Century Gothic" panose="020B0502020202020204" pitchFamily="34" charset="0"/>
                  </a:rPr>
                  <a:t> = </a:t>
                </a:r>
                <a:r>
                  <a:rPr lang="en-US" dirty="0">
                    <a:solidFill>
                      <a:srgbClr val="00B050"/>
                    </a:solidFill>
                    <a:latin typeface="Century Gothic" panose="020B0502020202020204" pitchFamily="34" charset="0"/>
                  </a:rPr>
                  <a:t>G</a:t>
                </a:r>
                <a:r>
                  <a:rPr lang="en-US" baseline="-25000" dirty="0">
                    <a:solidFill>
                      <a:srgbClr val="00B050"/>
                    </a:solidFill>
                    <a:latin typeface="Century Gothic" panose="020B0502020202020204" pitchFamily="34" charset="0"/>
                  </a:rPr>
                  <a:t>2</a:t>
                </a:r>
                <a:r>
                  <a:rPr lang="en-US" dirty="0">
                    <a:latin typeface="Century Gothic" panose="020B0502020202020204" pitchFamily="34" charset="0"/>
                  </a:rPr>
                  <a:t> + E</a:t>
                </a:r>
                <a:r>
                  <a:rPr lang="en-US" baseline="-25000" dirty="0">
                    <a:latin typeface="Century Gothic" panose="020B0502020202020204" pitchFamily="34" charset="0"/>
                  </a:rPr>
                  <a:t>2</a:t>
                </a:r>
              </a:p>
              <a:p>
                <a:pPr marL="0" indent="0">
                  <a:buNone/>
                </a:pP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p:txBody>
          </p:sp>
        </mc:Choice>
        <mc:Fallback xmlns="">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1" y="1545707"/>
                <a:ext cx="6800461" cy="4015338"/>
              </a:xfrm>
              <a:blipFill>
                <a:blip r:embed="rId2"/>
                <a:stretch>
                  <a:fillRect l="-1862" t="-2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393E267-DA8D-FB45-8B06-AADEFCA10B00}"/>
                  </a:ext>
                </a:extLst>
              </p:cNvPr>
              <p:cNvSpPr txBox="1"/>
              <p:nvPr/>
            </p:nvSpPr>
            <p:spPr>
              <a:xfrm>
                <a:off x="3751002" y="4099249"/>
                <a:ext cx="3325462" cy="558230"/>
              </a:xfrm>
              <a:prstGeom prst="rect">
                <a:avLst/>
              </a:prstGeom>
              <a:noFill/>
            </p:spPr>
            <p:txBody>
              <a:bodyPr wrap="none" rtlCol="0">
                <a:spAutoFit/>
              </a:bodyPr>
              <a:lstStyle/>
              <a:p>
                <a:r>
                  <a:rPr lang="en-US" sz="2600" dirty="0">
                    <a:latin typeface="Century Gothic" panose="020B0502020202020204" pitchFamily="34" charset="0"/>
                  </a:rPr>
                  <a:t>=&gt; </a:t>
                </a:r>
                <a14:m>
                  <m:oMath xmlns:m="http://schemas.openxmlformats.org/officeDocument/2006/math">
                    <m:sSub>
                      <m:sSubPr>
                        <m:ctrlPr>
                          <a:rPr lang="en-AU" sz="2800" b="0" i="1" smtClean="0">
                            <a:solidFill>
                              <a:srgbClr val="00B050"/>
                            </a:solidFill>
                            <a:latin typeface="Cambria Math" panose="02040503050406030204" pitchFamily="18" charset="0"/>
                          </a:rPr>
                        </m:ctrlPr>
                      </m:sSubPr>
                      <m:e>
                        <m:r>
                          <a:rPr lang="en-AU" sz="2800" b="0" i="1" smtClean="0">
                            <a:solidFill>
                              <a:srgbClr val="00B050"/>
                            </a:solidFill>
                            <a:latin typeface="Cambria Math" panose="02040503050406030204" pitchFamily="18" charset="0"/>
                          </a:rPr>
                          <m:t>𝑟</m:t>
                        </m:r>
                      </m:e>
                      <m:sub>
                        <m:r>
                          <a:rPr lang="en-AU" sz="2800" b="0" i="1" smtClean="0">
                            <a:solidFill>
                              <a:srgbClr val="00B050"/>
                            </a:solidFill>
                            <a:latin typeface="Cambria Math" panose="02040503050406030204" pitchFamily="18" charset="0"/>
                          </a:rPr>
                          <m:t>𝑔</m:t>
                        </m:r>
                      </m:sub>
                    </m:sSub>
                  </m:oMath>
                </a14:m>
                <a:r>
                  <a:rPr lang="en-US" sz="2600" dirty="0">
                    <a:latin typeface="Century Gothic" panose="020B0502020202020204" pitchFamily="34" charset="0"/>
                  </a:rPr>
                  <a:t> = </a:t>
                </a:r>
                <a:r>
                  <a:rPr lang="en-US" sz="2600" dirty="0" err="1">
                    <a:latin typeface="Century Gothic" panose="020B0502020202020204" pitchFamily="34" charset="0"/>
                  </a:rPr>
                  <a:t>corr</a:t>
                </a:r>
                <a:r>
                  <a:rPr lang="en-US" sz="2600" dirty="0">
                    <a:latin typeface="Century Gothic" panose="020B0502020202020204" pitchFamily="34" charset="0"/>
                  </a:rPr>
                  <a:t>(</a:t>
                </a:r>
                <a:r>
                  <a:rPr lang="en-US" sz="2800" dirty="0">
                    <a:solidFill>
                      <a:srgbClr val="00B050"/>
                    </a:solidFill>
                    <a:latin typeface="Century Gothic" panose="020B0502020202020204" pitchFamily="34" charset="0"/>
                  </a:rPr>
                  <a:t>G</a:t>
                </a:r>
                <a:r>
                  <a:rPr lang="en-US" sz="2800" baseline="-25000" dirty="0">
                    <a:solidFill>
                      <a:srgbClr val="00B050"/>
                    </a:solidFill>
                    <a:latin typeface="Century Gothic" panose="020B0502020202020204" pitchFamily="34" charset="0"/>
                  </a:rPr>
                  <a:t>1</a:t>
                </a:r>
                <a:r>
                  <a:rPr lang="en-US" sz="2600" dirty="0">
                    <a:latin typeface="Century Gothic" panose="020B0502020202020204" pitchFamily="34" charset="0"/>
                  </a:rPr>
                  <a:t>,</a:t>
                </a:r>
                <a:r>
                  <a:rPr lang="en-US" sz="2800" dirty="0">
                    <a:latin typeface="Century Gothic" panose="020B0502020202020204" pitchFamily="34" charset="0"/>
                  </a:rPr>
                  <a:t> </a:t>
                </a:r>
                <a:r>
                  <a:rPr lang="en-US" sz="2800" dirty="0">
                    <a:solidFill>
                      <a:srgbClr val="00B050"/>
                    </a:solidFill>
                    <a:latin typeface="Century Gothic" panose="020B0502020202020204" pitchFamily="34" charset="0"/>
                  </a:rPr>
                  <a:t>G</a:t>
                </a:r>
                <a:r>
                  <a:rPr lang="en-US" sz="2800" baseline="-25000" dirty="0">
                    <a:solidFill>
                      <a:srgbClr val="00B050"/>
                    </a:solidFill>
                    <a:latin typeface="Century Gothic" panose="020B0502020202020204" pitchFamily="34" charset="0"/>
                  </a:rPr>
                  <a:t>2</a:t>
                </a:r>
                <a:r>
                  <a:rPr lang="en-US" sz="2600" dirty="0">
                    <a:latin typeface="Century Gothic" panose="020B0502020202020204" pitchFamily="34" charset="0"/>
                  </a:rPr>
                  <a:t>)</a:t>
                </a:r>
              </a:p>
            </p:txBody>
          </p:sp>
        </mc:Choice>
        <mc:Fallback xmlns="">
          <p:sp>
            <p:nvSpPr>
              <p:cNvPr id="4" name="TextBox 3">
                <a:extLst>
                  <a:ext uri="{FF2B5EF4-FFF2-40B4-BE49-F238E27FC236}">
                    <a16:creationId xmlns:a16="http://schemas.microsoft.com/office/drawing/2014/main" id="{F393E267-DA8D-FB45-8B06-AADEFCA10B00}"/>
                  </a:ext>
                </a:extLst>
              </p:cNvPr>
              <p:cNvSpPr txBox="1">
                <a:spLocks noRot="1" noChangeAspect="1" noMove="1" noResize="1" noEditPoints="1" noAdjustHandles="1" noChangeArrowheads="1" noChangeShapeType="1" noTextEdit="1"/>
              </p:cNvSpPr>
              <p:nvPr/>
            </p:nvSpPr>
            <p:spPr>
              <a:xfrm>
                <a:off x="3751002" y="4099249"/>
                <a:ext cx="3325462" cy="558230"/>
              </a:xfrm>
              <a:prstGeom prst="rect">
                <a:avLst/>
              </a:prstGeom>
              <a:blipFill>
                <a:blip r:embed="rId3"/>
                <a:stretch>
                  <a:fillRect l="-3042" t="-11111" r="-2281"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2384346-613C-2545-881B-3A532D48EAD6}"/>
                  </a:ext>
                </a:extLst>
              </p:cNvPr>
              <p:cNvSpPr txBox="1"/>
              <p:nvPr/>
            </p:nvSpPr>
            <p:spPr>
              <a:xfrm>
                <a:off x="757332" y="5097805"/>
                <a:ext cx="6199967" cy="1677062"/>
              </a:xfrm>
              <a:prstGeom prst="rect">
                <a:avLst/>
              </a:prstGeom>
              <a:noFill/>
            </p:spPr>
            <p:txBody>
              <a:bodyPr wrap="none" rtlCol="0">
                <a:spAutoFit/>
              </a:bodyPr>
              <a:lstStyle/>
              <a:p>
                <a:r>
                  <a:rPr lang="en-US" sz="2800" dirty="0">
                    <a:latin typeface="Century Gothic" panose="020B0502020202020204" pitchFamily="34" charset="0"/>
                  </a:rPr>
                  <a:t>(Co)variance-based definition</a:t>
                </a:r>
              </a:p>
              <a:p>
                <a:endParaRPr lang="en-US" dirty="0">
                  <a:latin typeface="Century Gothic" panose="020B0502020202020204" pitchFamily="34" charset="0"/>
                </a:endParaRPr>
              </a:p>
              <a:p>
                <a:pPr algn="ctr"/>
                <a14:m>
                  <m:oMathPara xmlns:m="http://schemas.openxmlformats.org/officeDocument/2006/math">
                    <m:oMathParaPr>
                      <m:jc m:val="centerGroup"/>
                    </m:oMathParaPr>
                    <m:oMath xmlns:m="http://schemas.openxmlformats.org/officeDocument/2006/math">
                      <m:r>
                        <m:rPr>
                          <m:sty m:val="p"/>
                        </m:rPr>
                        <a:rPr lang="en-AU" sz="2800" b="0" i="0" smtClean="0">
                          <a:solidFill>
                            <a:srgbClr val="C00000"/>
                          </a:solidFill>
                          <a:latin typeface="Cambria Math" panose="02040503050406030204" pitchFamily="18" charset="0"/>
                        </a:rPr>
                        <m:t>corr</m:t>
                      </m:r>
                      <m:d>
                        <m:dPr>
                          <m:ctrlPr>
                            <a:rPr lang="en-AU" sz="2800" b="0" i="1" smtClean="0">
                              <a:solidFill>
                                <a:srgbClr val="C00000"/>
                              </a:solidFill>
                              <a:latin typeface="Cambria Math" panose="02040503050406030204" pitchFamily="18" charset="0"/>
                            </a:rPr>
                          </m:ctrlPr>
                        </m:dPr>
                        <m:e>
                          <m:sSub>
                            <m:sSubPr>
                              <m:ctrlPr>
                                <a:rPr lang="en-AU" sz="2800" b="0" i="1" smtClean="0">
                                  <a:solidFill>
                                    <a:srgbClr val="C00000"/>
                                  </a:solidFill>
                                  <a:latin typeface="Cambria Math" panose="02040503050406030204" pitchFamily="18" charset="0"/>
                                </a:rPr>
                              </m:ctrlPr>
                            </m:sSubPr>
                            <m:e>
                              <m:r>
                                <a:rPr lang="en-AU" sz="2800" b="0" i="1" smtClean="0">
                                  <a:solidFill>
                                    <a:srgbClr val="C00000"/>
                                  </a:solidFill>
                                  <a:latin typeface="Cambria Math" panose="02040503050406030204" pitchFamily="18" charset="0"/>
                                </a:rPr>
                                <m:t>𝑌</m:t>
                              </m:r>
                            </m:e>
                            <m:sub>
                              <m:r>
                                <a:rPr lang="en-AU" sz="2800" b="0" i="1" smtClean="0">
                                  <a:solidFill>
                                    <a:srgbClr val="C00000"/>
                                  </a:solidFill>
                                  <a:latin typeface="Cambria Math" panose="02040503050406030204" pitchFamily="18" charset="0"/>
                                </a:rPr>
                                <m:t>𝑖</m:t>
                              </m:r>
                              <m:r>
                                <a:rPr lang="en-AU" sz="2800" b="0" i="1" smtClean="0">
                                  <a:solidFill>
                                    <a:srgbClr val="C00000"/>
                                  </a:solidFill>
                                  <a:latin typeface="Cambria Math" panose="02040503050406030204" pitchFamily="18" charset="0"/>
                                </a:rPr>
                                <m:t>1,</m:t>
                              </m:r>
                            </m:sub>
                          </m:sSub>
                          <m:sSub>
                            <m:sSubPr>
                              <m:ctrlPr>
                                <a:rPr lang="en-AU" sz="2800" b="0" i="1" smtClean="0">
                                  <a:solidFill>
                                    <a:srgbClr val="C00000"/>
                                  </a:solidFill>
                                  <a:latin typeface="Cambria Math" panose="02040503050406030204" pitchFamily="18" charset="0"/>
                                </a:rPr>
                              </m:ctrlPr>
                            </m:sSubPr>
                            <m:e>
                              <m:r>
                                <a:rPr lang="en-AU" sz="2800" b="0" i="1" smtClean="0">
                                  <a:solidFill>
                                    <a:srgbClr val="C00000"/>
                                  </a:solidFill>
                                  <a:latin typeface="Cambria Math" panose="02040503050406030204" pitchFamily="18" charset="0"/>
                                </a:rPr>
                                <m:t>𝑌</m:t>
                              </m:r>
                            </m:e>
                            <m:sub>
                              <m:r>
                                <a:rPr lang="en-AU" sz="2800" b="0" i="1" smtClean="0">
                                  <a:solidFill>
                                    <a:srgbClr val="C00000"/>
                                  </a:solidFill>
                                  <a:latin typeface="Cambria Math" panose="02040503050406030204" pitchFamily="18" charset="0"/>
                                </a:rPr>
                                <m:t>𝑗</m:t>
                              </m:r>
                              <m:r>
                                <a:rPr lang="en-AU" sz="2800" b="0" i="1" smtClean="0">
                                  <a:solidFill>
                                    <a:srgbClr val="C00000"/>
                                  </a:solidFill>
                                  <a:latin typeface="Cambria Math" panose="02040503050406030204" pitchFamily="18" charset="0"/>
                                </a:rPr>
                                <m:t>2</m:t>
                              </m:r>
                            </m:sub>
                          </m:sSub>
                        </m:e>
                      </m:d>
                      <m:r>
                        <a:rPr lang="en-AU" sz="2800" b="0" i="1" smtClean="0">
                          <a:solidFill>
                            <a:srgbClr val="C00000"/>
                          </a:solidFill>
                          <a:latin typeface="Cambria Math" panose="02040503050406030204" pitchFamily="18" charset="0"/>
                        </a:rPr>
                        <m:t>=</m:t>
                      </m:r>
                      <m:sSub>
                        <m:sSubPr>
                          <m:ctrlPr>
                            <a:rPr lang="en-AU" sz="2800" b="0" i="1" smtClean="0">
                              <a:solidFill>
                                <a:srgbClr val="00B050"/>
                              </a:solidFill>
                              <a:latin typeface="Cambria Math" panose="02040503050406030204" pitchFamily="18" charset="0"/>
                            </a:rPr>
                          </m:ctrlPr>
                        </m:sSubPr>
                        <m:e>
                          <m:r>
                            <a:rPr lang="en-AU" sz="2800" b="0" i="1" smtClean="0">
                              <a:solidFill>
                                <a:srgbClr val="00B050"/>
                              </a:solidFill>
                              <a:latin typeface="Cambria Math" panose="02040503050406030204" pitchFamily="18" charset="0"/>
                            </a:rPr>
                            <m:t>𝑟</m:t>
                          </m:r>
                        </m:e>
                        <m:sub>
                          <m:r>
                            <a:rPr lang="en-AU" sz="2800" b="0" i="1" smtClean="0">
                              <a:solidFill>
                                <a:srgbClr val="00B050"/>
                              </a:solidFill>
                              <a:latin typeface="Cambria Math" panose="02040503050406030204" pitchFamily="18" charset="0"/>
                            </a:rPr>
                            <m:t>𝑔</m:t>
                          </m:r>
                        </m:sub>
                      </m:sSub>
                      <m:rad>
                        <m:radPr>
                          <m:degHide m:val="on"/>
                          <m:ctrlPr>
                            <a:rPr lang="en-AU" sz="2800" b="0" i="1" smtClean="0">
                              <a:solidFill>
                                <a:srgbClr val="C00000"/>
                              </a:solidFill>
                              <a:latin typeface="Cambria Math" panose="02040503050406030204" pitchFamily="18" charset="0"/>
                            </a:rPr>
                          </m:ctrlPr>
                        </m:radPr>
                        <m:deg/>
                        <m:e>
                          <m:sSubSup>
                            <m:sSubSupPr>
                              <m:ctrlPr>
                                <a:rPr lang="en-AU" sz="2800" b="0" i="1" smtClean="0">
                                  <a:solidFill>
                                    <a:srgbClr val="00B050"/>
                                  </a:solidFill>
                                  <a:latin typeface="Cambria Math" panose="02040503050406030204" pitchFamily="18" charset="0"/>
                                </a:rPr>
                              </m:ctrlPr>
                            </m:sSubSupPr>
                            <m:e>
                              <m:r>
                                <a:rPr lang="en-AU" sz="2800" b="0" i="1" smtClean="0">
                                  <a:solidFill>
                                    <a:srgbClr val="00B050"/>
                                  </a:solidFill>
                                  <a:latin typeface="Cambria Math" panose="02040503050406030204" pitchFamily="18" charset="0"/>
                                </a:rPr>
                                <m:t>h</m:t>
                              </m:r>
                            </m:e>
                            <m:sub>
                              <m:r>
                                <a:rPr lang="en-AU" sz="2800" b="0" i="1" smtClean="0">
                                  <a:solidFill>
                                    <a:srgbClr val="00B050"/>
                                  </a:solidFill>
                                  <a:latin typeface="Cambria Math" panose="02040503050406030204" pitchFamily="18" charset="0"/>
                                </a:rPr>
                                <m:t>1</m:t>
                              </m:r>
                            </m:sub>
                            <m:sup>
                              <m:r>
                                <a:rPr lang="en-AU" sz="2800" b="0" i="1" smtClean="0">
                                  <a:solidFill>
                                    <a:srgbClr val="00B050"/>
                                  </a:solidFill>
                                  <a:latin typeface="Cambria Math" panose="02040503050406030204" pitchFamily="18" charset="0"/>
                                </a:rPr>
                                <m:t>2</m:t>
                              </m:r>
                            </m:sup>
                          </m:sSubSup>
                          <m:sSubSup>
                            <m:sSubSupPr>
                              <m:ctrlPr>
                                <a:rPr lang="en-AU" sz="2800" b="0" i="1" smtClean="0">
                                  <a:solidFill>
                                    <a:srgbClr val="00B050"/>
                                  </a:solidFill>
                                  <a:latin typeface="Cambria Math" panose="02040503050406030204" pitchFamily="18" charset="0"/>
                                </a:rPr>
                              </m:ctrlPr>
                            </m:sSubSupPr>
                            <m:e>
                              <m:r>
                                <a:rPr lang="en-AU" sz="2800" b="0" i="1" smtClean="0">
                                  <a:solidFill>
                                    <a:srgbClr val="00B050"/>
                                  </a:solidFill>
                                  <a:latin typeface="Cambria Math" panose="02040503050406030204" pitchFamily="18" charset="0"/>
                                </a:rPr>
                                <m:t>h</m:t>
                              </m:r>
                            </m:e>
                            <m:sub>
                              <m:r>
                                <a:rPr lang="en-AU" sz="2800" b="0" i="1" smtClean="0">
                                  <a:solidFill>
                                    <a:srgbClr val="00B050"/>
                                  </a:solidFill>
                                  <a:latin typeface="Cambria Math" panose="02040503050406030204" pitchFamily="18" charset="0"/>
                                </a:rPr>
                                <m:t>2</m:t>
                              </m:r>
                            </m:sub>
                            <m:sup>
                              <m:r>
                                <a:rPr lang="en-AU" sz="2800" b="0" i="1" smtClean="0">
                                  <a:solidFill>
                                    <a:srgbClr val="00B050"/>
                                  </a:solidFill>
                                  <a:latin typeface="Cambria Math" panose="02040503050406030204" pitchFamily="18" charset="0"/>
                                </a:rPr>
                                <m:t>2</m:t>
                              </m:r>
                            </m:sup>
                          </m:sSubSup>
                        </m:e>
                      </m:rad>
                      <m:sSub>
                        <m:sSubPr>
                          <m:ctrlPr>
                            <a:rPr lang="en-AU" sz="2800" b="0" i="1" smtClean="0">
                              <a:solidFill>
                                <a:srgbClr val="C00000"/>
                              </a:solidFill>
                              <a:latin typeface="Cambria Math" panose="02040503050406030204" pitchFamily="18" charset="0"/>
                            </a:rPr>
                          </m:ctrlPr>
                        </m:sSubPr>
                        <m:e>
                          <m:r>
                            <a:rPr lang="en-AU" sz="2800" b="0" i="1" smtClean="0">
                              <a:solidFill>
                                <a:srgbClr val="C00000"/>
                              </a:solidFill>
                              <a:latin typeface="Cambria Math" panose="02040503050406030204" pitchFamily="18" charset="0"/>
                            </a:rPr>
                            <m:t>𝑅</m:t>
                          </m:r>
                        </m:e>
                        <m:sub>
                          <m:r>
                            <a:rPr lang="en-AU" sz="2800" b="0" i="1" smtClean="0">
                              <a:solidFill>
                                <a:srgbClr val="C00000"/>
                              </a:solidFill>
                              <a:latin typeface="Cambria Math" panose="02040503050406030204" pitchFamily="18" charset="0"/>
                            </a:rPr>
                            <m:t>𝑖𝑗</m:t>
                          </m:r>
                        </m:sub>
                      </m:sSub>
                      <m:r>
                        <a:rPr lang="en-AU" sz="2800" b="0" i="1" smtClean="0">
                          <a:solidFill>
                            <a:srgbClr val="C00000"/>
                          </a:solidFill>
                          <a:latin typeface="Cambria Math" panose="02040503050406030204" pitchFamily="18" charset="0"/>
                        </a:rPr>
                        <m:t>+</m:t>
                      </m:r>
                      <m:r>
                        <m:rPr>
                          <m:sty m:val="p"/>
                        </m:rPr>
                        <a:rPr lang="en-AU" sz="2800" b="0" i="0" smtClean="0">
                          <a:solidFill>
                            <a:srgbClr val="C00000"/>
                          </a:solidFill>
                          <a:latin typeface="Cambria Math" panose="02040503050406030204" pitchFamily="18" charset="0"/>
                        </a:rPr>
                        <m:t>Residual</m:t>
                      </m:r>
                    </m:oMath>
                  </m:oMathPara>
                </a14:m>
                <a:endParaRPr lang="en-US" sz="2600" dirty="0">
                  <a:latin typeface="Century Gothic" panose="020B0502020202020204" pitchFamily="34" charset="0"/>
                </a:endParaRPr>
              </a:p>
            </p:txBody>
          </p:sp>
        </mc:Choice>
        <mc:Fallback xmlns="">
          <p:sp>
            <p:nvSpPr>
              <p:cNvPr id="9" name="TextBox 8">
                <a:extLst>
                  <a:ext uri="{FF2B5EF4-FFF2-40B4-BE49-F238E27FC236}">
                    <a16:creationId xmlns:a16="http://schemas.microsoft.com/office/drawing/2014/main" id="{A2384346-613C-2545-881B-3A532D48EAD6}"/>
                  </a:ext>
                </a:extLst>
              </p:cNvPr>
              <p:cNvSpPr txBox="1">
                <a:spLocks noRot="1" noChangeAspect="1" noMove="1" noResize="1" noEditPoints="1" noAdjustHandles="1" noChangeArrowheads="1" noChangeShapeType="1" noTextEdit="1"/>
              </p:cNvSpPr>
              <p:nvPr/>
            </p:nvSpPr>
            <p:spPr>
              <a:xfrm>
                <a:off x="757332" y="5097805"/>
                <a:ext cx="6199967" cy="1677062"/>
              </a:xfrm>
              <a:prstGeom prst="rect">
                <a:avLst/>
              </a:prstGeom>
              <a:blipFill>
                <a:blip r:embed="rId4"/>
                <a:stretch>
                  <a:fillRect l="-2045" t="-3759"/>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F08E268C-A7BE-D543-BC8A-F2993B8193A2}"/>
              </a:ext>
            </a:extLst>
          </p:cNvPr>
          <p:cNvSpPr>
            <a:spLocks noGrp="1"/>
          </p:cNvSpPr>
          <p:nvPr>
            <p:ph type="sldNum" sz="quarter" idx="12"/>
          </p:nvPr>
        </p:nvSpPr>
        <p:spPr/>
        <p:txBody>
          <a:bodyPr/>
          <a:lstStyle/>
          <a:p>
            <a:fld id="{371478A0-77EB-7248-9925-41B264A01935}" type="slidenum">
              <a:rPr lang="en-US" smtClean="0"/>
              <a:t>10</a:t>
            </a:fld>
            <a:endParaRPr lang="en-US"/>
          </a:p>
        </p:txBody>
      </p:sp>
    </p:spTree>
    <p:extLst>
      <p:ext uri="{BB962C8B-B14F-4D97-AF65-F5344CB8AC3E}">
        <p14:creationId xmlns:p14="http://schemas.microsoft.com/office/powerpoint/2010/main" val="634052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Heritability of binary traits</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0" y="1545707"/>
            <a:ext cx="8088089" cy="4015338"/>
          </a:xfrm>
        </p:spPr>
        <p:txBody>
          <a:bodyPr>
            <a:normAutofit lnSpcReduction="10000"/>
          </a:bodyPr>
          <a:lstStyle/>
          <a:p>
            <a:pPr marL="0" indent="0">
              <a:buNone/>
            </a:pPr>
            <a:r>
              <a:rPr lang="en-AU" dirty="0">
                <a:latin typeface="Century Gothic" panose="020B0502020202020204" pitchFamily="34" charset="0"/>
              </a:rPr>
              <a:t>A binary trait (e.g., a disease) can be modelled as an extreme form of a certain liability (liability threshold model).</a:t>
            </a: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Obesity = BMI &gt; 30 kg/m</a:t>
            </a:r>
            <a:r>
              <a:rPr lang="en-US" baseline="30000" dirty="0">
                <a:latin typeface="Century Gothic" panose="020B0502020202020204" pitchFamily="34" charset="0"/>
              </a:rPr>
              <a:t>2</a:t>
            </a:r>
            <a:endParaRPr lang="en-US" dirty="0">
              <a:latin typeface="Century Gothic" panose="020B0502020202020204" pitchFamily="34" charset="0"/>
            </a:endParaRPr>
          </a:p>
          <a:p>
            <a:pPr marL="0" indent="0">
              <a:buNone/>
            </a:pPr>
            <a:r>
              <a:rPr lang="en-US" dirty="0">
                <a:latin typeface="Century Gothic" panose="020B0502020202020204" pitchFamily="34" charset="0"/>
              </a:rPr>
              <a:t>Type 2 diabetes = Fasting glucose &gt; 7mmol/L.</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Therefore, heritability is well defined as the </a:t>
            </a:r>
            <a:r>
              <a:rPr lang="en-US" b="1" dirty="0">
                <a:latin typeface="Century Gothic" panose="020B0502020202020204" pitchFamily="34" charset="0"/>
              </a:rPr>
              <a:t>heritability of the continuous liability</a:t>
            </a:r>
            <a:r>
              <a:rPr lang="en-US" dirty="0">
                <a:latin typeface="Century Gothic" panose="020B0502020202020204" pitchFamily="34" charset="0"/>
              </a:rPr>
              <a:t>.</a:t>
            </a:r>
          </a:p>
        </p:txBody>
      </p:sp>
      <p:sp>
        <p:nvSpPr>
          <p:cNvPr id="5" name="TextBox 4">
            <a:extLst>
              <a:ext uri="{FF2B5EF4-FFF2-40B4-BE49-F238E27FC236}">
                <a16:creationId xmlns:a16="http://schemas.microsoft.com/office/drawing/2014/main" id="{74659226-9381-6F4F-BCC5-1ED5CA9DC752}"/>
              </a:ext>
            </a:extLst>
          </p:cNvPr>
          <p:cNvSpPr txBox="1"/>
          <p:nvPr/>
        </p:nvSpPr>
        <p:spPr>
          <a:xfrm>
            <a:off x="895739" y="6027576"/>
            <a:ext cx="7996100" cy="276999"/>
          </a:xfrm>
          <a:prstGeom prst="rect">
            <a:avLst/>
          </a:prstGeom>
          <a:noFill/>
        </p:spPr>
        <p:txBody>
          <a:bodyPr wrap="none" rtlCol="0">
            <a:spAutoFit/>
          </a:bodyPr>
          <a:lstStyle/>
          <a:p>
            <a:r>
              <a:rPr lang="en-US" sz="1200" dirty="0">
                <a:solidFill>
                  <a:srgbClr val="00B050"/>
                </a:solidFill>
                <a:latin typeface="Century Gothic" panose="020B0502020202020204" pitchFamily="34" charset="0"/>
              </a:rPr>
              <a:t>Falconer (1965): The inheritance of liability to certain diseases, estimated form incidence among relatives.</a:t>
            </a:r>
          </a:p>
        </p:txBody>
      </p:sp>
      <p:pic>
        <p:nvPicPr>
          <p:cNvPr id="11" name="Picture 10" descr="Screen Shot 2014-06-23 at 4.04.37 PM.png">
            <a:extLst>
              <a:ext uri="{FF2B5EF4-FFF2-40B4-BE49-F238E27FC236}">
                <a16:creationId xmlns:a16="http://schemas.microsoft.com/office/drawing/2014/main" id="{803D63E2-1298-4A41-BA41-754D6709AE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9265" y="288913"/>
            <a:ext cx="3215831" cy="2783969"/>
          </a:xfrm>
          <a:prstGeom prst="rect">
            <a:avLst/>
          </a:prstGeom>
        </p:spPr>
      </p:pic>
      <p:sp>
        <p:nvSpPr>
          <p:cNvPr id="12" name="TextBox 11">
            <a:extLst>
              <a:ext uri="{FF2B5EF4-FFF2-40B4-BE49-F238E27FC236}">
                <a16:creationId xmlns:a16="http://schemas.microsoft.com/office/drawing/2014/main" id="{438949A7-B8E6-9E47-8AAD-07AA23E8295A}"/>
              </a:ext>
            </a:extLst>
          </p:cNvPr>
          <p:cNvSpPr txBox="1"/>
          <p:nvPr/>
        </p:nvSpPr>
        <p:spPr>
          <a:xfrm>
            <a:off x="9142843" y="2703550"/>
            <a:ext cx="2364828" cy="369332"/>
          </a:xfrm>
          <a:prstGeom prst="rect">
            <a:avLst/>
          </a:prstGeom>
          <a:noFill/>
        </p:spPr>
        <p:txBody>
          <a:bodyPr wrap="square" rtlCol="0">
            <a:spAutoFit/>
          </a:bodyPr>
          <a:lstStyle/>
          <a:p>
            <a:r>
              <a:rPr lang="en-US" dirty="0">
                <a:latin typeface="Century Gothic" panose="020B0502020202020204" pitchFamily="34" charset="0"/>
              </a:rPr>
              <a:t>Phenotypic liability</a:t>
            </a:r>
          </a:p>
        </p:txBody>
      </p:sp>
      <p:sp>
        <p:nvSpPr>
          <p:cNvPr id="6" name="Slide Number Placeholder 5">
            <a:extLst>
              <a:ext uri="{FF2B5EF4-FFF2-40B4-BE49-F238E27FC236}">
                <a16:creationId xmlns:a16="http://schemas.microsoft.com/office/drawing/2014/main" id="{972BB3F8-EEDE-044B-B109-79F2F6D60081}"/>
              </a:ext>
            </a:extLst>
          </p:cNvPr>
          <p:cNvSpPr>
            <a:spLocks noGrp="1"/>
          </p:cNvSpPr>
          <p:nvPr>
            <p:ph type="sldNum" sz="quarter" idx="12"/>
          </p:nvPr>
        </p:nvSpPr>
        <p:spPr/>
        <p:txBody>
          <a:bodyPr/>
          <a:lstStyle/>
          <a:p>
            <a:fld id="{371478A0-77EB-7248-9925-41B264A01935}" type="slidenum">
              <a:rPr lang="en-US" smtClean="0"/>
              <a:t>11</a:t>
            </a:fld>
            <a:endParaRPr lang="en-US"/>
          </a:p>
        </p:txBody>
      </p:sp>
    </p:spTree>
    <p:extLst>
      <p:ext uri="{BB962C8B-B14F-4D97-AF65-F5344CB8AC3E}">
        <p14:creationId xmlns:p14="http://schemas.microsoft.com/office/powerpoint/2010/main" val="2753699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A few applications</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10937036" cy="4755566"/>
          </a:xfrm>
        </p:spPr>
        <p:txBody>
          <a:bodyPr>
            <a:normAutofit/>
          </a:bodyPr>
          <a:lstStyle/>
          <a:p>
            <a:pPr marL="0" indent="0">
              <a:buNone/>
            </a:pPr>
            <a:r>
              <a:rPr lang="en-AU" dirty="0">
                <a:latin typeface="Century Gothic" panose="020B0502020202020204" pitchFamily="34" charset="0"/>
              </a:rPr>
              <a:t>1) The heritability of a trait gives an upper bound for the accuracy of genetic predictors of that trait.</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2) The heritability predicts the response to (natural) selection.</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3) The heritability </a:t>
            </a:r>
            <a:r>
              <a:rPr lang="en-US" dirty="0">
                <a:latin typeface="Century Gothic" panose="020B0502020202020204" pitchFamily="34" charset="0"/>
              </a:rPr>
              <a:t>predicts an individual’s risk to develop a certain disease knowing they have affected relatives.</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4) The heritability influences the statistical power of genome-wide association studies (GWAS)</a:t>
            </a:r>
          </a:p>
        </p:txBody>
      </p:sp>
      <p:sp>
        <p:nvSpPr>
          <p:cNvPr id="5" name="Slide Number Placeholder 4">
            <a:extLst>
              <a:ext uri="{FF2B5EF4-FFF2-40B4-BE49-F238E27FC236}">
                <a16:creationId xmlns:a16="http://schemas.microsoft.com/office/drawing/2014/main" id="{23CCCBEB-7698-D644-B5C4-F726CE287B20}"/>
              </a:ext>
            </a:extLst>
          </p:cNvPr>
          <p:cNvSpPr>
            <a:spLocks noGrp="1"/>
          </p:cNvSpPr>
          <p:nvPr>
            <p:ph type="sldNum" sz="quarter" idx="12"/>
          </p:nvPr>
        </p:nvSpPr>
        <p:spPr/>
        <p:txBody>
          <a:bodyPr/>
          <a:lstStyle/>
          <a:p>
            <a:fld id="{371478A0-77EB-7248-9925-41B264A01935}" type="slidenum">
              <a:rPr lang="en-US" smtClean="0"/>
              <a:t>12</a:t>
            </a:fld>
            <a:endParaRPr lang="en-US"/>
          </a:p>
        </p:txBody>
      </p:sp>
    </p:spTree>
    <p:extLst>
      <p:ext uri="{BB962C8B-B14F-4D97-AF65-F5344CB8AC3E}">
        <p14:creationId xmlns:p14="http://schemas.microsoft.com/office/powerpoint/2010/main" val="50032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Part 2 will address</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10937036" cy="4755566"/>
          </a:xfrm>
        </p:spPr>
        <p:txBody>
          <a:bodyPr>
            <a:normAutofit/>
          </a:bodyPr>
          <a:lstStyle/>
          <a:p>
            <a:pPr marL="0" indent="0">
              <a:buNone/>
            </a:pPr>
            <a:r>
              <a:rPr lang="en-AU" dirty="0">
                <a:latin typeface="Century Gothic" panose="020B0502020202020204" pitchFamily="34" charset="0"/>
              </a:rPr>
              <a:t>Definition of genetic relatedness </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How to calculate it from SNP data?</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How to use it to estimate heritability and genetic correlation.</a:t>
            </a: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13</a:t>
            </a:fld>
            <a:endParaRPr lang="en-US"/>
          </a:p>
        </p:txBody>
      </p:sp>
    </p:spTree>
    <p:extLst>
      <p:ext uri="{BB962C8B-B14F-4D97-AF65-F5344CB8AC3E}">
        <p14:creationId xmlns:p14="http://schemas.microsoft.com/office/powerpoint/2010/main" val="1229395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AC65E-FF8F-FC4A-B702-78F6F6693AC2}"/>
              </a:ext>
            </a:extLst>
          </p:cNvPr>
          <p:cNvSpPr>
            <a:spLocks noGrp="1"/>
          </p:cNvSpPr>
          <p:nvPr>
            <p:ph type="title"/>
          </p:nvPr>
        </p:nvSpPr>
        <p:spPr/>
        <p:txBody>
          <a:bodyPr/>
          <a:lstStyle/>
          <a:p>
            <a:r>
              <a:rPr lang="en-US" b="1" dirty="0">
                <a:latin typeface="Century Gothic" panose="020B0502020202020204" pitchFamily="34" charset="0"/>
              </a:rPr>
              <a:t>Concepts and tools for estimating heritability using individual-level data?</a:t>
            </a:r>
          </a:p>
        </p:txBody>
      </p:sp>
      <p:sp>
        <p:nvSpPr>
          <p:cNvPr id="3" name="Text Placeholder 2">
            <a:extLst>
              <a:ext uri="{FF2B5EF4-FFF2-40B4-BE49-F238E27FC236}">
                <a16:creationId xmlns:a16="http://schemas.microsoft.com/office/drawing/2014/main" id="{C8FBE430-AC08-AC49-8C1E-29782BAE95B2}"/>
              </a:ext>
            </a:extLst>
          </p:cNvPr>
          <p:cNvSpPr>
            <a:spLocks noGrp="1"/>
          </p:cNvSpPr>
          <p:nvPr>
            <p:ph type="body" idx="1"/>
          </p:nvPr>
        </p:nvSpPr>
        <p:spPr/>
        <p:txBody>
          <a:bodyPr/>
          <a:lstStyle/>
          <a:p>
            <a:r>
              <a:rPr lang="en-US" dirty="0">
                <a:latin typeface="Century Gothic" panose="020B0502020202020204" pitchFamily="34" charset="0"/>
              </a:rPr>
              <a:t>Part 2</a:t>
            </a:r>
          </a:p>
        </p:txBody>
      </p:sp>
      <p:sp>
        <p:nvSpPr>
          <p:cNvPr id="5" name="Slide Number Placeholder 4">
            <a:extLst>
              <a:ext uri="{FF2B5EF4-FFF2-40B4-BE49-F238E27FC236}">
                <a16:creationId xmlns:a16="http://schemas.microsoft.com/office/drawing/2014/main" id="{DFD9304E-4DB5-1347-AD21-B5A71DCC8D92}"/>
              </a:ext>
            </a:extLst>
          </p:cNvPr>
          <p:cNvSpPr>
            <a:spLocks noGrp="1"/>
          </p:cNvSpPr>
          <p:nvPr>
            <p:ph type="sldNum" sz="quarter" idx="12"/>
          </p:nvPr>
        </p:nvSpPr>
        <p:spPr/>
        <p:txBody>
          <a:bodyPr/>
          <a:lstStyle/>
          <a:p>
            <a:fld id="{371478A0-77EB-7248-9925-41B264A01935}" type="slidenum">
              <a:rPr lang="en-US" smtClean="0"/>
              <a:t>14</a:t>
            </a:fld>
            <a:endParaRPr lang="en-US"/>
          </a:p>
        </p:txBody>
      </p:sp>
    </p:spTree>
    <p:extLst>
      <p:ext uri="{BB962C8B-B14F-4D97-AF65-F5344CB8AC3E}">
        <p14:creationId xmlns:p14="http://schemas.microsoft.com/office/powerpoint/2010/main" val="1032278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53038-6AE0-1044-8A02-1C7223FA7ACD}"/>
              </a:ext>
            </a:extLst>
          </p:cNvPr>
          <p:cNvSpPr>
            <a:spLocks noGrp="1"/>
          </p:cNvSpPr>
          <p:nvPr>
            <p:ph type="title"/>
          </p:nvPr>
        </p:nvSpPr>
        <p:spPr/>
        <p:txBody>
          <a:bodyPr/>
          <a:lstStyle/>
          <a:p>
            <a:r>
              <a:rPr lang="en-US" b="1" dirty="0">
                <a:latin typeface="Century Gothic" panose="020B0502020202020204" pitchFamily="34" charset="0"/>
              </a:rPr>
              <a:t>Outline</a:t>
            </a:r>
          </a:p>
        </p:txBody>
      </p:sp>
      <p:sp>
        <p:nvSpPr>
          <p:cNvPr id="3" name="Content Placeholder 2">
            <a:extLst>
              <a:ext uri="{FF2B5EF4-FFF2-40B4-BE49-F238E27FC236}">
                <a16:creationId xmlns:a16="http://schemas.microsoft.com/office/drawing/2014/main" id="{C9E8D6BC-831A-7149-AD5D-9D328EA96546}"/>
              </a:ext>
            </a:extLst>
          </p:cNvPr>
          <p:cNvSpPr>
            <a:spLocks noGrp="1"/>
          </p:cNvSpPr>
          <p:nvPr>
            <p:ph idx="1"/>
          </p:nvPr>
        </p:nvSpPr>
        <p:spPr/>
        <p:txBody>
          <a:bodyPr/>
          <a:lstStyle/>
          <a:p>
            <a:r>
              <a:rPr lang="en-US" dirty="0">
                <a:latin typeface="Century Gothic" panose="020B0502020202020204" pitchFamily="34" charset="0"/>
              </a:rPr>
              <a:t>Concepts underlying estimation methods</a:t>
            </a:r>
          </a:p>
          <a:p>
            <a:endParaRPr lang="en-US" dirty="0">
              <a:latin typeface="Century Gothic" panose="020B0502020202020204" pitchFamily="34" charset="0"/>
            </a:endParaRPr>
          </a:p>
          <a:p>
            <a:r>
              <a:rPr lang="en-US" dirty="0">
                <a:latin typeface="Century Gothic" panose="020B0502020202020204" pitchFamily="34" charset="0"/>
              </a:rPr>
              <a:t>Genetic relationship matrices (GRM)</a:t>
            </a: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45E3749B-58AE-9647-AA67-AE6EA1DE76DB}"/>
              </a:ext>
            </a:extLst>
          </p:cNvPr>
          <p:cNvSpPr>
            <a:spLocks noGrp="1"/>
          </p:cNvSpPr>
          <p:nvPr>
            <p:ph type="sldNum" sz="quarter" idx="12"/>
          </p:nvPr>
        </p:nvSpPr>
        <p:spPr/>
        <p:txBody>
          <a:bodyPr/>
          <a:lstStyle/>
          <a:p>
            <a:fld id="{371478A0-77EB-7248-9925-41B264A01935}" type="slidenum">
              <a:rPr lang="en-US" smtClean="0"/>
              <a:t>15</a:t>
            </a:fld>
            <a:endParaRPr lang="en-US"/>
          </a:p>
        </p:txBody>
      </p:sp>
    </p:spTree>
    <p:extLst>
      <p:ext uri="{BB962C8B-B14F-4D97-AF65-F5344CB8AC3E}">
        <p14:creationId xmlns:p14="http://schemas.microsoft.com/office/powerpoint/2010/main" val="1938541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Coefficient of genetic relationship?</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7181324" cy="4481020"/>
          </a:xfrm>
        </p:spPr>
        <p:txBody>
          <a:bodyPr>
            <a:normAutofit fontScale="92500"/>
          </a:bodyPr>
          <a:lstStyle/>
          <a:p>
            <a:pPr marL="0" indent="0">
              <a:buNone/>
            </a:pPr>
            <a:r>
              <a:rPr lang="en-US" dirty="0">
                <a:latin typeface="Century Gothic" panose="020B0502020202020204" pitchFamily="34" charset="0"/>
              </a:rPr>
              <a:t>In Part 1, we introduced the following Equation:</a:t>
            </a:r>
          </a:p>
          <a:p>
            <a:pPr marL="0" indent="0">
              <a:buNone/>
            </a:pPr>
            <a:endParaRPr lang="en-US" dirty="0">
              <a:latin typeface="Century Gothic" panose="020B0502020202020204" pitchFamily="34" charset="0"/>
            </a:endParaRPr>
          </a:p>
          <a:p>
            <a:pPr marL="0" indent="0">
              <a:buNone/>
            </a:pPr>
            <a:r>
              <a:rPr lang="en-US" dirty="0">
                <a:solidFill>
                  <a:srgbClr val="C00000"/>
                </a:solidFill>
                <a:latin typeface="Century Gothic" panose="020B0502020202020204" pitchFamily="34" charset="0"/>
              </a:rPr>
              <a:t>	</a:t>
            </a:r>
            <a:r>
              <a:rPr lang="en-US" dirty="0" err="1">
                <a:solidFill>
                  <a:srgbClr val="C00000"/>
                </a:solidFill>
                <a:latin typeface="Century Gothic" panose="020B0502020202020204" pitchFamily="34" charset="0"/>
              </a:rPr>
              <a:t>corr</a:t>
            </a:r>
            <a:r>
              <a:rPr lang="en-US" dirty="0">
                <a:solidFill>
                  <a:srgbClr val="C00000"/>
                </a:solidFill>
                <a:latin typeface="Century Gothic" panose="020B0502020202020204" pitchFamily="34" charset="0"/>
              </a:rPr>
              <a:t>(</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i</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j</a:t>
            </a:r>
            <a:r>
              <a:rPr lang="en-US" dirty="0">
                <a:solidFill>
                  <a:srgbClr val="C00000"/>
                </a:solidFill>
                <a:latin typeface="Century Gothic" panose="020B0502020202020204" pitchFamily="34" charset="0"/>
              </a:rPr>
              <a:t>) =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US" dirty="0">
                <a:solidFill>
                  <a:srgbClr val="C00000"/>
                </a:solidFill>
                <a:latin typeface="Century Gothic" panose="020B0502020202020204" pitchFamily="34" charset="0"/>
              </a:rPr>
              <a:t>R</a:t>
            </a:r>
            <a:r>
              <a:rPr lang="en-US" baseline="-25000" dirty="0">
                <a:solidFill>
                  <a:srgbClr val="C00000"/>
                </a:solidFill>
                <a:latin typeface="Century Gothic" panose="020B0502020202020204" pitchFamily="34" charset="0"/>
              </a:rPr>
              <a:t>ij</a:t>
            </a:r>
            <a:r>
              <a:rPr lang="en-US" dirty="0">
                <a:solidFill>
                  <a:srgbClr val="C00000"/>
                </a:solidFill>
                <a:latin typeface="Century Gothic" panose="020B0502020202020204" pitchFamily="34" charset="0"/>
              </a:rPr>
              <a:t> + Residual</a:t>
            </a: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But what is </a:t>
            </a:r>
            <a:r>
              <a:rPr lang="en-US" dirty="0" err="1">
                <a:latin typeface="Century Gothic" panose="020B0502020202020204" pitchFamily="34" charset="0"/>
              </a:rPr>
              <a:t>R</a:t>
            </a:r>
            <a:r>
              <a:rPr lang="en-US" baseline="-25000" dirty="0" err="1">
                <a:latin typeface="Century Gothic" panose="020B0502020202020204" pitchFamily="34" charset="0"/>
              </a:rPr>
              <a:t>ij</a:t>
            </a:r>
            <a:r>
              <a:rPr lang="en-US" dirty="0">
                <a:latin typeface="Century Gothic" panose="020B0502020202020204" pitchFamily="34" charset="0"/>
              </a:rPr>
              <a:t>?</a:t>
            </a:r>
          </a:p>
          <a:p>
            <a:pPr marL="0" indent="0">
              <a:buNone/>
            </a:pPr>
            <a:endParaRPr lang="en-US" dirty="0">
              <a:latin typeface="Century Gothic" panose="020B0502020202020204" pitchFamily="34" charset="0"/>
            </a:endParaRPr>
          </a:p>
          <a:p>
            <a:pPr marL="0" indent="0">
              <a:buNone/>
            </a:pPr>
            <a:r>
              <a:rPr lang="en-US" dirty="0" err="1">
                <a:latin typeface="Century Gothic" panose="020B0502020202020204" pitchFamily="34" charset="0"/>
              </a:rPr>
              <a:t>R</a:t>
            </a:r>
            <a:r>
              <a:rPr lang="en-US" baseline="-25000" dirty="0" err="1">
                <a:latin typeface="Century Gothic" panose="020B0502020202020204" pitchFamily="34" charset="0"/>
              </a:rPr>
              <a:t>ij</a:t>
            </a:r>
            <a:r>
              <a:rPr lang="en-US" dirty="0">
                <a:latin typeface="Century Gothic" panose="020B0502020202020204" pitchFamily="34" charset="0"/>
              </a:rPr>
              <a:t> is defined as 2x the probability that two alleles picked at random in individual </a:t>
            </a:r>
            <a:r>
              <a:rPr lang="en-US" dirty="0" err="1">
                <a:latin typeface="Century Gothic" panose="020B0502020202020204" pitchFamily="34" charset="0"/>
              </a:rPr>
              <a:t>i</a:t>
            </a:r>
            <a:r>
              <a:rPr lang="en-US" dirty="0">
                <a:latin typeface="Century Gothic" panose="020B0502020202020204" pitchFamily="34" charset="0"/>
              </a:rPr>
              <a:t> and individual j are Identical-by-descent (IBD).</a:t>
            </a:r>
          </a:p>
          <a:p>
            <a:pPr marL="0" indent="0">
              <a:buNone/>
            </a:pP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23CCCBEB-7698-D644-B5C4-F726CE287B20}"/>
              </a:ext>
            </a:extLst>
          </p:cNvPr>
          <p:cNvSpPr>
            <a:spLocks noGrp="1"/>
          </p:cNvSpPr>
          <p:nvPr>
            <p:ph type="sldNum" sz="quarter" idx="12"/>
          </p:nvPr>
        </p:nvSpPr>
        <p:spPr/>
        <p:txBody>
          <a:bodyPr/>
          <a:lstStyle/>
          <a:p>
            <a:fld id="{371478A0-77EB-7248-9925-41B264A01935}" type="slidenum">
              <a:rPr lang="en-US" smtClean="0"/>
              <a:t>16</a:t>
            </a:fld>
            <a:endParaRPr lang="en-US"/>
          </a:p>
        </p:txBody>
      </p:sp>
      <p:pic>
        <p:nvPicPr>
          <p:cNvPr id="6" name="Picture 5" descr="Diagram&#10;&#10;Description automatically generated">
            <a:extLst>
              <a:ext uri="{FF2B5EF4-FFF2-40B4-BE49-F238E27FC236}">
                <a16:creationId xmlns:a16="http://schemas.microsoft.com/office/drawing/2014/main" id="{5EEA2E14-2F3B-AA40-855F-08BE0574B87B}"/>
              </a:ext>
            </a:extLst>
          </p:cNvPr>
          <p:cNvPicPr>
            <a:picLocks noChangeAspect="1"/>
          </p:cNvPicPr>
          <p:nvPr/>
        </p:nvPicPr>
        <p:blipFill>
          <a:blip r:embed="rId2"/>
          <a:stretch>
            <a:fillRect/>
          </a:stretch>
        </p:blipFill>
        <p:spPr>
          <a:xfrm>
            <a:off x="6879216" y="1920243"/>
            <a:ext cx="5312784" cy="2945130"/>
          </a:xfrm>
          <a:prstGeom prst="rect">
            <a:avLst/>
          </a:prstGeom>
        </p:spPr>
      </p:pic>
      <p:sp>
        <p:nvSpPr>
          <p:cNvPr id="7" name="TextBox 6">
            <a:extLst>
              <a:ext uri="{FF2B5EF4-FFF2-40B4-BE49-F238E27FC236}">
                <a16:creationId xmlns:a16="http://schemas.microsoft.com/office/drawing/2014/main" id="{0E4D29C5-8FC3-BE4C-8836-D3B282DAB1BE}"/>
              </a:ext>
            </a:extLst>
          </p:cNvPr>
          <p:cNvSpPr txBox="1"/>
          <p:nvPr/>
        </p:nvSpPr>
        <p:spPr>
          <a:xfrm>
            <a:off x="8610600" y="4892052"/>
            <a:ext cx="2364828" cy="369332"/>
          </a:xfrm>
          <a:prstGeom prst="rect">
            <a:avLst/>
          </a:prstGeom>
          <a:noFill/>
        </p:spPr>
        <p:txBody>
          <a:bodyPr wrap="square" rtlCol="0">
            <a:spAutoFit/>
          </a:bodyPr>
          <a:lstStyle/>
          <a:p>
            <a:r>
              <a:rPr lang="en-US" dirty="0">
                <a:latin typeface="Century Gothic" panose="020B0502020202020204" pitchFamily="34" charset="0"/>
              </a:rPr>
              <a:t>Source: Wikipedia</a:t>
            </a:r>
          </a:p>
        </p:txBody>
      </p:sp>
    </p:spTree>
    <p:extLst>
      <p:ext uri="{BB962C8B-B14F-4D97-AF65-F5344CB8AC3E}">
        <p14:creationId xmlns:p14="http://schemas.microsoft.com/office/powerpoint/2010/main" val="619839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Genetic relatedness is the key</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10937036" cy="4755566"/>
          </a:xfrm>
        </p:spPr>
        <p:txBody>
          <a:bodyPr>
            <a:normAutofit/>
          </a:bodyPr>
          <a:lstStyle/>
          <a:p>
            <a:pPr marL="0" indent="0">
              <a:buNone/>
            </a:pPr>
            <a:r>
              <a:rPr lang="en-AU" dirty="0">
                <a:latin typeface="Century Gothic" panose="020B0502020202020204" pitchFamily="34" charset="0"/>
              </a:rPr>
              <a:t>Most methods for estimating heritability (using individual-level data) are based upon this fundamental theorem of QG.</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	</a:t>
            </a:r>
            <a:r>
              <a:rPr lang="en-US" dirty="0">
                <a:solidFill>
                  <a:srgbClr val="C00000"/>
                </a:solidFill>
                <a:latin typeface="Century Gothic" panose="020B0502020202020204" pitchFamily="34" charset="0"/>
              </a:rPr>
              <a:t> </a:t>
            </a:r>
            <a:r>
              <a:rPr lang="en-US" dirty="0" err="1">
                <a:solidFill>
                  <a:srgbClr val="C00000"/>
                </a:solidFill>
                <a:latin typeface="Century Gothic" panose="020B0502020202020204" pitchFamily="34" charset="0"/>
              </a:rPr>
              <a:t>corr</a:t>
            </a:r>
            <a:r>
              <a:rPr lang="en-US" dirty="0">
                <a:solidFill>
                  <a:srgbClr val="C00000"/>
                </a:solidFill>
                <a:latin typeface="Century Gothic" panose="020B0502020202020204" pitchFamily="34" charset="0"/>
              </a:rPr>
              <a:t>(</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i</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j</a:t>
            </a:r>
            <a:r>
              <a:rPr lang="en-US" dirty="0">
                <a:solidFill>
                  <a:srgbClr val="C00000"/>
                </a:solidFill>
                <a:latin typeface="Century Gothic" panose="020B0502020202020204" pitchFamily="34" charset="0"/>
              </a:rPr>
              <a:t>) =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US" dirty="0">
                <a:solidFill>
                  <a:srgbClr val="C00000"/>
                </a:solidFill>
                <a:latin typeface="Century Gothic" panose="020B0502020202020204" pitchFamily="34" charset="0"/>
              </a:rPr>
              <a:t>R</a:t>
            </a:r>
            <a:r>
              <a:rPr lang="en-US" baseline="-25000" dirty="0">
                <a:solidFill>
                  <a:srgbClr val="C00000"/>
                </a:solidFill>
                <a:latin typeface="Century Gothic" panose="020B0502020202020204" pitchFamily="34" charset="0"/>
              </a:rPr>
              <a:t>ij</a:t>
            </a:r>
            <a:r>
              <a:rPr lang="en-US" dirty="0">
                <a:solidFill>
                  <a:srgbClr val="C00000"/>
                </a:solidFill>
                <a:latin typeface="Century Gothic" panose="020B0502020202020204" pitchFamily="34" charset="0"/>
              </a:rPr>
              <a:t> + Residual</a:t>
            </a:r>
            <a:endParaRPr lang="en-AU" dirty="0">
              <a:latin typeface="Century Gothic" panose="020B0502020202020204" pitchFamily="34" charset="0"/>
            </a:endParaRP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Methods differs in the ways they utilize they combine information from </a:t>
            </a:r>
            <a:r>
              <a:rPr lang="en-US" dirty="0" err="1">
                <a:solidFill>
                  <a:srgbClr val="C00000"/>
                </a:solidFill>
                <a:latin typeface="Century Gothic" panose="020B0502020202020204" pitchFamily="34" charset="0"/>
              </a:rPr>
              <a:t>R</a:t>
            </a:r>
            <a:r>
              <a:rPr lang="en-US" baseline="-25000" dirty="0" err="1">
                <a:solidFill>
                  <a:srgbClr val="C00000"/>
                </a:solidFill>
                <a:latin typeface="Century Gothic" panose="020B0502020202020204" pitchFamily="34" charset="0"/>
              </a:rPr>
              <a:t>ij</a:t>
            </a:r>
            <a:r>
              <a:rPr lang="en-US" dirty="0">
                <a:latin typeface="Century Gothic" panose="020B0502020202020204" pitchFamily="34" charset="0"/>
              </a:rPr>
              <a:t> and that from </a:t>
            </a:r>
            <a:r>
              <a:rPr lang="en-US" dirty="0" err="1">
                <a:solidFill>
                  <a:srgbClr val="C00000"/>
                </a:solidFill>
                <a:latin typeface="Century Gothic" panose="020B0502020202020204" pitchFamily="34" charset="0"/>
              </a:rPr>
              <a:t>corr</a:t>
            </a:r>
            <a:r>
              <a:rPr lang="en-US" dirty="0">
                <a:solidFill>
                  <a:srgbClr val="C00000"/>
                </a:solidFill>
                <a:latin typeface="Century Gothic" panose="020B0502020202020204" pitchFamily="34" charset="0"/>
              </a:rPr>
              <a:t>(</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i</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j</a:t>
            </a:r>
            <a:r>
              <a:rPr lang="en-US" dirty="0">
                <a:solidFill>
                  <a:srgbClr val="C00000"/>
                </a:solidFill>
                <a:latin typeface="Century Gothic" panose="020B0502020202020204" pitchFamily="34" charset="0"/>
              </a:rPr>
              <a:t>)</a:t>
            </a:r>
            <a:r>
              <a:rPr lang="en-US" dirty="0">
                <a:latin typeface="Century Gothic" panose="020B0502020202020204" pitchFamily="34" charset="0"/>
              </a:rPr>
              <a:t>.</a:t>
            </a:r>
          </a:p>
          <a:p>
            <a:pPr marL="0" indent="0">
              <a:buNone/>
            </a:pPr>
            <a:endParaRPr lang="en-US" dirty="0">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23CCCBEB-7698-D644-B5C4-F726CE287B20}"/>
              </a:ext>
            </a:extLst>
          </p:cNvPr>
          <p:cNvSpPr>
            <a:spLocks noGrp="1"/>
          </p:cNvSpPr>
          <p:nvPr>
            <p:ph type="sldNum" sz="quarter" idx="12"/>
          </p:nvPr>
        </p:nvSpPr>
        <p:spPr/>
        <p:txBody>
          <a:bodyPr/>
          <a:lstStyle/>
          <a:p>
            <a:fld id="{371478A0-77EB-7248-9925-41B264A01935}" type="slidenum">
              <a:rPr lang="en-US" smtClean="0"/>
              <a:t>17</a:t>
            </a:fld>
            <a:endParaRPr lang="en-US"/>
          </a:p>
        </p:txBody>
      </p:sp>
    </p:spTree>
    <p:extLst>
      <p:ext uri="{BB962C8B-B14F-4D97-AF65-F5344CB8AC3E}">
        <p14:creationId xmlns:p14="http://schemas.microsoft.com/office/powerpoint/2010/main" val="1415102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Genetic Relation Matrix (GRM)</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10937036" cy="4755566"/>
          </a:xfrm>
        </p:spPr>
        <p:txBody>
          <a:bodyPr>
            <a:normAutofit/>
          </a:bodyPr>
          <a:lstStyle/>
          <a:p>
            <a:pPr marL="0" indent="0">
              <a:buNone/>
            </a:pPr>
            <a:r>
              <a:rPr lang="en-AU" dirty="0">
                <a:latin typeface="Century Gothic" panose="020B0502020202020204" pitchFamily="34" charset="0"/>
              </a:rPr>
              <a:t>A GRM is a matrix (of dimension say </a:t>
            </a:r>
            <a:r>
              <a:rPr lang="en-AU" dirty="0" err="1">
                <a:latin typeface="Century Gothic" panose="020B0502020202020204" pitchFamily="34" charset="0"/>
              </a:rPr>
              <a:t>n,m</a:t>
            </a:r>
            <a:r>
              <a:rPr lang="en-AU" dirty="0">
                <a:latin typeface="Century Gothic" panose="020B0502020202020204" pitchFamily="34" charset="0"/>
              </a:rPr>
              <a:t>), which entries are coefficients of genetic relationship.</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GRMs can be quantified based expected IBD sharing (e.g., 0.5 for fullsibs) or using actual SNP data.</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There are many ways to calculate a GRM using SNP data (nearly an infinite number) but we will focus on a standard estimator implemented in the software </a:t>
            </a:r>
            <a:r>
              <a:rPr lang="en-AU" b="1" dirty="0">
                <a:solidFill>
                  <a:schemeClr val="accent1"/>
                </a:solidFill>
                <a:latin typeface="Century Gothic" panose="020B0502020202020204" pitchFamily="34" charset="0"/>
              </a:rPr>
              <a:t>GCTA</a:t>
            </a:r>
            <a:r>
              <a:rPr lang="en-AU" dirty="0">
                <a:latin typeface="Century Gothic" panose="020B0502020202020204" pitchFamily="34" charset="0"/>
              </a:rPr>
              <a:t>.</a:t>
            </a: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18</a:t>
            </a:fld>
            <a:endParaRPr lang="en-US"/>
          </a:p>
        </p:txBody>
      </p:sp>
    </p:spTree>
    <p:extLst>
      <p:ext uri="{BB962C8B-B14F-4D97-AF65-F5344CB8AC3E}">
        <p14:creationId xmlns:p14="http://schemas.microsoft.com/office/powerpoint/2010/main" val="58772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445707" y="86257"/>
            <a:ext cx="10515600" cy="1325563"/>
          </a:xfrm>
        </p:spPr>
        <p:txBody>
          <a:bodyPr/>
          <a:lstStyle/>
          <a:p>
            <a:r>
              <a:rPr lang="en-US" b="1" dirty="0">
                <a:latin typeface="Century Gothic" panose="020B0502020202020204" pitchFamily="34" charset="0"/>
              </a:rPr>
              <a:t>Standard GRM </a:t>
            </a:r>
            <a:r>
              <a:rPr lang="en-US" b="1" i="1" dirty="0">
                <a:latin typeface="Century Gothic" panose="020B0502020202020204" pitchFamily="34" charset="0"/>
              </a:rPr>
              <a:t>measure</a:t>
            </a:r>
            <a:endParaRPr lang="en-US" i="1"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10937036" cy="4755566"/>
          </a:xfrm>
        </p:spPr>
        <p:txBody>
          <a:bodyPr>
            <a:normAutofit/>
          </a:bodyPr>
          <a:lstStyle/>
          <a:p>
            <a:pPr marL="0" indent="0">
              <a:buNone/>
            </a:pP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23CCCBEB-7698-D644-B5C4-F726CE287B20}"/>
              </a:ext>
            </a:extLst>
          </p:cNvPr>
          <p:cNvSpPr>
            <a:spLocks noGrp="1"/>
          </p:cNvSpPr>
          <p:nvPr>
            <p:ph type="sldNum" sz="quarter" idx="12"/>
          </p:nvPr>
        </p:nvSpPr>
        <p:spPr/>
        <p:txBody>
          <a:bodyPr/>
          <a:lstStyle/>
          <a:p>
            <a:fld id="{371478A0-77EB-7248-9925-41B264A01935}" type="slidenum">
              <a:rPr lang="en-US" smtClean="0"/>
              <a:t>19</a:t>
            </a:fld>
            <a:endParaRPr lang="en-US"/>
          </a:p>
        </p:txBody>
      </p:sp>
      <p:pic>
        <p:nvPicPr>
          <p:cNvPr id="6" name="Picture 19" descr="Screen Shot 2015-02-26 at 9.17.39 PM.png">
            <a:extLst>
              <a:ext uri="{FF2B5EF4-FFF2-40B4-BE49-F238E27FC236}">
                <a16:creationId xmlns:a16="http://schemas.microsoft.com/office/drawing/2014/main" id="{79E36475-C926-2444-B433-349ED3C32B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815" y="1813480"/>
            <a:ext cx="4495800"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CE7D224-BAF0-364D-9EDA-C4FC78EF33D8}"/>
                  </a:ext>
                </a:extLst>
              </p:cNvPr>
              <p:cNvSpPr txBox="1"/>
              <p:nvPr/>
            </p:nvSpPr>
            <p:spPr>
              <a:xfrm>
                <a:off x="406815" y="2844560"/>
                <a:ext cx="7092749" cy="1776640"/>
              </a:xfrm>
              <a:prstGeom prst="rect">
                <a:avLst/>
              </a:prstGeom>
              <a:noFill/>
            </p:spPr>
            <p:txBody>
              <a:bodyPr wrap="square" rtlCol="0">
                <a:spAutoFit/>
              </a:bodyPr>
              <a:lstStyle/>
              <a:p>
                <a:r>
                  <a:rPr lang="en-US" dirty="0">
                    <a:latin typeface="Century Gothic" panose="020B0502020202020204" pitchFamily="34" charset="0"/>
                  </a:rPr>
                  <a:t>where, </a:t>
                </a:r>
                <a14:m>
                  <m:oMath xmlns:m="http://schemas.openxmlformats.org/officeDocument/2006/math">
                    <m:sSub>
                      <m:sSubPr>
                        <m:ctrlPr>
                          <a:rPr lang="en-AU" i="1" smtClean="0">
                            <a:solidFill>
                              <a:srgbClr val="C00000"/>
                            </a:solidFill>
                            <a:latin typeface="Cambria Math" panose="02040503050406030204" pitchFamily="18" charset="0"/>
                          </a:rPr>
                        </m:ctrlPr>
                      </m:sSubPr>
                      <m:e>
                        <m:r>
                          <a:rPr lang="en-AU" b="0" i="1" smtClean="0">
                            <a:solidFill>
                              <a:srgbClr val="C00000"/>
                            </a:solidFill>
                            <a:latin typeface="Cambria Math" panose="02040503050406030204" pitchFamily="18" charset="0"/>
                          </a:rPr>
                          <m:t>𝑥</m:t>
                        </m:r>
                      </m:e>
                      <m:sub>
                        <m:r>
                          <a:rPr lang="en-AU" b="0" i="1" smtClean="0">
                            <a:solidFill>
                              <a:srgbClr val="C00000"/>
                            </a:solidFill>
                            <a:latin typeface="Cambria Math" panose="02040503050406030204" pitchFamily="18" charset="0"/>
                          </a:rPr>
                          <m:t>𝑖𝑗</m:t>
                        </m:r>
                      </m:sub>
                    </m:sSub>
                  </m:oMath>
                </a14:m>
                <a:r>
                  <a:rPr lang="en-US" dirty="0">
                    <a:latin typeface="Century Gothic" panose="020B0502020202020204" pitchFamily="34" charset="0"/>
                  </a:rPr>
                  <a:t> and </a:t>
                </a:r>
                <a14:m>
                  <m:oMath xmlns:m="http://schemas.openxmlformats.org/officeDocument/2006/math">
                    <m:sSub>
                      <m:sSubPr>
                        <m:ctrlPr>
                          <a:rPr lang="en-AU" i="1" smtClean="0">
                            <a:solidFill>
                              <a:srgbClr val="C00000"/>
                            </a:solidFill>
                            <a:latin typeface="Cambria Math" panose="02040503050406030204" pitchFamily="18" charset="0"/>
                          </a:rPr>
                        </m:ctrlPr>
                      </m:sSubPr>
                      <m:e>
                        <m:r>
                          <a:rPr lang="en-AU" b="0" i="1" smtClean="0">
                            <a:solidFill>
                              <a:srgbClr val="C00000"/>
                            </a:solidFill>
                            <a:latin typeface="Cambria Math" panose="02040503050406030204" pitchFamily="18" charset="0"/>
                          </a:rPr>
                          <m:t>𝑥</m:t>
                        </m:r>
                      </m:e>
                      <m:sub>
                        <m:r>
                          <a:rPr lang="en-AU" b="0" i="1" smtClean="0">
                            <a:solidFill>
                              <a:srgbClr val="C00000"/>
                            </a:solidFill>
                            <a:latin typeface="Cambria Math" panose="02040503050406030204" pitchFamily="18" charset="0"/>
                          </a:rPr>
                          <m:t>𝑖𝑘</m:t>
                        </m:r>
                      </m:sub>
                    </m:sSub>
                  </m:oMath>
                </a14:m>
                <a:r>
                  <a:rPr lang="en-US" dirty="0">
                    <a:latin typeface="Century Gothic" panose="020B0502020202020204" pitchFamily="34" charset="0"/>
                  </a:rPr>
                  <a:t> are the minor allele count (</a:t>
                </a:r>
                <a14:m>
                  <m:oMath xmlns:m="http://schemas.openxmlformats.org/officeDocument/2006/math">
                    <m:sSub>
                      <m:sSubPr>
                        <m:ctrlPr>
                          <a:rPr lang="en-AU" i="1" smtClean="0">
                            <a:solidFill>
                              <a:srgbClr val="C00000"/>
                            </a:solidFill>
                            <a:latin typeface="Cambria Math" panose="02040503050406030204" pitchFamily="18" charset="0"/>
                          </a:rPr>
                        </m:ctrlPr>
                      </m:sSubPr>
                      <m:e>
                        <m:r>
                          <a:rPr lang="en-AU" b="0" i="1" smtClean="0">
                            <a:solidFill>
                              <a:srgbClr val="C00000"/>
                            </a:solidFill>
                            <a:latin typeface="Cambria Math" panose="02040503050406030204" pitchFamily="18" charset="0"/>
                          </a:rPr>
                          <m:t>𝑥</m:t>
                        </m:r>
                      </m:e>
                      <m:sub>
                        <m:r>
                          <a:rPr lang="en-AU" b="0" i="1" smtClean="0">
                            <a:solidFill>
                              <a:srgbClr val="C00000"/>
                            </a:solidFill>
                            <a:latin typeface="Cambria Math" panose="02040503050406030204" pitchFamily="18" charset="0"/>
                          </a:rPr>
                          <m:t>𝑖𝑗</m:t>
                        </m:r>
                      </m:sub>
                    </m:sSub>
                  </m:oMath>
                </a14:m>
                <a:r>
                  <a:rPr lang="en-US" dirty="0">
                    <a:latin typeface="Century Gothic" panose="020B0502020202020204" pitchFamily="34" charset="0"/>
                  </a:rPr>
                  <a:t>,</a:t>
                </a:r>
                <a:r>
                  <a:rPr lang="en-AU" dirty="0">
                    <a:solidFill>
                      <a:srgbClr val="C00000"/>
                    </a:solidFill>
                  </a:rPr>
                  <a:t> </a:t>
                </a:r>
                <a14:m>
                  <m:oMath xmlns:m="http://schemas.openxmlformats.org/officeDocument/2006/math">
                    <m:sSub>
                      <m:sSubPr>
                        <m:ctrlPr>
                          <a:rPr lang="en-AU" i="1" smtClean="0">
                            <a:solidFill>
                              <a:srgbClr val="C00000"/>
                            </a:solidFill>
                            <a:latin typeface="Cambria Math" panose="02040503050406030204" pitchFamily="18" charset="0"/>
                          </a:rPr>
                        </m:ctrlPr>
                      </m:sSubPr>
                      <m:e>
                        <m:r>
                          <a:rPr lang="en-AU" b="0" i="1" smtClean="0">
                            <a:solidFill>
                              <a:srgbClr val="C00000"/>
                            </a:solidFill>
                            <a:latin typeface="Cambria Math" panose="02040503050406030204" pitchFamily="18" charset="0"/>
                          </a:rPr>
                          <m:t>𝑥</m:t>
                        </m:r>
                      </m:e>
                      <m:sub>
                        <m:r>
                          <a:rPr lang="en-AU" b="0" i="1" smtClean="0">
                            <a:solidFill>
                              <a:srgbClr val="C00000"/>
                            </a:solidFill>
                            <a:latin typeface="Cambria Math" panose="02040503050406030204" pitchFamily="18" charset="0"/>
                          </a:rPr>
                          <m:t>𝑖𝑘</m:t>
                        </m:r>
                      </m:sub>
                    </m:sSub>
                  </m:oMath>
                </a14:m>
                <a:r>
                  <a:rPr lang="en-US" dirty="0">
                    <a:latin typeface="Century Gothic" panose="020B0502020202020204" pitchFamily="34" charset="0"/>
                  </a:rPr>
                  <a:t> = 0,1 or 2) </a:t>
                </a:r>
              </a:p>
              <a:p>
                <a:r>
                  <a:rPr lang="en-US" dirty="0">
                    <a:latin typeface="Century Gothic" panose="020B0502020202020204" pitchFamily="34" charset="0"/>
                  </a:rPr>
                  <a:t>at SNP </a:t>
                </a:r>
                <a:r>
                  <a:rPr lang="en-US" dirty="0" err="1">
                    <a:latin typeface="Century Gothic" panose="020B0502020202020204" pitchFamily="34" charset="0"/>
                  </a:rPr>
                  <a:t>i</a:t>
                </a:r>
                <a:r>
                  <a:rPr lang="en-US" dirty="0">
                    <a:latin typeface="Century Gothic" panose="020B0502020202020204" pitchFamily="34" charset="0"/>
                  </a:rPr>
                  <a:t> for individuals j and k respectively, </a:t>
                </a:r>
                <a14:m>
                  <m:oMath xmlns:m="http://schemas.openxmlformats.org/officeDocument/2006/math">
                    <m:sSub>
                      <m:sSubPr>
                        <m:ctrlPr>
                          <a:rPr lang="en-AU" i="1" smtClean="0">
                            <a:solidFill>
                              <a:srgbClr val="C00000"/>
                            </a:solidFill>
                            <a:latin typeface="Cambria Math" panose="02040503050406030204" pitchFamily="18" charset="0"/>
                          </a:rPr>
                        </m:ctrlPr>
                      </m:sSubPr>
                      <m:e>
                        <m:r>
                          <a:rPr lang="en-AU" b="0" i="1" smtClean="0">
                            <a:solidFill>
                              <a:srgbClr val="C00000"/>
                            </a:solidFill>
                            <a:latin typeface="Cambria Math" panose="02040503050406030204" pitchFamily="18" charset="0"/>
                          </a:rPr>
                          <m:t>𝑝</m:t>
                        </m:r>
                      </m:e>
                      <m:sub>
                        <m:r>
                          <a:rPr lang="en-AU" b="0" i="1" smtClean="0">
                            <a:solidFill>
                              <a:srgbClr val="C00000"/>
                            </a:solidFill>
                            <a:latin typeface="Cambria Math" panose="02040503050406030204" pitchFamily="18" charset="0"/>
                          </a:rPr>
                          <m:t>𝑖</m:t>
                        </m:r>
                      </m:sub>
                    </m:sSub>
                  </m:oMath>
                </a14:m>
                <a:r>
                  <a:rPr lang="en-US" dirty="0">
                    <a:latin typeface="Century Gothic" panose="020B0502020202020204" pitchFamily="34" charset="0"/>
                  </a:rPr>
                  <a:t> the minor allele frequency (MAF) of SNP I and </a:t>
                </a:r>
                <a14:m>
                  <m:oMath xmlns:m="http://schemas.openxmlformats.org/officeDocument/2006/math">
                    <m:r>
                      <a:rPr lang="en-AU" i="1" smtClean="0">
                        <a:solidFill>
                          <a:srgbClr val="C00000"/>
                        </a:solidFill>
                        <a:latin typeface="Cambria Math" panose="02040503050406030204" pitchFamily="18" charset="0"/>
                      </a:rPr>
                      <m:t>𝑚</m:t>
                    </m:r>
                  </m:oMath>
                </a14:m>
                <a:r>
                  <a:rPr lang="en-US" dirty="0">
                    <a:latin typeface="Century Gothic" panose="020B0502020202020204" pitchFamily="34" charset="0"/>
                  </a:rPr>
                  <a:t> the number of SNPs used to </a:t>
                </a:r>
              </a:p>
              <a:p>
                <a:r>
                  <a:rPr lang="en-US" dirty="0">
                    <a:latin typeface="Century Gothic" panose="020B0502020202020204" pitchFamily="34" charset="0"/>
                  </a:rPr>
                  <a:t>calculate the GRM.</a:t>
                </a:r>
              </a:p>
              <a:p>
                <a:endParaRPr lang="en-US" dirty="0">
                  <a:latin typeface="Century Gothic" panose="020B0502020202020204" pitchFamily="34" charset="0"/>
                </a:endParaRPr>
              </a:p>
              <a:p>
                <a:endParaRPr lang="en-US" dirty="0">
                  <a:latin typeface="Century Gothic" panose="020B0502020202020204" pitchFamily="34" charset="0"/>
                </a:endParaRPr>
              </a:p>
            </p:txBody>
          </p:sp>
        </mc:Choice>
        <mc:Fallback xmlns="">
          <p:sp>
            <p:nvSpPr>
              <p:cNvPr id="4" name="TextBox 3">
                <a:extLst>
                  <a:ext uri="{FF2B5EF4-FFF2-40B4-BE49-F238E27FC236}">
                    <a16:creationId xmlns:a16="http://schemas.microsoft.com/office/drawing/2014/main" id="{9CE7D224-BAF0-364D-9EDA-C4FC78EF33D8}"/>
                  </a:ext>
                </a:extLst>
              </p:cNvPr>
              <p:cNvSpPr txBox="1">
                <a:spLocks noRot="1" noChangeAspect="1" noMove="1" noResize="1" noEditPoints="1" noAdjustHandles="1" noChangeArrowheads="1" noChangeShapeType="1" noTextEdit="1"/>
              </p:cNvSpPr>
              <p:nvPr/>
            </p:nvSpPr>
            <p:spPr>
              <a:xfrm>
                <a:off x="406815" y="2844560"/>
                <a:ext cx="7092749" cy="1776640"/>
              </a:xfrm>
              <a:prstGeom prst="rect">
                <a:avLst/>
              </a:prstGeom>
              <a:blipFill>
                <a:blip r:embed="rId3"/>
                <a:stretch>
                  <a:fillRect l="-894" t="-2857" r="-894"/>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466E1C62-CAF2-9E4B-8575-398AEDAF271B}"/>
              </a:ext>
            </a:extLst>
          </p:cNvPr>
          <p:cNvSpPr txBox="1"/>
          <p:nvPr/>
        </p:nvSpPr>
        <p:spPr>
          <a:xfrm>
            <a:off x="7699070" y="1345931"/>
            <a:ext cx="4194803" cy="2862322"/>
          </a:xfrm>
          <a:prstGeom prst="rect">
            <a:avLst/>
          </a:prstGeom>
          <a:solidFill>
            <a:schemeClr val="bg2">
              <a:lumMod val="90000"/>
            </a:schemeClr>
          </a:solidFill>
          <a:ln>
            <a:solidFill>
              <a:schemeClr val="bg2">
                <a:lumMod val="90000"/>
              </a:schemeClr>
            </a:solidFill>
          </a:ln>
        </p:spPr>
        <p:txBody>
          <a:bodyPr wrap="none" rtlCol="0">
            <a:spAutoFit/>
          </a:bodyPr>
          <a:lstStyle/>
          <a:p>
            <a:r>
              <a:rPr lang="en-US" b="1" dirty="0"/>
              <a:t>Example of GRM between </a:t>
            </a:r>
            <a:r>
              <a:rPr lang="en-US" b="1" i="1" dirty="0"/>
              <a:t>N</a:t>
            </a:r>
            <a:r>
              <a:rPr lang="en-US" b="1" dirty="0"/>
              <a:t>=3 individuals</a:t>
            </a:r>
          </a:p>
          <a:p>
            <a:pPr algn="ctr"/>
            <a:r>
              <a:rPr lang="en-US" b="1" dirty="0"/>
              <a:t>(over m=1000 SNPs)</a:t>
            </a:r>
          </a:p>
          <a:p>
            <a:endParaRPr lang="en-US" dirty="0"/>
          </a:p>
          <a:p>
            <a:r>
              <a:rPr lang="en-US" dirty="0">
                <a:solidFill>
                  <a:srgbClr val="0070C0"/>
                </a:solidFill>
                <a:latin typeface="Letter Gothic Std" panose="020B0409020202030304" pitchFamily="49" charset="77"/>
                <a:ea typeface="MS Mincho" panose="02020609040205080304" pitchFamily="49" charset="-128"/>
              </a:rPr>
              <a:t>[$bash] </a:t>
            </a:r>
            <a:r>
              <a:rPr lang="en-US" dirty="0" err="1">
                <a:solidFill>
                  <a:srgbClr val="0070C0"/>
                </a:solidFill>
                <a:latin typeface="Letter Gothic Std" panose="020B0409020202030304" pitchFamily="49" charset="77"/>
                <a:ea typeface="MS Mincho" panose="02020609040205080304" pitchFamily="49" charset="-128"/>
              </a:rPr>
              <a:t>zless</a:t>
            </a:r>
            <a:r>
              <a:rPr lang="en-US" dirty="0">
                <a:solidFill>
                  <a:srgbClr val="0070C0"/>
                </a:solidFill>
                <a:latin typeface="Letter Gothic Std" panose="020B0409020202030304" pitchFamily="49" charset="77"/>
                <a:ea typeface="MS Mincho" panose="02020609040205080304" pitchFamily="49" charset="-128"/>
              </a:rPr>
              <a:t> </a:t>
            </a:r>
            <a:r>
              <a:rPr lang="en-US" dirty="0" err="1">
                <a:solidFill>
                  <a:srgbClr val="0070C0"/>
                </a:solidFill>
                <a:latin typeface="Letter Gothic Std" panose="020B0409020202030304" pitchFamily="49" charset="77"/>
                <a:ea typeface="MS Mincho" panose="02020609040205080304" pitchFamily="49" charset="-128"/>
              </a:rPr>
              <a:t>myGRM.grm.gz</a:t>
            </a:r>
            <a:endParaRPr lang="en-US" dirty="0">
              <a:solidFill>
                <a:srgbClr val="0070C0"/>
              </a:solidFill>
              <a:latin typeface="Letter Gothic Std" panose="020B0409020202030304" pitchFamily="49" charset="77"/>
              <a:ea typeface="MS Mincho" panose="02020609040205080304" pitchFamily="49" charset="-128"/>
            </a:endParaRPr>
          </a:p>
          <a:p>
            <a:r>
              <a:rPr lang="en-US" dirty="0">
                <a:solidFill>
                  <a:srgbClr val="0070C0"/>
                </a:solidFill>
                <a:latin typeface="Letter Gothic Std" panose="020B0409020202030304" pitchFamily="49" charset="77"/>
                <a:ea typeface="MS Mincho" panose="02020609040205080304" pitchFamily="49" charset="-128"/>
              </a:rPr>
              <a:t>1 1 1000  0.99</a:t>
            </a:r>
          </a:p>
          <a:p>
            <a:r>
              <a:rPr lang="en-US" dirty="0">
                <a:solidFill>
                  <a:srgbClr val="0070C0"/>
                </a:solidFill>
                <a:latin typeface="Letter Gothic Std" panose="020B0409020202030304" pitchFamily="49" charset="77"/>
                <a:ea typeface="MS Mincho" panose="02020609040205080304" pitchFamily="49" charset="-128"/>
              </a:rPr>
              <a:t>1 2 1000 -0.01</a:t>
            </a:r>
          </a:p>
          <a:p>
            <a:r>
              <a:rPr lang="en-US" dirty="0">
                <a:solidFill>
                  <a:srgbClr val="0070C0"/>
                </a:solidFill>
                <a:latin typeface="Letter Gothic Std" panose="020B0409020202030304" pitchFamily="49" charset="77"/>
                <a:ea typeface="MS Mincho" panose="02020609040205080304" pitchFamily="49" charset="-128"/>
              </a:rPr>
              <a:t>1 3 1000  0.01</a:t>
            </a:r>
          </a:p>
          <a:p>
            <a:r>
              <a:rPr lang="en-US" dirty="0">
                <a:solidFill>
                  <a:srgbClr val="0070C0"/>
                </a:solidFill>
                <a:latin typeface="Letter Gothic Std" panose="020B0409020202030304" pitchFamily="49" charset="77"/>
                <a:ea typeface="MS Mincho" panose="02020609040205080304" pitchFamily="49" charset="-128"/>
              </a:rPr>
              <a:t>2 2 1000  1.03</a:t>
            </a:r>
          </a:p>
          <a:p>
            <a:r>
              <a:rPr lang="en-US" dirty="0">
                <a:solidFill>
                  <a:srgbClr val="0070C0"/>
                </a:solidFill>
                <a:latin typeface="Letter Gothic Std" panose="020B0409020202030304" pitchFamily="49" charset="77"/>
                <a:ea typeface="MS Mincho" panose="02020609040205080304" pitchFamily="49" charset="-128"/>
              </a:rPr>
              <a:t>2 3 1000  0.03</a:t>
            </a:r>
          </a:p>
          <a:p>
            <a:r>
              <a:rPr lang="en-US" dirty="0">
                <a:solidFill>
                  <a:srgbClr val="0070C0"/>
                </a:solidFill>
                <a:latin typeface="Letter Gothic Std" panose="020B0409020202030304" pitchFamily="49" charset="77"/>
                <a:ea typeface="MS Mincho" panose="02020609040205080304" pitchFamily="49" charset="-128"/>
              </a:rPr>
              <a:t>3 3 1000  1.01</a:t>
            </a:r>
          </a:p>
        </p:txBody>
      </p:sp>
    </p:spTree>
    <p:extLst>
      <p:ext uri="{BB962C8B-B14F-4D97-AF65-F5344CB8AC3E}">
        <p14:creationId xmlns:p14="http://schemas.microsoft.com/office/powerpoint/2010/main" val="280380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AC65E-FF8F-FC4A-B702-78F6F6693AC2}"/>
              </a:ext>
            </a:extLst>
          </p:cNvPr>
          <p:cNvSpPr>
            <a:spLocks noGrp="1"/>
          </p:cNvSpPr>
          <p:nvPr>
            <p:ph type="title"/>
          </p:nvPr>
        </p:nvSpPr>
        <p:spPr/>
        <p:txBody>
          <a:bodyPr/>
          <a:lstStyle/>
          <a:p>
            <a:r>
              <a:rPr lang="en-US" b="1" dirty="0">
                <a:latin typeface="Century Gothic" panose="020B0502020202020204" pitchFamily="34" charset="0"/>
              </a:rPr>
              <a:t>What quantitative genetics tells us about heritability?</a:t>
            </a:r>
          </a:p>
        </p:txBody>
      </p:sp>
      <p:sp>
        <p:nvSpPr>
          <p:cNvPr id="3" name="Text Placeholder 2">
            <a:extLst>
              <a:ext uri="{FF2B5EF4-FFF2-40B4-BE49-F238E27FC236}">
                <a16:creationId xmlns:a16="http://schemas.microsoft.com/office/drawing/2014/main" id="{C8FBE430-AC08-AC49-8C1E-29782BAE95B2}"/>
              </a:ext>
            </a:extLst>
          </p:cNvPr>
          <p:cNvSpPr>
            <a:spLocks noGrp="1"/>
          </p:cNvSpPr>
          <p:nvPr>
            <p:ph type="body" idx="1"/>
          </p:nvPr>
        </p:nvSpPr>
        <p:spPr/>
        <p:txBody>
          <a:bodyPr/>
          <a:lstStyle/>
          <a:p>
            <a:r>
              <a:rPr lang="en-US" dirty="0">
                <a:latin typeface="Century Gothic" panose="020B0502020202020204" pitchFamily="34" charset="0"/>
              </a:rPr>
              <a:t>Part 1</a:t>
            </a:r>
          </a:p>
        </p:txBody>
      </p:sp>
      <p:sp>
        <p:nvSpPr>
          <p:cNvPr id="6" name="Slide Number Placeholder 5">
            <a:extLst>
              <a:ext uri="{FF2B5EF4-FFF2-40B4-BE49-F238E27FC236}">
                <a16:creationId xmlns:a16="http://schemas.microsoft.com/office/drawing/2014/main" id="{0FE0ECE5-B1FB-E949-BDCB-D0DA15E7B9BE}"/>
              </a:ext>
            </a:extLst>
          </p:cNvPr>
          <p:cNvSpPr>
            <a:spLocks noGrp="1"/>
          </p:cNvSpPr>
          <p:nvPr>
            <p:ph type="sldNum" sz="quarter" idx="12"/>
          </p:nvPr>
        </p:nvSpPr>
        <p:spPr/>
        <p:txBody>
          <a:bodyPr/>
          <a:lstStyle/>
          <a:p>
            <a:fld id="{371478A0-77EB-7248-9925-41B264A01935}" type="slidenum">
              <a:rPr lang="en-US" smtClean="0"/>
              <a:t>2</a:t>
            </a:fld>
            <a:endParaRPr lang="en-US"/>
          </a:p>
        </p:txBody>
      </p:sp>
    </p:spTree>
    <p:extLst>
      <p:ext uri="{BB962C8B-B14F-4D97-AF65-F5344CB8AC3E}">
        <p14:creationId xmlns:p14="http://schemas.microsoft.com/office/powerpoint/2010/main" val="666359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Distribution of GRM values</a:t>
            </a:r>
            <a:endParaRPr lang="en-US" dirty="0">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5678193" cy="4331391"/>
              </a:xfrm>
            </p:spPr>
            <p:txBody>
              <a:bodyPr>
                <a:normAutofit/>
              </a:bodyPr>
              <a:lstStyle/>
              <a:p>
                <a:pPr marL="0" indent="0">
                  <a:buNone/>
                </a:pPr>
                <a:r>
                  <a:rPr lang="en-US" dirty="0">
                    <a:latin typeface="Century Gothic" panose="020B0502020202020204" pitchFamily="34" charset="0"/>
                  </a:rPr>
                  <a:t>The expectation (over a large sample of relatives) of the </a:t>
                </a:r>
                <a14:m>
                  <m:oMath xmlns:m="http://schemas.openxmlformats.org/officeDocument/2006/math">
                    <m:sSub>
                      <m:sSubPr>
                        <m:ctrlPr>
                          <a:rPr lang="en-AU" i="1" smtClean="0">
                            <a:solidFill>
                              <a:srgbClr val="C00000"/>
                            </a:solidFill>
                            <a:latin typeface="Cambria Math" panose="02040503050406030204" pitchFamily="18" charset="0"/>
                          </a:rPr>
                        </m:ctrlPr>
                      </m:sSubPr>
                      <m:e>
                        <m:acc>
                          <m:accPr>
                            <m:chr m:val="̂"/>
                            <m:ctrlPr>
                              <a:rPr lang="en-AU" i="1" smtClean="0">
                                <a:solidFill>
                                  <a:srgbClr val="C00000"/>
                                </a:solidFill>
                                <a:latin typeface="Cambria Math" panose="02040503050406030204" pitchFamily="18" charset="0"/>
                              </a:rPr>
                            </m:ctrlPr>
                          </m:accPr>
                          <m:e>
                            <m:r>
                              <a:rPr lang="en-AU" i="1" smtClean="0">
                                <a:solidFill>
                                  <a:srgbClr val="C00000"/>
                                </a:solidFill>
                                <a:latin typeface="Cambria Math" panose="02040503050406030204" pitchFamily="18" charset="0"/>
                                <a:ea typeface="Cambria Math" panose="02040503050406030204" pitchFamily="18" charset="0"/>
                              </a:rPr>
                              <m:t>𝜋</m:t>
                            </m:r>
                          </m:e>
                        </m:acc>
                      </m:e>
                      <m:sub>
                        <m:r>
                          <a:rPr lang="en-AU" b="0" i="1" smtClean="0">
                            <a:solidFill>
                              <a:srgbClr val="C00000"/>
                            </a:solidFill>
                            <a:latin typeface="Cambria Math" panose="02040503050406030204" pitchFamily="18" charset="0"/>
                          </a:rPr>
                          <m:t>𝑗𝑘</m:t>
                        </m:r>
                      </m:sub>
                    </m:sSub>
                  </m:oMath>
                </a14:m>
                <a:r>
                  <a:rPr lang="en-US" dirty="0">
                    <a:latin typeface="Century Gothic" panose="020B0502020202020204" pitchFamily="34" charset="0"/>
                  </a:rPr>
                  <a:t> is exactly </a:t>
                </a:r>
                <a14:m>
                  <m:oMath xmlns:m="http://schemas.openxmlformats.org/officeDocument/2006/math">
                    <m:sSub>
                      <m:sSubPr>
                        <m:ctrlPr>
                          <a:rPr lang="en-AU" i="1" smtClean="0">
                            <a:solidFill>
                              <a:srgbClr val="C00000"/>
                            </a:solidFill>
                            <a:latin typeface="Cambria Math" panose="02040503050406030204" pitchFamily="18" charset="0"/>
                          </a:rPr>
                        </m:ctrlPr>
                      </m:sSubPr>
                      <m:e>
                        <m:r>
                          <a:rPr lang="en-AU" b="0" i="1" smtClean="0">
                            <a:solidFill>
                              <a:srgbClr val="C00000"/>
                            </a:solidFill>
                            <a:latin typeface="Cambria Math" panose="02040503050406030204" pitchFamily="18" charset="0"/>
                          </a:rPr>
                          <m:t>𝑅</m:t>
                        </m:r>
                      </m:e>
                      <m:sub>
                        <m:r>
                          <a:rPr lang="en-AU" b="0" i="1" smtClean="0">
                            <a:solidFill>
                              <a:srgbClr val="C00000"/>
                            </a:solidFill>
                            <a:latin typeface="Cambria Math" panose="02040503050406030204" pitchFamily="18" charset="0"/>
                          </a:rPr>
                          <m:t>𝑗𝑘</m:t>
                        </m:r>
                      </m:sub>
                    </m:sSub>
                    <m:r>
                      <a:rPr lang="en-AU" b="0" i="1" smtClean="0">
                        <a:solidFill>
                          <a:srgbClr val="C00000"/>
                        </a:solidFill>
                        <a:latin typeface="Cambria Math" panose="02040503050406030204" pitchFamily="18" charset="0"/>
                      </a:rPr>
                      <m:t>.</m:t>
                    </m:r>
                  </m:oMath>
                </a14:m>
                <a:endParaRPr lang="en-AU" b="0" dirty="0">
                  <a:solidFill>
                    <a:srgbClr val="C00000"/>
                  </a:solidFill>
                  <a:latin typeface="Century Gothic" panose="020B0502020202020204" pitchFamily="34" charset="0"/>
                </a:endParaRP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Observed relatedness may be still vary within a type of pedigree relationship.</a:t>
                </a:r>
              </a:p>
            </p:txBody>
          </p:sp>
        </mc:Choice>
        <mc:Fallback xmlns="">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1" y="1545707"/>
                <a:ext cx="5678193" cy="4331391"/>
              </a:xfrm>
              <a:blipFill>
                <a:blip r:embed="rId2"/>
                <a:stretch>
                  <a:fillRect l="-2232" t="-2339" r="-133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20</a:t>
            </a:fld>
            <a:endParaRPr lang="en-US"/>
          </a:p>
        </p:txBody>
      </p:sp>
      <p:pic>
        <p:nvPicPr>
          <p:cNvPr id="6" name="Picture 5" descr="Chart, box and whisker chart&#10;&#10;Description automatically generated">
            <a:extLst>
              <a:ext uri="{FF2B5EF4-FFF2-40B4-BE49-F238E27FC236}">
                <a16:creationId xmlns:a16="http://schemas.microsoft.com/office/drawing/2014/main" id="{61969CFF-05D6-4E42-9239-22A2DA9073C7}"/>
              </a:ext>
            </a:extLst>
          </p:cNvPr>
          <p:cNvPicPr>
            <a:picLocks noChangeAspect="1"/>
          </p:cNvPicPr>
          <p:nvPr/>
        </p:nvPicPr>
        <p:blipFill>
          <a:blip r:embed="rId3"/>
          <a:stretch>
            <a:fillRect/>
          </a:stretch>
        </p:blipFill>
        <p:spPr>
          <a:xfrm>
            <a:off x="6242858" y="980902"/>
            <a:ext cx="5922675" cy="3948450"/>
          </a:xfrm>
          <a:prstGeom prst="rect">
            <a:avLst/>
          </a:prstGeom>
        </p:spPr>
      </p:pic>
      <p:sp>
        <p:nvSpPr>
          <p:cNvPr id="7" name="TextBox 6">
            <a:extLst>
              <a:ext uri="{FF2B5EF4-FFF2-40B4-BE49-F238E27FC236}">
                <a16:creationId xmlns:a16="http://schemas.microsoft.com/office/drawing/2014/main" id="{B78B6D10-BA55-384B-9E16-236096899F15}"/>
              </a:ext>
            </a:extLst>
          </p:cNvPr>
          <p:cNvSpPr txBox="1"/>
          <p:nvPr/>
        </p:nvSpPr>
        <p:spPr>
          <a:xfrm>
            <a:off x="8326003" y="4729297"/>
            <a:ext cx="2833410" cy="400110"/>
          </a:xfrm>
          <a:prstGeom prst="rect">
            <a:avLst/>
          </a:prstGeom>
          <a:noFill/>
        </p:spPr>
        <p:txBody>
          <a:bodyPr wrap="square" rtlCol="0">
            <a:spAutoFit/>
          </a:bodyPr>
          <a:lstStyle/>
          <a:p>
            <a:pPr algn="ctr"/>
            <a:r>
              <a:rPr lang="en-AU" sz="1000" dirty="0">
                <a:latin typeface="Century Gothic" panose="020B0502020202020204" pitchFamily="34" charset="0"/>
              </a:rPr>
              <a:t>Data from UK Biobank participants</a:t>
            </a:r>
          </a:p>
          <a:p>
            <a:pPr algn="ctr"/>
            <a:r>
              <a:rPr lang="en-AU" sz="1000" dirty="0">
                <a:latin typeface="Century Gothic" panose="020B0502020202020204" pitchFamily="34" charset="0"/>
              </a:rPr>
              <a:t>(Application number 12505)</a:t>
            </a:r>
          </a:p>
        </p:txBody>
      </p:sp>
    </p:spTree>
    <p:extLst>
      <p:ext uri="{BB962C8B-B14F-4D97-AF65-F5344CB8AC3E}">
        <p14:creationId xmlns:p14="http://schemas.microsoft.com/office/powerpoint/2010/main" val="899022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482138" y="136525"/>
            <a:ext cx="10515600" cy="1325563"/>
          </a:xfrm>
        </p:spPr>
        <p:txBody>
          <a:bodyPr/>
          <a:lstStyle/>
          <a:p>
            <a:r>
              <a:rPr lang="en-US" b="1" dirty="0">
                <a:latin typeface="Century Gothic" panose="020B0502020202020204" pitchFamily="34" charset="0"/>
              </a:rPr>
              <a:t>Summary and next part</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482138" y="1545707"/>
            <a:ext cx="11438313" cy="4755566"/>
          </a:xfrm>
        </p:spPr>
        <p:txBody>
          <a:bodyPr>
            <a:normAutofit/>
          </a:bodyPr>
          <a:lstStyle/>
          <a:p>
            <a:pPr marL="0" indent="0">
              <a:buNone/>
            </a:pPr>
            <a:r>
              <a:rPr lang="en-AU" dirty="0">
                <a:latin typeface="Century Gothic" panose="020B0502020202020204" pitchFamily="34" charset="0"/>
              </a:rPr>
              <a:t>Observing simultaneously </a:t>
            </a:r>
            <a:r>
              <a:rPr lang="en-US" dirty="0" err="1">
                <a:solidFill>
                  <a:srgbClr val="C00000"/>
                </a:solidFill>
                <a:latin typeface="Century Gothic" panose="020B0502020202020204" pitchFamily="34" charset="0"/>
              </a:rPr>
              <a:t>corr</a:t>
            </a:r>
            <a:r>
              <a:rPr lang="en-US" dirty="0">
                <a:solidFill>
                  <a:srgbClr val="C00000"/>
                </a:solidFill>
                <a:latin typeface="Century Gothic" panose="020B0502020202020204" pitchFamily="34" charset="0"/>
              </a:rPr>
              <a:t>(</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i</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j</a:t>
            </a:r>
            <a:r>
              <a:rPr lang="en-US" dirty="0">
                <a:solidFill>
                  <a:srgbClr val="C00000"/>
                </a:solidFill>
                <a:latin typeface="Century Gothic" panose="020B0502020202020204" pitchFamily="34" charset="0"/>
              </a:rPr>
              <a:t>)</a:t>
            </a:r>
            <a:r>
              <a:rPr lang="en-AU" dirty="0">
                <a:latin typeface="Century Gothic" panose="020B0502020202020204" pitchFamily="34" charset="0"/>
              </a:rPr>
              <a:t> and </a:t>
            </a:r>
            <a:r>
              <a:rPr lang="en-US" dirty="0" err="1">
                <a:solidFill>
                  <a:srgbClr val="C00000"/>
                </a:solidFill>
                <a:latin typeface="Century Gothic" panose="020B0502020202020204" pitchFamily="34" charset="0"/>
              </a:rPr>
              <a:t>R</a:t>
            </a:r>
            <a:r>
              <a:rPr lang="en-US" baseline="-25000" dirty="0" err="1">
                <a:solidFill>
                  <a:srgbClr val="C00000"/>
                </a:solidFill>
                <a:latin typeface="Century Gothic" panose="020B0502020202020204" pitchFamily="34" charset="0"/>
              </a:rPr>
              <a:t>ij</a:t>
            </a:r>
            <a:r>
              <a:rPr lang="en-AU" dirty="0">
                <a:latin typeface="Century Gothic" panose="020B0502020202020204" pitchFamily="34" charset="0"/>
              </a:rPr>
              <a:t> is key to estimating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GRMs can be quantified using </a:t>
            </a:r>
            <a:r>
              <a:rPr lang="en-AU" u="sng" dirty="0">
                <a:latin typeface="Century Gothic" panose="020B0502020202020204" pitchFamily="34" charset="0"/>
              </a:rPr>
              <a:t>actual SNP data</a:t>
            </a:r>
            <a:r>
              <a:rPr lang="en-AU" dirty="0">
                <a:latin typeface="Century Gothic" panose="020B0502020202020204" pitchFamily="34" charset="0"/>
              </a:rPr>
              <a:t> (show more variation than expected genetic relatedness)</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Software </a:t>
            </a:r>
            <a:r>
              <a:rPr lang="en-AU" b="1" dirty="0">
                <a:solidFill>
                  <a:schemeClr val="accent1"/>
                </a:solidFill>
                <a:latin typeface="Century Gothic" panose="020B0502020202020204" pitchFamily="34" charset="0"/>
              </a:rPr>
              <a:t>GCTA</a:t>
            </a:r>
            <a:r>
              <a:rPr lang="en-AU" dirty="0">
                <a:latin typeface="Century Gothic" panose="020B0502020202020204" pitchFamily="34" charset="0"/>
              </a:rPr>
              <a:t> can calculate GRM and use them for estimating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AU" dirty="0">
                <a:latin typeface="Century Gothic" panose="020B0502020202020204" pitchFamily="34" charset="0"/>
              </a:rPr>
              <a:t> (Part 3) </a:t>
            </a: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21</a:t>
            </a:fld>
            <a:endParaRPr lang="en-US"/>
          </a:p>
        </p:txBody>
      </p:sp>
    </p:spTree>
    <p:extLst>
      <p:ext uri="{BB962C8B-B14F-4D97-AF65-F5344CB8AC3E}">
        <p14:creationId xmlns:p14="http://schemas.microsoft.com/office/powerpoint/2010/main" val="326135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AC65E-FF8F-FC4A-B702-78F6F6693AC2}"/>
              </a:ext>
            </a:extLst>
          </p:cNvPr>
          <p:cNvSpPr>
            <a:spLocks noGrp="1"/>
          </p:cNvSpPr>
          <p:nvPr>
            <p:ph type="title"/>
          </p:nvPr>
        </p:nvSpPr>
        <p:spPr/>
        <p:txBody>
          <a:bodyPr/>
          <a:lstStyle/>
          <a:p>
            <a:r>
              <a:rPr lang="en-US" b="1" dirty="0">
                <a:latin typeface="Century Gothic" panose="020B0502020202020204" pitchFamily="34" charset="0"/>
              </a:rPr>
              <a:t>Methods for estimating heritability using individual-level data?</a:t>
            </a:r>
          </a:p>
        </p:txBody>
      </p:sp>
      <p:sp>
        <p:nvSpPr>
          <p:cNvPr id="3" name="Text Placeholder 2">
            <a:extLst>
              <a:ext uri="{FF2B5EF4-FFF2-40B4-BE49-F238E27FC236}">
                <a16:creationId xmlns:a16="http://schemas.microsoft.com/office/drawing/2014/main" id="{C8FBE430-AC08-AC49-8C1E-29782BAE95B2}"/>
              </a:ext>
            </a:extLst>
          </p:cNvPr>
          <p:cNvSpPr>
            <a:spLocks noGrp="1"/>
          </p:cNvSpPr>
          <p:nvPr>
            <p:ph type="body" idx="1"/>
          </p:nvPr>
        </p:nvSpPr>
        <p:spPr/>
        <p:txBody>
          <a:bodyPr/>
          <a:lstStyle/>
          <a:p>
            <a:r>
              <a:rPr lang="en-US" dirty="0">
                <a:latin typeface="Century Gothic" panose="020B0502020202020204" pitchFamily="34" charset="0"/>
              </a:rPr>
              <a:t>Part 3</a:t>
            </a:r>
          </a:p>
        </p:txBody>
      </p:sp>
      <p:sp>
        <p:nvSpPr>
          <p:cNvPr id="4" name="Slide Number Placeholder 3">
            <a:extLst>
              <a:ext uri="{FF2B5EF4-FFF2-40B4-BE49-F238E27FC236}">
                <a16:creationId xmlns:a16="http://schemas.microsoft.com/office/drawing/2014/main" id="{1B5733D9-DF24-A740-B84B-2EF63664EF8E}"/>
              </a:ext>
            </a:extLst>
          </p:cNvPr>
          <p:cNvSpPr>
            <a:spLocks noGrp="1"/>
          </p:cNvSpPr>
          <p:nvPr>
            <p:ph type="sldNum" sz="quarter" idx="12"/>
          </p:nvPr>
        </p:nvSpPr>
        <p:spPr/>
        <p:txBody>
          <a:bodyPr/>
          <a:lstStyle/>
          <a:p>
            <a:fld id="{371478A0-77EB-7248-9925-41B264A01935}" type="slidenum">
              <a:rPr lang="en-US" smtClean="0"/>
              <a:t>22</a:t>
            </a:fld>
            <a:endParaRPr lang="en-US"/>
          </a:p>
        </p:txBody>
      </p:sp>
    </p:spTree>
    <p:extLst>
      <p:ext uri="{BB962C8B-B14F-4D97-AF65-F5344CB8AC3E}">
        <p14:creationId xmlns:p14="http://schemas.microsoft.com/office/powerpoint/2010/main" val="1411566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53038-6AE0-1044-8A02-1C7223FA7ACD}"/>
              </a:ext>
            </a:extLst>
          </p:cNvPr>
          <p:cNvSpPr>
            <a:spLocks noGrp="1"/>
          </p:cNvSpPr>
          <p:nvPr>
            <p:ph type="title"/>
          </p:nvPr>
        </p:nvSpPr>
        <p:spPr/>
        <p:txBody>
          <a:bodyPr/>
          <a:lstStyle/>
          <a:p>
            <a:r>
              <a:rPr lang="en-US" b="1" dirty="0">
                <a:latin typeface="Century Gothic" panose="020B0502020202020204" pitchFamily="34" charset="0"/>
              </a:rPr>
              <a:t>Outline</a:t>
            </a:r>
          </a:p>
        </p:txBody>
      </p:sp>
      <p:sp>
        <p:nvSpPr>
          <p:cNvPr id="3" name="Content Placeholder 2">
            <a:extLst>
              <a:ext uri="{FF2B5EF4-FFF2-40B4-BE49-F238E27FC236}">
                <a16:creationId xmlns:a16="http://schemas.microsoft.com/office/drawing/2014/main" id="{C9E8D6BC-831A-7149-AD5D-9D328EA96546}"/>
              </a:ext>
            </a:extLst>
          </p:cNvPr>
          <p:cNvSpPr>
            <a:spLocks noGrp="1"/>
          </p:cNvSpPr>
          <p:nvPr>
            <p:ph idx="1"/>
          </p:nvPr>
        </p:nvSpPr>
        <p:spPr/>
        <p:txBody>
          <a:bodyPr/>
          <a:lstStyle/>
          <a:p>
            <a:r>
              <a:rPr lang="en-US" dirty="0">
                <a:latin typeface="Century Gothic" panose="020B0502020202020204" pitchFamily="34" charset="0"/>
              </a:rPr>
              <a:t>Estimation using </a:t>
            </a:r>
            <a:r>
              <a:rPr lang="en-US" dirty="0" err="1">
                <a:latin typeface="Century Gothic" panose="020B0502020202020204" pitchFamily="34" charset="0"/>
              </a:rPr>
              <a:t>Haseman-Elston</a:t>
            </a:r>
            <a:r>
              <a:rPr lang="en-US" dirty="0">
                <a:latin typeface="Century Gothic" panose="020B0502020202020204" pitchFamily="34" charset="0"/>
              </a:rPr>
              <a:t> (HE) regression</a:t>
            </a:r>
          </a:p>
          <a:p>
            <a:endParaRPr lang="en-US" dirty="0">
              <a:latin typeface="Century Gothic" panose="020B0502020202020204" pitchFamily="34" charset="0"/>
            </a:endParaRPr>
          </a:p>
          <a:p>
            <a:r>
              <a:rPr lang="en-US" dirty="0">
                <a:latin typeface="Century Gothic" panose="020B0502020202020204" pitchFamily="34" charset="0"/>
              </a:rPr>
              <a:t>Estimation using </a:t>
            </a:r>
            <a:r>
              <a:rPr lang="en-US" u="sng" dirty="0">
                <a:latin typeface="Century Gothic" panose="020B0502020202020204" pitchFamily="34" charset="0"/>
              </a:rPr>
              <a:t>G</a:t>
            </a:r>
            <a:r>
              <a:rPr lang="en-US" dirty="0">
                <a:latin typeface="Century Gothic" panose="020B0502020202020204" pitchFamily="34" charset="0"/>
              </a:rPr>
              <a:t>enome-based </a:t>
            </a:r>
            <a:r>
              <a:rPr lang="en-US" u="sng" dirty="0" err="1">
                <a:latin typeface="Century Gothic" panose="020B0502020202020204" pitchFamily="34" charset="0"/>
              </a:rPr>
              <a:t>RE</a:t>
            </a:r>
            <a:r>
              <a:rPr lang="en-US" dirty="0" err="1">
                <a:latin typeface="Century Gothic" panose="020B0502020202020204" pitchFamily="34" charset="0"/>
              </a:rPr>
              <a:t>stricted</a:t>
            </a:r>
            <a:r>
              <a:rPr lang="en-US" dirty="0">
                <a:latin typeface="Century Gothic" panose="020B0502020202020204" pitchFamily="34" charset="0"/>
              </a:rPr>
              <a:t> </a:t>
            </a:r>
            <a:r>
              <a:rPr lang="en-US" u="sng" dirty="0">
                <a:latin typeface="Century Gothic" panose="020B0502020202020204" pitchFamily="34" charset="0"/>
              </a:rPr>
              <a:t>M</a:t>
            </a:r>
            <a:r>
              <a:rPr lang="en-US" dirty="0">
                <a:latin typeface="Century Gothic" panose="020B0502020202020204" pitchFamily="34" charset="0"/>
              </a:rPr>
              <a:t>aximum </a:t>
            </a:r>
            <a:r>
              <a:rPr lang="en-US" u="sng" dirty="0">
                <a:latin typeface="Century Gothic" panose="020B0502020202020204" pitchFamily="34" charset="0"/>
              </a:rPr>
              <a:t>L</a:t>
            </a:r>
            <a:r>
              <a:rPr lang="en-US" dirty="0">
                <a:latin typeface="Century Gothic" panose="020B0502020202020204" pitchFamily="34" charset="0"/>
              </a:rPr>
              <a:t>ikelihood (GREML)</a:t>
            </a: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EAD79497-8CDE-464F-9EAA-1C9C7BBBBE4E}"/>
              </a:ext>
            </a:extLst>
          </p:cNvPr>
          <p:cNvSpPr>
            <a:spLocks noGrp="1"/>
          </p:cNvSpPr>
          <p:nvPr>
            <p:ph type="sldNum" sz="quarter" idx="12"/>
          </p:nvPr>
        </p:nvSpPr>
        <p:spPr/>
        <p:txBody>
          <a:bodyPr/>
          <a:lstStyle/>
          <a:p>
            <a:fld id="{371478A0-77EB-7248-9925-41B264A01935}" type="slidenum">
              <a:rPr lang="en-US" smtClean="0"/>
              <a:t>23</a:t>
            </a:fld>
            <a:endParaRPr lang="en-US"/>
          </a:p>
        </p:txBody>
      </p:sp>
    </p:spTree>
    <p:extLst>
      <p:ext uri="{BB962C8B-B14F-4D97-AF65-F5344CB8AC3E}">
        <p14:creationId xmlns:p14="http://schemas.microsoft.com/office/powerpoint/2010/main" val="2474263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err="1">
                <a:latin typeface="Century Gothic" panose="020B0502020202020204" pitchFamily="34" charset="0"/>
              </a:rPr>
              <a:t>Haseman-Elston</a:t>
            </a:r>
            <a:r>
              <a:rPr lang="en-US" b="1" dirty="0">
                <a:latin typeface="Century Gothic" panose="020B0502020202020204" pitchFamily="34" charset="0"/>
              </a:rPr>
              <a:t> (HE) regression</a:t>
            </a:r>
            <a:endParaRPr lang="en-US" dirty="0">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6203539" cy="4180723"/>
              </a:xfrm>
            </p:spPr>
            <p:txBody>
              <a:bodyPr>
                <a:normAutofit/>
              </a:bodyPr>
              <a:lstStyle/>
              <a:p>
                <a:pPr marL="0" indent="0">
                  <a:buNone/>
                </a:pPr>
                <a:r>
                  <a:rPr lang="en-AU" dirty="0">
                    <a:latin typeface="Century Gothic" panose="020B0502020202020204" pitchFamily="34" charset="0"/>
                  </a:rPr>
                  <a:t>HE regression estimates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AU" dirty="0">
                    <a:latin typeface="Century Gothic" panose="020B0502020202020204" pitchFamily="34" charset="0"/>
                  </a:rPr>
                  <a:t> by regressing </a:t>
                </a:r>
                <a14:m>
                  <m:oMath xmlns:m="http://schemas.openxmlformats.org/officeDocument/2006/math">
                    <m:sSub>
                      <m:sSubPr>
                        <m:ctrlPr>
                          <a:rPr lang="en-AU" i="1" smtClean="0">
                            <a:solidFill>
                              <a:srgbClr val="C00000"/>
                            </a:solidFill>
                            <a:latin typeface="Cambria Math" panose="02040503050406030204" pitchFamily="18" charset="0"/>
                          </a:rPr>
                        </m:ctrlPr>
                      </m:sSubPr>
                      <m:e>
                        <m:r>
                          <a:rPr lang="en-AU" b="0" i="1" smtClean="0">
                            <a:solidFill>
                              <a:srgbClr val="C00000"/>
                            </a:solidFill>
                            <a:latin typeface="Cambria Math" panose="02040503050406030204" pitchFamily="18" charset="0"/>
                          </a:rPr>
                          <m:t>𝑍</m:t>
                        </m:r>
                      </m:e>
                      <m:sub>
                        <m:r>
                          <a:rPr lang="en-AU" b="0" i="1" smtClean="0">
                            <a:solidFill>
                              <a:srgbClr val="C00000"/>
                            </a:solidFill>
                            <a:latin typeface="Cambria Math" panose="02040503050406030204" pitchFamily="18" charset="0"/>
                          </a:rPr>
                          <m:t>𝑗</m:t>
                        </m:r>
                      </m:sub>
                    </m:sSub>
                    <m:sSub>
                      <m:sSubPr>
                        <m:ctrlPr>
                          <a:rPr lang="en-AU" i="1" smtClean="0">
                            <a:solidFill>
                              <a:srgbClr val="C00000"/>
                            </a:solidFill>
                            <a:latin typeface="Cambria Math" panose="02040503050406030204" pitchFamily="18" charset="0"/>
                          </a:rPr>
                        </m:ctrlPr>
                      </m:sSubPr>
                      <m:e>
                        <m:r>
                          <a:rPr lang="en-AU" b="0" i="1" smtClean="0">
                            <a:solidFill>
                              <a:srgbClr val="C00000"/>
                            </a:solidFill>
                            <a:latin typeface="Cambria Math" panose="02040503050406030204" pitchFamily="18" charset="0"/>
                          </a:rPr>
                          <m:t>𝑍</m:t>
                        </m:r>
                      </m:e>
                      <m:sub>
                        <m:r>
                          <a:rPr lang="en-AU" b="0" i="1" smtClean="0">
                            <a:solidFill>
                              <a:srgbClr val="C00000"/>
                            </a:solidFill>
                            <a:latin typeface="Cambria Math" panose="02040503050406030204" pitchFamily="18" charset="0"/>
                          </a:rPr>
                          <m:t>𝑘</m:t>
                        </m:r>
                      </m:sub>
                    </m:sSub>
                  </m:oMath>
                </a14:m>
                <a:r>
                  <a:rPr lang="en-AU" dirty="0">
                    <a:latin typeface="Century Gothic" panose="020B0502020202020204" pitchFamily="34" charset="0"/>
                  </a:rPr>
                  <a:t>onto </a:t>
                </a:r>
                <a14:m>
                  <m:oMath xmlns:m="http://schemas.openxmlformats.org/officeDocument/2006/math">
                    <m:sSub>
                      <m:sSubPr>
                        <m:ctrlPr>
                          <a:rPr lang="en-AU" i="1" smtClean="0">
                            <a:solidFill>
                              <a:srgbClr val="C00000"/>
                            </a:solidFill>
                            <a:latin typeface="Cambria Math" panose="02040503050406030204" pitchFamily="18" charset="0"/>
                          </a:rPr>
                        </m:ctrlPr>
                      </m:sSubPr>
                      <m:e>
                        <m:acc>
                          <m:accPr>
                            <m:chr m:val="̂"/>
                            <m:ctrlPr>
                              <a:rPr lang="en-AU" i="1" smtClean="0">
                                <a:solidFill>
                                  <a:srgbClr val="C00000"/>
                                </a:solidFill>
                                <a:latin typeface="Cambria Math" panose="02040503050406030204" pitchFamily="18" charset="0"/>
                              </a:rPr>
                            </m:ctrlPr>
                          </m:accPr>
                          <m:e>
                            <m:r>
                              <a:rPr lang="en-AU" i="1" smtClean="0">
                                <a:solidFill>
                                  <a:srgbClr val="C00000"/>
                                </a:solidFill>
                                <a:latin typeface="Cambria Math" panose="02040503050406030204" pitchFamily="18" charset="0"/>
                                <a:ea typeface="Cambria Math" panose="02040503050406030204" pitchFamily="18" charset="0"/>
                              </a:rPr>
                              <m:t>𝜋</m:t>
                            </m:r>
                          </m:e>
                        </m:acc>
                      </m:e>
                      <m:sub>
                        <m:r>
                          <a:rPr lang="en-AU" b="0" i="1" smtClean="0">
                            <a:solidFill>
                              <a:srgbClr val="C00000"/>
                            </a:solidFill>
                            <a:latin typeface="Cambria Math" panose="02040503050406030204" pitchFamily="18" charset="0"/>
                          </a:rPr>
                          <m:t>𝑗𝑘</m:t>
                        </m:r>
                      </m:sub>
                    </m:sSub>
                  </m:oMath>
                </a14:m>
                <a:r>
                  <a:rPr lang="en-AU" dirty="0">
                    <a:latin typeface="Century Gothic" panose="020B0502020202020204" pitchFamily="34" charset="0"/>
                  </a:rPr>
                  <a:t>, </a:t>
                </a:r>
              </a:p>
              <a:p>
                <a:pPr marL="0" indent="0">
                  <a:buNone/>
                </a:pPr>
                <a:endParaRPr lang="en-AU" dirty="0">
                  <a:latin typeface="Century Gothic" panose="020B0502020202020204" pitchFamily="34" charset="0"/>
                </a:endParaRPr>
              </a:p>
              <a:p>
                <a:pPr marL="0" indent="0">
                  <a:buNone/>
                </a:pPr>
                <a:r>
                  <a:rPr lang="en-AU" dirty="0">
                    <a:solidFill>
                      <a:schemeClr val="tx1"/>
                    </a:solidFill>
                    <a:latin typeface="Century Gothic" panose="020B0502020202020204" pitchFamily="34" charset="0"/>
                  </a:rPr>
                  <a:t>where </a:t>
                </a:r>
                <a14:m>
                  <m:oMath xmlns:m="http://schemas.openxmlformats.org/officeDocument/2006/math">
                    <m:sSub>
                      <m:sSubPr>
                        <m:ctrlPr>
                          <a:rPr lang="en-AU" i="1" smtClean="0">
                            <a:solidFill>
                              <a:schemeClr val="tx1"/>
                            </a:solidFill>
                            <a:latin typeface="Cambria Math" panose="02040503050406030204" pitchFamily="18" charset="0"/>
                          </a:rPr>
                        </m:ctrlPr>
                      </m:sSubPr>
                      <m:e>
                        <m:r>
                          <a:rPr lang="en-AU" b="0" i="1" smtClean="0">
                            <a:solidFill>
                              <a:schemeClr val="tx1"/>
                            </a:solidFill>
                            <a:latin typeface="Cambria Math" panose="02040503050406030204" pitchFamily="18" charset="0"/>
                          </a:rPr>
                          <m:t>𝑍</m:t>
                        </m:r>
                      </m:e>
                      <m:sub>
                        <m:r>
                          <a:rPr lang="en-AU" b="0" i="1" smtClean="0">
                            <a:solidFill>
                              <a:schemeClr val="tx1"/>
                            </a:solidFill>
                            <a:latin typeface="Cambria Math" panose="02040503050406030204" pitchFamily="18" charset="0"/>
                          </a:rPr>
                          <m:t>𝑗</m:t>
                        </m:r>
                      </m:sub>
                    </m:sSub>
                    <m:r>
                      <a:rPr lang="en-AU" b="0" i="0" smtClean="0">
                        <a:solidFill>
                          <a:schemeClr val="tx1"/>
                        </a:solidFill>
                        <a:latin typeface="Cambria Math" panose="02040503050406030204" pitchFamily="18" charset="0"/>
                      </a:rPr>
                      <m:t>=(</m:t>
                    </m:r>
                    <m:sSub>
                      <m:sSubPr>
                        <m:ctrlPr>
                          <a:rPr lang="en-AU" b="0" i="1" smtClean="0">
                            <a:solidFill>
                              <a:schemeClr val="tx1"/>
                            </a:solidFill>
                            <a:latin typeface="Cambria Math" panose="02040503050406030204" pitchFamily="18" charset="0"/>
                          </a:rPr>
                        </m:ctrlPr>
                      </m:sSubPr>
                      <m:e>
                        <m:r>
                          <a:rPr lang="en-AU" b="0" i="1" smtClean="0">
                            <a:solidFill>
                              <a:schemeClr val="tx1"/>
                            </a:solidFill>
                            <a:latin typeface="Cambria Math" panose="02040503050406030204" pitchFamily="18" charset="0"/>
                          </a:rPr>
                          <m:t>𝑌</m:t>
                        </m:r>
                      </m:e>
                      <m:sub>
                        <m:r>
                          <a:rPr lang="en-AU" b="0" i="1" smtClean="0">
                            <a:solidFill>
                              <a:schemeClr val="tx1"/>
                            </a:solidFill>
                            <a:latin typeface="Cambria Math" panose="02040503050406030204" pitchFamily="18" charset="0"/>
                          </a:rPr>
                          <m:t>𝑗</m:t>
                        </m:r>
                      </m:sub>
                    </m:sSub>
                    <m:r>
                      <a:rPr lang="en-AU" b="0" i="0" smtClean="0">
                        <a:solidFill>
                          <a:schemeClr val="tx1"/>
                        </a:solidFill>
                        <a:latin typeface="Cambria Math" panose="02040503050406030204" pitchFamily="18" charset="0"/>
                      </a:rPr>
                      <m:t>−</m:t>
                    </m:r>
                    <m:r>
                      <m:rPr>
                        <m:sty m:val="p"/>
                      </m:rPr>
                      <a:rPr lang="en-AU" b="0" i="0" smtClean="0">
                        <a:solidFill>
                          <a:schemeClr val="tx1"/>
                        </a:solidFill>
                        <a:latin typeface="Cambria Math" panose="02040503050406030204" pitchFamily="18" charset="0"/>
                      </a:rPr>
                      <m:t>mean</m:t>
                    </m:r>
                    <m:d>
                      <m:dPr>
                        <m:ctrlPr>
                          <a:rPr lang="en-AU" b="0" i="1" smtClean="0">
                            <a:solidFill>
                              <a:schemeClr val="tx1"/>
                            </a:solidFill>
                            <a:latin typeface="Cambria Math" panose="02040503050406030204" pitchFamily="18" charset="0"/>
                          </a:rPr>
                        </m:ctrlPr>
                      </m:dPr>
                      <m:e>
                        <m:r>
                          <a:rPr lang="en-AU" b="0" i="1" smtClean="0">
                            <a:solidFill>
                              <a:schemeClr val="tx1"/>
                            </a:solidFill>
                            <a:latin typeface="Cambria Math" panose="02040503050406030204" pitchFamily="18" charset="0"/>
                          </a:rPr>
                          <m:t>𝑌</m:t>
                        </m:r>
                      </m:e>
                    </m:d>
                    <m:r>
                      <a:rPr lang="en-AU" b="0" i="0" smtClean="0">
                        <a:solidFill>
                          <a:schemeClr val="tx1"/>
                        </a:solidFill>
                        <a:latin typeface="Cambria Math" panose="02040503050406030204" pitchFamily="18" charset="0"/>
                      </a:rPr>
                      <m:t>)/</m:t>
                    </m:r>
                    <m:r>
                      <m:rPr>
                        <m:sty m:val="p"/>
                      </m:rPr>
                      <a:rPr lang="en-AU" b="0" i="0" smtClean="0">
                        <a:solidFill>
                          <a:schemeClr val="tx1"/>
                        </a:solidFill>
                        <a:latin typeface="Cambria Math" panose="02040503050406030204" pitchFamily="18" charset="0"/>
                      </a:rPr>
                      <m:t>sd</m:t>
                    </m:r>
                    <m:r>
                      <a:rPr lang="en-AU" b="0" i="0" smtClean="0">
                        <a:solidFill>
                          <a:schemeClr val="tx1"/>
                        </a:solidFill>
                        <a:latin typeface="Cambria Math" panose="02040503050406030204" pitchFamily="18" charset="0"/>
                      </a:rPr>
                      <m:t>(</m:t>
                    </m:r>
                    <m:r>
                      <a:rPr lang="en-AU" b="0" i="1" smtClean="0">
                        <a:solidFill>
                          <a:schemeClr val="tx1"/>
                        </a:solidFill>
                        <a:latin typeface="Cambria Math" panose="02040503050406030204" pitchFamily="18" charset="0"/>
                      </a:rPr>
                      <m:t>𝑌</m:t>
                    </m:r>
                    <m:r>
                      <a:rPr lang="en-AU" b="0" i="0" smtClean="0">
                        <a:solidFill>
                          <a:schemeClr val="tx1"/>
                        </a:solidFill>
                        <a:latin typeface="Cambria Math" panose="02040503050406030204" pitchFamily="18" charset="0"/>
                      </a:rPr>
                      <m:t>)</m:t>
                    </m:r>
                  </m:oMath>
                </a14:m>
                <a:r>
                  <a:rPr lang="en-AU" dirty="0">
                    <a:solidFill>
                      <a:schemeClr val="tx1"/>
                    </a:solidFill>
                    <a:latin typeface="Century Gothic" panose="020B0502020202020204" pitchFamily="34" charset="0"/>
                  </a:rPr>
                  <a:t> and </a:t>
                </a:r>
                <a14:m>
                  <m:oMath xmlns:m="http://schemas.openxmlformats.org/officeDocument/2006/math">
                    <m:sSub>
                      <m:sSubPr>
                        <m:ctrlPr>
                          <a:rPr lang="en-AU" i="1" smtClean="0">
                            <a:solidFill>
                              <a:schemeClr val="tx1"/>
                            </a:solidFill>
                            <a:latin typeface="Cambria Math" panose="02040503050406030204" pitchFamily="18" charset="0"/>
                          </a:rPr>
                        </m:ctrlPr>
                      </m:sSubPr>
                      <m:e>
                        <m:r>
                          <a:rPr lang="en-AU" b="0" i="1" smtClean="0">
                            <a:solidFill>
                              <a:schemeClr val="tx1"/>
                            </a:solidFill>
                            <a:latin typeface="Cambria Math" panose="02040503050406030204" pitchFamily="18" charset="0"/>
                          </a:rPr>
                          <m:t>𝑍</m:t>
                        </m:r>
                      </m:e>
                      <m:sub>
                        <m:r>
                          <a:rPr lang="en-AU" b="0" i="1" smtClean="0">
                            <a:solidFill>
                              <a:schemeClr val="tx1"/>
                            </a:solidFill>
                            <a:latin typeface="Cambria Math" panose="02040503050406030204" pitchFamily="18" charset="0"/>
                          </a:rPr>
                          <m:t>𝑘</m:t>
                        </m:r>
                      </m:sub>
                    </m:sSub>
                    <m:r>
                      <a:rPr lang="en-AU" b="0" i="0" smtClean="0">
                        <a:solidFill>
                          <a:schemeClr val="tx1"/>
                        </a:solidFill>
                        <a:latin typeface="Cambria Math" panose="02040503050406030204" pitchFamily="18" charset="0"/>
                      </a:rPr>
                      <m:t>=(</m:t>
                    </m:r>
                    <m:sSub>
                      <m:sSubPr>
                        <m:ctrlPr>
                          <a:rPr lang="en-AU" b="0" i="1" smtClean="0">
                            <a:solidFill>
                              <a:schemeClr val="tx1"/>
                            </a:solidFill>
                            <a:latin typeface="Cambria Math" panose="02040503050406030204" pitchFamily="18" charset="0"/>
                          </a:rPr>
                        </m:ctrlPr>
                      </m:sSubPr>
                      <m:e>
                        <m:r>
                          <a:rPr lang="en-AU" b="0" i="1" smtClean="0">
                            <a:solidFill>
                              <a:schemeClr val="tx1"/>
                            </a:solidFill>
                            <a:latin typeface="Cambria Math" panose="02040503050406030204" pitchFamily="18" charset="0"/>
                          </a:rPr>
                          <m:t>𝑌</m:t>
                        </m:r>
                      </m:e>
                      <m:sub>
                        <m:r>
                          <a:rPr lang="en-AU" b="0" i="1" smtClean="0">
                            <a:solidFill>
                              <a:schemeClr val="tx1"/>
                            </a:solidFill>
                            <a:latin typeface="Cambria Math" panose="02040503050406030204" pitchFamily="18" charset="0"/>
                          </a:rPr>
                          <m:t>𝑘</m:t>
                        </m:r>
                      </m:sub>
                    </m:sSub>
                    <m:r>
                      <a:rPr lang="en-AU" b="0" i="0" smtClean="0">
                        <a:solidFill>
                          <a:schemeClr val="tx1"/>
                        </a:solidFill>
                        <a:latin typeface="Cambria Math" panose="02040503050406030204" pitchFamily="18" charset="0"/>
                      </a:rPr>
                      <m:t>−</m:t>
                    </m:r>
                    <m:r>
                      <m:rPr>
                        <m:sty m:val="p"/>
                      </m:rPr>
                      <a:rPr lang="en-AU" b="0" i="0" smtClean="0">
                        <a:solidFill>
                          <a:schemeClr val="tx1"/>
                        </a:solidFill>
                        <a:latin typeface="Cambria Math" panose="02040503050406030204" pitchFamily="18" charset="0"/>
                      </a:rPr>
                      <m:t>mean</m:t>
                    </m:r>
                    <m:d>
                      <m:dPr>
                        <m:ctrlPr>
                          <a:rPr lang="en-AU" b="0" i="1" smtClean="0">
                            <a:solidFill>
                              <a:schemeClr val="tx1"/>
                            </a:solidFill>
                            <a:latin typeface="Cambria Math" panose="02040503050406030204" pitchFamily="18" charset="0"/>
                          </a:rPr>
                        </m:ctrlPr>
                      </m:dPr>
                      <m:e>
                        <m:r>
                          <a:rPr lang="en-AU" b="0" i="1" smtClean="0">
                            <a:solidFill>
                              <a:schemeClr val="tx1"/>
                            </a:solidFill>
                            <a:latin typeface="Cambria Math" panose="02040503050406030204" pitchFamily="18" charset="0"/>
                          </a:rPr>
                          <m:t>𝑌</m:t>
                        </m:r>
                      </m:e>
                    </m:d>
                    <m:r>
                      <a:rPr lang="en-AU" b="0" i="0" smtClean="0">
                        <a:solidFill>
                          <a:schemeClr val="tx1"/>
                        </a:solidFill>
                        <a:latin typeface="Cambria Math" panose="02040503050406030204" pitchFamily="18" charset="0"/>
                      </a:rPr>
                      <m:t>)/</m:t>
                    </m:r>
                    <m:r>
                      <m:rPr>
                        <m:sty m:val="p"/>
                      </m:rPr>
                      <a:rPr lang="en-AU" b="0" i="0" smtClean="0">
                        <a:solidFill>
                          <a:schemeClr val="tx1"/>
                        </a:solidFill>
                        <a:latin typeface="Cambria Math" panose="02040503050406030204" pitchFamily="18" charset="0"/>
                      </a:rPr>
                      <m:t>sd</m:t>
                    </m:r>
                    <m:r>
                      <a:rPr lang="en-AU" b="0" i="0" smtClean="0">
                        <a:solidFill>
                          <a:schemeClr val="tx1"/>
                        </a:solidFill>
                        <a:latin typeface="Cambria Math" panose="02040503050406030204" pitchFamily="18" charset="0"/>
                      </a:rPr>
                      <m:t>(</m:t>
                    </m:r>
                    <m:r>
                      <a:rPr lang="en-AU" b="0" i="1" smtClean="0">
                        <a:solidFill>
                          <a:schemeClr val="tx1"/>
                        </a:solidFill>
                        <a:latin typeface="Cambria Math" panose="02040503050406030204" pitchFamily="18" charset="0"/>
                      </a:rPr>
                      <m:t>𝑌</m:t>
                    </m:r>
                    <m:r>
                      <a:rPr lang="en-AU" b="0" i="0" smtClean="0">
                        <a:solidFill>
                          <a:schemeClr val="tx1"/>
                        </a:solidFill>
                        <a:latin typeface="Cambria Math" panose="02040503050406030204" pitchFamily="18" charset="0"/>
                      </a:rPr>
                      <m:t>)</m:t>
                    </m:r>
                  </m:oMath>
                </a14:m>
                <a:r>
                  <a:rPr lang="en-AU" dirty="0">
                    <a:solidFill>
                      <a:schemeClr val="tx1"/>
                    </a:solidFill>
                    <a:latin typeface="Century Gothic" panose="020B0502020202020204" pitchFamily="34" charset="0"/>
                  </a:rPr>
                  <a:t>, i.e.</a:t>
                </a:r>
              </a:p>
              <a:p>
                <a:pPr marL="0" indent="0">
                  <a:buNone/>
                </a:pPr>
                <a:endParaRPr lang="en-AU" dirty="0">
                  <a:solidFill>
                    <a:schemeClr val="tx1"/>
                  </a:solidFill>
                  <a:latin typeface="Century Gothic" panose="020B0502020202020204" pitchFamily="34" charset="0"/>
                </a:endParaRPr>
              </a:p>
              <a:p>
                <a:pPr marL="0" indent="0">
                  <a:buNone/>
                </a:pPr>
                <a14:m>
                  <m:oMath xmlns:m="http://schemas.openxmlformats.org/officeDocument/2006/math">
                    <m:sSub>
                      <m:sSubPr>
                        <m:ctrlPr>
                          <a:rPr lang="en-AU" i="1" smtClean="0">
                            <a:solidFill>
                              <a:schemeClr val="tx1"/>
                            </a:solidFill>
                            <a:latin typeface="Cambria Math" panose="02040503050406030204" pitchFamily="18" charset="0"/>
                          </a:rPr>
                        </m:ctrlPr>
                      </m:sSubPr>
                      <m:e>
                        <m:r>
                          <a:rPr lang="en-AU" b="0" i="1" smtClean="0">
                            <a:solidFill>
                              <a:schemeClr val="tx1"/>
                            </a:solidFill>
                            <a:latin typeface="Cambria Math" panose="02040503050406030204" pitchFamily="18" charset="0"/>
                          </a:rPr>
                          <m:t>𝐸</m:t>
                        </m:r>
                        <m:r>
                          <a:rPr lang="en-AU" b="0" i="1" smtClean="0">
                            <a:solidFill>
                              <a:schemeClr val="tx1"/>
                            </a:solidFill>
                            <a:latin typeface="Cambria Math" panose="02040503050406030204" pitchFamily="18" charset="0"/>
                          </a:rPr>
                          <m:t>[</m:t>
                        </m:r>
                        <m:r>
                          <a:rPr lang="en-AU" b="0" i="1" smtClean="0">
                            <a:solidFill>
                              <a:schemeClr val="tx1"/>
                            </a:solidFill>
                            <a:latin typeface="Cambria Math" panose="02040503050406030204" pitchFamily="18" charset="0"/>
                          </a:rPr>
                          <m:t>𝑍</m:t>
                        </m:r>
                      </m:e>
                      <m:sub>
                        <m:r>
                          <a:rPr lang="en-AU" b="0" i="1" smtClean="0">
                            <a:solidFill>
                              <a:schemeClr val="tx1"/>
                            </a:solidFill>
                            <a:latin typeface="Cambria Math" panose="02040503050406030204" pitchFamily="18" charset="0"/>
                          </a:rPr>
                          <m:t>𝑗</m:t>
                        </m:r>
                      </m:sub>
                    </m:sSub>
                    <m:sSub>
                      <m:sSubPr>
                        <m:ctrlPr>
                          <a:rPr lang="en-AU" i="1" smtClean="0">
                            <a:solidFill>
                              <a:schemeClr val="tx1"/>
                            </a:solidFill>
                            <a:latin typeface="Cambria Math" panose="02040503050406030204" pitchFamily="18" charset="0"/>
                          </a:rPr>
                        </m:ctrlPr>
                      </m:sSubPr>
                      <m:e>
                        <m:r>
                          <a:rPr lang="en-AU" b="0" i="1" smtClean="0">
                            <a:solidFill>
                              <a:schemeClr val="tx1"/>
                            </a:solidFill>
                            <a:latin typeface="Cambria Math" panose="02040503050406030204" pitchFamily="18" charset="0"/>
                          </a:rPr>
                          <m:t>𝑍</m:t>
                        </m:r>
                      </m:e>
                      <m:sub>
                        <m:r>
                          <a:rPr lang="en-AU" b="0" i="1" smtClean="0">
                            <a:solidFill>
                              <a:schemeClr val="tx1"/>
                            </a:solidFill>
                            <a:latin typeface="Cambria Math" panose="02040503050406030204" pitchFamily="18" charset="0"/>
                          </a:rPr>
                          <m:t>𝑘</m:t>
                        </m:r>
                      </m:sub>
                    </m:sSub>
                    <m:r>
                      <a:rPr lang="en-AU" b="0" i="0" smtClean="0">
                        <a:solidFill>
                          <a:schemeClr val="tx1"/>
                        </a:solidFill>
                        <a:latin typeface="Cambria Math" panose="02040503050406030204" pitchFamily="18" charset="0"/>
                      </a:rPr>
                      <m:t>]=</m:t>
                    </m:r>
                    <m:r>
                      <m:rPr>
                        <m:sty m:val="p"/>
                      </m:rPr>
                      <a:rPr lang="en-AU" b="0" i="0" smtClean="0">
                        <a:solidFill>
                          <a:schemeClr val="tx1"/>
                        </a:solidFill>
                        <a:latin typeface="Cambria Math" panose="02040503050406030204" pitchFamily="18" charset="0"/>
                      </a:rPr>
                      <m:t>corr</m:t>
                    </m:r>
                    <m:r>
                      <a:rPr lang="en-AU" b="0" i="1" smtClean="0">
                        <a:solidFill>
                          <a:schemeClr val="tx1"/>
                        </a:solidFill>
                        <a:latin typeface="Cambria Math" panose="02040503050406030204" pitchFamily="18" charset="0"/>
                      </a:rPr>
                      <m:t>(</m:t>
                    </m:r>
                    <m:sSub>
                      <m:sSubPr>
                        <m:ctrlPr>
                          <a:rPr lang="en-AU" b="0" i="1" smtClean="0">
                            <a:solidFill>
                              <a:schemeClr val="tx1"/>
                            </a:solidFill>
                            <a:latin typeface="Cambria Math" panose="02040503050406030204" pitchFamily="18" charset="0"/>
                          </a:rPr>
                        </m:ctrlPr>
                      </m:sSubPr>
                      <m:e>
                        <m:r>
                          <a:rPr lang="en-AU" b="0" i="1" smtClean="0">
                            <a:solidFill>
                              <a:schemeClr val="tx1"/>
                            </a:solidFill>
                            <a:latin typeface="Cambria Math" panose="02040503050406030204" pitchFamily="18" charset="0"/>
                          </a:rPr>
                          <m:t>𝑌</m:t>
                        </m:r>
                      </m:e>
                      <m:sub>
                        <m:r>
                          <a:rPr lang="en-AU" b="0" i="1" smtClean="0">
                            <a:solidFill>
                              <a:schemeClr val="tx1"/>
                            </a:solidFill>
                            <a:latin typeface="Cambria Math" panose="02040503050406030204" pitchFamily="18" charset="0"/>
                          </a:rPr>
                          <m:t>𝑗</m:t>
                        </m:r>
                      </m:sub>
                    </m:sSub>
                    <m:r>
                      <a:rPr lang="en-AU" b="0" i="1" smtClean="0">
                        <a:solidFill>
                          <a:schemeClr val="tx1"/>
                        </a:solidFill>
                        <a:latin typeface="Cambria Math" panose="02040503050406030204" pitchFamily="18" charset="0"/>
                      </a:rPr>
                      <m:t>,</m:t>
                    </m:r>
                    <m:sSub>
                      <m:sSubPr>
                        <m:ctrlPr>
                          <a:rPr lang="en-AU" b="0" i="1" smtClean="0">
                            <a:solidFill>
                              <a:schemeClr val="tx1"/>
                            </a:solidFill>
                            <a:latin typeface="Cambria Math" panose="02040503050406030204" pitchFamily="18" charset="0"/>
                          </a:rPr>
                        </m:ctrlPr>
                      </m:sSubPr>
                      <m:e>
                        <m:r>
                          <a:rPr lang="en-AU" b="0" i="1" smtClean="0">
                            <a:solidFill>
                              <a:schemeClr val="tx1"/>
                            </a:solidFill>
                            <a:latin typeface="Cambria Math" panose="02040503050406030204" pitchFamily="18" charset="0"/>
                          </a:rPr>
                          <m:t>𝑌</m:t>
                        </m:r>
                      </m:e>
                      <m:sub>
                        <m:r>
                          <a:rPr lang="en-AU" b="0" i="1" smtClean="0">
                            <a:solidFill>
                              <a:schemeClr val="tx1"/>
                            </a:solidFill>
                            <a:latin typeface="Cambria Math" panose="02040503050406030204" pitchFamily="18" charset="0"/>
                          </a:rPr>
                          <m:t>𝑘</m:t>
                        </m:r>
                      </m:sub>
                    </m:sSub>
                    <m:r>
                      <a:rPr lang="en-AU" b="0" i="1" smtClean="0">
                        <a:solidFill>
                          <a:schemeClr val="tx1"/>
                        </a:solidFill>
                        <a:latin typeface="Cambria Math" panose="02040503050406030204" pitchFamily="18" charset="0"/>
                      </a:rPr>
                      <m:t>)</m:t>
                    </m:r>
                  </m:oMath>
                </a14:m>
                <a:r>
                  <a:rPr lang="en-AU" dirty="0">
                    <a:solidFill>
                      <a:schemeClr val="tx1"/>
                    </a:solidFill>
                    <a:latin typeface="Century Gothic" panose="020B0502020202020204" pitchFamily="34" charset="0"/>
                  </a:rPr>
                  <a:t>. </a:t>
                </a:r>
              </a:p>
              <a:p>
                <a:pPr marL="0" indent="0">
                  <a:buNone/>
                </a:pP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p:txBody>
          </p:sp>
        </mc:Choice>
        <mc:Fallback xmlns="">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1" y="1545707"/>
                <a:ext cx="6203539" cy="4180723"/>
              </a:xfrm>
              <a:blipFill>
                <a:blip r:embed="rId2"/>
                <a:stretch>
                  <a:fillRect l="-2041" t="-242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24</a:t>
            </a:fld>
            <a:endParaRPr lang="en-US"/>
          </a:p>
        </p:txBody>
      </p:sp>
      <p:grpSp>
        <p:nvGrpSpPr>
          <p:cNvPr id="13" name="Group 12">
            <a:extLst>
              <a:ext uri="{FF2B5EF4-FFF2-40B4-BE49-F238E27FC236}">
                <a16:creationId xmlns:a16="http://schemas.microsoft.com/office/drawing/2014/main" id="{0A616324-6BF0-1847-804B-FA42B3420DF3}"/>
              </a:ext>
            </a:extLst>
          </p:cNvPr>
          <p:cNvGrpSpPr/>
          <p:nvPr/>
        </p:nvGrpSpPr>
        <p:grpSpPr>
          <a:xfrm>
            <a:off x="6787907" y="1447716"/>
            <a:ext cx="5183768" cy="3829110"/>
            <a:chOff x="6787907" y="1447716"/>
            <a:chExt cx="5183768" cy="3829110"/>
          </a:xfrm>
        </p:grpSpPr>
        <p:grpSp>
          <p:nvGrpSpPr>
            <p:cNvPr id="11" name="Group 10">
              <a:extLst>
                <a:ext uri="{FF2B5EF4-FFF2-40B4-BE49-F238E27FC236}">
                  <a16:creationId xmlns:a16="http://schemas.microsoft.com/office/drawing/2014/main" id="{3BC872FC-3466-874A-B58C-082E3F019204}"/>
                </a:ext>
              </a:extLst>
            </p:cNvPr>
            <p:cNvGrpSpPr/>
            <p:nvPr/>
          </p:nvGrpSpPr>
          <p:grpSpPr>
            <a:xfrm>
              <a:off x="6787907" y="1447716"/>
              <a:ext cx="5183768" cy="3496038"/>
              <a:chOff x="7142237" y="1921568"/>
              <a:chExt cx="5183768" cy="3496038"/>
            </a:xfrm>
          </p:grpSpPr>
          <p:pic>
            <p:nvPicPr>
              <p:cNvPr id="10" name="Picture 9" descr="Chart&#10;&#10;Description automatically generated">
                <a:extLst>
                  <a:ext uri="{FF2B5EF4-FFF2-40B4-BE49-F238E27FC236}">
                    <a16:creationId xmlns:a16="http://schemas.microsoft.com/office/drawing/2014/main" id="{55B99ECE-4F6D-2640-ACB6-5981EDEB7637}"/>
                  </a:ext>
                </a:extLst>
              </p:cNvPr>
              <p:cNvPicPr>
                <a:picLocks noChangeAspect="1"/>
              </p:cNvPicPr>
              <p:nvPr/>
            </p:nvPicPr>
            <p:blipFill>
              <a:blip r:embed="rId3"/>
              <a:stretch>
                <a:fillRect/>
              </a:stretch>
            </p:blipFill>
            <p:spPr>
              <a:xfrm>
                <a:off x="7182505" y="1921568"/>
                <a:ext cx="5143500" cy="342900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77E6460-0C3D-0F45-A91C-8DEB8679D4A8}"/>
                      </a:ext>
                    </a:extLst>
                  </p:cNvPr>
                  <p:cNvSpPr txBox="1"/>
                  <p:nvPr/>
                </p:nvSpPr>
                <p:spPr>
                  <a:xfrm>
                    <a:off x="9754255" y="5025960"/>
                    <a:ext cx="548933" cy="3916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AU" i="1" smtClean="0">
                                  <a:solidFill>
                                    <a:srgbClr val="C00000"/>
                                  </a:solidFill>
                                  <a:latin typeface="Cambria Math" panose="02040503050406030204" pitchFamily="18" charset="0"/>
                                </a:rPr>
                              </m:ctrlPr>
                            </m:sSubPr>
                            <m:e>
                              <m:acc>
                                <m:accPr>
                                  <m:chr m:val="̂"/>
                                  <m:ctrlPr>
                                    <a:rPr lang="en-AU" i="1" smtClean="0">
                                      <a:solidFill>
                                        <a:srgbClr val="C00000"/>
                                      </a:solidFill>
                                      <a:latin typeface="Cambria Math" panose="02040503050406030204" pitchFamily="18" charset="0"/>
                                    </a:rPr>
                                  </m:ctrlPr>
                                </m:accPr>
                                <m:e>
                                  <m:r>
                                    <a:rPr lang="en-AU" i="1" smtClean="0">
                                      <a:solidFill>
                                        <a:srgbClr val="C00000"/>
                                      </a:solidFill>
                                      <a:latin typeface="Cambria Math" panose="02040503050406030204" pitchFamily="18" charset="0"/>
                                      <a:ea typeface="Cambria Math" panose="02040503050406030204" pitchFamily="18" charset="0"/>
                                    </a:rPr>
                                    <m:t>𝜋</m:t>
                                  </m:r>
                                </m:e>
                              </m:acc>
                            </m:e>
                            <m:sub>
                              <m:r>
                                <a:rPr lang="en-AU" b="0" i="1" smtClean="0">
                                  <a:solidFill>
                                    <a:srgbClr val="C00000"/>
                                  </a:solidFill>
                                  <a:latin typeface="Cambria Math" panose="02040503050406030204" pitchFamily="18" charset="0"/>
                                </a:rPr>
                                <m:t>𝑗𝑘</m:t>
                              </m:r>
                            </m:sub>
                          </m:sSub>
                        </m:oMath>
                      </m:oMathPara>
                    </a14:m>
                    <a:endParaRPr lang="en-US" dirty="0"/>
                  </a:p>
                </p:txBody>
              </p:sp>
            </mc:Choice>
            <mc:Fallback xmlns="">
              <p:sp>
                <p:nvSpPr>
                  <p:cNvPr id="6" name="TextBox 5">
                    <a:extLst>
                      <a:ext uri="{FF2B5EF4-FFF2-40B4-BE49-F238E27FC236}">
                        <a16:creationId xmlns:a16="http://schemas.microsoft.com/office/drawing/2014/main" id="{577E6460-0C3D-0F45-A91C-8DEB8679D4A8}"/>
                      </a:ext>
                    </a:extLst>
                  </p:cNvPr>
                  <p:cNvSpPr txBox="1">
                    <a:spLocks noRot="1" noChangeAspect="1" noMove="1" noResize="1" noEditPoints="1" noAdjustHandles="1" noChangeArrowheads="1" noChangeShapeType="1" noTextEdit="1"/>
                  </p:cNvSpPr>
                  <p:nvPr/>
                </p:nvSpPr>
                <p:spPr>
                  <a:xfrm>
                    <a:off x="9754255" y="5025960"/>
                    <a:ext cx="548933" cy="391646"/>
                  </a:xfrm>
                  <a:prstGeom prst="rect">
                    <a:avLst/>
                  </a:prstGeom>
                  <a:blipFill>
                    <a:blip r:embed="rId4"/>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4069046-E2A0-3C4A-B3A8-32835B657B73}"/>
                      </a:ext>
                    </a:extLst>
                  </p:cNvPr>
                  <p:cNvSpPr txBox="1"/>
                  <p:nvPr/>
                </p:nvSpPr>
                <p:spPr>
                  <a:xfrm rot="16200000">
                    <a:off x="6994536" y="3417385"/>
                    <a:ext cx="687048" cy="3916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AU" i="1" smtClean="0">
                                  <a:solidFill>
                                    <a:srgbClr val="C00000"/>
                                  </a:solidFill>
                                  <a:latin typeface="Cambria Math" panose="02040503050406030204" pitchFamily="18" charset="0"/>
                                </a:rPr>
                              </m:ctrlPr>
                            </m:sSubPr>
                            <m:e>
                              <m:r>
                                <a:rPr lang="en-AU" b="0" i="1" smtClean="0">
                                  <a:solidFill>
                                    <a:srgbClr val="C00000"/>
                                  </a:solidFill>
                                  <a:latin typeface="Cambria Math" panose="02040503050406030204" pitchFamily="18" charset="0"/>
                                </a:rPr>
                                <m:t>𝑍</m:t>
                              </m:r>
                            </m:e>
                            <m:sub>
                              <m:r>
                                <a:rPr lang="en-AU" b="0" i="1" smtClean="0">
                                  <a:solidFill>
                                    <a:srgbClr val="C00000"/>
                                  </a:solidFill>
                                  <a:latin typeface="Cambria Math" panose="02040503050406030204" pitchFamily="18" charset="0"/>
                                </a:rPr>
                                <m:t>𝑗</m:t>
                              </m:r>
                            </m:sub>
                          </m:sSub>
                          <m:sSub>
                            <m:sSubPr>
                              <m:ctrlPr>
                                <a:rPr lang="en-AU" i="1" smtClean="0">
                                  <a:solidFill>
                                    <a:srgbClr val="C00000"/>
                                  </a:solidFill>
                                  <a:latin typeface="Cambria Math" panose="02040503050406030204" pitchFamily="18" charset="0"/>
                                </a:rPr>
                              </m:ctrlPr>
                            </m:sSubPr>
                            <m:e>
                              <m:r>
                                <a:rPr lang="en-AU" b="0" i="1" smtClean="0">
                                  <a:solidFill>
                                    <a:srgbClr val="C00000"/>
                                  </a:solidFill>
                                  <a:latin typeface="Cambria Math" panose="02040503050406030204" pitchFamily="18" charset="0"/>
                                </a:rPr>
                                <m:t>𝑍</m:t>
                              </m:r>
                            </m:e>
                            <m:sub>
                              <m:r>
                                <a:rPr lang="en-AU" b="0" i="1" smtClean="0">
                                  <a:solidFill>
                                    <a:srgbClr val="C00000"/>
                                  </a:solidFill>
                                  <a:latin typeface="Cambria Math" panose="02040503050406030204" pitchFamily="18" charset="0"/>
                                </a:rPr>
                                <m:t>𝑘</m:t>
                              </m:r>
                            </m:sub>
                          </m:sSub>
                        </m:oMath>
                      </m:oMathPara>
                    </a14:m>
                    <a:endParaRPr lang="en-US" dirty="0"/>
                  </a:p>
                </p:txBody>
              </p:sp>
            </mc:Choice>
            <mc:Fallback xmlns="">
              <p:sp>
                <p:nvSpPr>
                  <p:cNvPr id="7" name="TextBox 6">
                    <a:extLst>
                      <a:ext uri="{FF2B5EF4-FFF2-40B4-BE49-F238E27FC236}">
                        <a16:creationId xmlns:a16="http://schemas.microsoft.com/office/drawing/2014/main" id="{E4069046-E2A0-3C4A-B3A8-32835B657B73}"/>
                      </a:ext>
                    </a:extLst>
                  </p:cNvPr>
                  <p:cNvSpPr txBox="1">
                    <a:spLocks noRot="1" noChangeAspect="1" noMove="1" noResize="1" noEditPoints="1" noAdjustHandles="1" noChangeArrowheads="1" noChangeShapeType="1" noTextEdit="1"/>
                  </p:cNvSpPr>
                  <p:nvPr/>
                </p:nvSpPr>
                <p:spPr>
                  <a:xfrm rot="16200000">
                    <a:off x="6994536" y="3417385"/>
                    <a:ext cx="687048" cy="391646"/>
                  </a:xfrm>
                  <a:prstGeom prst="rect">
                    <a:avLst/>
                  </a:prstGeom>
                  <a:blipFill>
                    <a:blip r:embed="rId5"/>
                    <a:stretch>
                      <a:fillRect r="-6250"/>
                    </a:stretch>
                  </a:blipFill>
                </p:spPr>
                <p:txBody>
                  <a:bodyPr/>
                  <a:lstStyle/>
                  <a:p>
                    <a:r>
                      <a:rPr lang="en-US">
                        <a:noFill/>
                      </a:rPr>
                      <a:t> </a:t>
                    </a:r>
                  </a:p>
                </p:txBody>
              </p:sp>
            </mc:Fallback>
          </mc:AlternateContent>
        </p:grpSp>
        <p:sp>
          <p:nvSpPr>
            <p:cNvPr id="12" name="TextBox 11">
              <a:extLst>
                <a:ext uri="{FF2B5EF4-FFF2-40B4-BE49-F238E27FC236}">
                  <a16:creationId xmlns:a16="http://schemas.microsoft.com/office/drawing/2014/main" id="{AB5B245A-FDFB-A243-B7CC-BD14EDAB5050}"/>
                </a:ext>
              </a:extLst>
            </p:cNvPr>
            <p:cNvSpPr txBox="1"/>
            <p:nvPr/>
          </p:nvSpPr>
          <p:spPr>
            <a:xfrm>
              <a:off x="8257686" y="4876716"/>
              <a:ext cx="2833410" cy="400110"/>
            </a:xfrm>
            <a:prstGeom prst="rect">
              <a:avLst/>
            </a:prstGeom>
            <a:noFill/>
          </p:spPr>
          <p:txBody>
            <a:bodyPr wrap="square" rtlCol="0">
              <a:spAutoFit/>
            </a:bodyPr>
            <a:lstStyle/>
            <a:p>
              <a:pPr algn="ctr"/>
              <a:r>
                <a:rPr lang="en-AU" sz="1000" dirty="0">
                  <a:latin typeface="Century Gothic" panose="020B0502020202020204" pitchFamily="34" charset="0"/>
                </a:rPr>
                <a:t>Data from UK Biobank participants</a:t>
              </a:r>
            </a:p>
            <a:p>
              <a:pPr algn="ctr"/>
              <a:r>
                <a:rPr lang="en-AU" sz="1000" dirty="0">
                  <a:latin typeface="Century Gothic" panose="020B0502020202020204" pitchFamily="34" charset="0"/>
                </a:rPr>
                <a:t>(Application number 12505)</a:t>
              </a:r>
            </a:p>
          </p:txBody>
        </p:sp>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90A6EBB-BB37-6C48-BA93-DEA237D972CA}"/>
                  </a:ext>
                </a:extLst>
              </p:cNvPr>
              <p:cNvSpPr txBox="1"/>
              <p:nvPr/>
            </p:nvSpPr>
            <p:spPr>
              <a:xfrm>
                <a:off x="6096000" y="5559621"/>
                <a:ext cx="6096284" cy="491417"/>
              </a:xfrm>
              <a:prstGeom prst="rect">
                <a:avLst/>
              </a:prstGeom>
              <a:noFill/>
            </p:spPr>
            <p:txBody>
              <a:bodyPr wrap="none" rtlCol="0">
                <a:spAutoFit/>
              </a:bodyPr>
              <a:lstStyle/>
              <a:p>
                <a14:m>
                  <m:oMath xmlns:m="http://schemas.openxmlformats.org/officeDocument/2006/math">
                    <m:sSub>
                      <m:sSubPr>
                        <m:ctrlPr>
                          <a:rPr lang="en-AU" sz="2400" i="1" smtClean="0">
                            <a:solidFill>
                              <a:schemeClr val="tx1"/>
                            </a:solidFill>
                            <a:latin typeface="Cambria Math" panose="02040503050406030204" pitchFamily="18" charset="0"/>
                          </a:rPr>
                        </m:ctrlPr>
                      </m:sSubPr>
                      <m:e>
                        <m:r>
                          <a:rPr lang="en-AU" sz="2400" b="0" i="1" smtClean="0">
                            <a:solidFill>
                              <a:schemeClr val="tx1"/>
                            </a:solidFill>
                            <a:latin typeface="Cambria Math" panose="02040503050406030204" pitchFamily="18" charset="0"/>
                          </a:rPr>
                          <m:t>𝐸</m:t>
                        </m:r>
                        <m:r>
                          <a:rPr lang="en-AU" sz="2400" b="0" i="1" smtClean="0">
                            <a:solidFill>
                              <a:schemeClr val="tx1"/>
                            </a:solidFill>
                            <a:latin typeface="Cambria Math" panose="02040503050406030204" pitchFamily="18" charset="0"/>
                          </a:rPr>
                          <m:t>[</m:t>
                        </m:r>
                        <m:r>
                          <a:rPr lang="en-AU" sz="2400" b="0" i="1" smtClean="0">
                            <a:solidFill>
                              <a:schemeClr val="tx1"/>
                            </a:solidFill>
                            <a:latin typeface="Cambria Math" panose="02040503050406030204" pitchFamily="18" charset="0"/>
                          </a:rPr>
                          <m:t>𝑍</m:t>
                        </m:r>
                      </m:e>
                      <m:sub>
                        <m:r>
                          <a:rPr lang="en-AU" sz="2400" b="0" i="1" smtClean="0">
                            <a:solidFill>
                              <a:schemeClr val="tx1"/>
                            </a:solidFill>
                            <a:latin typeface="Cambria Math" panose="02040503050406030204" pitchFamily="18" charset="0"/>
                          </a:rPr>
                          <m:t>𝑗</m:t>
                        </m:r>
                      </m:sub>
                    </m:sSub>
                    <m:sSub>
                      <m:sSubPr>
                        <m:ctrlPr>
                          <a:rPr lang="en-AU" sz="2400" i="1" smtClean="0">
                            <a:solidFill>
                              <a:schemeClr val="tx1"/>
                            </a:solidFill>
                            <a:latin typeface="Cambria Math" panose="02040503050406030204" pitchFamily="18" charset="0"/>
                          </a:rPr>
                        </m:ctrlPr>
                      </m:sSubPr>
                      <m:e>
                        <m:r>
                          <a:rPr lang="en-AU" sz="2400" b="0" i="1" smtClean="0">
                            <a:solidFill>
                              <a:schemeClr val="tx1"/>
                            </a:solidFill>
                            <a:latin typeface="Cambria Math" panose="02040503050406030204" pitchFamily="18" charset="0"/>
                          </a:rPr>
                          <m:t>𝑍</m:t>
                        </m:r>
                      </m:e>
                      <m:sub>
                        <m:r>
                          <a:rPr lang="en-AU" sz="2400" b="0" i="1" smtClean="0">
                            <a:solidFill>
                              <a:schemeClr val="tx1"/>
                            </a:solidFill>
                            <a:latin typeface="Cambria Math" panose="02040503050406030204" pitchFamily="18" charset="0"/>
                          </a:rPr>
                          <m:t>𝑘</m:t>
                        </m:r>
                      </m:sub>
                    </m:sSub>
                    <m:r>
                      <a:rPr lang="en-AU" sz="2400" b="0" i="0" smtClean="0">
                        <a:solidFill>
                          <a:schemeClr val="tx1"/>
                        </a:solidFill>
                        <a:latin typeface="Cambria Math" panose="02040503050406030204" pitchFamily="18" charset="0"/>
                      </a:rPr>
                      <m:t>|</m:t>
                    </m:r>
                    <m:sSub>
                      <m:sSubPr>
                        <m:ctrlPr>
                          <a:rPr lang="en-AU" sz="2400" i="1" smtClean="0">
                            <a:solidFill>
                              <a:srgbClr val="C00000"/>
                            </a:solidFill>
                            <a:latin typeface="Cambria Math" panose="02040503050406030204" pitchFamily="18" charset="0"/>
                          </a:rPr>
                        </m:ctrlPr>
                      </m:sSubPr>
                      <m:e>
                        <m:acc>
                          <m:accPr>
                            <m:chr m:val="̂"/>
                            <m:ctrlPr>
                              <a:rPr lang="en-AU" sz="2400" i="1" smtClean="0">
                                <a:solidFill>
                                  <a:srgbClr val="C00000"/>
                                </a:solidFill>
                                <a:latin typeface="Cambria Math" panose="02040503050406030204" pitchFamily="18" charset="0"/>
                              </a:rPr>
                            </m:ctrlPr>
                          </m:accPr>
                          <m:e>
                            <m:r>
                              <a:rPr lang="en-AU" sz="2400" i="1" smtClean="0">
                                <a:solidFill>
                                  <a:srgbClr val="C00000"/>
                                </a:solidFill>
                                <a:latin typeface="Cambria Math" panose="02040503050406030204" pitchFamily="18" charset="0"/>
                                <a:ea typeface="Cambria Math" panose="02040503050406030204" pitchFamily="18" charset="0"/>
                              </a:rPr>
                              <m:t>𝜋</m:t>
                            </m:r>
                          </m:e>
                        </m:acc>
                      </m:e>
                      <m:sub>
                        <m:r>
                          <a:rPr lang="en-AU" sz="2400" b="0" i="1" smtClean="0">
                            <a:solidFill>
                              <a:srgbClr val="C00000"/>
                            </a:solidFill>
                            <a:latin typeface="Cambria Math" panose="02040503050406030204" pitchFamily="18" charset="0"/>
                          </a:rPr>
                          <m:t>𝑗𝑘</m:t>
                        </m:r>
                      </m:sub>
                    </m:sSub>
                    <m:r>
                      <a:rPr lang="en-AU" sz="2400" b="0" i="0" smtClean="0">
                        <a:solidFill>
                          <a:schemeClr val="tx1"/>
                        </a:solidFill>
                        <a:latin typeface="Cambria Math" panose="02040503050406030204" pitchFamily="18" charset="0"/>
                      </a:rPr>
                      <m:t>]=</m:t>
                    </m:r>
                  </m:oMath>
                </a14:m>
                <a:r>
                  <a:rPr lang="en-US" sz="2400" dirty="0">
                    <a:latin typeface="Century Gothic" panose="020B0502020202020204" pitchFamily="34" charset="0"/>
                  </a:rPr>
                  <a:t> 0.06 + 0.87 </a:t>
                </a:r>
                <a14:m>
                  <m:oMath xmlns:m="http://schemas.openxmlformats.org/officeDocument/2006/math">
                    <m:sSub>
                      <m:sSubPr>
                        <m:ctrlPr>
                          <a:rPr lang="en-AU" sz="2400" i="1" smtClean="0">
                            <a:solidFill>
                              <a:srgbClr val="C00000"/>
                            </a:solidFill>
                            <a:latin typeface="Cambria Math" panose="02040503050406030204" pitchFamily="18" charset="0"/>
                          </a:rPr>
                        </m:ctrlPr>
                      </m:sSubPr>
                      <m:e>
                        <m:acc>
                          <m:accPr>
                            <m:chr m:val="̂"/>
                            <m:ctrlPr>
                              <a:rPr lang="en-AU" sz="2400" i="1" smtClean="0">
                                <a:solidFill>
                                  <a:srgbClr val="C00000"/>
                                </a:solidFill>
                                <a:latin typeface="Cambria Math" panose="02040503050406030204" pitchFamily="18" charset="0"/>
                              </a:rPr>
                            </m:ctrlPr>
                          </m:accPr>
                          <m:e>
                            <m:r>
                              <a:rPr lang="en-AU" sz="2400" i="1" smtClean="0">
                                <a:solidFill>
                                  <a:srgbClr val="C00000"/>
                                </a:solidFill>
                                <a:latin typeface="Cambria Math" panose="02040503050406030204" pitchFamily="18" charset="0"/>
                                <a:ea typeface="Cambria Math" panose="02040503050406030204" pitchFamily="18" charset="0"/>
                              </a:rPr>
                              <m:t>𝜋</m:t>
                            </m:r>
                          </m:e>
                        </m:acc>
                      </m:e>
                      <m:sub>
                        <m:r>
                          <a:rPr lang="en-AU" sz="2400" b="0" i="1" smtClean="0">
                            <a:solidFill>
                              <a:srgbClr val="C00000"/>
                            </a:solidFill>
                            <a:latin typeface="Cambria Math" panose="02040503050406030204" pitchFamily="18" charset="0"/>
                          </a:rPr>
                          <m:t>𝑗𝑘</m:t>
                        </m:r>
                      </m:sub>
                    </m:sSub>
                  </m:oMath>
                </a14:m>
                <a:r>
                  <a:rPr lang="en-US" sz="2400" dirty="0">
                    <a:latin typeface="Century Gothic" panose="020B0502020202020204" pitchFamily="34" charset="0"/>
                  </a:rPr>
                  <a:t> =&gt; </a:t>
                </a:r>
                <a14:m>
                  <m:oMath xmlns:m="http://schemas.openxmlformats.org/officeDocument/2006/math">
                    <m:sSubSup>
                      <m:sSubSupPr>
                        <m:ctrlPr>
                          <a:rPr lang="en-AU" sz="2400" i="1" smtClean="0">
                            <a:solidFill>
                              <a:srgbClr val="C00000"/>
                            </a:solidFill>
                            <a:latin typeface="Cambria Math" panose="02040503050406030204" pitchFamily="18" charset="0"/>
                          </a:rPr>
                        </m:ctrlPr>
                      </m:sSubSupPr>
                      <m:e>
                        <m:acc>
                          <m:accPr>
                            <m:chr m:val="̂"/>
                            <m:ctrlPr>
                              <a:rPr lang="en-AU" sz="2400" i="1" smtClean="0">
                                <a:solidFill>
                                  <a:srgbClr val="C00000"/>
                                </a:solidFill>
                                <a:latin typeface="Cambria Math" panose="02040503050406030204" pitchFamily="18" charset="0"/>
                              </a:rPr>
                            </m:ctrlPr>
                          </m:accPr>
                          <m:e>
                            <m:r>
                              <a:rPr lang="en-AU" sz="2400" b="0" i="1" smtClean="0">
                                <a:solidFill>
                                  <a:srgbClr val="C00000"/>
                                </a:solidFill>
                                <a:latin typeface="Cambria Math" panose="02040503050406030204" pitchFamily="18" charset="0"/>
                              </a:rPr>
                              <m:t>h</m:t>
                            </m:r>
                          </m:e>
                        </m:acc>
                      </m:e>
                      <m:sub>
                        <m:r>
                          <a:rPr lang="en-AU" sz="2400" b="0" i="1" smtClean="0">
                            <a:solidFill>
                              <a:srgbClr val="C00000"/>
                            </a:solidFill>
                            <a:latin typeface="Cambria Math" panose="02040503050406030204" pitchFamily="18" charset="0"/>
                          </a:rPr>
                          <m:t>𝐻𝐸</m:t>
                        </m:r>
                      </m:sub>
                      <m:sup>
                        <m:r>
                          <a:rPr lang="en-AU" sz="2400" b="0" i="1" smtClean="0">
                            <a:solidFill>
                              <a:srgbClr val="C00000"/>
                            </a:solidFill>
                            <a:latin typeface="Cambria Math" panose="02040503050406030204" pitchFamily="18" charset="0"/>
                          </a:rPr>
                          <m:t>2</m:t>
                        </m:r>
                      </m:sup>
                    </m:sSubSup>
                    <m:r>
                      <a:rPr lang="en-AU" sz="2400" b="0" i="1" smtClean="0">
                        <a:solidFill>
                          <a:srgbClr val="C00000"/>
                        </a:solidFill>
                        <a:latin typeface="Cambria Math" panose="02040503050406030204" pitchFamily="18" charset="0"/>
                      </a:rPr>
                      <m:t>~0.87.</m:t>
                    </m:r>
                  </m:oMath>
                </a14:m>
                <a:endParaRPr lang="en-US" sz="2400" dirty="0">
                  <a:latin typeface="Century Gothic" panose="020B0502020202020204" pitchFamily="34" charset="0"/>
                </a:endParaRPr>
              </a:p>
            </p:txBody>
          </p:sp>
        </mc:Choice>
        <mc:Fallback xmlns="">
          <p:sp>
            <p:nvSpPr>
              <p:cNvPr id="14" name="TextBox 13">
                <a:extLst>
                  <a:ext uri="{FF2B5EF4-FFF2-40B4-BE49-F238E27FC236}">
                    <a16:creationId xmlns:a16="http://schemas.microsoft.com/office/drawing/2014/main" id="{490A6EBB-BB37-6C48-BA93-DEA237D972CA}"/>
                  </a:ext>
                </a:extLst>
              </p:cNvPr>
              <p:cNvSpPr txBox="1">
                <a:spLocks noRot="1" noChangeAspect="1" noMove="1" noResize="1" noEditPoints="1" noAdjustHandles="1" noChangeArrowheads="1" noChangeShapeType="1" noTextEdit="1"/>
              </p:cNvSpPr>
              <p:nvPr/>
            </p:nvSpPr>
            <p:spPr>
              <a:xfrm>
                <a:off x="6096000" y="5559621"/>
                <a:ext cx="6096284" cy="491417"/>
              </a:xfrm>
              <a:prstGeom prst="rect">
                <a:avLst/>
              </a:prstGeom>
              <a:blipFill>
                <a:blip r:embed="rId6"/>
                <a:stretch>
                  <a:fillRect l="-208" t="-12500" b="-20000"/>
                </a:stretch>
              </a:blipFill>
            </p:spPr>
            <p:txBody>
              <a:bodyPr/>
              <a:lstStyle/>
              <a:p>
                <a:r>
                  <a:rPr lang="en-US">
                    <a:noFill/>
                  </a:rPr>
                  <a:t> </a:t>
                </a:r>
              </a:p>
            </p:txBody>
          </p:sp>
        </mc:Fallback>
      </mc:AlternateContent>
    </p:spTree>
    <p:extLst>
      <p:ext uri="{BB962C8B-B14F-4D97-AF65-F5344CB8AC3E}">
        <p14:creationId xmlns:p14="http://schemas.microsoft.com/office/powerpoint/2010/main" val="392470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HE regression with </a:t>
            </a:r>
            <a:r>
              <a:rPr lang="en-US" b="1" dirty="0">
                <a:solidFill>
                  <a:schemeClr val="accent1"/>
                </a:solidFill>
                <a:latin typeface="Century Gothic" panose="020B0502020202020204" pitchFamily="34" charset="0"/>
              </a:rPr>
              <a:t>GCTA</a:t>
            </a:r>
            <a:endParaRPr lang="en-US" dirty="0">
              <a:solidFill>
                <a:schemeClr val="accent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10937036" cy="4755566"/>
          </a:xfrm>
        </p:spPr>
        <p:txBody>
          <a:bodyPr>
            <a:normAutofit fontScale="55000" lnSpcReduction="20000"/>
          </a:bodyPr>
          <a:lstStyle/>
          <a:p>
            <a:pPr marL="0" indent="0">
              <a:buNone/>
            </a:pPr>
            <a:r>
              <a:rPr lang="en-AU" b="1" dirty="0">
                <a:latin typeface="Century Gothic" panose="020B0502020202020204" pitchFamily="34" charset="0"/>
              </a:rPr>
              <a:t>Step 1</a:t>
            </a:r>
            <a:r>
              <a:rPr lang="en-AU" dirty="0">
                <a:latin typeface="Century Gothic" panose="020B0502020202020204" pitchFamily="34" charset="0"/>
              </a:rPr>
              <a:t>: Calculate the GRM</a:t>
            </a:r>
          </a:p>
          <a:p>
            <a:pPr marL="0" indent="0">
              <a:buNone/>
            </a:pPr>
            <a:r>
              <a:rPr lang="en-AU" dirty="0">
                <a:latin typeface="Century Gothic" panose="020B0502020202020204" pitchFamily="34" charset="0"/>
              </a:rPr>
              <a:t>	</a:t>
            </a:r>
            <a:r>
              <a:rPr lang="en-AU" sz="2700" dirty="0">
                <a:solidFill>
                  <a:schemeClr val="accent1"/>
                </a:solidFill>
                <a:latin typeface="Century Gothic" panose="020B0502020202020204" pitchFamily="34" charset="0"/>
              </a:rPr>
              <a:t>gcta64 --</a:t>
            </a:r>
            <a:r>
              <a:rPr lang="en-AU" sz="2700" dirty="0" err="1">
                <a:solidFill>
                  <a:schemeClr val="accent1"/>
                </a:solidFill>
                <a:latin typeface="Century Gothic" panose="020B0502020202020204" pitchFamily="34" charset="0"/>
              </a:rPr>
              <a:t>bfile</a:t>
            </a:r>
            <a:r>
              <a:rPr lang="en-AU" sz="2700" dirty="0">
                <a:solidFill>
                  <a:schemeClr val="accent1"/>
                </a:solidFill>
                <a:latin typeface="Century Gothic" panose="020B0502020202020204" pitchFamily="34" charset="0"/>
              </a:rPr>
              <a:t> </a:t>
            </a:r>
            <a:r>
              <a:rPr lang="en-AU" sz="2700" dirty="0" err="1">
                <a:solidFill>
                  <a:schemeClr val="accent1"/>
                </a:solidFill>
                <a:latin typeface="Century Gothic" panose="020B0502020202020204" pitchFamily="34" charset="0"/>
              </a:rPr>
              <a:t>myDataInPLINKformat</a:t>
            </a:r>
            <a:r>
              <a:rPr lang="en-AU" sz="2700" dirty="0">
                <a:solidFill>
                  <a:schemeClr val="accent1"/>
                </a:solidFill>
                <a:latin typeface="Century Gothic" panose="020B0502020202020204" pitchFamily="34" charset="0"/>
              </a:rPr>
              <a:t> --make-</a:t>
            </a:r>
            <a:r>
              <a:rPr lang="en-AU" sz="2700" dirty="0" err="1">
                <a:solidFill>
                  <a:schemeClr val="accent1"/>
                </a:solidFill>
                <a:latin typeface="Century Gothic" panose="020B0502020202020204" pitchFamily="34" charset="0"/>
              </a:rPr>
              <a:t>grm</a:t>
            </a:r>
            <a:r>
              <a:rPr lang="en-AU" sz="2700" dirty="0">
                <a:solidFill>
                  <a:schemeClr val="accent1"/>
                </a:solidFill>
                <a:latin typeface="Century Gothic" panose="020B0502020202020204" pitchFamily="34" charset="0"/>
              </a:rPr>
              <a:t>-bin --out </a:t>
            </a:r>
            <a:r>
              <a:rPr lang="en-AU" sz="2700" dirty="0" err="1">
                <a:solidFill>
                  <a:schemeClr val="accent1"/>
                </a:solidFill>
                <a:latin typeface="Century Gothic" panose="020B0502020202020204" pitchFamily="34" charset="0"/>
              </a:rPr>
              <a:t>myData</a:t>
            </a:r>
            <a:endParaRPr lang="en-AU" sz="2700" dirty="0">
              <a:solidFill>
                <a:schemeClr val="accent1"/>
              </a:solidFill>
              <a:latin typeface="Century Gothic" panose="020B0502020202020204" pitchFamily="34" charset="0"/>
            </a:endParaRPr>
          </a:p>
          <a:p>
            <a:pPr marL="0" indent="0">
              <a:buNone/>
            </a:pPr>
            <a:r>
              <a:rPr lang="en-AU" dirty="0">
                <a:latin typeface="Century Gothic" panose="020B0502020202020204" pitchFamily="34" charset="0"/>
              </a:rPr>
              <a:t>	[generates 3 files: </a:t>
            </a:r>
            <a:r>
              <a:rPr lang="en-AU" dirty="0" err="1">
                <a:latin typeface="Century Gothic" panose="020B0502020202020204" pitchFamily="34" charset="0"/>
              </a:rPr>
              <a:t>myData.</a:t>
            </a:r>
            <a:r>
              <a:rPr lang="en-AU" dirty="0" err="1">
                <a:solidFill>
                  <a:srgbClr val="FF0000"/>
                </a:solidFill>
                <a:latin typeface="Century Gothic" panose="020B0502020202020204" pitchFamily="34" charset="0"/>
              </a:rPr>
              <a:t>grm.id</a:t>
            </a:r>
            <a:r>
              <a:rPr lang="en-AU" dirty="0">
                <a:latin typeface="Century Gothic" panose="020B0502020202020204" pitchFamily="34" charset="0"/>
              </a:rPr>
              <a:t>, </a:t>
            </a:r>
            <a:r>
              <a:rPr lang="en-AU" dirty="0" err="1">
                <a:latin typeface="Century Gothic" panose="020B0502020202020204" pitchFamily="34" charset="0"/>
              </a:rPr>
              <a:t>myData.</a:t>
            </a:r>
            <a:r>
              <a:rPr lang="en-AU" dirty="0" err="1">
                <a:solidFill>
                  <a:srgbClr val="FF0000"/>
                </a:solidFill>
                <a:latin typeface="Century Gothic" panose="020B0502020202020204" pitchFamily="34" charset="0"/>
              </a:rPr>
              <a:t>grm.bin</a:t>
            </a:r>
            <a:r>
              <a:rPr lang="en-AU" dirty="0">
                <a:latin typeface="Century Gothic" panose="020B0502020202020204" pitchFamily="34" charset="0"/>
              </a:rPr>
              <a:t>, </a:t>
            </a:r>
            <a:r>
              <a:rPr lang="en-AU" dirty="0" err="1">
                <a:latin typeface="Century Gothic" panose="020B0502020202020204" pitchFamily="34" charset="0"/>
              </a:rPr>
              <a:t>myData.</a:t>
            </a:r>
            <a:r>
              <a:rPr lang="en-AU" dirty="0" err="1">
                <a:solidFill>
                  <a:srgbClr val="FF0000"/>
                </a:solidFill>
                <a:latin typeface="Century Gothic" panose="020B0502020202020204" pitchFamily="34" charset="0"/>
              </a:rPr>
              <a:t>grm.N.bin</a:t>
            </a:r>
            <a:r>
              <a:rPr lang="en-AU" dirty="0">
                <a:latin typeface="Century Gothic" panose="020B0502020202020204" pitchFamily="34" charset="0"/>
              </a:rPr>
              <a:t>]</a:t>
            </a:r>
          </a:p>
          <a:p>
            <a:pPr marL="0" indent="0">
              <a:buNone/>
            </a:pPr>
            <a:endParaRPr lang="en-AU" dirty="0">
              <a:latin typeface="Century Gothic" panose="020B0502020202020204" pitchFamily="34" charset="0"/>
            </a:endParaRPr>
          </a:p>
          <a:p>
            <a:pPr marL="0" indent="0">
              <a:buNone/>
            </a:pPr>
            <a:r>
              <a:rPr lang="en-AU" b="1" dirty="0">
                <a:latin typeface="Century Gothic" panose="020B0502020202020204" pitchFamily="34" charset="0"/>
              </a:rPr>
              <a:t>Step 2</a:t>
            </a:r>
            <a:r>
              <a:rPr lang="en-AU" dirty="0">
                <a:latin typeface="Century Gothic" panose="020B0502020202020204" pitchFamily="34" charset="0"/>
              </a:rPr>
              <a:t>: Prepare phenotype file (e.g., “</a:t>
            </a:r>
            <a:r>
              <a:rPr lang="en-AU" dirty="0" err="1">
                <a:latin typeface="Century Gothic" panose="020B0502020202020204" pitchFamily="34" charset="0"/>
              </a:rPr>
              <a:t>phenotype.txt</a:t>
            </a:r>
            <a:r>
              <a:rPr lang="en-AU" dirty="0">
                <a:latin typeface="Century Gothic" panose="020B0502020202020204" pitchFamily="34" charset="0"/>
              </a:rPr>
              <a:t>”) with two phenotypes (headers are not necessary)</a:t>
            </a:r>
          </a:p>
          <a:p>
            <a:pPr marL="0" indent="0">
              <a:buNone/>
            </a:pPr>
            <a:r>
              <a:rPr lang="en-AU" dirty="0">
                <a:solidFill>
                  <a:schemeClr val="accent2"/>
                </a:solidFill>
                <a:latin typeface="Century Gothic" panose="020B0502020202020204" pitchFamily="34" charset="0"/>
              </a:rPr>
              <a:t>	</a:t>
            </a:r>
            <a:r>
              <a:rPr lang="en-AU" b="1" dirty="0">
                <a:solidFill>
                  <a:schemeClr val="accent2"/>
                </a:solidFill>
                <a:latin typeface="Century Gothic" panose="020B0502020202020204" pitchFamily="34" charset="0"/>
              </a:rPr>
              <a:t>FAMILY  INDIV    Y1    Y2</a:t>
            </a:r>
          </a:p>
          <a:p>
            <a:pPr marL="0" indent="0">
              <a:buNone/>
            </a:pPr>
            <a:r>
              <a:rPr lang="en-AU" dirty="0">
                <a:solidFill>
                  <a:schemeClr val="accent2"/>
                </a:solidFill>
                <a:latin typeface="Century Gothic" panose="020B0502020202020204" pitchFamily="34" charset="0"/>
              </a:rPr>
              <a:t>	FAMID1 INDID1  123   0.1</a:t>
            </a:r>
          </a:p>
          <a:p>
            <a:pPr marL="0" indent="0">
              <a:buNone/>
            </a:pPr>
            <a:r>
              <a:rPr lang="en-AU" dirty="0">
                <a:solidFill>
                  <a:schemeClr val="accent2"/>
                </a:solidFill>
                <a:latin typeface="Century Gothic" panose="020B0502020202020204" pitchFamily="34" charset="0"/>
              </a:rPr>
              <a:t>	FAMID1 INDID2  236   0.0</a:t>
            </a:r>
          </a:p>
          <a:p>
            <a:pPr marL="0" indent="0">
              <a:buNone/>
            </a:pPr>
            <a:r>
              <a:rPr lang="en-AU" dirty="0">
                <a:solidFill>
                  <a:schemeClr val="accent2"/>
                </a:solidFill>
                <a:latin typeface="Century Gothic" panose="020B0502020202020204" pitchFamily="34" charset="0"/>
              </a:rPr>
              <a:t>	FAMID2 INDID1  393   0.5</a:t>
            </a:r>
          </a:p>
          <a:p>
            <a:pPr marL="0" indent="0">
              <a:buNone/>
            </a:pPr>
            <a:r>
              <a:rPr lang="en-AU" dirty="0">
                <a:solidFill>
                  <a:schemeClr val="accent2"/>
                </a:solidFill>
                <a:latin typeface="Century Gothic" panose="020B0502020202020204" pitchFamily="34" charset="0"/>
              </a:rPr>
              <a:t>	FAMID2 INDID2  210   1.1</a:t>
            </a:r>
          </a:p>
          <a:p>
            <a:pPr marL="0" indent="0">
              <a:buNone/>
            </a:pPr>
            <a:r>
              <a:rPr lang="en-AU" dirty="0">
                <a:solidFill>
                  <a:schemeClr val="accent2"/>
                </a:solidFill>
                <a:latin typeface="Century Gothic" panose="020B0502020202020204" pitchFamily="34" charset="0"/>
              </a:rPr>
              <a:t>	FAMID3 INDID1  122   -1.</a:t>
            </a:r>
          </a:p>
          <a:p>
            <a:pPr marL="0" indent="0">
              <a:buNone/>
            </a:pPr>
            <a:endParaRPr lang="en-AU" dirty="0">
              <a:solidFill>
                <a:schemeClr val="accent2"/>
              </a:solidFill>
              <a:latin typeface="Century Gothic" panose="020B0502020202020204" pitchFamily="34" charset="0"/>
            </a:endParaRPr>
          </a:p>
          <a:p>
            <a:pPr marL="0" indent="0">
              <a:buNone/>
            </a:pPr>
            <a:r>
              <a:rPr lang="en-AU" b="1" dirty="0">
                <a:latin typeface="Century Gothic" panose="020B0502020202020204" pitchFamily="34" charset="0"/>
              </a:rPr>
              <a:t>Step 3</a:t>
            </a:r>
            <a:r>
              <a:rPr lang="en-AU" dirty="0">
                <a:latin typeface="Century Gothic" panose="020B0502020202020204" pitchFamily="34" charset="0"/>
              </a:rPr>
              <a:t>: Run GCTA to estimate heritability of trait 1 using HE regression</a:t>
            </a:r>
          </a:p>
          <a:p>
            <a:pPr marL="0" indent="0">
              <a:buNone/>
            </a:pPr>
            <a:r>
              <a:rPr lang="en-AU" dirty="0">
                <a:latin typeface="Century Gothic" panose="020B0502020202020204" pitchFamily="34" charset="0"/>
              </a:rPr>
              <a:t>	</a:t>
            </a:r>
            <a:r>
              <a:rPr lang="en-AU" dirty="0">
                <a:solidFill>
                  <a:schemeClr val="accent1"/>
                </a:solidFill>
                <a:latin typeface="Century Gothic" panose="020B0502020202020204" pitchFamily="34" charset="0"/>
              </a:rPr>
              <a:t> gcta64 --</a:t>
            </a:r>
            <a:r>
              <a:rPr lang="en-AU" dirty="0" err="1">
                <a:solidFill>
                  <a:schemeClr val="accent1"/>
                </a:solidFill>
                <a:latin typeface="Century Gothic" panose="020B0502020202020204" pitchFamily="34" charset="0"/>
              </a:rPr>
              <a:t>grm</a:t>
            </a:r>
            <a:r>
              <a:rPr lang="en-AU" dirty="0">
                <a:solidFill>
                  <a:schemeClr val="accent1"/>
                </a:solidFill>
                <a:latin typeface="Century Gothic" panose="020B0502020202020204" pitchFamily="34" charset="0"/>
              </a:rPr>
              <a:t> </a:t>
            </a:r>
            <a:r>
              <a:rPr lang="en-AU" dirty="0" err="1">
                <a:solidFill>
                  <a:schemeClr val="accent1"/>
                </a:solidFill>
                <a:latin typeface="Century Gothic" panose="020B0502020202020204" pitchFamily="34" charset="0"/>
              </a:rPr>
              <a:t>myData</a:t>
            </a:r>
            <a:r>
              <a:rPr lang="en-AU" dirty="0">
                <a:solidFill>
                  <a:schemeClr val="accent1"/>
                </a:solidFill>
                <a:latin typeface="Century Gothic" panose="020B0502020202020204" pitchFamily="34" charset="0"/>
              </a:rPr>
              <a:t> --</a:t>
            </a:r>
            <a:r>
              <a:rPr lang="en-AU" dirty="0" err="1">
                <a:solidFill>
                  <a:schemeClr val="accent1"/>
                </a:solidFill>
                <a:latin typeface="Century Gothic" panose="020B0502020202020204" pitchFamily="34" charset="0"/>
              </a:rPr>
              <a:t>pheno</a:t>
            </a:r>
            <a:r>
              <a:rPr lang="en-AU" dirty="0">
                <a:solidFill>
                  <a:schemeClr val="accent1"/>
                </a:solidFill>
                <a:latin typeface="Century Gothic" panose="020B0502020202020204" pitchFamily="34" charset="0"/>
              </a:rPr>
              <a:t> </a:t>
            </a:r>
            <a:r>
              <a:rPr lang="en-AU" dirty="0" err="1">
                <a:solidFill>
                  <a:schemeClr val="accent1"/>
                </a:solidFill>
                <a:latin typeface="Century Gothic" panose="020B0502020202020204" pitchFamily="34" charset="0"/>
              </a:rPr>
              <a:t>phenotype.txt</a:t>
            </a:r>
            <a:r>
              <a:rPr lang="en-AU" dirty="0">
                <a:solidFill>
                  <a:schemeClr val="accent1"/>
                </a:solidFill>
                <a:latin typeface="Century Gothic" panose="020B0502020202020204" pitchFamily="34" charset="0"/>
              </a:rPr>
              <a:t> --</a:t>
            </a:r>
            <a:r>
              <a:rPr lang="en-AU" dirty="0" err="1">
                <a:solidFill>
                  <a:schemeClr val="accent1"/>
                </a:solidFill>
                <a:latin typeface="Century Gothic" panose="020B0502020202020204" pitchFamily="34" charset="0"/>
              </a:rPr>
              <a:t>mpheno</a:t>
            </a:r>
            <a:r>
              <a:rPr lang="en-AU" dirty="0">
                <a:solidFill>
                  <a:schemeClr val="accent1"/>
                </a:solidFill>
                <a:latin typeface="Century Gothic" panose="020B0502020202020204" pitchFamily="34" charset="0"/>
              </a:rPr>
              <a:t> 1 --</a:t>
            </a:r>
            <a:r>
              <a:rPr lang="en-AU" dirty="0" err="1">
                <a:solidFill>
                  <a:schemeClr val="accent1"/>
                </a:solidFill>
                <a:latin typeface="Century Gothic" panose="020B0502020202020204" pitchFamily="34" charset="0"/>
              </a:rPr>
              <a:t>HEreg</a:t>
            </a:r>
            <a:r>
              <a:rPr lang="en-AU" dirty="0">
                <a:solidFill>
                  <a:schemeClr val="accent1"/>
                </a:solidFill>
                <a:latin typeface="Century Gothic" panose="020B0502020202020204" pitchFamily="34" charset="0"/>
              </a:rPr>
              <a:t> --out </a:t>
            </a:r>
            <a:r>
              <a:rPr lang="en-AU" dirty="0" err="1">
                <a:solidFill>
                  <a:schemeClr val="accent1"/>
                </a:solidFill>
                <a:latin typeface="Century Gothic" panose="020B0502020202020204" pitchFamily="34" charset="0"/>
              </a:rPr>
              <a:t>myHE_estimates</a:t>
            </a:r>
            <a:endParaRPr lang="en-AU" dirty="0">
              <a:solidFill>
                <a:schemeClr val="accent1"/>
              </a:solidFill>
              <a:latin typeface="Century Gothic" panose="020B0502020202020204" pitchFamily="34" charset="0"/>
            </a:endParaRPr>
          </a:p>
          <a:p>
            <a:pPr marL="0" indent="0">
              <a:buNone/>
            </a:pPr>
            <a:r>
              <a:rPr lang="en-AU" dirty="0">
                <a:latin typeface="Century Gothic" panose="020B0502020202020204" pitchFamily="34" charset="0"/>
              </a:rPr>
              <a:t>	[generates 2 files: </a:t>
            </a:r>
            <a:r>
              <a:rPr lang="en-AU" dirty="0" err="1">
                <a:latin typeface="Century Gothic" panose="020B0502020202020204" pitchFamily="34" charset="0"/>
              </a:rPr>
              <a:t>myHE_estimates.</a:t>
            </a:r>
            <a:r>
              <a:rPr lang="en-AU" dirty="0" err="1">
                <a:solidFill>
                  <a:srgbClr val="FF0000"/>
                </a:solidFill>
                <a:latin typeface="Century Gothic" panose="020B0502020202020204" pitchFamily="34" charset="0"/>
              </a:rPr>
              <a:t>log</a:t>
            </a:r>
            <a:r>
              <a:rPr lang="en-AU" dirty="0">
                <a:latin typeface="Century Gothic" panose="020B0502020202020204" pitchFamily="34" charset="0"/>
              </a:rPr>
              <a:t>, </a:t>
            </a:r>
            <a:r>
              <a:rPr lang="en-AU" dirty="0" err="1">
                <a:latin typeface="Century Gothic" panose="020B0502020202020204" pitchFamily="34" charset="0"/>
              </a:rPr>
              <a:t>myHE_estimates.</a:t>
            </a:r>
            <a:r>
              <a:rPr lang="en-AU" dirty="0" err="1">
                <a:solidFill>
                  <a:srgbClr val="FF0000"/>
                </a:solidFill>
                <a:latin typeface="Century Gothic" panose="020B0502020202020204" pitchFamily="34" charset="0"/>
              </a:rPr>
              <a:t>HEreg</a:t>
            </a:r>
            <a:r>
              <a:rPr lang="en-AU" dirty="0">
                <a:latin typeface="Century Gothic" panose="020B0502020202020204" pitchFamily="34" charset="0"/>
              </a:rPr>
              <a:t>]</a:t>
            </a: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25</a:t>
            </a:fld>
            <a:endParaRPr lang="en-US"/>
          </a:p>
        </p:txBody>
      </p:sp>
      <p:pic>
        <p:nvPicPr>
          <p:cNvPr id="5" name="Picture 4">
            <a:extLst>
              <a:ext uri="{FF2B5EF4-FFF2-40B4-BE49-F238E27FC236}">
                <a16:creationId xmlns:a16="http://schemas.microsoft.com/office/drawing/2014/main" id="{AB30D24E-9039-4C49-9C48-A22CBDE51B70}"/>
              </a:ext>
            </a:extLst>
          </p:cNvPr>
          <p:cNvPicPr>
            <a:picLocks noChangeAspect="1"/>
          </p:cNvPicPr>
          <p:nvPr/>
        </p:nvPicPr>
        <p:blipFill>
          <a:blip r:embed="rId2"/>
          <a:stretch>
            <a:fillRect/>
          </a:stretch>
        </p:blipFill>
        <p:spPr>
          <a:xfrm>
            <a:off x="209550" y="2178050"/>
            <a:ext cx="11772900" cy="2501900"/>
          </a:xfrm>
          <a:prstGeom prst="rect">
            <a:avLst/>
          </a:prstGeom>
        </p:spPr>
      </p:pic>
    </p:spTree>
    <p:extLst>
      <p:ext uri="{BB962C8B-B14F-4D97-AF65-F5344CB8AC3E}">
        <p14:creationId xmlns:p14="http://schemas.microsoft.com/office/powerpoint/2010/main" val="118261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AU" b="1" dirty="0">
                <a:latin typeface="Century Gothic" panose="020B0502020202020204" pitchFamily="34" charset="0"/>
              </a:rPr>
              <a:t>Genome-based Restricted Maximum Likelihood (GREML)</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10937036" cy="4755566"/>
          </a:xfrm>
        </p:spPr>
        <p:txBody>
          <a:bodyPr>
            <a:normAutofit/>
          </a:bodyPr>
          <a:lstStyle/>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The Model: the “G” part in GREML</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The Estimation: the “REML” in GREML.</a:t>
            </a: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26</a:t>
            </a:fld>
            <a:endParaRPr lang="en-US"/>
          </a:p>
        </p:txBody>
      </p:sp>
    </p:spTree>
    <p:extLst>
      <p:ext uri="{BB962C8B-B14F-4D97-AF65-F5344CB8AC3E}">
        <p14:creationId xmlns:p14="http://schemas.microsoft.com/office/powerpoint/2010/main" val="223168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AU" b="1" dirty="0">
                <a:latin typeface="Century Gothic" panose="020B0502020202020204" pitchFamily="34" charset="0"/>
              </a:rPr>
              <a:t>The “G” part in GREML…</a:t>
            </a:r>
            <a:endParaRPr lang="en-US" b="1" dirty="0">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2" y="1505776"/>
                <a:ext cx="11175588" cy="4586414"/>
              </a:xfrm>
            </p:spPr>
            <p:txBody>
              <a:bodyPr>
                <a:normAutofit/>
              </a:bodyPr>
              <a:lstStyle/>
              <a:p>
                <a:pPr marL="0" indent="0">
                  <a:buNone/>
                </a:pPr>
                <a:r>
                  <a:rPr lang="en-AU" dirty="0">
                    <a:latin typeface="Century Gothic" panose="020B0502020202020204" pitchFamily="34" charset="0"/>
                  </a:rPr>
                  <a:t>Recall from Part 1: </a:t>
                </a:r>
                <a14:m>
                  <m:oMath xmlns:m="http://schemas.openxmlformats.org/officeDocument/2006/math">
                    <m:r>
                      <m:rPr>
                        <m:sty m:val="p"/>
                      </m:rPr>
                      <a:rPr lang="en-AU" b="0" i="0" smtClean="0">
                        <a:solidFill>
                          <a:schemeClr val="tx1"/>
                        </a:solidFill>
                        <a:latin typeface="Cambria Math" panose="02040503050406030204" pitchFamily="18" charset="0"/>
                      </a:rPr>
                      <m:t>Y</m:t>
                    </m:r>
                    <m:r>
                      <a:rPr lang="en-AU" b="0" i="0" smtClean="0">
                        <a:solidFill>
                          <a:schemeClr val="tx1"/>
                        </a:solidFill>
                        <a:latin typeface="Cambria Math" panose="02040503050406030204" pitchFamily="18" charset="0"/>
                      </a:rPr>
                      <m:t>= </m:t>
                    </m:r>
                    <m:r>
                      <a:rPr lang="en-AU" b="0" i="1" smtClean="0">
                        <a:solidFill>
                          <a:srgbClr val="00B050"/>
                        </a:solidFill>
                        <a:latin typeface="Cambria Math" panose="02040503050406030204" pitchFamily="18" charset="0"/>
                      </a:rPr>
                      <m:t>𝑔</m:t>
                    </m:r>
                    <m:r>
                      <a:rPr lang="en-AU" b="0" i="1" smtClean="0">
                        <a:solidFill>
                          <a:schemeClr val="tx1"/>
                        </a:solidFill>
                        <a:latin typeface="Cambria Math" panose="02040503050406030204" pitchFamily="18" charset="0"/>
                      </a:rPr>
                      <m:t>+</m:t>
                    </m:r>
                    <m:r>
                      <a:rPr lang="en-AU" b="0" i="1" smtClean="0">
                        <a:solidFill>
                          <a:schemeClr val="accent1"/>
                        </a:solidFill>
                        <a:latin typeface="Cambria Math" panose="02040503050406030204" pitchFamily="18" charset="0"/>
                      </a:rPr>
                      <m:t>𝑒</m:t>
                    </m:r>
                    <m:r>
                      <a:rPr lang="en-AU" b="0" i="1" smtClean="0">
                        <a:solidFill>
                          <a:schemeClr val="tx1"/>
                        </a:solidFill>
                        <a:latin typeface="Cambria Math" panose="02040503050406030204" pitchFamily="18" charset="0"/>
                      </a:rPr>
                      <m:t> </m:t>
                    </m:r>
                  </m:oMath>
                </a14:m>
                <a:r>
                  <a:rPr lang="en-AU" dirty="0">
                    <a:latin typeface="Century Gothic" panose="020B0502020202020204" pitchFamily="34" charset="0"/>
                  </a:rPr>
                  <a:t>=&gt; </a:t>
                </a:r>
                <a14:m>
                  <m:oMath xmlns:m="http://schemas.openxmlformats.org/officeDocument/2006/math">
                    <m:sSup>
                      <m:sSupPr>
                        <m:ctrlPr>
                          <a:rPr lang="en-AU" b="0" i="1" smtClean="0">
                            <a:solidFill>
                              <a:srgbClr val="00B050"/>
                            </a:solidFill>
                            <a:latin typeface="Cambria Math" panose="02040503050406030204" pitchFamily="18" charset="0"/>
                          </a:rPr>
                        </m:ctrlPr>
                      </m:sSupPr>
                      <m:e>
                        <m:r>
                          <a:rPr lang="en-AU" b="0" i="1" smtClean="0">
                            <a:solidFill>
                              <a:srgbClr val="00B050"/>
                            </a:solidFill>
                            <a:latin typeface="Cambria Math" panose="02040503050406030204" pitchFamily="18" charset="0"/>
                          </a:rPr>
                          <m:t>h</m:t>
                        </m:r>
                      </m:e>
                      <m:sup>
                        <m:r>
                          <a:rPr lang="en-AU" b="0" i="1" smtClean="0">
                            <a:solidFill>
                              <a:srgbClr val="00B050"/>
                            </a:solidFill>
                            <a:latin typeface="Cambria Math" panose="02040503050406030204" pitchFamily="18" charset="0"/>
                          </a:rPr>
                          <m:t>2</m:t>
                        </m:r>
                      </m:sup>
                    </m:sSup>
                    <m:r>
                      <a:rPr lang="en-AU" b="0" i="1" smtClean="0">
                        <a:solidFill>
                          <a:schemeClr val="tx1"/>
                        </a:solidFill>
                        <a:latin typeface="Cambria Math" panose="02040503050406030204" pitchFamily="18" charset="0"/>
                      </a:rPr>
                      <m:t>=</m:t>
                    </m:r>
                    <m:r>
                      <m:rPr>
                        <m:sty m:val="p"/>
                      </m:rPr>
                      <a:rPr lang="en-AU" b="0" i="0" smtClean="0">
                        <a:solidFill>
                          <a:schemeClr val="tx1"/>
                        </a:solidFill>
                        <a:latin typeface="Cambria Math" panose="02040503050406030204" pitchFamily="18" charset="0"/>
                      </a:rPr>
                      <m:t>var</m:t>
                    </m:r>
                    <m:r>
                      <a:rPr lang="en-AU" b="0" i="1" smtClean="0">
                        <a:solidFill>
                          <a:schemeClr val="tx1"/>
                        </a:solidFill>
                        <a:latin typeface="Cambria Math" panose="02040503050406030204" pitchFamily="18" charset="0"/>
                      </a:rPr>
                      <m:t>(</m:t>
                    </m:r>
                    <m:r>
                      <a:rPr lang="en-AU" b="0" i="1" smtClean="0">
                        <a:solidFill>
                          <a:srgbClr val="00B050"/>
                        </a:solidFill>
                        <a:latin typeface="Cambria Math" panose="02040503050406030204" pitchFamily="18" charset="0"/>
                      </a:rPr>
                      <m:t>𝑔</m:t>
                    </m:r>
                    <m:r>
                      <a:rPr lang="en-AU" b="0" i="1" smtClean="0">
                        <a:solidFill>
                          <a:schemeClr val="tx1"/>
                        </a:solidFill>
                        <a:latin typeface="Cambria Math" panose="02040503050406030204" pitchFamily="18" charset="0"/>
                      </a:rPr>
                      <m:t>)/[</m:t>
                    </m:r>
                    <m:r>
                      <m:rPr>
                        <m:sty m:val="p"/>
                      </m:rPr>
                      <a:rPr lang="en-AU" b="0" i="0" smtClean="0">
                        <a:solidFill>
                          <a:schemeClr val="tx1"/>
                        </a:solidFill>
                        <a:latin typeface="Cambria Math" panose="02040503050406030204" pitchFamily="18" charset="0"/>
                      </a:rPr>
                      <m:t>var</m:t>
                    </m:r>
                    <m:r>
                      <a:rPr lang="en-AU" b="0" i="0" smtClean="0">
                        <a:solidFill>
                          <a:schemeClr val="tx1"/>
                        </a:solidFill>
                        <a:latin typeface="Cambria Math" panose="02040503050406030204" pitchFamily="18" charset="0"/>
                      </a:rPr>
                      <m:t>(</m:t>
                    </m:r>
                    <m:r>
                      <a:rPr lang="en-AU" b="0" i="1" smtClean="0">
                        <a:solidFill>
                          <a:srgbClr val="00B050"/>
                        </a:solidFill>
                        <a:latin typeface="Cambria Math" panose="02040503050406030204" pitchFamily="18" charset="0"/>
                      </a:rPr>
                      <m:t>𝑔</m:t>
                    </m:r>
                    <m:r>
                      <a:rPr lang="en-AU" b="0" i="1" smtClean="0">
                        <a:solidFill>
                          <a:schemeClr val="tx1"/>
                        </a:solidFill>
                        <a:latin typeface="Cambria Math" panose="02040503050406030204" pitchFamily="18" charset="0"/>
                      </a:rPr>
                      <m:t>)+</m:t>
                    </m:r>
                    <m:r>
                      <m:rPr>
                        <m:sty m:val="p"/>
                      </m:rPr>
                      <a:rPr lang="en-AU" b="0" i="0" smtClean="0">
                        <a:solidFill>
                          <a:schemeClr val="tx1"/>
                        </a:solidFill>
                        <a:latin typeface="Cambria Math" panose="02040503050406030204" pitchFamily="18" charset="0"/>
                      </a:rPr>
                      <m:t>var</m:t>
                    </m:r>
                    <m:d>
                      <m:dPr>
                        <m:ctrlPr>
                          <a:rPr lang="en-AU" b="0" i="1" smtClean="0">
                            <a:solidFill>
                              <a:schemeClr val="tx1"/>
                            </a:solidFill>
                            <a:latin typeface="Cambria Math" panose="02040503050406030204" pitchFamily="18" charset="0"/>
                          </a:rPr>
                        </m:ctrlPr>
                      </m:dPr>
                      <m:e>
                        <m:r>
                          <a:rPr lang="en-AU" b="0" i="1" smtClean="0">
                            <a:solidFill>
                              <a:schemeClr val="tx1"/>
                            </a:solidFill>
                            <a:latin typeface="Cambria Math" panose="02040503050406030204" pitchFamily="18" charset="0"/>
                          </a:rPr>
                          <m:t>𝑒</m:t>
                        </m:r>
                      </m:e>
                    </m:d>
                    <m:r>
                      <a:rPr lang="en-AU" b="0" i="1" smtClean="0">
                        <a:solidFill>
                          <a:schemeClr val="tx1"/>
                        </a:solidFill>
                        <a:latin typeface="Cambria Math" panose="02040503050406030204" pitchFamily="18" charset="0"/>
                      </a:rPr>
                      <m:t>]</m:t>
                    </m:r>
                  </m:oMath>
                </a14:m>
                <a:r>
                  <a:rPr lang="en-AU" dirty="0">
                    <a:latin typeface="Century Gothic" panose="020B0502020202020204" pitchFamily="34" charset="0"/>
                  </a:rPr>
                  <a:t>.</a:t>
                </a:r>
              </a:p>
              <a:p>
                <a:pPr marL="0" indent="0">
                  <a:buNone/>
                </a:pPr>
                <a:r>
                  <a:rPr lang="en-AU" dirty="0">
                    <a:latin typeface="Century Gothic" panose="020B0502020202020204" pitchFamily="34" charset="0"/>
                  </a:rPr>
                  <a:t>					   =&gt; </a:t>
                </a:r>
                <a14:m>
                  <m:oMath xmlns:m="http://schemas.openxmlformats.org/officeDocument/2006/math">
                    <m:sSup>
                      <m:sSupPr>
                        <m:ctrlPr>
                          <a:rPr lang="en-AU" b="0" i="1" smtClean="0">
                            <a:solidFill>
                              <a:srgbClr val="00B050"/>
                            </a:solidFill>
                            <a:latin typeface="Cambria Math" panose="02040503050406030204" pitchFamily="18" charset="0"/>
                          </a:rPr>
                        </m:ctrlPr>
                      </m:sSupPr>
                      <m:e>
                        <m:r>
                          <a:rPr lang="en-AU" b="0" i="1" smtClean="0">
                            <a:solidFill>
                              <a:srgbClr val="00B050"/>
                            </a:solidFill>
                            <a:latin typeface="Cambria Math" panose="02040503050406030204" pitchFamily="18" charset="0"/>
                          </a:rPr>
                          <m:t>h</m:t>
                        </m:r>
                      </m:e>
                      <m:sup>
                        <m:r>
                          <a:rPr lang="en-AU" b="0" i="1" smtClean="0">
                            <a:solidFill>
                              <a:srgbClr val="00B050"/>
                            </a:solidFill>
                            <a:latin typeface="Cambria Math" panose="02040503050406030204" pitchFamily="18" charset="0"/>
                          </a:rPr>
                          <m:t>2</m:t>
                        </m:r>
                      </m:sup>
                    </m:sSup>
                    <m:r>
                      <a:rPr lang="en-AU" b="0" i="1" smtClean="0">
                        <a:solidFill>
                          <a:schemeClr val="tx1"/>
                        </a:solidFill>
                        <a:latin typeface="Cambria Math" panose="02040503050406030204" pitchFamily="18" charset="0"/>
                      </a:rPr>
                      <m:t>=</m:t>
                    </m:r>
                    <m:sSubSup>
                      <m:sSubSupPr>
                        <m:ctrlPr>
                          <a:rPr lang="en-AU" b="0" i="1" smtClean="0">
                            <a:solidFill>
                              <a:srgbClr val="00B050"/>
                            </a:solidFill>
                            <a:latin typeface="Cambria Math" panose="02040503050406030204" pitchFamily="18" charset="0"/>
                            <a:ea typeface="Cambria Math" panose="02040503050406030204" pitchFamily="18" charset="0"/>
                          </a:rPr>
                        </m:ctrlPr>
                      </m:sSubSupPr>
                      <m:e>
                        <m:r>
                          <a:rPr lang="en-AU" b="0" i="1" smtClean="0">
                            <a:solidFill>
                              <a:srgbClr val="00B050"/>
                            </a:solidFill>
                            <a:latin typeface="Cambria Math" panose="02040503050406030204" pitchFamily="18" charset="0"/>
                            <a:ea typeface="Cambria Math" panose="02040503050406030204" pitchFamily="18" charset="0"/>
                          </a:rPr>
                          <m:t>𝜎</m:t>
                        </m:r>
                      </m:e>
                      <m:sub>
                        <m:r>
                          <a:rPr lang="en-AU" b="0" i="1" smtClean="0">
                            <a:solidFill>
                              <a:srgbClr val="00B050"/>
                            </a:solidFill>
                            <a:latin typeface="Cambria Math" panose="02040503050406030204" pitchFamily="18" charset="0"/>
                            <a:ea typeface="Cambria Math" panose="02040503050406030204" pitchFamily="18" charset="0"/>
                          </a:rPr>
                          <m:t>𝑔</m:t>
                        </m:r>
                      </m:sub>
                      <m:sup>
                        <m:r>
                          <a:rPr lang="en-AU" b="0" i="1" smtClean="0">
                            <a:solidFill>
                              <a:srgbClr val="00B050"/>
                            </a:solidFill>
                            <a:latin typeface="Cambria Math" panose="02040503050406030204" pitchFamily="18" charset="0"/>
                            <a:ea typeface="Cambria Math" panose="02040503050406030204" pitchFamily="18" charset="0"/>
                          </a:rPr>
                          <m:t>2</m:t>
                        </m:r>
                      </m:sup>
                    </m:sSubSup>
                    <m:r>
                      <a:rPr lang="en-AU" b="0" i="1" smtClean="0">
                        <a:solidFill>
                          <a:schemeClr val="tx1"/>
                        </a:solidFill>
                        <a:latin typeface="Cambria Math" panose="02040503050406030204" pitchFamily="18" charset="0"/>
                      </a:rPr>
                      <m:t>/[</m:t>
                    </m:r>
                    <m:sSubSup>
                      <m:sSubSupPr>
                        <m:ctrlPr>
                          <a:rPr lang="en-AU" b="0" i="1" smtClean="0">
                            <a:solidFill>
                              <a:srgbClr val="00B050"/>
                            </a:solidFill>
                            <a:latin typeface="Cambria Math" panose="02040503050406030204" pitchFamily="18" charset="0"/>
                            <a:ea typeface="Cambria Math" panose="02040503050406030204" pitchFamily="18" charset="0"/>
                          </a:rPr>
                        </m:ctrlPr>
                      </m:sSubSupPr>
                      <m:e>
                        <m:r>
                          <a:rPr lang="en-AU" b="0" i="1" smtClean="0">
                            <a:solidFill>
                              <a:srgbClr val="00B050"/>
                            </a:solidFill>
                            <a:latin typeface="Cambria Math" panose="02040503050406030204" pitchFamily="18" charset="0"/>
                            <a:ea typeface="Cambria Math" panose="02040503050406030204" pitchFamily="18" charset="0"/>
                          </a:rPr>
                          <m:t>𝜎</m:t>
                        </m:r>
                      </m:e>
                      <m:sub>
                        <m:r>
                          <a:rPr lang="en-AU" b="0" i="1" smtClean="0">
                            <a:solidFill>
                              <a:srgbClr val="00B050"/>
                            </a:solidFill>
                            <a:latin typeface="Cambria Math" panose="02040503050406030204" pitchFamily="18" charset="0"/>
                            <a:ea typeface="Cambria Math" panose="02040503050406030204" pitchFamily="18" charset="0"/>
                          </a:rPr>
                          <m:t>𝑔</m:t>
                        </m:r>
                      </m:sub>
                      <m:sup>
                        <m:r>
                          <a:rPr lang="en-AU" b="0" i="1" smtClean="0">
                            <a:solidFill>
                              <a:srgbClr val="00B050"/>
                            </a:solidFill>
                            <a:latin typeface="Cambria Math" panose="02040503050406030204" pitchFamily="18" charset="0"/>
                            <a:ea typeface="Cambria Math" panose="02040503050406030204" pitchFamily="18" charset="0"/>
                          </a:rPr>
                          <m:t>2</m:t>
                        </m:r>
                      </m:sup>
                    </m:sSubSup>
                    <m:r>
                      <a:rPr lang="en-AU" b="0" i="1" smtClean="0">
                        <a:solidFill>
                          <a:schemeClr val="tx1"/>
                        </a:solidFill>
                        <a:latin typeface="Cambria Math" panose="02040503050406030204" pitchFamily="18" charset="0"/>
                      </a:rPr>
                      <m:t>+</m:t>
                    </m:r>
                    <m:sSubSup>
                      <m:sSubSupPr>
                        <m:ctrlPr>
                          <a:rPr lang="en-AU" b="0" i="1" smtClean="0">
                            <a:solidFill>
                              <a:schemeClr val="accent1"/>
                            </a:solidFill>
                            <a:latin typeface="Cambria Math" panose="02040503050406030204" pitchFamily="18" charset="0"/>
                            <a:ea typeface="Cambria Math" panose="02040503050406030204" pitchFamily="18" charset="0"/>
                          </a:rPr>
                        </m:ctrlPr>
                      </m:sSubSupPr>
                      <m:e>
                        <m:r>
                          <a:rPr lang="en-AU" b="0" i="1" smtClean="0">
                            <a:solidFill>
                              <a:schemeClr val="accent1"/>
                            </a:solidFill>
                            <a:latin typeface="Cambria Math" panose="02040503050406030204" pitchFamily="18" charset="0"/>
                            <a:ea typeface="Cambria Math" panose="02040503050406030204" pitchFamily="18" charset="0"/>
                          </a:rPr>
                          <m:t>𝜎</m:t>
                        </m:r>
                      </m:e>
                      <m:sub>
                        <m:r>
                          <a:rPr lang="en-AU" b="0" i="1" smtClean="0">
                            <a:solidFill>
                              <a:schemeClr val="accent1"/>
                            </a:solidFill>
                            <a:latin typeface="Cambria Math" panose="02040503050406030204" pitchFamily="18" charset="0"/>
                            <a:ea typeface="Cambria Math" panose="02040503050406030204" pitchFamily="18" charset="0"/>
                          </a:rPr>
                          <m:t>𝑒</m:t>
                        </m:r>
                      </m:sub>
                      <m:sup>
                        <m:r>
                          <a:rPr lang="en-AU" b="0" i="1" smtClean="0">
                            <a:solidFill>
                              <a:schemeClr val="accent1"/>
                            </a:solidFill>
                            <a:latin typeface="Cambria Math" panose="02040503050406030204" pitchFamily="18" charset="0"/>
                            <a:ea typeface="Cambria Math" panose="02040503050406030204" pitchFamily="18" charset="0"/>
                          </a:rPr>
                          <m:t>2</m:t>
                        </m:r>
                      </m:sup>
                    </m:sSubSup>
                    <m:r>
                      <a:rPr lang="en-AU" b="0" i="1" smtClean="0">
                        <a:solidFill>
                          <a:schemeClr val="tx1"/>
                        </a:solidFill>
                        <a:latin typeface="Cambria Math" panose="02040503050406030204" pitchFamily="18" charset="0"/>
                      </a:rPr>
                      <m:t>]</m:t>
                    </m:r>
                  </m:oMath>
                </a14:m>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GREML estimates </a:t>
                </a:r>
                <a14:m>
                  <m:oMath xmlns:m="http://schemas.openxmlformats.org/officeDocument/2006/math">
                    <m:sSup>
                      <m:sSupPr>
                        <m:ctrlPr>
                          <a:rPr lang="en-AU" b="0" i="1" smtClean="0">
                            <a:solidFill>
                              <a:srgbClr val="00B050"/>
                            </a:solidFill>
                            <a:latin typeface="Cambria Math" panose="02040503050406030204" pitchFamily="18" charset="0"/>
                          </a:rPr>
                        </m:ctrlPr>
                      </m:sSupPr>
                      <m:e>
                        <m:r>
                          <a:rPr lang="en-AU" b="0" i="1" smtClean="0">
                            <a:solidFill>
                              <a:srgbClr val="00B050"/>
                            </a:solidFill>
                            <a:latin typeface="Cambria Math" panose="02040503050406030204" pitchFamily="18" charset="0"/>
                          </a:rPr>
                          <m:t>h</m:t>
                        </m:r>
                      </m:e>
                      <m:sup>
                        <m:r>
                          <a:rPr lang="en-AU" b="0" i="1" smtClean="0">
                            <a:solidFill>
                              <a:srgbClr val="00B050"/>
                            </a:solidFill>
                            <a:latin typeface="Cambria Math" panose="02040503050406030204" pitchFamily="18" charset="0"/>
                          </a:rPr>
                          <m:t>2</m:t>
                        </m:r>
                      </m:sup>
                    </m:sSup>
                  </m:oMath>
                </a14:m>
                <a:r>
                  <a:rPr lang="en-AU" dirty="0">
                    <a:latin typeface="Century Gothic" panose="020B0502020202020204" pitchFamily="34" charset="0"/>
                  </a:rPr>
                  <a:t> by modelling </a:t>
                </a:r>
                <a14:m>
                  <m:oMath xmlns:m="http://schemas.openxmlformats.org/officeDocument/2006/math">
                    <m:r>
                      <a:rPr lang="en-AU" b="0" i="1" smtClean="0">
                        <a:solidFill>
                          <a:srgbClr val="00B050"/>
                        </a:solidFill>
                        <a:latin typeface="Cambria Math" panose="02040503050406030204" pitchFamily="18" charset="0"/>
                      </a:rPr>
                      <m:t>𝑔</m:t>
                    </m:r>
                  </m:oMath>
                </a14:m>
                <a:r>
                  <a:rPr lang="en-AU" dirty="0">
                    <a:latin typeface="Century Gothic" panose="020B0502020202020204" pitchFamily="34" charset="0"/>
                  </a:rPr>
                  <a:t> as a linear function of SNPs:</a:t>
                </a:r>
              </a:p>
              <a:p>
                <a:pPr marL="0" indent="0">
                  <a:buNone/>
                </a:pPr>
                <a:endParaRPr lang="en-AU" dirty="0">
                  <a:latin typeface="Century Gothic" panose="020B0502020202020204" pitchFamily="34" charset="0"/>
                </a:endParaRPr>
              </a:p>
              <a:p>
                <a:pPr marL="0" indent="0">
                  <a:buNone/>
                </a:pPr>
                <a14:m>
                  <m:oMathPara xmlns:m="http://schemas.openxmlformats.org/officeDocument/2006/math">
                    <m:oMathParaPr>
                      <m:jc m:val="centerGroup"/>
                    </m:oMathParaPr>
                    <m:oMath xmlns:m="http://schemas.openxmlformats.org/officeDocument/2006/math">
                      <m:sSub>
                        <m:sSubPr>
                          <m:ctrlPr>
                            <a:rPr lang="en-AU" b="0" i="1" smtClean="0">
                              <a:solidFill>
                                <a:srgbClr val="00B050"/>
                              </a:solidFill>
                              <a:latin typeface="Cambria Math" panose="02040503050406030204" pitchFamily="18" charset="0"/>
                            </a:rPr>
                          </m:ctrlPr>
                        </m:sSubPr>
                        <m:e>
                          <m:r>
                            <a:rPr lang="en-AU" b="0" i="1" smtClean="0">
                              <a:solidFill>
                                <a:srgbClr val="00B050"/>
                              </a:solidFill>
                              <a:latin typeface="Cambria Math" panose="02040503050406030204" pitchFamily="18" charset="0"/>
                            </a:rPr>
                            <m:t>𝑔</m:t>
                          </m:r>
                        </m:e>
                        <m:sub>
                          <m:r>
                            <a:rPr lang="en-AU" b="0" i="1" smtClean="0">
                              <a:solidFill>
                                <a:srgbClr val="00B050"/>
                              </a:solidFill>
                              <a:latin typeface="Cambria Math" panose="02040503050406030204" pitchFamily="18" charset="0"/>
                            </a:rPr>
                            <m:t>𝑗</m:t>
                          </m:r>
                        </m:sub>
                      </m:sSub>
                      <m:r>
                        <a:rPr lang="en-AU" b="0" i="1" smtClean="0">
                          <a:solidFill>
                            <a:schemeClr val="tx1"/>
                          </a:solidFill>
                          <a:latin typeface="Cambria Math" panose="02040503050406030204" pitchFamily="18" charset="0"/>
                        </a:rPr>
                        <m:t>= </m:t>
                      </m:r>
                      <m:nary>
                        <m:naryPr>
                          <m:chr m:val="∑"/>
                          <m:ctrlPr>
                            <a:rPr lang="en-AU" b="0" i="1" smtClean="0">
                              <a:solidFill>
                                <a:schemeClr val="tx1"/>
                              </a:solidFill>
                              <a:latin typeface="Cambria Math" panose="02040503050406030204" pitchFamily="18" charset="0"/>
                            </a:rPr>
                          </m:ctrlPr>
                        </m:naryPr>
                        <m:sub>
                          <m:r>
                            <m:rPr>
                              <m:brk m:alnAt="23"/>
                            </m:rPr>
                            <a:rPr lang="en-AU" b="0" i="1" smtClean="0">
                              <a:solidFill>
                                <a:schemeClr val="tx1"/>
                              </a:solidFill>
                              <a:latin typeface="Cambria Math" panose="02040503050406030204" pitchFamily="18" charset="0"/>
                            </a:rPr>
                            <m:t>𝑖</m:t>
                          </m:r>
                          <m:r>
                            <a:rPr lang="en-AU" b="0" i="1" smtClean="0">
                              <a:solidFill>
                                <a:schemeClr val="tx1"/>
                              </a:solidFill>
                              <a:latin typeface="Cambria Math" panose="02040503050406030204" pitchFamily="18" charset="0"/>
                            </a:rPr>
                            <m:t>=1</m:t>
                          </m:r>
                        </m:sub>
                        <m:sup>
                          <m:r>
                            <a:rPr lang="en-AU" b="0" i="1" smtClean="0">
                              <a:solidFill>
                                <a:schemeClr val="tx1"/>
                              </a:solidFill>
                              <a:latin typeface="Cambria Math" panose="02040503050406030204" pitchFamily="18" charset="0"/>
                            </a:rPr>
                            <m:t>𝑚</m:t>
                          </m:r>
                        </m:sup>
                        <m:e>
                          <m:d>
                            <m:dPr>
                              <m:ctrlPr>
                                <a:rPr lang="en-AU" b="0" i="1" smtClean="0">
                                  <a:solidFill>
                                    <a:schemeClr val="tx1"/>
                                  </a:solidFill>
                                  <a:latin typeface="Cambria Math" panose="02040503050406030204" pitchFamily="18" charset="0"/>
                                </a:rPr>
                              </m:ctrlPr>
                            </m:dPr>
                            <m:e>
                              <m:f>
                                <m:fPr>
                                  <m:ctrlPr>
                                    <a:rPr lang="en-AU" b="0" i="1" smtClean="0">
                                      <a:solidFill>
                                        <a:schemeClr val="accent4">
                                          <a:lumMod val="75000"/>
                                        </a:schemeClr>
                                      </a:solidFill>
                                      <a:latin typeface="Cambria Math" panose="02040503050406030204" pitchFamily="18" charset="0"/>
                                    </a:rPr>
                                  </m:ctrlPr>
                                </m:fPr>
                                <m:num>
                                  <m:r>
                                    <a:rPr lang="en-AU" b="0" i="1" smtClean="0">
                                      <a:solidFill>
                                        <a:schemeClr val="accent4">
                                          <a:lumMod val="75000"/>
                                        </a:schemeClr>
                                      </a:solidFill>
                                      <a:latin typeface="Cambria Math" panose="02040503050406030204" pitchFamily="18" charset="0"/>
                                    </a:rPr>
                                    <m:t>(</m:t>
                                  </m:r>
                                  <m:sSub>
                                    <m:sSubPr>
                                      <m:ctrlPr>
                                        <a:rPr lang="en-AU" b="0" i="1" smtClean="0">
                                          <a:solidFill>
                                            <a:schemeClr val="accent4">
                                              <a:lumMod val="75000"/>
                                            </a:schemeClr>
                                          </a:solidFill>
                                          <a:latin typeface="Cambria Math" panose="02040503050406030204" pitchFamily="18" charset="0"/>
                                        </a:rPr>
                                      </m:ctrlPr>
                                    </m:sSubPr>
                                    <m:e>
                                      <m:r>
                                        <a:rPr lang="en-AU" b="0" i="1" smtClean="0">
                                          <a:solidFill>
                                            <a:schemeClr val="accent4">
                                              <a:lumMod val="75000"/>
                                            </a:schemeClr>
                                          </a:solidFill>
                                          <a:latin typeface="Cambria Math" panose="02040503050406030204" pitchFamily="18" charset="0"/>
                                        </a:rPr>
                                        <m:t>𝑥</m:t>
                                      </m:r>
                                    </m:e>
                                    <m:sub>
                                      <m:r>
                                        <a:rPr lang="en-AU" b="0" i="1" smtClean="0">
                                          <a:solidFill>
                                            <a:schemeClr val="accent4">
                                              <a:lumMod val="75000"/>
                                            </a:schemeClr>
                                          </a:solidFill>
                                          <a:latin typeface="Cambria Math" panose="02040503050406030204" pitchFamily="18" charset="0"/>
                                        </a:rPr>
                                        <m:t>𝑖𝑗</m:t>
                                      </m:r>
                                    </m:sub>
                                  </m:sSub>
                                  <m:r>
                                    <a:rPr lang="en-AU" b="0" i="1" smtClean="0">
                                      <a:solidFill>
                                        <a:schemeClr val="accent4">
                                          <a:lumMod val="75000"/>
                                        </a:schemeClr>
                                      </a:solidFill>
                                      <a:latin typeface="Cambria Math" panose="02040503050406030204" pitchFamily="18" charset="0"/>
                                    </a:rPr>
                                    <m:t>−</m:t>
                                  </m:r>
                                  <m:sSub>
                                    <m:sSubPr>
                                      <m:ctrlPr>
                                        <a:rPr lang="en-AU" b="0" i="1" smtClean="0">
                                          <a:solidFill>
                                            <a:schemeClr val="accent4">
                                              <a:lumMod val="75000"/>
                                            </a:schemeClr>
                                          </a:solidFill>
                                          <a:latin typeface="Cambria Math" panose="02040503050406030204" pitchFamily="18" charset="0"/>
                                        </a:rPr>
                                      </m:ctrlPr>
                                    </m:sSubPr>
                                    <m:e>
                                      <m:r>
                                        <a:rPr lang="en-AU" b="0" i="1" smtClean="0">
                                          <a:solidFill>
                                            <a:schemeClr val="accent4">
                                              <a:lumMod val="75000"/>
                                            </a:schemeClr>
                                          </a:solidFill>
                                          <a:latin typeface="Cambria Math" panose="02040503050406030204" pitchFamily="18" charset="0"/>
                                        </a:rPr>
                                        <m:t>2</m:t>
                                      </m:r>
                                      <m:r>
                                        <a:rPr lang="en-AU" b="0" i="1" smtClean="0">
                                          <a:solidFill>
                                            <a:schemeClr val="accent4">
                                              <a:lumMod val="75000"/>
                                            </a:schemeClr>
                                          </a:solidFill>
                                          <a:latin typeface="Cambria Math" panose="02040503050406030204" pitchFamily="18" charset="0"/>
                                        </a:rPr>
                                        <m:t>𝑝</m:t>
                                      </m:r>
                                    </m:e>
                                    <m:sub>
                                      <m:r>
                                        <a:rPr lang="en-AU" b="0" i="1" smtClean="0">
                                          <a:solidFill>
                                            <a:schemeClr val="accent4">
                                              <a:lumMod val="75000"/>
                                            </a:schemeClr>
                                          </a:solidFill>
                                          <a:latin typeface="Cambria Math" panose="02040503050406030204" pitchFamily="18" charset="0"/>
                                        </a:rPr>
                                        <m:t>𝑖</m:t>
                                      </m:r>
                                    </m:sub>
                                  </m:sSub>
                                  <m:r>
                                    <a:rPr lang="en-AU" b="0" i="1" smtClean="0">
                                      <a:solidFill>
                                        <a:schemeClr val="accent4">
                                          <a:lumMod val="75000"/>
                                        </a:schemeClr>
                                      </a:solidFill>
                                      <a:latin typeface="Cambria Math" panose="02040503050406030204" pitchFamily="18" charset="0"/>
                                    </a:rPr>
                                    <m:t>)</m:t>
                                  </m:r>
                                </m:num>
                                <m:den>
                                  <m:rad>
                                    <m:radPr>
                                      <m:degHide m:val="on"/>
                                      <m:ctrlPr>
                                        <a:rPr lang="en-AU" b="0" i="1" smtClean="0">
                                          <a:solidFill>
                                            <a:schemeClr val="accent4">
                                              <a:lumMod val="75000"/>
                                            </a:schemeClr>
                                          </a:solidFill>
                                          <a:latin typeface="Cambria Math" panose="02040503050406030204" pitchFamily="18" charset="0"/>
                                        </a:rPr>
                                      </m:ctrlPr>
                                    </m:radPr>
                                    <m:deg/>
                                    <m:e>
                                      <m:sSub>
                                        <m:sSubPr>
                                          <m:ctrlPr>
                                            <a:rPr lang="en-AU" b="0" i="1" smtClean="0">
                                              <a:solidFill>
                                                <a:schemeClr val="accent4">
                                                  <a:lumMod val="75000"/>
                                                </a:schemeClr>
                                              </a:solidFill>
                                              <a:latin typeface="Cambria Math" panose="02040503050406030204" pitchFamily="18" charset="0"/>
                                            </a:rPr>
                                          </m:ctrlPr>
                                        </m:sSubPr>
                                        <m:e>
                                          <m:r>
                                            <a:rPr lang="en-AU" b="0" i="1" smtClean="0">
                                              <a:solidFill>
                                                <a:schemeClr val="accent4">
                                                  <a:lumMod val="75000"/>
                                                </a:schemeClr>
                                              </a:solidFill>
                                              <a:latin typeface="Cambria Math" panose="02040503050406030204" pitchFamily="18" charset="0"/>
                                            </a:rPr>
                                            <m:t>2</m:t>
                                          </m:r>
                                          <m:r>
                                            <a:rPr lang="en-AU" b="0" i="1" smtClean="0">
                                              <a:solidFill>
                                                <a:schemeClr val="accent4">
                                                  <a:lumMod val="75000"/>
                                                </a:schemeClr>
                                              </a:solidFill>
                                              <a:latin typeface="Cambria Math" panose="02040503050406030204" pitchFamily="18" charset="0"/>
                                            </a:rPr>
                                            <m:t>𝑝</m:t>
                                          </m:r>
                                        </m:e>
                                        <m:sub>
                                          <m:r>
                                            <a:rPr lang="en-AU" b="0" i="1" smtClean="0">
                                              <a:solidFill>
                                                <a:schemeClr val="accent4">
                                                  <a:lumMod val="75000"/>
                                                </a:schemeClr>
                                              </a:solidFill>
                                              <a:latin typeface="Cambria Math" panose="02040503050406030204" pitchFamily="18" charset="0"/>
                                            </a:rPr>
                                            <m:t>𝑖</m:t>
                                          </m:r>
                                        </m:sub>
                                      </m:sSub>
                                      <m:r>
                                        <a:rPr lang="en-AU" b="0" i="1" smtClean="0">
                                          <a:solidFill>
                                            <a:schemeClr val="accent4">
                                              <a:lumMod val="75000"/>
                                            </a:schemeClr>
                                          </a:solidFill>
                                          <a:latin typeface="Cambria Math" panose="02040503050406030204" pitchFamily="18" charset="0"/>
                                        </a:rPr>
                                        <m:t>(1−</m:t>
                                      </m:r>
                                      <m:sSub>
                                        <m:sSubPr>
                                          <m:ctrlPr>
                                            <a:rPr lang="en-AU" b="0" i="1" smtClean="0">
                                              <a:solidFill>
                                                <a:schemeClr val="accent4">
                                                  <a:lumMod val="75000"/>
                                                </a:schemeClr>
                                              </a:solidFill>
                                              <a:latin typeface="Cambria Math" panose="02040503050406030204" pitchFamily="18" charset="0"/>
                                            </a:rPr>
                                          </m:ctrlPr>
                                        </m:sSubPr>
                                        <m:e>
                                          <m:r>
                                            <a:rPr lang="en-AU" b="0" i="1" smtClean="0">
                                              <a:solidFill>
                                                <a:schemeClr val="accent4">
                                                  <a:lumMod val="75000"/>
                                                </a:schemeClr>
                                              </a:solidFill>
                                              <a:latin typeface="Cambria Math" panose="02040503050406030204" pitchFamily="18" charset="0"/>
                                            </a:rPr>
                                            <m:t>𝑝</m:t>
                                          </m:r>
                                        </m:e>
                                        <m:sub>
                                          <m:r>
                                            <a:rPr lang="en-AU" b="0" i="1" smtClean="0">
                                              <a:solidFill>
                                                <a:schemeClr val="accent4">
                                                  <a:lumMod val="75000"/>
                                                </a:schemeClr>
                                              </a:solidFill>
                                              <a:latin typeface="Cambria Math" panose="02040503050406030204" pitchFamily="18" charset="0"/>
                                            </a:rPr>
                                            <m:t>𝑖</m:t>
                                          </m:r>
                                        </m:sub>
                                      </m:sSub>
                                      <m:r>
                                        <a:rPr lang="en-AU" b="0" i="1" smtClean="0">
                                          <a:solidFill>
                                            <a:schemeClr val="accent4">
                                              <a:lumMod val="75000"/>
                                            </a:schemeClr>
                                          </a:solidFill>
                                          <a:latin typeface="Cambria Math" panose="02040503050406030204" pitchFamily="18" charset="0"/>
                                        </a:rPr>
                                        <m:t>)</m:t>
                                      </m:r>
                                    </m:e>
                                  </m:rad>
                                </m:den>
                              </m:f>
                            </m:e>
                          </m:d>
                          <m:r>
                            <a:rPr lang="en-AU" b="0" i="1" smtClean="0">
                              <a:solidFill>
                                <a:schemeClr val="tx1"/>
                              </a:solidFill>
                              <a:latin typeface="Cambria Math" panose="02040503050406030204" pitchFamily="18" charset="0"/>
                              <a:ea typeface="Cambria Math" panose="02040503050406030204" pitchFamily="18" charset="0"/>
                            </a:rPr>
                            <m:t>×</m:t>
                          </m:r>
                          <m:sSub>
                            <m:sSubPr>
                              <m:ctrlPr>
                                <a:rPr lang="en-AU" b="0" i="1" smtClean="0">
                                  <a:solidFill>
                                    <a:srgbClr val="00B050"/>
                                  </a:solidFill>
                                  <a:latin typeface="Cambria Math" panose="02040503050406030204" pitchFamily="18" charset="0"/>
                                  <a:ea typeface="Cambria Math" panose="02040503050406030204" pitchFamily="18" charset="0"/>
                                </a:rPr>
                              </m:ctrlPr>
                            </m:sSubPr>
                            <m:e>
                              <m:r>
                                <a:rPr lang="en-AU" b="0" i="1" smtClean="0">
                                  <a:solidFill>
                                    <a:srgbClr val="00B050"/>
                                  </a:solidFill>
                                  <a:latin typeface="Cambria Math" panose="02040503050406030204" pitchFamily="18" charset="0"/>
                                  <a:ea typeface="Cambria Math" panose="02040503050406030204" pitchFamily="18" charset="0"/>
                                </a:rPr>
                                <m:t>𝑢</m:t>
                              </m:r>
                            </m:e>
                            <m:sub>
                              <m:r>
                                <a:rPr lang="en-AU" b="0" i="1" smtClean="0">
                                  <a:solidFill>
                                    <a:srgbClr val="00B050"/>
                                  </a:solidFill>
                                  <a:latin typeface="Cambria Math" panose="02040503050406030204" pitchFamily="18" charset="0"/>
                                  <a:ea typeface="Cambria Math" panose="02040503050406030204" pitchFamily="18" charset="0"/>
                                </a:rPr>
                                <m:t>𝑖</m:t>
                              </m:r>
                            </m:sub>
                          </m:sSub>
                          <m:r>
                            <a:rPr lang="en-AU" b="0" i="1" smtClean="0">
                              <a:solidFill>
                                <a:schemeClr val="tx1"/>
                              </a:solidFill>
                              <a:latin typeface="Cambria Math" panose="02040503050406030204" pitchFamily="18" charset="0"/>
                              <a:ea typeface="Cambria Math" panose="02040503050406030204" pitchFamily="18" charset="0"/>
                            </a:rPr>
                            <m:t>=</m:t>
                          </m:r>
                          <m:nary>
                            <m:naryPr>
                              <m:chr m:val="∑"/>
                              <m:ctrlPr>
                                <a:rPr lang="en-AU" b="0" i="1" smtClean="0">
                                  <a:solidFill>
                                    <a:schemeClr val="tx1"/>
                                  </a:solidFill>
                                  <a:latin typeface="Cambria Math" panose="02040503050406030204" pitchFamily="18" charset="0"/>
                                </a:rPr>
                              </m:ctrlPr>
                            </m:naryPr>
                            <m:sub>
                              <m:r>
                                <m:rPr>
                                  <m:brk m:alnAt="23"/>
                                </m:rPr>
                                <a:rPr lang="en-AU" b="0" i="1" smtClean="0">
                                  <a:solidFill>
                                    <a:schemeClr val="tx1"/>
                                  </a:solidFill>
                                  <a:latin typeface="Cambria Math" panose="02040503050406030204" pitchFamily="18" charset="0"/>
                                </a:rPr>
                                <m:t>𝑖</m:t>
                              </m:r>
                              <m:r>
                                <a:rPr lang="en-AU" b="0" i="1" smtClean="0">
                                  <a:solidFill>
                                    <a:schemeClr val="tx1"/>
                                  </a:solidFill>
                                  <a:latin typeface="Cambria Math" panose="02040503050406030204" pitchFamily="18" charset="0"/>
                                </a:rPr>
                                <m:t>=1</m:t>
                              </m:r>
                            </m:sub>
                            <m:sup>
                              <m:r>
                                <a:rPr lang="en-AU" b="0" i="1" smtClean="0">
                                  <a:solidFill>
                                    <a:schemeClr val="tx1"/>
                                  </a:solidFill>
                                  <a:latin typeface="Cambria Math" panose="02040503050406030204" pitchFamily="18" charset="0"/>
                                </a:rPr>
                                <m:t>𝑚</m:t>
                              </m:r>
                            </m:sup>
                            <m:e>
                              <m:sSub>
                                <m:sSubPr>
                                  <m:ctrlPr>
                                    <a:rPr lang="en-AU" b="0" i="1" smtClean="0">
                                      <a:solidFill>
                                        <a:schemeClr val="accent4">
                                          <a:lumMod val="75000"/>
                                        </a:schemeClr>
                                      </a:solidFill>
                                      <a:latin typeface="Cambria Math" panose="02040503050406030204" pitchFamily="18" charset="0"/>
                                    </a:rPr>
                                  </m:ctrlPr>
                                </m:sSubPr>
                                <m:e>
                                  <m:r>
                                    <a:rPr lang="en-AU" b="0" i="1" smtClean="0">
                                      <a:solidFill>
                                        <a:schemeClr val="accent4">
                                          <a:lumMod val="75000"/>
                                        </a:schemeClr>
                                      </a:solidFill>
                                      <a:latin typeface="Cambria Math" panose="02040503050406030204" pitchFamily="18" charset="0"/>
                                    </a:rPr>
                                    <m:t>𝑧</m:t>
                                  </m:r>
                                </m:e>
                                <m:sub>
                                  <m:r>
                                    <a:rPr lang="en-AU" b="0" i="1" smtClean="0">
                                      <a:solidFill>
                                        <a:schemeClr val="accent4">
                                          <a:lumMod val="75000"/>
                                        </a:schemeClr>
                                      </a:solidFill>
                                      <a:latin typeface="Cambria Math" panose="02040503050406030204" pitchFamily="18" charset="0"/>
                                    </a:rPr>
                                    <m:t>𝑖𝑗</m:t>
                                  </m:r>
                                </m:sub>
                              </m:sSub>
                              <m:r>
                                <a:rPr lang="en-AU" b="0" i="1" smtClean="0">
                                  <a:solidFill>
                                    <a:schemeClr val="tx1"/>
                                  </a:solidFill>
                                  <a:latin typeface="Cambria Math" panose="02040503050406030204" pitchFamily="18" charset="0"/>
                                  <a:ea typeface="Cambria Math" panose="02040503050406030204" pitchFamily="18" charset="0"/>
                                </a:rPr>
                                <m:t>×</m:t>
                              </m:r>
                              <m:sSub>
                                <m:sSubPr>
                                  <m:ctrlPr>
                                    <a:rPr lang="en-AU" b="0" i="1" smtClean="0">
                                      <a:solidFill>
                                        <a:srgbClr val="00B050"/>
                                      </a:solidFill>
                                      <a:latin typeface="Cambria Math" panose="02040503050406030204" pitchFamily="18" charset="0"/>
                                      <a:ea typeface="Cambria Math" panose="02040503050406030204" pitchFamily="18" charset="0"/>
                                    </a:rPr>
                                  </m:ctrlPr>
                                </m:sSubPr>
                                <m:e>
                                  <m:r>
                                    <a:rPr lang="en-AU" b="0" i="1" smtClean="0">
                                      <a:solidFill>
                                        <a:srgbClr val="00B050"/>
                                      </a:solidFill>
                                      <a:latin typeface="Cambria Math" panose="02040503050406030204" pitchFamily="18" charset="0"/>
                                      <a:ea typeface="Cambria Math" panose="02040503050406030204" pitchFamily="18" charset="0"/>
                                    </a:rPr>
                                    <m:t>𝑢</m:t>
                                  </m:r>
                                </m:e>
                                <m:sub>
                                  <m:r>
                                    <a:rPr lang="en-AU" b="0" i="1" smtClean="0">
                                      <a:solidFill>
                                        <a:srgbClr val="00B050"/>
                                      </a:solidFill>
                                      <a:latin typeface="Cambria Math" panose="02040503050406030204" pitchFamily="18" charset="0"/>
                                      <a:ea typeface="Cambria Math" panose="02040503050406030204" pitchFamily="18" charset="0"/>
                                    </a:rPr>
                                    <m:t>𝑖</m:t>
                                  </m:r>
                                </m:sub>
                              </m:sSub>
                            </m:e>
                          </m:nary>
                        </m:e>
                      </m:nary>
                    </m:oMath>
                  </m:oMathPara>
                </a14:m>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p:txBody>
          </p:sp>
        </mc:Choice>
        <mc:Fallback xmlns="">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2" y="1505776"/>
                <a:ext cx="11175588" cy="4586414"/>
              </a:xfrm>
              <a:blipFill>
                <a:blip r:embed="rId2"/>
                <a:stretch>
                  <a:fillRect l="-1135" t="-2210" r="-114" b="-2486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27</a:t>
            </a:fld>
            <a:endParaRPr lang="en-US" dirty="0"/>
          </a:p>
        </p:txBody>
      </p:sp>
      <p:sp>
        <p:nvSpPr>
          <p:cNvPr id="5" name="TextBox 4">
            <a:extLst>
              <a:ext uri="{FF2B5EF4-FFF2-40B4-BE49-F238E27FC236}">
                <a16:creationId xmlns:a16="http://schemas.microsoft.com/office/drawing/2014/main" id="{981B117F-3C22-5345-B6C1-98BAAF013DE0}"/>
              </a:ext>
            </a:extLst>
          </p:cNvPr>
          <p:cNvSpPr txBox="1"/>
          <p:nvPr/>
        </p:nvSpPr>
        <p:spPr>
          <a:xfrm>
            <a:off x="6539830" y="5303395"/>
            <a:ext cx="1715534" cy="369332"/>
          </a:xfrm>
          <a:prstGeom prst="rect">
            <a:avLst/>
          </a:prstGeom>
          <a:noFill/>
        </p:spPr>
        <p:txBody>
          <a:bodyPr wrap="none" rtlCol="0">
            <a:spAutoFit/>
          </a:bodyPr>
          <a:lstStyle/>
          <a:p>
            <a:r>
              <a:rPr lang="en-US" dirty="0">
                <a:solidFill>
                  <a:srgbClr val="00B050"/>
                </a:solidFill>
                <a:latin typeface="Century Gothic" panose="020B0502020202020204" pitchFamily="34" charset="0"/>
              </a:rPr>
              <a:t>Effect of SNP </a:t>
            </a:r>
            <a:r>
              <a:rPr lang="en-US" dirty="0" err="1">
                <a:solidFill>
                  <a:srgbClr val="00B050"/>
                </a:solidFill>
                <a:latin typeface="Century Gothic" panose="020B0502020202020204" pitchFamily="34" charset="0"/>
              </a:rPr>
              <a:t>i</a:t>
            </a:r>
            <a:endParaRPr lang="en-US" dirty="0">
              <a:solidFill>
                <a:srgbClr val="00B050"/>
              </a:solidFill>
              <a:latin typeface="Century Gothic" panose="020B0502020202020204" pitchFamily="34" charset="0"/>
            </a:endParaRPr>
          </a:p>
        </p:txBody>
      </p:sp>
      <p:cxnSp>
        <p:nvCxnSpPr>
          <p:cNvPr id="7" name="Straight Arrow Connector 6">
            <a:extLst>
              <a:ext uri="{FF2B5EF4-FFF2-40B4-BE49-F238E27FC236}">
                <a16:creationId xmlns:a16="http://schemas.microsoft.com/office/drawing/2014/main" id="{3E6C71B9-C289-A445-9495-7274BA4061CC}"/>
              </a:ext>
            </a:extLst>
          </p:cNvPr>
          <p:cNvCxnSpPr>
            <a:cxnSpLocks/>
          </p:cNvCxnSpPr>
          <p:nvPr/>
        </p:nvCxnSpPr>
        <p:spPr>
          <a:xfrm flipV="1">
            <a:off x="7395210" y="4812031"/>
            <a:ext cx="0" cy="4686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1A1CBA5-7B84-D641-94E7-FED6704D1B1E}"/>
              </a:ext>
            </a:extLst>
          </p:cNvPr>
          <p:cNvSpPr txBox="1"/>
          <p:nvPr/>
        </p:nvSpPr>
        <p:spPr>
          <a:xfrm>
            <a:off x="4826412" y="5463638"/>
            <a:ext cx="1649811" cy="646331"/>
          </a:xfrm>
          <a:prstGeom prst="rect">
            <a:avLst/>
          </a:prstGeom>
          <a:noFill/>
        </p:spPr>
        <p:txBody>
          <a:bodyPr wrap="none" rtlCol="0">
            <a:spAutoFit/>
          </a:bodyPr>
          <a:lstStyle/>
          <a:p>
            <a:pPr algn="ctr"/>
            <a:r>
              <a:rPr lang="en-US" dirty="0">
                <a:solidFill>
                  <a:schemeClr val="accent4">
                    <a:lumMod val="75000"/>
                  </a:schemeClr>
                </a:solidFill>
                <a:latin typeface="Century Gothic" panose="020B0502020202020204" pitchFamily="34" charset="0"/>
              </a:rPr>
              <a:t>Scaled minor</a:t>
            </a:r>
          </a:p>
          <a:p>
            <a:pPr algn="ctr"/>
            <a:r>
              <a:rPr lang="en-US" dirty="0">
                <a:solidFill>
                  <a:schemeClr val="accent4">
                    <a:lumMod val="75000"/>
                  </a:schemeClr>
                </a:solidFill>
                <a:latin typeface="Century Gothic" panose="020B0502020202020204" pitchFamily="34" charset="0"/>
              </a:rPr>
              <a:t>allele count</a:t>
            </a:r>
          </a:p>
        </p:txBody>
      </p:sp>
      <p:cxnSp>
        <p:nvCxnSpPr>
          <p:cNvPr id="10" name="Straight Arrow Connector 9">
            <a:extLst>
              <a:ext uri="{FF2B5EF4-FFF2-40B4-BE49-F238E27FC236}">
                <a16:creationId xmlns:a16="http://schemas.microsoft.com/office/drawing/2014/main" id="{4CA248B0-0C89-3E46-8C66-C2BA1D3558F3}"/>
              </a:ext>
            </a:extLst>
          </p:cNvPr>
          <p:cNvCxnSpPr>
            <a:cxnSpLocks/>
            <a:stCxn id="8" idx="0"/>
          </p:cNvCxnSpPr>
          <p:nvPr/>
        </p:nvCxnSpPr>
        <p:spPr>
          <a:xfrm flipV="1">
            <a:off x="5651318" y="5097782"/>
            <a:ext cx="0" cy="365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3C7A36F-9914-1743-8DF4-6CD7FE7DD035}"/>
                  </a:ext>
                </a:extLst>
              </p:cNvPr>
              <p:cNvSpPr txBox="1"/>
              <p:nvPr/>
            </p:nvSpPr>
            <p:spPr>
              <a:xfrm>
                <a:off x="757332" y="6092190"/>
                <a:ext cx="5384872" cy="391646"/>
              </a:xfrm>
              <a:prstGeom prst="rect">
                <a:avLst/>
              </a:prstGeom>
              <a:noFill/>
            </p:spPr>
            <p:txBody>
              <a:bodyPr wrap="none" rtlCol="0">
                <a:spAutoFit/>
              </a:bodyPr>
              <a:lstStyle/>
              <a:p>
                <a:r>
                  <a:rPr lang="en-US" dirty="0">
                    <a:latin typeface="Century Gothic" panose="020B0502020202020204" pitchFamily="34" charset="0"/>
                  </a:rPr>
                  <a:t>Under Hardy-Weinberg Equilibrium: </a:t>
                </a:r>
                <a14:m>
                  <m:oMath xmlns:m="http://schemas.openxmlformats.org/officeDocument/2006/math">
                    <m:sSub>
                      <m:sSubPr>
                        <m:ctrlPr>
                          <a:rPr lang="en-AU" b="0" i="1" smtClean="0">
                            <a:solidFill>
                              <a:schemeClr val="accent4">
                                <a:lumMod val="75000"/>
                              </a:schemeClr>
                            </a:solidFill>
                            <a:latin typeface="Cambria Math" panose="02040503050406030204" pitchFamily="18" charset="0"/>
                          </a:rPr>
                        </m:ctrlPr>
                      </m:sSubPr>
                      <m:e>
                        <m:r>
                          <m:rPr>
                            <m:sty m:val="p"/>
                          </m:rPr>
                          <a:rPr lang="en-AU" b="0" i="0" smtClean="0">
                            <a:solidFill>
                              <a:schemeClr val="accent4">
                                <a:lumMod val="75000"/>
                              </a:schemeClr>
                            </a:solidFill>
                            <a:latin typeface="Cambria Math" panose="02040503050406030204" pitchFamily="18" charset="0"/>
                          </a:rPr>
                          <m:t>var</m:t>
                        </m:r>
                        <m:r>
                          <a:rPr lang="en-AU" b="0" i="1" smtClean="0">
                            <a:solidFill>
                              <a:schemeClr val="accent4">
                                <a:lumMod val="75000"/>
                              </a:schemeClr>
                            </a:solidFill>
                            <a:latin typeface="Cambria Math" panose="02040503050406030204" pitchFamily="18" charset="0"/>
                          </a:rPr>
                          <m:t>(</m:t>
                        </m:r>
                        <m:r>
                          <a:rPr lang="en-AU" b="0" i="1" smtClean="0">
                            <a:solidFill>
                              <a:schemeClr val="accent4">
                                <a:lumMod val="75000"/>
                              </a:schemeClr>
                            </a:solidFill>
                            <a:latin typeface="Cambria Math" panose="02040503050406030204" pitchFamily="18" charset="0"/>
                          </a:rPr>
                          <m:t>𝑧</m:t>
                        </m:r>
                      </m:e>
                      <m:sub>
                        <m:r>
                          <a:rPr lang="en-AU" b="0" i="1" smtClean="0">
                            <a:solidFill>
                              <a:schemeClr val="accent4">
                                <a:lumMod val="75000"/>
                              </a:schemeClr>
                            </a:solidFill>
                            <a:latin typeface="Cambria Math" panose="02040503050406030204" pitchFamily="18" charset="0"/>
                          </a:rPr>
                          <m:t>𝑖𝑗</m:t>
                        </m:r>
                      </m:sub>
                    </m:sSub>
                    <m:r>
                      <a:rPr lang="en-AU" b="0" i="1" smtClean="0">
                        <a:solidFill>
                          <a:schemeClr val="accent4">
                            <a:lumMod val="75000"/>
                          </a:schemeClr>
                        </a:solidFill>
                        <a:latin typeface="Cambria Math" panose="02040503050406030204" pitchFamily="18" charset="0"/>
                      </a:rPr>
                      <m:t>)=1.</m:t>
                    </m:r>
                  </m:oMath>
                </a14:m>
                <a:endParaRPr lang="en-US" dirty="0">
                  <a:latin typeface="Century Gothic" panose="020B0502020202020204" pitchFamily="34" charset="0"/>
                </a:endParaRPr>
              </a:p>
            </p:txBody>
          </p:sp>
        </mc:Choice>
        <mc:Fallback xmlns="">
          <p:sp>
            <p:nvSpPr>
              <p:cNvPr id="12" name="TextBox 11">
                <a:extLst>
                  <a:ext uri="{FF2B5EF4-FFF2-40B4-BE49-F238E27FC236}">
                    <a16:creationId xmlns:a16="http://schemas.microsoft.com/office/drawing/2014/main" id="{43C7A36F-9914-1743-8DF4-6CD7FE7DD035}"/>
                  </a:ext>
                </a:extLst>
              </p:cNvPr>
              <p:cNvSpPr txBox="1">
                <a:spLocks noRot="1" noChangeAspect="1" noMove="1" noResize="1" noEditPoints="1" noAdjustHandles="1" noChangeArrowheads="1" noChangeShapeType="1" noTextEdit="1"/>
              </p:cNvSpPr>
              <p:nvPr/>
            </p:nvSpPr>
            <p:spPr>
              <a:xfrm>
                <a:off x="757332" y="6092190"/>
                <a:ext cx="5384872" cy="391646"/>
              </a:xfrm>
              <a:prstGeom prst="rect">
                <a:avLst/>
              </a:prstGeom>
              <a:blipFill>
                <a:blip r:embed="rId3"/>
                <a:stretch>
                  <a:fillRect l="-941" t="-9375" b="-15625"/>
                </a:stretch>
              </a:blipFill>
            </p:spPr>
            <p:txBody>
              <a:bodyPr/>
              <a:lstStyle/>
              <a:p>
                <a:r>
                  <a:rPr lang="en-US">
                    <a:noFill/>
                  </a:rPr>
                  <a:t> </a:t>
                </a:r>
              </a:p>
            </p:txBody>
          </p:sp>
        </mc:Fallback>
      </mc:AlternateContent>
    </p:spTree>
    <p:extLst>
      <p:ext uri="{BB962C8B-B14F-4D97-AF65-F5344CB8AC3E}">
        <p14:creationId xmlns:p14="http://schemas.microsoft.com/office/powerpoint/2010/main" val="4011099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AU" b="1" dirty="0">
                <a:latin typeface="Century Gothic" panose="020B0502020202020204" pitchFamily="34" charset="0"/>
              </a:rPr>
              <a:t>The “G” part in GREML…</a:t>
            </a:r>
            <a:endParaRPr lang="en-US" b="1" dirty="0">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2" y="1505776"/>
                <a:ext cx="10937036" cy="4755566"/>
              </a:xfrm>
            </p:spPr>
            <p:txBody>
              <a:bodyPr>
                <a:normAutofit fontScale="92500" lnSpcReduction="10000"/>
              </a:bodyPr>
              <a:lstStyle/>
              <a:p>
                <a:pPr marL="0" indent="0">
                  <a:buNone/>
                </a:pPr>
                <a:r>
                  <a:rPr lang="en-AU" b="1" dirty="0">
                    <a:latin typeface="Century Gothic" panose="020B0502020202020204" pitchFamily="34" charset="0"/>
                  </a:rPr>
                  <a:t>Challenge</a:t>
                </a:r>
                <a:r>
                  <a:rPr lang="en-AU" dirty="0">
                    <a:latin typeface="Century Gothic" panose="020B0502020202020204" pitchFamily="34" charset="0"/>
                  </a:rPr>
                  <a:t> </a:t>
                </a:r>
              </a:p>
              <a:p>
                <a:pPr marL="0" indent="0">
                  <a:buNone/>
                </a:pPr>
                <a:r>
                  <a:rPr lang="en-AU" dirty="0">
                    <a:latin typeface="Century Gothic" panose="020B0502020202020204" pitchFamily="34" charset="0"/>
                  </a:rPr>
                  <a:t>	with the “</a:t>
                </a:r>
                <a14:m>
                  <m:oMath xmlns:m="http://schemas.openxmlformats.org/officeDocument/2006/math">
                    <m:sSub>
                      <m:sSubPr>
                        <m:ctrlPr>
                          <a:rPr lang="en-AU" b="0" i="1" smtClean="0">
                            <a:solidFill>
                              <a:srgbClr val="00B050"/>
                            </a:solidFill>
                            <a:latin typeface="Cambria Math" panose="02040503050406030204" pitchFamily="18" charset="0"/>
                          </a:rPr>
                        </m:ctrlPr>
                      </m:sSubPr>
                      <m:e>
                        <m:r>
                          <a:rPr lang="en-AU" b="0" i="1" smtClean="0">
                            <a:solidFill>
                              <a:srgbClr val="00B050"/>
                            </a:solidFill>
                            <a:latin typeface="Cambria Math" panose="02040503050406030204" pitchFamily="18" charset="0"/>
                          </a:rPr>
                          <m:t>𝑔</m:t>
                        </m:r>
                      </m:e>
                      <m:sub>
                        <m:r>
                          <a:rPr lang="en-AU" b="0" i="1" smtClean="0">
                            <a:solidFill>
                              <a:srgbClr val="00B050"/>
                            </a:solidFill>
                            <a:latin typeface="Cambria Math" panose="02040503050406030204" pitchFamily="18" charset="0"/>
                          </a:rPr>
                          <m:t>𝑗</m:t>
                        </m:r>
                      </m:sub>
                    </m:sSub>
                    <m:r>
                      <a:rPr lang="en-AU" b="0" i="1" smtClean="0">
                        <a:solidFill>
                          <a:schemeClr val="tx1"/>
                        </a:solidFill>
                        <a:latin typeface="Cambria Math" panose="02040503050406030204" pitchFamily="18" charset="0"/>
                      </a:rPr>
                      <m:t>=</m:t>
                    </m:r>
                    <m:nary>
                      <m:naryPr>
                        <m:chr m:val="∑"/>
                        <m:ctrlPr>
                          <a:rPr lang="en-AU" b="0" i="1" smtClean="0">
                            <a:solidFill>
                              <a:schemeClr val="tx1"/>
                            </a:solidFill>
                            <a:latin typeface="Cambria Math" panose="02040503050406030204" pitchFamily="18" charset="0"/>
                          </a:rPr>
                        </m:ctrlPr>
                      </m:naryPr>
                      <m:sub>
                        <m:r>
                          <m:rPr>
                            <m:brk m:alnAt="23"/>
                          </m:rPr>
                          <a:rPr lang="en-AU" b="0" i="1" smtClean="0">
                            <a:solidFill>
                              <a:schemeClr val="tx1"/>
                            </a:solidFill>
                            <a:latin typeface="Cambria Math" panose="02040503050406030204" pitchFamily="18" charset="0"/>
                          </a:rPr>
                          <m:t>𝑖</m:t>
                        </m:r>
                        <m:r>
                          <a:rPr lang="en-AU" b="0" i="1" smtClean="0">
                            <a:solidFill>
                              <a:schemeClr val="tx1"/>
                            </a:solidFill>
                            <a:latin typeface="Cambria Math" panose="02040503050406030204" pitchFamily="18" charset="0"/>
                          </a:rPr>
                          <m:t>=1</m:t>
                        </m:r>
                      </m:sub>
                      <m:sup>
                        <m:r>
                          <a:rPr lang="en-AU" b="0" i="1" smtClean="0">
                            <a:solidFill>
                              <a:schemeClr val="tx1"/>
                            </a:solidFill>
                            <a:latin typeface="Cambria Math" panose="02040503050406030204" pitchFamily="18" charset="0"/>
                          </a:rPr>
                          <m:t>𝑚</m:t>
                        </m:r>
                      </m:sup>
                      <m:e>
                        <m:sSub>
                          <m:sSubPr>
                            <m:ctrlPr>
                              <a:rPr lang="en-AU" b="0" i="1" smtClean="0">
                                <a:solidFill>
                                  <a:schemeClr val="accent4">
                                    <a:lumMod val="75000"/>
                                  </a:schemeClr>
                                </a:solidFill>
                                <a:latin typeface="Cambria Math" panose="02040503050406030204" pitchFamily="18" charset="0"/>
                              </a:rPr>
                            </m:ctrlPr>
                          </m:sSubPr>
                          <m:e>
                            <m:r>
                              <a:rPr lang="en-AU" b="0" i="1" smtClean="0">
                                <a:solidFill>
                                  <a:schemeClr val="accent4">
                                    <a:lumMod val="75000"/>
                                  </a:schemeClr>
                                </a:solidFill>
                                <a:latin typeface="Cambria Math" panose="02040503050406030204" pitchFamily="18" charset="0"/>
                              </a:rPr>
                              <m:t>𝑧</m:t>
                            </m:r>
                          </m:e>
                          <m:sub>
                            <m:r>
                              <a:rPr lang="en-AU" b="0" i="1" smtClean="0">
                                <a:solidFill>
                                  <a:schemeClr val="accent4">
                                    <a:lumMod val="75000"/>
                                  </a:schemeClr>
                                </a:solidFill>
                                <a:latin typeface="Cambria Math" panose="02040503050406030204" pitchFamily="18" charset="0"/>
                              </a:rPr>
                              <m:t>𝑖𝑗</m:t>
                            </m:r>
                          </m:sub>
                        </m:sSub>
                        <m:r>
                          <a:rPr lang="en-AU" b="0" i="1" smtClean="0">
                            <a:solidFill>
                              <a:schemeClr val="tx1"/>
                            </a:solidFill>
                            <a:latin typeface="Cambria Math" panose="02040503050406030204" pitchFamily="18" charset="0"/>
                            <a:ea typeface="Cambria Math" panose="02040503050406030204" pitchFamily="18" charset="0"/>
                          </a:rPr>
                          <m:t>×</m:t>
                        </m:r>
                        <m:sSub>
                          <m:sSubPr>
                            <m:ctrlPr>
                              <a:rPr lang="en-AU" b="0" i="1" smtClean="0">
                                <a:solidFill>
                                  <a:srgbClr val="00B050"/>
                                </a:solidFill>
                                <a:latin typeface="Cambria Math" panose="02040503050406030204" pitchFamily="18" charset="0"/>
                                <a:ea typeface="Cambria Math" panose="02040503050406030204" pitchFamily="18" charset="0"/>
                              </a:rPr>
                            </m:ctrlPr>
                          </m:sSubPr>
                          <m:e>
                            <m:r>
                              <a:rPr lang="en-AU" b="0" i="1" smtClean="0">
                                <a:solidFill>
                                  <a:srgbClr val="00B050"/>
                                </a:solidFill>
                                <a:latin typeface="Cambria Math" panose="02040503050406030204" pitchFamily="18" charset="0"/>
                                <a:ea typeface="Cambria Math" panose="02040503050406030204" pitchFamily="18" charset="0"/>
                              </a:rPr>
                              <m:t>𝑢</m:t>
                            </m:r>
                          </m:e>
                          <m:sub>
                            <m:r>
                              <a:rPr lang="en-AU" b="0" i="1" smtClean="0">
                                <a:solidFill>
                                  <a:srgbClr val="00B050"/>
                                </a:solidFill>
                                <a:latin typeface="Cambria Math" panose="02040503050406030204" pitchFamily="18" charset="0"/>
                                <a:ea typeface="Cambria Math" panose="02040503050406030204" pitchFamily="18" charset="0"/>
                              </a:rPr>
                              <m:t>𝑖</m:t>
                            </m:r>
                          </m:sub>
                        </m:sSub>
                      </m:e>
                    </m:nary>
                  </m:oMath>
                </a14:m>
                <a:r>
                  <a:rPr lang="en-AU" dirty="0">
                    <a:latin typeface="Century Gothic" panose="020B0502020202020204" pitchFamily="34" charset="0"/>
                  </a:rPr>
                  <a:t>” model is that the number of 	SNPs (</a:t>
                </a:r>
                <a14:m>
                  <m:oMath xmlns:m="http://schemas.openxmlformats.org/officeDocument/2006/math">
                    <m:r>
                      <a:rPr lang="en-AU" b="0" i="1" smtClean="0">
                        <a:solidFill>
                          <a:schemeClr val="tx1"/>
                        </a:solidFill>
                        <a:latin typeface="Cambria Math" panose="02040503050406030204" pitchFamily="18" charset="0"/>
                      </a:rPr>
                      <m:t>𝑚</m:t>
                    </m:r>
                  </m:oMath>
                </a14:m>
                <a:r>
                  <a:rPr lang="en-AU" dirty="0">
                    <a:latin typeface="Century Gothic" panose="020B0502020202020204" pitchFamily="34" charset="0"/>
                  </a:rPr>
                  <a:t>) is often (if not always) much larger than the 	sample size (</a:t>
                </a:r>
                <a14:m>
                  <m:oMath xmlns:m="http://schemas.openxmlformats.org/officeDocument/2006/math">
                    <m:r>
                      <a:rPr lang="en-AU" b="0" i="1" smtClean="0">
                        <a:solidFill>
                          <a:schemeClr val="tx1"/>
                        </a:solidFill>
                        <a:latin typeface="Cambria Math" panose="02040503050406030204" pitchFamily="18" charset="0"/>
                      </a:rPr>
                      <m:t>𝑛</m:t>
                    </m:r>
                  </m:oMath>
                </a14:m>
                <a:r>
                  <a:rPr lang="en-AU" dirty="0">
                    <a:latin typeface="Century Gothic" panose="020B0502020202020204" pitchFamily="34" charset="0"/>
                  </a:rPr>
                  <a:t>). </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	Therefore: we cannot estimate each SNP effect </a:t>
                </a:r>
                <a14:m>
                  <m:oMath xmlns:m="http://schemas.openxmlformats.org/officeDocument/2006/math">
                    <m:sSub>
                      <m:sSubPr>
                        <m:ctrlPr>
                          <a:rPr lang="en-AU" b="0" i="1" smtClean="0">
                            <a:solidFill>
                              <a:srgbClr val="00B050"/>
                            </a:solidFill>
                            <a:latin typeface="Cambria Math" panose="02040503050406030204" pitchFamily="18" charset="0"/>
                            <a:ea typeface="Cambria Math" panose="02040503050406030204" pitchFamily="18" charset="0"/>
                          </a:rPr>
                        </m:ctrlPr>
                      </m:sSubPr>
                      <m:e>
                        <m:r>
                          <a:rPr lang="en-AU" b="0" i="1" smtClean="0">
                            <a:solidFill>
                              <a:srgbClr val="00B050"/>
                            </a:solidFill>
                            <a:latin typeface="Cambria Math" panose="02040503050406030204" pitchFamily="18" charset="0"/>
                            <a:ea typeface="Cambria Math" panose="02040503050406030204" pitchFamily="18" charset="0"/>
                          </a:rPr>
                          <m:t>𝑢</m:t>
                        </m:r>
                      </m:e>
                      <m:sub>
                        <m:r>
                          <a:rPr lang="en-AU" b="0" i="1" smtClean="0">
                            <a:solidFill>
                              <a:srgbClr val="00B050"/>
                            </a:solidFill>
                            <a:latin typeface="Cambria Math" panose="02040503050406030204" pitchFamily="18" charset="0"/>
                            <a:ea typeface="Cambria Math" panose="02040503050406030204" pitchFamily="18" charset="0"/>
                          </a:rPr>
                          <m:t>𝑖</m:t>
                        </m:r>
                      </m:sub>
                    </m:sSub>
                  </m:oMath>
                </a14:m>
                <a:r>
                  <a:rPr lang="en-AU" dirty="0">
                    <a:solidFill>
                      <a:srgbClr val="00B050"/>
                    </a:solidFill>
                    <a:latin typeface="Century Gothic" panose="020B0502020202020204" pitchFamily="34" charset="0"/>
                  </a:rPr>
                  <a:t> </a:t>
                </a:r>
                <a:r>
                  <a:rPr lang="en-AU" dirty="0">
                    <a:latin typeface="Century Gothic" panose="020B0502020202020204" pitchFamily="34" charset="0"/>
                  </a:rPr>
                  <a:t>	independently.</a:t>
                </a:r>
              </a:p>
              <a:p>
                <a:pPr marL="0" indent="0">
                  <a:buNone/>
                </a:pPr>
                <a:endParaRPr lang="en-AU" dirty="0">
                  <a:latin typeface="Century Gothic" panose="020B0502020202020204" pitchFamily="34" charset="0"/>
                </a:endParaRPr>
              </a:p>
              <a:p>
                <a:pPr marL="0" indent="0">
                  <a:buNone/>
                </a:pPr>
                <a:r>
                  <a:rPr lang="en-AU" b="1" dirty="0">
                    <a:latin typeface="Century Gothic" panose="020B0502020202020204" pitchFamily="34" charset="0"/>
                  </a:rPr>
                  <a:t>Solution</a:t>
                </a:r>
              </a:p>
              <a:p>
                <a:pPr marL="0" indent="0">
                  <a:buNone/>
                </a:pPr>
                <a:r>
                  <a:rPr lang="en-AU" dirty="0">
                    <a:latin typeface="Century Gothic" panose="020B0502020202020204" pitchFamily="34" charset="0"/>
                  </a:rPr>
                  <a:t>	Assume that </a:t>
                </a:r>
                <a14:m>
                  <m:oMath xmlns:m="http://schemas.openxmlformats.org/officeDocument/2006/math">
                    <m:sSub>
                      <m:sSubPr>
                        <m:ctrlPr>
                          <a:rPr lang="en-AU" b="0" i="1" smtClean="0">
                            <a:solidFill>
                              <a:srgbClr val="00B050"/>
                            </a:solidFill>
                            <a:latin typeface="Cambria Math" panose="02040503050406030204" pitchFamily="18" charset="0"/>
                            <a:ea typeface="Cambria Math" panose="02040503050406030204" pitchFamily="18" charset="0"/>
                          </a:rPr>
                        </m:ctrlPr>
                      </m:sSubPr>
                      <m:e>
                        <m:r>
                          <a:rPr lang="en-AU" b="0" i="1" smtClean="0">
                            <a:solidFill>
                              <a:srgbClr val="00B050"/>
                            </a:solidFill>
                            <a:latin typeface="Cambria Math" panose="02040503050406030204" pitchFamily="18" charset="0"/>
                            <a:ea typeface="Cambria Math" panose="02040503050406030204" pitchFamily="18" charset="0"/>
                          </a:rPr>
                          <m:t>𝑢</m:t>
                        </m:r>
                      </m:e>
                      <m:sub>
                        <m:r>
                          <a:rPr lang="en-AU" b="0" i="1" smtClean="0">
                            <a:solidFill>
                              <a:srgbClr val="00B050"/>
                            </a:solidFill>
                            <a:latin typeface="Cambria Math" panose="02040503050406030204" pitchFamily="18" charset="0"/>
                            <a:ea typeface="Cambria Math" panose="02040503050406030204" pitchFamily="18" charset="0"/>
                          </a:rPr>
                          <m:t>𝑖</m:t>
                        </m:r>
                      </m:sub>
                    </m:sSub>
                  </m:oMath>
                </a14:m>
                <a:r>
                  <a:rPr lang="en-AU" dirty="0">
                    <a:latin typeface="Century Gothic" panose="020B0502020202020204" pitchFamily="34" charset="0"/>
                  </a:rPr>
                  <a:t>’s are </a:t>
                </a:r>
                <a:r>
                  <a:rPr lang="en-AU" u="sng" dirty="0">
                    <a:latin typeface="Century Gothic" panose="020B0502020202020204" pitchFamily="34" charset="0"/>
                  </a:rPr>
                  <a:t>independent</a:t>
                </a:r>
                <a:r>
                  <a:rPr lang="en-AU" dirty="0">
                    <a:latin typeface="Century Gothic" panose="020B0502020202020204" pitchFamily="34" charset="0"/>
                  </a:rPr>
                  <a:t>, </a:t>
                </a:r>
                <a:r>
                  <a:rPr lang="en-AU" u="sng" dirty="0">
                    <a:latin typeface="Century Gothic" panose="020B0502020202020204" pitchFamily="34" charset="0"/>
                  </a:rPr>
                  <a:t>normally distributed </a:t>
                </a:r>
                <a:r>
                  <a:rPr lang="en-AU" dirty="0">
                    <a:latin typeface="Century Gothic" panose="020B0502020202020204" pitchFamily="34" charset="0"/>
                  </a:rPr>
                  <a:t>	random variables, with </a:t>
                </a:r>
                <a:r>
                  <a:rPr lang="en-AU" u="sng" dirty="0">
                    <a:latin typeface="Century Gothic" panose="020B0502020202020204" pitchFamily="34" charset="0"/>
                  </a:rPr>
                  <a:t>mean 0</a:t>
                </a:r>
                <a:r>
                  <a:rPr lang="en-AU" dirty="0">
                    <a:latin typeface="Century Gothic" panose="020B0502020202020204" pitchFamily="34" charset="0"/>
                  </a:rPr>
                  <a:t> and variance equal to 	</a:t>
                </a:r>
                <a14:m>
                  <m:oMath xmlns:m="http://schemas.openxmlformats.org/officeDocument/2006/math">
                    <m:sSubSup>
                      <m:sSubSupPr>
                        <m:ctrlPr>
                          <a:rPr lang="en-AU" b="0" i="1" smtClean="0">
                            <a:solidFill>
                              <a:srgbClr val="00B050"/>
                            </a:solidFill>
                            <a:latin typeface="Cambria Math" panose="02040503050406030204" pitchFamily="18" charset="0"/>
                            <a:ea typeface="Cambria Math" panose="02040503050406030204" pitchFamily="18" charset="0"/>
                          </a:rPr>
                        </m:ctrlPr>
                      </m:sSubSupPr>
                      <m:e>
                        <m:r>
                          <m:rPr>
                            <m:sty m:val="p"/>
                          </m:rPr>
                          <a:rPr lang="en-AU" b="0" i="0" smtClean="0">
                            <a:solidFill>
                              <a:schemeClr val="tx1"/>
                            </a:solidFill>
                            <a:latin typeface="Cambria Math" panose="02040503050406030204" pitchFamily="18" charset="0"/>
                            <a:ea typeface="Cambria Math" panose="02040503050406030204" pitchFamily="18" charset="0"/>
                          </a:rPr>
                          <m:t>var</m:t>
                        </m:r>
                        <m:d>
                          <m:dPr>
                            <m:ctrlPr>
                              <a:rPr lang="en-AU" b="0" i="1" smtClean="0">
                                <a:solidFill>
                                  <a:schemeClr val="tx1"/>
                                </a:solidFill>
                                <a:latin typeface="Cambria Math" panose="02040503050406030204" pitchFamily="18" charset="0"/>
                                <a:ea typeface="Cambria Math" panose="02040503050406030204" pitchFamily="18" charset="0"/>
                              </a:rPr>
                            </m:ctrlPr>
                          </m:dPr>
                          <m:e>
                            <m:sSub>
                              <m:sSubPr>
                                <m:ctrlPr>
                                  <a:rPr lang="en-AU" b="0" i="1" smtClean="0">
                                    <a:solidFill>
                                      <a:srgbClr val="00B050"/>
                                    </a:solidFill>
                                    <a:latin typeface="Cambria Math" panose="02040503050406030204" pitchFamily="18" charset="0"/>
                                    <a:ea typeface="Cambria Math" panose="02040503050406030204" pitchFamily="18" charset="0"/>
                                  </a:rPr>
                                </m:ctrlPr>
                              </m:sSubPr>
                              <m:e>
                                <m:r>
                                  <a:rPr lang="en-AU" b="0" i="1" smtClean="0">
                                    <a:solidFill>
                                      <a:srgbClr val="00B050"/>
                                    </a:solidFill>
                                    <a:latin typeface="Cambria Math" panose="02040503050406030204" pitchFamily="18" charset="0"/>
                                    <a:ea typeface="Cambria Math" panose="02040503050406030204" pitchFamily="18" charset="0"/>
                                  </a:rPr>
                                  <m:t>𝑢</m:t>
                                </m:r>
                              </m:e>
                              <m:sub>
                                <m:r>
                                  <a:rPr lang="en-AU" b="0" i="1" smtClean="0">
                                    <a:solidFill>
                                      <a:srgbClr val="00B050"/>
                                    </a:solidFill>
                                    <a:latin typeface="Cambria Math" panose="02040503050406030204" pitchFamily="18" charset="0"/>
                                    <a:ea typeface="Cambria Math" panose="02040503050406030204" pitchFamily="18" charset="0"/>
                                  </a:rPr>
                                  <m:t>𝑖</m:t>
                                </m:r>
                              </m:sub>
                            </m:sSub>
                          </m:e>
                        </m:d>
                        <m:r>
                          <a:rPr lang="en-AU" b="0" i="1" smtClean="0">
                            <a:solidFill>
                              <a:srgbClr val="00B050"/>
                            </a:solidFill>
                            <a:latin typeface="Cambria Math" panose="02040503050406030204" pitchFamily="18" charset="0"/>
                            <a:ea typeface="Cambria Math" panose="02040503050406030204" pitchFamily="18" charset="0"/>
                          </a:rPr>
                          <m:t>=</m:t>
                        </m:r>
                        <m:r>
                          <a:rPr lang="en-AU" b="0" i="1" smtClean="0">
                            <a:solidFill>
                              <a:srgbClr val="00B050"/>
                            </a:solidFill>
                            <a:latin typeface="Cambria Math" panose="02040503050406030204" pitchFamily="18" charset="0"/>
                            <a:ea typeface="Cambria Math" panose="02040503050406030204" pitchFamily="18" charset="0"/>
                          </a:rPr>
                          <m:t>𝜎</m:t>
                        </m:r>
                      </m:e>
                      <m:sub>
                        <m:r>
                          <a:rPr lang="en-AU" b="0" i="1" smtClean="0">
                            <a:solidFill>
                              <a:srgbClr val="00B050"/>
                            </a:solidFill>
                            <a:latin typeface="Cambria Math" panose="02040503050406030204" pitchFamily="18" charset="0"/>
                            <a:ea typeface="Cambria Math" panose="02040503050406030204" pitchFamily="18" charset="0"/>
                          </a:rPr>
                          <m:t>𝑔</m:t>
                        </m:r>
                      </m:sub>
                      <m:sup>
                        <m:r>
                          <a:rPr lang="en-AU" b="0" i="1" smtClean="0">
                            <a:solidFill>
                              <a:srgbClr val="00B050"/>
                            </a:solidFill>
                            <a:latin typeface="Cambria Math" panose="02040503050406030204" pitchFamily="18" charset="0"/>
                            <a:ea typeface="Cambria Math" panose="02040503050406030204" pitchFamily="18" charset="0"/>
                          </a:rPr>
                          <m:t>2</m:t>
                        </m:r>
                      </m:sup>
                    </m:sSubSup>
                    <m:r>
                      <a:rPr lang="en-AU" b="0" i="1" smtClean="0">
                        <a:solidFill>
                          <a:schemeClr val="tx1"/>
                        </a:solidFill>
                        <a:latin typeface="Cambria Math" panose="02040503050406030204" pitchFamily="18" charset="0"/>
                        <a:ea typeface="Cambria Math" panose="02040503050406030204" pitchFamily="18" charset="0"/>
                      </a:rPr>
                      <m:t>/</m:t>
                    </m:r>
                    <m:r>
                      <a:rPr lang="en-AU" b="0" i="1" smtClean="0">
                        <a:solidFill>
                          <a:schemeClr val="tx1"/>
                        </a:solidFill>
                        <a:latin typeface="Cambria Math" panose="02040503050406030204" pitchFamily="18" charset="0"/>
                        <a:ea typeface="Cambria Math" panose="02040503050406030204" pitchFamily="18" charset="0"/>
                      </a:rPr>
                      <m:t>𝑚</m:t>
                    </m:r>
                  </m:oMath>
                </a14:m>
                <a:r>
                  <a:rPr lang="en-AU" dirty="0">
                    <a:latin typeface="Century Gothic" panose="020B0502020202020204" pitchFamily="34" charset="0"/>
                  </a:rPr>
                  <a:t>.</a:t>
                </a:r>
              </a:p>
              <a:p>
                <a:pPr marL="0" indent="0">
                  <a:buNone/>
                </a:pPr>
                <a:endParaRPr lang="en-AU" dirty="0">
                  <a:latin typeface="Century Gothic" panose="020B0502020202020204" pitchFamily="34" charset="0"/>
                </a:endParaRPr>
              </a:p>
            </p:txBody>
          </p:sp>
        </mc:Choice>
        <mc:Fallback xmlns="">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2" y="1505776"/>
                <a:ext cx="10937036" cy="4755566"/>
              </a:xfrm>
              <a:blipFill>
                <a:blip r:embed="rId2"/>
                <a:stretch>
                  <a:fillRect l="-1044" t="-5600" b="-240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28</a:t>
            </a:fld>
            <a:endParaRPr lang="en-US"/>
          </a:p>
        </p:txBody>
      </p:sp>
    </p:spTree>
    <p:extLst>
      <p:ext uri="{BB962C8B-B14F-4D97-AF65-F5344CB8AC3E}">
        <p14:creationId xmlns:p14="http://schemas.microsoft.com/office/powerpoint/2010/main" val="31336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AU" b="1" dirty="0">
                <a:latin typeface="Century Gothic" panose="020B0502020202020204" pitchFamily="34" charset="0"/>
              </a:rPr>
              <a:t>The “G” part in GREML…</a:t>
            </a:r>
            <a:endParaRPr lang="en-US" b="1" dirty="0">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2" y="1505776"/>
                <a:ext cx="11232738" cy="4755566"/>
              </a:xfrm>
            </p:spPr>
            <p:txBody>
              <a:bodyPr>
                <a:normAutofit/>
              </a:bodyPr>
              <a:lstStyle/>
              <a:p>
                <a:pPr marL="0" indent="0">
                  <a:buNone/>
                </a:pPr>
                <a:r>
                  <a:rPr lang="en-AU" dirty="0">
                    <a:latin typeface="Century Gothic" panose="020B0502020202020204" pitchFamily="34" charset="0"/>
                  </a:rPr>
                  <a:t>Assuming that </a:t>
                </a:r>
                <a14:m>
                  <m:oMath xmlns:m="http://schemas.openxmlformats.org/officeDocument/2006/math">
                    <m:sSub>
                      <m:sSubPr>
                        <m:ctrlPr>
                          <a:rPr lang="en-AU" b="0" i="1" smtClean="0">
                            <a:solidFill>
                              <a:srgbClr val="00B050"/>
                            </a:solidFill>
                            <a:latin typeface="Cambria Math" panose="02040503050406030204" pitchFamily="18" charset="0"/>
                            <a:ea typeface="Cambria Math" panose="02040503050406030204" pitchFamily="18" charset="0"/>
                          </a:rPr>
                        </m:ctrlPr>
                      </m:sSubPr>
                      <m:e>
                        <m:r>
                          <a:rPr lang="en-AU" b="0" i="1" smtClean="0">
                            <a:solidFill>
                              <a:srgbClr val="00B050"/>
                            </a:solidFill>
                            <a:latin typeface="Cambria Math" panose="02040503050406030204" pitchFamily="18" charset="0"/>
                            <a:ea typeface="Cambria Math" panose="02040503050406030204" pitchFamily="18" charset="0"/>
                          </a:rPr>
                          <m:t>𝑢</m:t>
                        </m:r>
                      </m:e>
                      <m:sub>
                        <m:r>
                          <a:rPr lang="en-AU" b="0" i="1" smtClean="0">
                            <a:solidFill>
                              <a:srgbClr val="00B050"/>
                            </a:solidFill>
                            <a:latin typeface="Cambria Math" panose="02040503050406030204" pitchFamily="18" charset="0"/>
                            <a:ea typeface="Cambria Math" panose="02040503050406030204" pitchFamily="18" charset="0"/>
                          </a:rPr>
                          <m:t>𝑖</m:t>
                        </m:r>
                      </m:sub>
                    </m:sSub>
                  </m:oMath>
                </a14:m>
                <a:r>
                  <a:rPr lang="en-AU" dirty="0">
                    <a:latin typeface="Century Gothic" panose="020B0502020202020204" pitchFamily="34" charset="0"/>
                  </a:rPr>
                  <a:t>’s are normally random variables with mean 0 and variance equal to </a:t>
                </a:r>
                <a14:m>
                  <m:oMath xmlns:m="http://schemas.openxmlformats.org/officeDocument/2006/math">
                    <m:sSubSup>
                      <m:sSubSupPr>
                        <m:ctrlPr>
                          <a:rPr lang="en-AU" b="0" i="1" smtClean="0">
                            <a:solidFill>
                              <a:srgbClr val="00B050"/>
                            </a:solidFill>
                            <a:latin typeface="Cambria Math" panose="02040503050406030204" pitchFamily="18" charset="0"/>
                            <a:ea typeface="Cambria Math" panose="02040503050406030204" pitchFamily="18" charset="0"/>
                          </a:rPr>
                        </m:ctrlPr>
                      </m:sSubSupPr>
                      <m:e>
                        <m:r>
                          <a:rPr lang="en-AU" b="0" i="1" smtClean="0">
                            <a:solidFill>
                              <a:srgbClr val="00B050"/>
                            </a:solidFill>
                            <a:latin typeface="Cambria Math" panose="02040503050406030204" pitchFamily="18" charset="0"/>
                            <a:ea typeface="Cambria Math" panose="02040503050406030204" pitchFamily="18" charset="0"/>
                          </a:rPr>
                          <m:t>𝜎</m:t>
                        </m:r>
                      </m:e>
                      <m:sub>
                        <m:r>
                          <a:rPr lang="en-AU" b="0" i="1" smtClean="0">
                            <a:solidFill>
                              <a:srgbClr val="00B050"/>
                            </a:solidFill>
                            <a:latin typeface="Cambria Math" panose="02040503050406030204" pitchFamily="18" charset="0"/>
                            <a:ea typeface="Cambria Math" panose="02040503050406030204" pitchFamily="18" charset="0"/>
                          </a:rPr>
                          <m:t>𝑔</m:t>
                        </m:r>
                      </m:sub>
                      <m:sup>
                        <m:r>
                          <a:rPr lang="en-AU" b="0" i="1" smtClean="0">
                            <a:solidFill>
                              <a:srgbClr val="00B050"/>
                            </a:solidFill>
                            <a:latin typeface="Cambria Math" panose="02040503050406030204" pitchFamily="18" charset="0"/>
                            <a:ea typeface="Cambria Math" panose="02040503050406030204" pitchFamily="18" charset="0"/>
                          </a:rPr>
                          <m:t>2</m:t>
                        </m:r>
                      </m:sup>
                    </m:sSubSup>
                  </m:oMath>
                </a14:m>
                <a:r>
                  <a:rPr lang="en-AU" dirty="0">
                    <a:latin typeface="Century Gothic" panose="020B0502020202020204" pitchFamily="34" charset="0"/>
                  </a:rPr>
                  <a:t>.</a:t>
                </a:r>
              </a:p>
              <a:p>
                <a:pPr marL="0" indent="0">
                  <a:buNone/>
                </a:pPr>
                <a:endParaRPr lang="en-AU" dirty="0">
                  <a:latin typeface="Century Gothic" panose="020B0502020202020204" pitchFamily="34" charset="0"/>
                </a:endParaRPr>
              </a:p>
              <a:p>
                <a:pPr marL="0" indent="0">
                  <a:buNone/>
                </a:pPr>
                <a14:m>
                  <m:oMath xmlns:m="http://schemas.openxmlformats.org/officeDocument/2006/math">
                    <m:r>
                      <m:rPr>
                        <m:sty m:val="p"/>
                      </m:rPr>
                      <a:rPr lang="en-AU" sz="2600" b="0" i="0" smtClean="0">
                        <a:solidFill>
                          <a:schemeClr val="tx1"/>
                        </a:solidFill>
                        <a:latin typeface="Cambria Math" panose="02040503050406030204" pitchFamily="18" charset="0"/>
                        <a:ea typeface="Cambria Math" panose="02040503050406030204" pitchFamily="18" charset="0"/>
                      </a:rPr>
                      <m:t>var</m:t>
                    </m:r>
                    <m:d>
                      <m:dPr>
                        <m:begChr m:val="["/>
                        <m:endChr m:val="]"/>
                        <m:ctrlPr>
                          <a:rPr lang="en-AU" sz="2600" b="0" i="1" smtClean="0">
                            <a:solidFill>
                              <a:schemeClr val="tx1"/>
                            </a:solidFill>
                            <a:latin typeface="Cambria Math" panose="02040503050406030204" pitchFamily="18" charset="0"/>
                            <a:ea typeface="Cambria Math" panose="02040503050406030204" pitchFamily="18" charset="0"/>
                          </a:rPr>
                        </m:ctrlPr>
                      </m:dPr>
                      <m:e>
                        <m:r>
                          <a:rPr lang="en-AU" sz="2600" b="1" i="1" smtClean="0">
                            <a:solidFill>
                              <a:srgbClr val="00B050"/>
                            </a:solidFill>
                            <a:latin typeface="Cambria Math" panose="02040503050406030204" pitchFamily="18" charset="0"/>
                            <a:ea typeface="Cambria Math" panose="02040503050406030204" pitchFamily="18" charset="0"/>
                          </a:rPr>
                          <m:t>𝒈</m:t>
                        </m:r>
                        <m:r>
                          <a:rPr lang="en-AU" sz="2600" b="0" i="1" smtClean="0">
                            <a:solidFill>
                              <a:schemeClr val="tx1"/>
                            </a:solidFill>
                            <a:latin typeface="Cambria Math" panose="02040503050406030204" pitchFamily="18" charset="0"/>
                            <a:ea typeface="Cambria Math" panose="02040503050406030204" pitchFamily="18" charset="0"/>
                          </a:rPr>
                          <m:t>=</m:t>
                        </m:r>
                        <m:d>
                          <m:dPr>
                            <m:ctrlPr>
                              <a:rPr lang="en-AU" sz="2600" b="0" i="1" smtClean="0">
                                <a:solidFill>
                                  <a:schemeClr val="tx1"/>
                                </a:solidFill>
                                <a:latin typeface="Cambria Math" panose="02040503050406030204" pitchFamily="18" charset="0"/>
                                <a:ea typeface="Cambria Math" panose="02040503050406030204" pitchFamily="18" charset="0"/>
                              </a:rPr>
                            </m:ctrlPr>
                          </m:dPr>
                          <m:e>
                            <m:m>
                              <m:mPr>
                                <m:mcs>
                                  <m:mc>
                                    <m:mcPr>
                                      <m:count m:val="1"/>
                                      <m:mcJc m:val="center"/>
                                    </m:mcPr>
                                  </m:mc>
                                </m:mcs>
                                <m:ctrlPr>
                                  <a:rPr lang="en-AU" sz="2600" b="0" i="1" smtClean="0">
                                    <a:solidFill>
                                      <a:srgbClr val="00B050"/>
                                    </a:solidFill>
                                    <a:latin typeface="Cambria Math" panose="02040503050406030204" pitchFamily="18" charset="0"/>
                                    <a:ea typeface="Cambria Math" panose="02040503050406030204" pitchFamily="18" charset="0"/>
                                  </a:rPr>
                                </m:ctrlPr>
                              </m:mPr>
                              <m:mr>
                                <m:e>
                                  <m:sSub>
                                    <m:sSubPr>
                                      <m:ctrlPr>
                                        <a:rPr lang="en-AU" sz="2600" b="0" i="1" smtClean="0">
                                          <a:solidFill>
                                            <a:srgbClr val="00B050"/>
                                          </a:solidFill>
                                          <a:latin typeface="Cambria Math" panose="02040503050406030204" pitchFamily="18" charset="0"/>
                                        </a:rPr>
                                      </m:ctrlPr>
                                    </m:sSubPr>
                                    <m:e>
                                      <m:r>
                                        <a:rPr lang="en-AU" sz="2600" b="0" i="1" smtClean="0">
                                          <a:solidFill>
                                            <a:srgbClr val="00B050"/>
                                          </a:solidFill>
                                          <a:latin typeface="Cambria Math" panose="02040503050406030204" pitchFamily="18" charset="0"/>
                                        </a:rPr>
                                        <m:t>𝑔</m:t>
                                      </m:r>
                                    </m:e>
                                    <m:sub>
                                      <m:r>
                                        <a:rPr lang="en-AU" sz="2600" b="0" i="1" smtClean="0">
                                          <a:solidFill>
                                            <a:srgbClr val="00B050"/>
                                          </a:solidFill>
                                          <a:latin typeface="Cambria Math" panose="02040503050406030204" pitchFamily="18" charset="0"/>
                                        </a:rPr>
                                        <m:t>1</m:t>
                                      </m:r>
                                    </m:sub>
                                  </m:sSub>
                                </m:e>
                              </m:mr>
                              <m:mr>
                                <m:e>
                                  <m:r>
                                    <a:rPr lang="en-AU" sz="2600" b="0" i="1" smtClean="0">
                                      <a:solidFill>
                                        <a:srgbClr val="00B050"/>
                                      </a:solidFill>
                                      <a:latin typeface="Cambria Math" panose="02040503050406030204" pitchFamily="18" charset="0"/>
                                      <a:ea typeface="Cambria Math" panose="02040503050406030204" pitchFamily="18" charset="0"/>
                                    </a:rPr>
                                    <m:t>⋮</m:t>
                                  </m:r>
                                </m:e>
                              </m:mr>
                              <m:mr>
                                <m:e>
                                  <m:sSub>
                                    <m:sSubPr>
                                      <m:ctrlPr>
                                        <a:rPr lang="en-AU" sz="2600" b="0" i="1" smtClean="0">
                                          <a:solidFill>
                                            <a:srgbClr val="00B050"/>
                                          </a:solidFill>
                                          <a:latin typeface="Cambria Math" panose="02040503050406030204" pitchFamily="18" charset="0"/>
                                        </a:rPr>
                                      </m:ctrlPr>
                                    </m:sSubPr>
                                    <m:e>
                                      <m:r>
                                        <a:rPr lang="en-AU" sz="2600" b="0" i="1" smtClean="0">
                                          <a:solidFill>
                                            <a:srgbClr val="00B050"/>
                                          </a:solidFill>
                                          <a:latin typeface="Cambria Math" panose="02040503050406030204" pitchFamily="18" charset="0"/>
                                        </a:rPr>
                                        <m:t>𝑔</m:t>
                                      </m:r>
                                    </m:e>
                                    <m:sub>
                                      <m:r>
                                        <a:rPr lang="en-AU" sz="2600" b="0" i="1" smtClean="0">
                                          <a:solidFill>
                                            <a:srgbClr val="00B050"/>
                                          </a:solidFill>
                                          <a:latin typeface="Cambria Math" panose="02040503050406030204" pitchFamily="18" charset="0"/>
                                        </a:rPr>
                                        <m:t>𝑛</m:t>
                                      </m:r>
                                    </m:sub>
                                  </m:sSub>
                                </m:e>
                              </m:mr>
                            </m:m>
                          </m:e>
                        </m:d>
                      </m:e>
                    </m:d>
                    <m:r>
                      <a:rPr lang="en-AU" sz="2600" b="0" i="1" smtClean="0">
                        <a:solidFill>
                          <a:schemeClr val="tx1"/>
                        </a:solidFill>
                        <a:latin typeface="Cambria Math" panose="02040503050406030204" pitchFamily="18" charset="0"/>
                        <a:ea typeface="Cambria Math" panose="02040503050406030204" pitchFamily="18" charset="0"/>
                      </a:rPr>
                      <m:t>=</m:t>
                    </m:r>
                    <m:sSubSup>
                      <m:sSubSupPr>
                        <m:ctrlPr>
                          <a:rPr lang="en-AU" sz="2600" b="0" i="1" smtClean="0">
                            <a:solidFill>
                              <a:srgbClr val="00B050"/>
                            </a:solidFill>
                            <a:latin typeface="Cambria Math" panose="02040503050406030204" pitchFamily="18" charset="0"/>
                            <a:ea typeface="Cambria Math" panose="02040503050406030204" pitchFamily="18" charset="0"/>
                          </a:rPr>
                        </m:ctrlPr>
                      </m:sSubSupPr>
                      <m:e>
                        <m:r>
                          <a:rPr lang="en-AU" sz="2600" b="0" i="1" smtClean="0">
                            <a:solidFill>
                              <a:srgbClr val="00B050"/>
                            </a:solidFill>
                            <a:latin typeface="Cambria Math" panose="02040503050406030204" pitchFamily="18" charset="0"/>
                            <a:ea typeface="Cambria Math" panose="02040503050406030204" pitchFamily="18" charset="0"/>
                          </a:rPr>
                          <m:t>𝜎</m:t>
                        </m:r>
                      </m:e>
                      <m:sub>
                        <m:r>
                          <a:rPr lang="en-AU" sz="2600" b="0" i="1" smtClean="0">
                            <a:solidFill>
                              <a:srgbClr val="00B050"/>
                            </a:solidFill>
                            <a:latin typeface="Cambria Math" panose="02040503050406030204" pitchFamily="18" charset="0"/>
                            <a:ea typeface="Cambria Math" panose="02040503050406030204" pitchFamily="18" charset="0"/>
                          </a:rPr>
                          <m:t>𝑔</m:t>
                        </m:r>
                      </m:sub>
                      <m:sup>
                        <m:r>
                          <a:rPr lang="en-AU" sz="2600" b="0" i="1" smtClean="0">
                            <a:solidFill>
                              <a:srgbClr val="00B050"/>
                            </a:solidFill>
                            <a:latin typeface="Cambria Math" panose="02040503050406030204" pitchFamily="18" charset="0"/>
                            <a:ea typeface="Cambria Math" panose="02040503050406030204" pitchFamily="18" charset="0"/>
                          </a:rPr>
                          <m:t>2</m:t>
                        </m:r>
                      </m:sup>
                    </m:sSubSup>
                    <m:d>
                      <m:dPr>
                        <m:ctrlPr>
                          <a:rPr lang="en-AU" sz="2600" b="0" i="1" smtClean="0">
                            <a:solidFill>
                              <a:schemeClr val="tx1"/>
                            </a:solidFill>
                            <a:latin typeface="Cambria Math" panose="02040503050406030204" pitchFamily="18" charset="0"/>
                            <a:ea typeface="Cambria Math" panose="02040503050406030204" pitchFamily="18" charset="0"/>
                          </a:rPr>
                        </m:ctrlPr>
                      </m:dPr>
                      <m:e>
                        <m:m>
                          <m:mPr>
                            <m:mcs>
                              <m:mc>
                                <m:mcPr>
                                  <m:count m:val="3"/>
                                  <m:mcJc m:val="center"/>
                                </m:mcPr>
                              </m:mc>
                            </m:mcs>
                            <m:ctrlPr>
                              <a:rPr lang="en-AU" sz="2600" b="0" i="1" smtClean="0">
                                <a:solidFill>
                                  <a:schemeClr val="tx1"/>
                                </a:solidFill>
                                <a:latin typeface="Cambria Math" panose="02040503050406030204" pitchFamily="18" charset="0"/>
                                <a:ea typeface="Cambria Math" panose="02040503050406030204" pitchFamily="18" charset="0"/>
                              </a:rPr>
                            </m:ctrlPr>
                          </m:mPr>
                          <m:mr>
                            <m:e>
                              <m:f>
                                <m:fPr>
                                  <m:ctrlPr>
                                    <a:rPr lang="en-AU" sz="2600" b="0" i="1" smtClean="0">
                                      <a:solidFill>
                                        <a:schemeClr val="tx1"/>
                                      </a:solidFill>
                                      <a:latin typeface="Cambria Math" panose="02040503050406030204" pitchFamily="18" charset="0"/>
                                      <a:ea typeface="Cambria Math" panose="02040503050406030204" pitchFamily="18" charset="0"/>
                                    </a:rPr>
                                  </m:ctrlPr>
                                </m:fPr>
                                <m:num>
                                  <m:r>
                                    <a:rPr lang="en-AU" sz="2600" b="0" i="1" smtClean="0">
                                      <a:solidFill>
                                        <a:schemeClr val="tx1"/>
                                      </a:solidFill>
                                      <a:latin typeface="Cambria Math" panose="02040503050406030204" pitchFamily="18" charset="0"/>
                                      <a:ea typeface="Cambria Math" panose="02040503050406030204" pitchFamily="18" charset="0"/>
                                    </a:rPr>
                                    <m:t>1</m:t>
                                  </m:r>
                                </m:num>
                                <m:den>
                                  <m:r>
                                    <a:rPr lang="en-AU" sz="2600" b="0" i="1" smtClean="0">
                                      <a:solidFill>
                                        <a:schemeClr val="tx1"/>
                                      </a:solidFill>
                                      <a:latin typeface="Cambria Math" panose="02040503050406030204" pitchFamily="18" charset="0"/>
                                      <a:ea typeface="Cambria Math" panose="02040503050406030204" pitchFamily="18" charset="0"/>
                                    </a:rPr>
                                    <m:t>𝑚</m:t>
                                  </m:r>
                                </m:den>
                              </m:f>
                              <m:nary>
                                <m:naryPr>
                                  <m:chr m:val="∑"/>
                                  <m:ctrlPr>
                                    <a:rPr lang="en-AU" sz="2600" b="0" i="1" smtClean="0">
                                      <a:solidFill>
                                        <a:schemeClr val="tx1"/>
                                      </a:solidFill>
                                      <a:latin typeface="Cambria Math" panose="02040503050406030204" pitchFamily="18" charset="0"/>
                                    </a:rPr>
                                  </m:ctrlPr>
                                </m:naryPr>
                                <m:sub>
                                  <m:r>
                                    <m:rPr>
                                      <m:brk m:alnAt="23"/>
                                    </m:rPr>
                                    <a:rPr lang="en-AU" sz="2600" b="0" i="1" smtClean="0">
                                      <a:solidFill>
                                        <a:schemeClr val="tx1"/>
                                      </a:solidFill>
                                      <a:latin typeface="Cambria Math" panose="02040503050406030204" pitchFamily="18" charset="0"/>
                                    </a:rPr>
                                    <m:t>𝑖</m:t>
                                  </m:r>
                                  <m:r>
                                    <a:rPr lang="en-AU" sz="2600" b="0" i="1" smtClean="0">
                                      <a:solidFill>
                                        <a:schemeClr val="tx1"/>
                                      </a:solidFill>
                                      <a:latin typeface="Cambria Math" panose="02040503050406030204" pitchFamily="18" charset="0"/>
                                    </a:rPr>
                                    <m:t>=1</m:t>
                                  </m:r>
                                </m:sub>
                                <m:sup>
                                  <m:r>
                                    <a:rPr lang="en-AU" sz="2600" b="0" i="1" smtClean="0">
                                      <a:solidFill>
                                        <a:schemeClr val="tx1"/>
                                      </a:solidFill>
                                      <a:latin typeface="Cambria Math" panose="02040503050406030204" pitchFamily="18" charset="0"/>
                                    </a:rPr>
                                    <m:t>𝑚</m:t>
                                  </m:r>
                                </m:sup>
                                <m:e>
                                  <m:sSub>
                                    <m:sSubPr>
                                      <m:ctrlPr>
                                        <a:rPr lang="en-AU" sz="2600" b="0" i="1" smtClean="0">
                                          <a:solidFill>
                                            <a:schemeClr val="tx1"/>
                                          </a:solidFill>
                                          <a:latin typeface="Cambria Math" panose="02040503050406030204" pitchFamily="18" charset="0"/>
                                        </a:rPr>
                                      </m:ctrlPr>
                                    </m:sSubPr>
                                    <m:e>
                                      <m:r>
                                        <a:rPr lang="en-AU" sz="2600" b="0" i="1" smtClean="0">
                                          <a:solidFill>
                                            <a:schemeClr val="tx1"/>
                                          </a:solidFill>
                                          <a:latin typeface="Cambria Math" panose="02040503050406030204" pitchFamily="18" charset="0"/>
                                        </a:rPr>
                                        <m:t>𝑧</m:t>
                                      </m:r>
                                    </m:e>
                                    <m:sub>
                                      <m:r>
                                        <a:rPr lang="en-AU" sz="2600" b="0" i="1" smtClean="0">
                                          <a:solidFill>
                                            <a:schemeClr val="tx1"/>
                                          </a:solidFill>
                                          <a:latin typeface="Cambria Math" panose="02040503050406030204" pitchFamily="18" charset="0"/>
                                        </a:rPr>
                                        <m:t>𝑖</m:t>
                                      </m:r>
                                      <m:r>
                                        <a:rPr lang="en-AU" sz="2600" b="0" i="1" smtClean="0">
                                          <a:solidFill>
                                            <a:schemeClr val="tx1"/>
                                          </a:solidFill>
                                          <a:latin typeface="Cambria Math" panose="02040503050406030204" pitchFamily="18" charset="0"/>
                                        </a:rPr>
                                        <m:t>1</m:t>
                                      </m:r>
                                    </m:sub>
                                  </m:sSub>
                                  <m:sSub>
                                    <m:sSubPr>
                                      <m:ctrlPr>
                                        <a:rPr lang="en-AU" sz="2600" b="0" i="1" smtClean="0">
                                          <a:solidFill>
                                            <a:schemeClr val="tx1"/>
                                          </a:solidFill>
                                          <a:latin typeface="Cambria Math" panose="02040503050406030204" pitchFamily="18" charset="0"/>
                                        </a:rPr>
                                      </m:ctrlPr>
                                    </m:sSubPr>
                                    <m:e>
                                      <m:r>
                                        <a:rPr lang="en-AU" sz="2600" b="0" i="1" smtClean="0">
                                          <a:solidFill>
                                            <a:schemeClr val="tx1"/>
                                          </a:solidFill>
                                          <a:latin typeface="Cambria Math" panose="02040503050406030204" pitchFamily="18" charset="0"/>
                                        </a:rPr>
                                        <m:t>𝑧</m:t>
                                      </m:r>
                                    </m:e>
                                    <m:sub>
                                      <m:r>
                                        <a:rPr lang="en-AU" sz="2600" b="0" i="1" smtClean="0">
                                          <a:solidFill>
                                            <a:schemeClr val="tx1"/>
                                          </a:solidFill>
                                          <a:latin typeface="Cambria Math" panose="02040503050406030204" pitchFamily="18" charset="0"/>
                                        </a:rPr>
                                        <m:t>𝑖</m:t>
                                      </m:r>
                                      <m:r>
                                        <a:rPr lang="en-AU" sz="2600" b="0" i="1" smtClean="0">
                                          <a:solidFill>
                                            <a:schemeClr val="tx1"/>
                                          </a:solidFill>
                                          <a:latin typeface="Cambria Math" panose="02040503050406030204" pitchFamily="18" charset="0"/>
                                        </a:rPr>
                                        <m:t>1</m:t>
                                      </m:r>
                                    </m:sub>
                                  </m:sSub>
                                </m:e>
                              </m:nary>
                            </m:e>
                            <m:e>
                              <m:r>
                                <a:rPr lang="en-AU" sz="2600" b="0" i="1" smtClean="0">
                                  <a:solidFill>
                                    <a:schemeClr val="tx1"/>
                                  </a:solidFill>
                                  <a:latin typeface="Cambria Math" panose="02040503050406030204" pitchFamily="18" charset="0"/>
                                  <a:ea typeface="Cambria Math" panose="02040503050406030204" pitchFamily="18" charset="0"/>
                                </a:rPr>
                                <m:t>…</m:t>
                              </m:r>
                            </m:e>
                            <m:e>
                              <m:f>
                                <m:fPr>
                                  <m:ctrlPr>
                                    <a:rPr lang="en-AU" sz="2600" b="0" i="1" smtClean="0">
                                      <a:solidFill>
                                        <a:schemeClr val="tx1"/>
                                      </a:solidFill>
                                      <a:latin typeface="Cambria Math" panose="02040503050406030204" pitchFamily="18" charset="0"/>
                                      <a:ea typeface="Cambria Math" panose="02040503050406030204" pitchFamily="18" charset="0"/>
                                    </a:rPr>
                                  </m:ctrlPr>
                                </m:fPr>
                                <m:num>
                                  <m:r>
                                    <a:rPr lang="en-AU" sz="2600" b="0" i="1" smtClean="0">
                                      <a:solidFill>
                                        <a:schemeClr val="tx1"/>
                                      </a:solidFill>
                                      <a:latin typeface="Cambria Math" panose="02040503050406030204" pitchFamily="18" charset="0"/>
                                      <a:ea typeface="Cambria Math" panose="02040503050406030204" pitchFamily="18" charset="0"/>
                                    </a:rPr>
                                    <m:t>1</m:t>
                                  </m:r>
                                </m:num>
                                <m:den>
                                  <m:r>
                                    <a:rPr lang="en-AU" sz="2600" b="0" i="1" smtClean="0">
                                      <a:solidFill>
                                        <a:schemeClr val="tx1"/>
                                      </a:solidFill>
                                      <a:latin typeface="Cambria Math" panose="02040503050406030204" pitchFamily="18" charset="0"/>
                                      <a:ea typeface="Cambria Math" panose="02040503050406030204" pitchFamily="18" charset="0"/>
                                    </a:rPr>
                                    <m:t>𝑚</m:t>
                                  </m:r>
                                </m:den>
                              </m:f>
                              <m:nary>
                                <m:naryPr>
                                  <m:chr m:val="∑"/>
                                  <m:ctrlPr>
                                    <a:rPr lang="en-AU" sz="2600" b="0" i="1" smtClean="0">
                                      <a:solidFill>
                                        <a:schemeClr val="tx1"/>
                                      </a:solidFill>
                                      <a:latin typeface="Cambria Math" panose="02040503050406030204" pitchFamily="18" charset="0"/>
                                    </a:rPr>
                                  </m:ctrlPr>
                                </m:naryPr>
                                <m:sub>
                                  <m:r>
                                    <m:rPr>
                                      <m:brk m:alnAt="23"/>
                                    </m:rPr>
                                    <a:rPr lang="en-AU" sz="2600" b="0" i="1" smtClean="0">
                                      <a:solidFill>
                                        <a:schemeClr val="tx1"/>
                                      </a:solidFill>
                                      <a:latin typeface="Cambria Math" panose="02040503050406030204" pitchFamily="18" charset="0"/>
                                    </a:rPr>
                                    <m:t>𝑖</m:t>
                                  </m:r>
                                  <m:r>
                                    <a:rPr lang="en-AU" sz="2600" b="0" i="1" smtClean="0">
                                      <a:solidFill>
                                        <a:schemeClr val="tx1"/>
                                      </a:solidFill>
                                      <a:latin typeface="Cambria Math" panose="02040503050406030204" pitchFamily="18" charset="0"/>
                                    </a:rPr>
                                    <m:t>=1</m:t>
                                  </m:r>
                                </m:sub>
                                <m:sup>
                                  <m:r>
                                    <a:rPr lang="en-AU" sz="2600" b="0" i="1" smtClean="0">
                                      <a:solidFill>
                                        <a:schemeClr val="tx1"/>
                                      </a:solidFill>
                                      <a:latin typeface="Cambria Math" panose="02040503050406030204" pitchFamily="18" charset="0"/>
                                    </a:rPr>
                                    <m:t>𝑚</m:t>
                                  </m:r>
                                </m:sup>
                                <m:e>
                                  <m:sSub>
                                    <m:sSubPr>
                                      <m:ctrlPr>
                                        <a:rPr lang="en-AU" sz="2600" b="0" i="1" smtClean="0">
                                          <a:solidFill>
                                            <a:schemeClr val="tx1"/>
                                          </a:solidFill>
                                          <a:latin typeface="Cambria Math" panose="02040503050406030204" pitchFamily="18" charset="0"/>
                                        </a:rPr>
                                      </m:ctrlPr>
                                    </m:sSubPr>
                                    <m:e>
                                      <m:r>
                                        <a:rPr lang="en-AU" sz="2600" b="0" i="1" smtClean="0">
                                          <a:solidFill>
                                            <a:schemeClr val="tx1"/>
                                          </a:solidFill>
                                          <a:latin typeface="Cambria Math" panose="02040503050406030204" pitchFamily="18" charset="0"/>
                                        </a:rPr>
                                        <m:t>𝑧</m:t>
                                      </m:r>
                                    </m:e>
                                    <m:sub>
                                      <m:r>
                                        <a:rPr lang="en-AU" sz="2600" b="0" i="1" smtClean="0">
                                          <a:solidFill>
                                            <a:schemeClr val="tx1"/>
                                          </a:solidFill>
                                          <a:latin typeface="Cambria Math" panose="02040503050406030204" pitchFamily="18" charset="0"/>
                                        </a:rPr>
                                        <m:t>𝑖</m:t>
                                      </m:r>
                                      <m:r>
                                        <a:rPr lang="en-AU" sz="2600" b="0" i="1" smtClean="0">
                                          <a:solidFill>
                                            <a:schemeClr val="tx1"/>
                                          </a:solidFill>
                                          <a:latin typeface="Cambria Math" panose="02040503050406030204" pitchFamily="18" charset="0"/>
                                        </a:rPr>
                                        <m:t>1</m:t>
                                      </m:r>
                                    </m:sub>
                                  </m:sSub>
                                  <m:sSub>
                                    <m:sSubPr>
                                      <m:ctrlPr>
                                        <a:rPr lang="en-AU" sz="2600" b="0" i="1" smtClean="0">
                                          <a:solidFill>
                                            <a:schemeClr val="tx1"/>
                                          </a:solidFill>
                                          <a:latin typeface="Cambria Math" panose="02040503050406030204" pitchFamily="18" charset="0"/>
                                        </a:rPr>
                                      </m:ctrlPr>
                                    </m:sSubPr>
                                    <m:e>
                                      <m:r>
                                        <a:rPr lang="en-AU" sz="2600" b="0" i="1" smtClean="0">
                                          <a:solidFill>
                                            <a:schemeClr val="tx1"/>
                                          </a:solidFill>
                                          <a:latin typeface="Cambria Math" panose="02040503050406030204" pitchFamily="18" charset="0"/>
                                        </a:rPr>
                                        <m:t>𝑧</m:t>
                                      </m:r>
                                    </m:e>
                                    <m:sub>
                                      <m:r>
                                        <a:rPr lang="en-AU" sz="2600" b="0" i="1" smtClean="0">
                                          <a:solidFill>
                                            <a:schemeClr val="tx1"/>
                                          </a:solidFill>
                                          <a:latin typeface="Cambria Math" panose="02040503050406030204" pitchFamily="18" charset="0"/>
                                        </a:rPr>
                                        <m:t>𝑖𝑛</m:t>
                                      </m:r>
                                    </m:sub>
                                  </m:sSub>
                                </m:e>
                              </m:nary>
                            </m:e>
                          </m:mr>
                          <m:mr>
                            <m:e/>
                            <m:e>
                              <m:f>
                                <m:fPr>
                                  <m:ctrlPr>
                                    <a:rPr lang="en-AU" sz="2600" b="0" i="1" smtClean="0">
                                      <a:solidFill>
                                        <a:srgbClr val="C00000"/>
                                      </a:solidFill>
                                      <a:latin typeface="Cambria Math" panose="02040503050406030204" pitchFamily="18" charset="0"/>
                                      <a:ea typeface="Cambria Math" panose="02040503050406030204" pitchFamily="18" charset="0"/>
                                    </a:rPr>
                                  </m:ctrlPr>
                                </m:fPr>
                                <m:num>
                                  <m:r>
                                    <a:rPr lang="en-AU" sz="2600" b="0" i="1" smtClean="0">
                                      <a:solidFill>
                                        <a:srgbClr val="C00000"/>
                                      </a:solidFill>
                                      <a:latin typeface="Cambria Math" panose="02040503050406030204" pitchFamily="18" charset="0"/>
                                      <a:ea typeface="Cambria Math" panose="02040503050406030204" pitchFamily="18" charset="0"/>
                                    </a:rPr>
                                    <m:t>1</m:t>
                                  </m:r>
                                </m:num>
                                <m:den>
                                  <m:r>
                                    <a:rPr lang="en-AU" sz="2600" b="0" i="1" smtClean="0">
                                      <a:solidFill>
                                        <a:srgbClr val="C00000"/>
                                      </a:solidFill>
                                      <a:latin typeface="Cambria Math" panose="02040503050406030204" pitchFamily="18" charset="0"/>
                                      <a:ea typeface="Cambria Math" panose="02040503050406030204" pitchFamily="18" charset="0"/>
                                    </a:rPr>
                                    <m:t>𝑚</m:t>
                                  </m:r>
                                </m:den>
                              </m:f>
                              <m:nary>
                                <m:naryPr>
                                  <m:chr m:val="∑"/>
                                  <m:ctrlPr>
                                    <a:rPr lang="en-AU" sz="2600" b="0" i="1" smtClean="0">
                                      <a:solidFill>
                                        <a:srgbClr val="C00000"/>
                                      </a:solidFill>
                                      <a:latin typeface="Cambria Math" panose="02040503050406030204" pitchFamily="18" charset="0"/>
                                    </a:rPr>
                                  </m:ctrlPr>
                                </m:naryPr>
                                <m:sub>
                                  <m:r>
                                    <m:rPr>
                                      <m:brk m:alnAt="23"/>
                                    </m:rPr>
                                    <a:rPr lang="en-AU" sz="2600" b="0" i="1" smtClean="0">
                                      <a:solidFill>
                                        <a:srgbClr val="C00000"/>
                                      </a:solidFill>
                                      <a:latin typeface="Cambria Math" panose="02040503050406030204" pitchFamily="18" charset="0"/>
                                    </a:rPr>
                                    <m:t>𝑖</m:t>
                                  </m:r>
                                  <m:r>
                                    <a:rPr lang="en-AU" sz="2600" b="0" i="1" smtClean="0">
                                      <a:solidFill>
                                        <a:srgbClr val="C00000"/>
                                      </a:solidFill>
                                      <a:latin typeface="Cambria Math" panose="02040503050406030204" pitchFamily="18" charset="0"/>
                                    </a:rPr>
                                    <m:t>=1</m:t>
                                  </m:r>
                                </m:sub>
                                <m:sup>
                                  <m:r>
                                    <a:rPr lang="en-AU" sz="2600" b="0" i="1" smtClean="0">
                                      <a:solidFill>
                                        <a:srgbClr val="C00000"/>
                                      </a:solidFill>
                                      <a:latin typeface="Cambria Math" panose="02040503050406030204" pitchFamily="18" charset="0"/>
                                    </a:rPr>
                                    <m:t>𝑚</m:t>
                                  </m:r>
                                </m:sup>
                                <m:e>
                                  <m:sSub>
                                    <m:sSubPr>
                                      <m:ctrlPr>
                                        <a:rPr lang="en-AU" sz="2600" b="0" i="1" smtClean="0">
                                          <a:solidFill>
                                            <a:srgbClr val="C00000"/>
                                          </a:solidFill>
                                          <a:latin typeface="Cambria Math" panose="02040503050406030204" pitchFamily="18" charset="0"/>
                                        </a:rPr>
                                      </m:ctrlPr>
                                    </m:sSubPr>
                                    <m:e>
                                      <m:r>
                                        <a:rPr lang="en-AU" sz="2600" b="0" i="1" smtClean="0">
                                          <a:solidFill>
                                            <a:srgbClr val="C00000"/>
                                          </a:solidFill>
                                          <a:latin typeface="Cambria Math" panose="02040503050406030204" pitchFamily="18" charset="0"/>
                                        </a:rPr>
                                        <m:t>𝑧</m:t>
                                      </m:r>
                                    </m:e>
                                    <m:sub>
                                      <m:r>
                                        <a:rPr lang="en-AU" sz="2600" b="0" i="1" smtClean="0">
                                          <a:solidFill>
                                            <a:srgbClr val="C00000"/>
                                          </a:solidFill>
                                          <a:latin typeface="Cambria Math" panose="02040503050406030204" pitchFamily="18" charset="0"/>
                                        </a:rPr>
                                        <m:t>𝑖𝑗</m:t>
                                      </m:r>
                                    </m:sub>
                                  </m:sSub>
                                  <m:sSub>
                                    <m:sSubPr>
                                      <m:ctrlPr>
                                        <a:rPr lang="en-AU" sz="2600" b="0" i="1" smtClean="0">
                                          <a:solidFill>
                                            <a:srgbClr val="C00000"/>
                                          </a:solidFill>
                                          <a:latin typeface="Cambria Math" panose="02040503050406030204" pitchFamily="18" charset="0"/>
                                        </a:rPr>
                                      </m:ctrlPr>
                                    </m:sSubPr>
                                    <m:e>
                                      <m:r>
                                        <a:rPr lang="en-AU" sz="2600" b="0" i="1" smtClean="0">
                                          <a:solidFill>
                                            <a:srgbClr val="C00000"/>
                                          </a:solidFill>
                                          <a:latin typeface="Cambria Math" panose="02040503050406030204" pitchFamily="18" charset="0"/>
                                        </a:rPr>
                                        <m:t>𝑧</m:t>
                                      </m:r>
                                    </m:e>
                                    <m:sub>
                                      <m:r>
                                        <a:rPr lang="en-AU" sz="2600" b="0" i="1" smtClean="0">
                                          <a:solidFill>
                                            <a:srgbClr val="C00000"/>
                                          </a:solidFill>
                                          <a:latin typeface="Cambria Math" panose="02040503050406030204" pitchFamily="18" charset="0"/>
                                        </a:rPr>
                                        <m:t>𝑖𝑘</m:t>
                                      </m:r>
                                    </m:sub>
                                  </m:sSub>
                                </m:e>
                              </m:nary>
                            </m:e>
                            <m:e/>
                          </m:mr>
                          <m:mr>
                            <m:e/>
                            <m:e/>
                            <m:e>
                              <m:r>
                                <a:rPr lang="en-AU" sz="2600" b="0" i="1" smtClean="0">
                                  <a:solidFill>
                                    <a:schemeClr val="tx1"/>
                                  </a:solidFill>
                                  <a:latin typeface="Cambria Math" panose="02040503050406030204" pitchFamily="18" charset="0"/>
                                  <a:ea typeface="Cambria Math" panose="02040503050406030204" pitchFamily="18" charset="0"/>
                                </a:rPr>
                                <m:t>⋱</m:t>
                              </m:r>
                            </m:e>
                          </m:mr>
                        </m:m>
                      </m:e>
                    </m:d>
                  </m:oMath>
                </a14:m>
                <a:r>
                  <a:rPr lang="en-AU" sz="2600" dirty="0">
                    <a:latin typeface="Century Gothic" panose="020B0502020202020204" pitchFamily="34" charset="0"/>
                  </a:rPr>
                  <a:t>=</a:t>
                </a:r>
                <a:r>
                  <a:rPr lang="en-AU" sz="2600" b="0" dirty="0">
                    <a:solidFill>
                      <a:schemeClr val="tx1"/>
                    </a:solidFill>
                    <a:ea typeface="Cambria Math" panose="02040503050406030204" pitchFamily="18" charset="0"/>
                  </a:rPr>
                  <a:t> </a:t>
                </a:r>
                <a14:m>
                  <m:oMath xmlns:m="http://schemas.openxmlformats.org/officeDocument/2006/math">
                    <m:sSubSup>
                      <m:sSubSupPr>
                        <m:ctrlPr>
                          <a:rPr lang="en-AU" sz="2600" b="0" i="1" smtClean="0">
                            <a:solidFill>
                              <a:srgbClr val="00B050"/>
                            </a:solidFill>
                            <a:latin typeface="Cambria Math" panose="02040503050406030204" pitchFamily="18" charset="0"/>
                            <a:ea typeface="Cambria Math" panose="02040503050406030204" pitchFamily="18" charset="0"/>
                          </a:rPr>
                        </m:ctrlPr>
                      </m:sSubSupPr>
                      <m:e>
                        <m:r>
                          <a:rPr lang="en-AU" sz="2600" b="0" i="1" smtClean="0">
                            <a:solidFill>
                              <a:srgbClr val="00B050"/>
                            </a:solidFill>
                            <a:latin typeface="Cambria Math" panose="02040503050406030204" pitchFamily="18" charset="0"/>
                            <a:ea typeface="Cambria Math" panose="02040503050406030204" pitchFamily="18" charset="0"/>
                          </a:rPr>
                          <m:t>𝜎</m:t>
                        </m:r>
                      </m:e>
                      <m:sub>
                        <m:r>
                          <a:rPr lang="en-AU" sz="2600" b="0" i="1" smtClean="0">
                            <a:solidFill>
                              <a:srgbClr val="00B050"/>
                            </a:solidFill>
                            <a:latin typeface="Cambria Math" panose="02040503050406030204" pitchFamily="18" charset="0"/>
                            <a:ea typeface="Cambria Math" panose="02040503050406030204" pitchFamily="18" charset="0"/>
                          </a:rPr>
                          <m:t>𝑔</m:t>
                        </m:r>
                      </m:sub>
                      <m:sup>
                        <m:r>
                          <a:rPr lang="en-AU" sz="2600" b="0" i="1" smtClean="0">
                            <a:solidFill>
                              <a:srgbClr val="00B050"/>
                            </a:solidFill>
                            <a:latin typeface="Cambria Math" panose="02040503050406030204" pitchFamily="18" charset="0"/>
                            <a:ea typeface="Cambria Math" panose="02040503050406030204" pitchFamily="18" charset="0"/>
                          </a:rPr>
                          <m:t>2</m:t>
                        </m:r>
                      </m:sup>
                    </m:sSubSup>
                    <m:r>
                      <a:rPr lang="en-AU" sz="2600" b="1" i="0" smtClean="0">
                        <a:solidFill>
                          <a:schemeClr val="tx1"/>
                        </a:solidFill>
                        <a:latin typeface="Cambria Math" panose="02040503050406030204" pitchFamily="18" charset="0"/>
                        <a:ea typeface="Cambria Math" panose="02040503050406030204" pitchFamily="18" charset="0"/>
                      </a:rPr>
                      <m:t>𝐆𝐑𝐌</m:t>
                    </m:r>
                  </m:oMath>
                </a14:m>
                <a:endParaRPr lang="en-AU" sz="2600" b="1" dirty="0">
                  <a:latin typeface="Century Gothic" panose="020B0502020202020204" pitchFamily="34" charset="0"/>
                </a:endParaRPr>
              </a:p>
              <a:p>
                <a:pPr marL="0" indent="0">
                  <a:buNone/>
                </a:pP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p:txBody>
          </p:sp>
        </mc:Choice>
        <mc:Fallback xmlns="">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2" y="1505776"/>
                <a:ext cx="11232738" cy="4755566"/>
              </a:xfrm>
              <a:blipFill>
                <a:blip r:embed="rId2"/>
                <a:stretch>
                  <a:fillRect l="-1129" t="-213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29</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6667384-FB1D-134B-9F00-B81D1F3F6D04}"/>
                  </a:ext>
                </a:extLst>
              </p:cNvPr>
              <p:cNvSpPr txBox="1"/>
              <p:nvPr/>
            </p:nvSpPr>
            <p:spPr>
              <a:xfrm>
                <a:off x="8029575" y="4632717"/>
                <a:ext cx="834390" cy="4914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AU" sz="2400" i="1" smtClean="0">
                              <a:solidFill>
                                <a:srgbClr val="C00000"/>
                              </a:solidFill>
                              <a:latin typeface="Cambria Math" panose="02040503050406030204" pitchFamily="18" charset="0"/>
                            </a:rPr>
                          </m:ctrlPr>
                        </m:sSubPr>
                        <m:e>
                          <m:acc>
                            <m:accPr>
                              <m:chr m:val="̂"/>
                              <m:ctrlPr>
                                <a:rPr lang="en-AU" sz="2400" i="1" smtClean="0">
                                  <a:solidFill>
                                    <a:srgbClr val="C00000"/>
                                  </a:solidFill>
                                  <a:latin typeface="Cambria Math" panose="02040503050406030204" pitchFamily="18" charset="0"/>
                                </a:rPr>
                              </m:ctrlPr>
                            </m:accPr>
                            <m:e>
                              <m:r>
                                <a:rPr lang="en-AU" sz="2400" i="1" smtClean="0">
                                  <a:solidFill>
                                    <a:srgbClr val="C00000"/>
                                  </a:solidFill>
                                  <a:latin typeface="Cambria Math" panose="02040503050406030204" pitchFamily="18" charset="0"/>
                                  <a:ea typeface="Cambria Math" panose="02040503050406030204" pitchFamily="18" charset="0"/>
                                </a:rPr>
                                <m:t>𝜋</m:t>
                              </m:r>
                            </m:e>
                          </m:acc>
                        </m:e>
                        <m:sub>
                          <m:r>
                            <a:rPr lang="en-AU" sz="2400" b="0" i="1" smtClean="0">
                              <a:solidFill>
                                <a:srgbClr val="C00000"/>
                              </a:solidFill>
                              <a:latin typeface="Cambria Math" panose="02040503050406030204" pitchFamily="18" charset="0"/>
                            </a:rPr>
                            <m:t>𝑗𝑘</m:t>
                          </m:r>
                        </m:sub>
                      </m:sSub>
                    </m:oMath>
                  </m:oMathPara>
                </a14:m>
                <a:endParaRPr lang="en-US" sz="2400" dirty="0"/>
              </a:p>
            </p:txBody>
          </p:sp>
        </mc:Choice>
        <mc:Fallback xmlns="">
          <p:sp>
            <p:nvSpPr>
              <p:cNvPr id="5" name="TextBox 4">
                <a:extLst>
                  <a:ext uri="{FF2B5EF4-FFF2-40B4-BE49-F238E27FC236}">
                    <a16:creationId xmlns:a16="http://schemas.microsoft.com/office/drawing/2014/main" id="{A6667384-FB1D-134B-9F00-B81D1F3F6D04}"/>
                  </a:ext>
                </a:extLst>
              </p:cNvPr>
              <p:cNvSpPr txBox="1">
                <a:spLocks noRot="1" noChangeAspect="1" noMove="1" noResize="1" noEditPoints="1" noAdjustHandles="1" noChangeArrowheads="1" noChangeShapeType="1" noTextEdit="1"/>
              </p:cNvSpPr>
              <p:nvPr/>
            </p:nvSpPr>
            <p:spPr>
              <a:xfrm>
                <a:off x="8029575" y="4632717"/>
                <a:ext cx="834390" cy="491417"/>
              </a:xfrm>
              <a:prstGeom prst="rect">
                <a:avLst/>
              </a:prstGeom>
              <a:blipFill>
                <a:blip r:embed="rId3"/>
                <a:stretch>
                  <a:fillRect b="-12500"/>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D5136D7A-32C8-424A-B4E9-2D1E838A256D}"/>
              </a:ext>
            </a:extLst>
          </p:cNvPr>
          <p:cNvCxnSpPr>
            <a:cxnSpLocks/>
          </p:cNvCxnSpPr>
          <p:nvPr/>
        </p:nvCxnSpPr>
        <p:spPr>
          <a:xfrm flipH="1" flipV="1">
            <a:off x="7715250" y="4103370"/>
            <a:ext cx="514350" cy="594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8166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53038-6AE0-1044-8A02-1C7223FA7ACD}"/>
              </a:ext>
            </a:extLst>
          </p:cNvPr>
          <p:cNvSpPr>
            <a:spLocks noGrp="1"/>
          </p:cNvSpPr>
          <p:nvPr>
            <p:ph type="title"/>
          </p:nvPr>
        </p:nvSpPr>
        <p:spPr/>
        <p:txBody>
          <a:bodyPr/>
          <a:lstStyle/>
          <a:p>
            <a:r>
              <a:rPr lang="en-US" b="1" dirty="0">
                <a:latin typeface="Century Gothic" panose="020B0502020202020204" pitchFamily="34" charset="0"/>
              </a:rPr>
              <a:t>Outline</a:t>
            </a:r>
          </a:p>
        </p:txBody>
      </p:sp>
      <p:sp>
        <p:nvSpPr>
          <p:cNvPr id="3" name="Content Placeholder 2">
            <a:extLst>
              <a:ext uri="{FF2B5EF4-FFF2-40B4-BE49-F238E27FC236}">
                <a16:creationId xmlns:a16="http://schemas.microsoft.com/office/drawing/2014/main" id="{C9E8D6BC-831A-7149-AD5D-9D328EA96546}"/>
              </a:ext>
            </a:extLst>
          </p:cNvPr>
          <p:cNvSpPr>
            <a:spLocks noGrp="1"/>
          </p:cNvSpPr>
          <p:nvPr>
            <p:ph idx="1"/>
          </p:nvPr>
        </p:nvSpPr>
        <p:spPr/>
        <p:txBody>
          <a:bodyPr/>
          <a:lstStyle/>
          <a:p>
            <a:r>
              <a:rPr lang="en-US" dirty="0">
                <a:latin typeface="Century Gothic" panose="020B0502020202020204" pitchFamily="34" charset="0"/>
              </a:rPr>
              <a:t>Definition of heritability (and genetic correlation)</a:t>
            </a:r>
          </a:p>
          <a:p>
            <a:endParaRPr lang="en-US" dirty="0">
              <a:latin typeface="Century Gothic" panose="020B0502020202020204" pitchFamily="34" charset="0"/>
            </a:endParaRPr>
          </a:p>
          <a:p>
            <a:r>
              <a:rPr lang="en-US" dirty="0">
                <a:latin typeface="Century Gothic" panose="020B0502020202020204" pitchFamily="34" charset="0"/>
              </a:rPr>
              <a:t>What is heritability used and useful for?</a:t>
            </a: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5392263C-3FC8-7944-BCD1-595C364C36C9}"/>
              </a:ext>
            </a:extLst>
          </p:cNvPr>
          <p:cNvSpPr>
            <a:spLocks noGrp="1"/>
          </p:cNvSpPr>
          <p:nvPr>
            <p:ph type="sldNum" sz="quarter" idx="12"/>
          </p:nvPr>
        </p:nvSpPr>
        <p:spPr/>
        <p:txBody>
          <a:bodyPr/>
          <a:lstStyle/>
          <a:p>
            <a:fld id="{371478A0-77EB-7248-9925-41B264A01935}" type="slidenum">
              <a:rPr lang="en-US" smtClean="0"/>
              <a:t>3</a:t>
            </a:fld>
            <a:endParaRPr lang="en-US"/>
          </a:p>
        </p:txBody>
      </p:sp>
    </p:spTree>
    <p:extLst>
      <p:ext uri="{BB962C8B-B14F-4D97-AF65-F5344CB8AC3E}">
        <p14:creationId xmlns:p14="http://schemas.microsoft.com/office/powerpoint/2010/main" val="3540466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AU" b="1" dirty="0">
                <a:latin typeface="Century Gothic" panose="020B0502020202020204" pitchFamily="34" charset="0"/>
              </a:rPr>
              <a:t>The “G” part in GREML…</a:t>
            </a:r>
            <a:endParaRPr lang="en-US" dirty="0">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10937036" cy="4755566"/>
              </a:xfrm>
            </p:spPr>
            <p:txBody>
              <a:bodyPr>
                <a:normAutofit fontScale="77500" lnSpcReduction="20000"/>
              </a:bodyPr>
              <a:lstStyle/>
              <a:p>
                <a:pPr marL="0" indent="0">
                  <a:buNone/>
                </a:pPr>
                <a:r>
                  <a:rPr lang="en-AU" dirty="0">
                    <a:latin typeface="Century Gothic" panose="020B0502020202020204" pitchFamily="34" charset="0"/>
                  </a:rPr>
                  <a:t>So if we now assume that the residual terms (the “</a:t>
                </a:r>
                <a:r>
                  <a:rPr lang="en-AU" dirty="0">
                    <a:solidFill>
                      <a:schemeClr val="accent1"/>
                    </a:solidFill>
                    <a:latin typeface="Century Gothic" panose="020B0502020202020204" pitchFamily="34" charset="0"/>
                  </a:rPr>
                  <a:t>e</a:t>
                </a:r>
                <a:r>
                  <a:rPr lang="en-AU" dirty="0">
                    <a:latin typeface="Century Gothic" panose="020B0502020202020204" pitchFamily="34" charset="0"/>
                  </a:rPr>
                  <a:t>” in Y=</a:t>
                </a:r>
                <a:r>
                  <a:rPr lang="en-AU" dirty="0" err="1">
                    <a:solidFill>
                      <a:srgbClr val="00B050"/>
                    </a:solidFill>
                    <a:latin typeface="Century Gothic" panose="020B0502020202020204" pitchFamily="34" charset="0"/>
                  </a:rPr>
                  <a:t>g</a:t>
                </a:r>
                <a:r>
                  <a:rPr lang="en-AU" dirty="0" err="1">
                    <a:latin typeface="Century Gothic" panose="020B0502020202020204" pitchFamily="34" charset="0"/>
                  </a:rPr>
                  <a:t>+</a:t>
                </a:r>
                <a:r>
                  <a:rPr lang="en-AU" dirty="0" err="1">
                    <a:solidFill>
                      <a:schemeClr val="accent1"/>
                    </a:solidFill>
                    <a:latin typeface="Century Gothic" panose="020B0502020202020204" pitchFamily="34" charset="0"/>
                  </a:rPr>
                  <a:t>e</a:t>
                </a:r>
                <a:r>
                  <a:rPr lang="en-AU" dirty="0">
                    <a:latin typeface="Century Gothic" panose="020B0502020202020204" pitchFamily="34" charset="0"/>
                  </a:rPr>
                  <a:t>) are independent normally distributed variables with mean 0 and variance </a:t>
                </a:r>
                <a14:m>
                  <m:oMath xmlns:m="http://schemas.openxmlformats.org/officeDocument/2006/math">
                    <m:sSubSup>
                      <m:sSubSupPr>
                        <m:ctrlPr>
                          <a:rPr lang="en-AU" b="0" i="1" smtClean="0">
                            <a:solidFill>
                              <a:schemeClr val="accent1"/>
                            </a:solidFill>
                            <a:latin typeface="Cambria Math" panose="02040503050406030204" pitchFamily="18" charset="0"/>
                            <a:ea typeface="Cambria Math" panose="02040503050406030204" pitchFamily="18" charset="0"/>
                          </a:rPr>
                        </m:ctrlPr>
                      </m:sSubSupPr>
                      <m:e>
                        <m:r>
                          <a:rPr lang="en-AU" b="0" i="1" smtClean="0">
                            <a:solidFill>
                              <a:schemeClr val="accent1"/>
                            </a:solidFill>
                            <a:latin typeface="Cambria Math" panose="02040503050406030204" pitchFamily="18" charset="0"/>
                            <a:ea typeface="Cambria Math" panose="02040503050406030204" pitchFamily="18" charset="0"/>
                          </a:rPr>
                          <m:t>𝜎</m:t>
                        </m:r>
                      </m:e>
                      <m:sub>
                        <m:r>
                          <a:rPr lang="en-AU" b="0" i="1" smtClean="0">
                            <a:solidFill>
                              <a:schemeClr val="accent1"/>
                            </a:solidFill>
                            <a:latin typeface="Cambria Math" panose="02040503050406030204" pitchFamily="18" charset="0"/>
                            <a:ea typeface="Cambria Math" panose="02040503050406030204" pitchFamily="18" charset="0"/>
                          </a:rPr>
                          <m:t>𝑒</m:t>
                        </m:r>
                      </m:sub>
                      <m:sup>
                        <m:r>
                          <a:rPr lang="en-AU" b="0" i="1" smtClean="0">
                            <a:solidFill>
                              <a:schemeClr val="accent1"/>
                            </a:solidFill>
                            <a:latin typeface="Cambria Math" panose="02040503050406030204" pitchFamily="18" charset="0"/>
                            <a:ea typeface="Cambria Math" panose="02040503050406030204" pitchFamily="18" charset="0"/>
                          </a:rPr>
                          <m:t>2</m:t>
                        </m:r>
                      </m:sup>
                    </m:sSubSup>
                  </m:oMath>
                </a14:m>
                <a:r>
                  <a:rPr lang="en-AU" dirty="0">
                    <a:latin typeface="Century Gothic" panose="020B0502020202020204" pitchFamily="34" charset="0"/>
                  </a:rPr>
                  <a:t>.</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Then we can write our final “G” model as</a:t>
                </a:r>
              </a:p>
              <a:p>
                <a:pPr marL="0" indent="0">
                  <a:buNone/>
                </a:pPr>
                <a:endParaRPr lang="en-AU" dirty="0">
                  <a:latin typeface="Century Gothic" panose="020B0502020202020204" pitchFamily="34" charset="0"/>
                </a:endParaRPr>
              </a:p>
              <a:p>
                <a:pPr marL="0" indent="0">
                  <a:buNone/>
                </a:pPr>
                <a14:m>
                  <m:oMathPara xmlns:m="http://schemas.openxmlformats.org/officeDocument/2006/math">
                    <m:oMathParaPr>
                      <m:jc m:val="centerGroup"/>
                    </m:oMathParaPr>
                    <m:oMath xmlns:m="http://schemas.openxmlformats.org/officeDocument/2006/math">
                      <m:r>
                        <a:rPr lang="en-AU" sz="5000" b="1" i="1" smtClean="0">
                          <a:solidFill>
                            <a:schemeClr val="tx1"/>
                          </a:solidFill>
                          <a:latin typeface="Cambria Math" panose="02040503050406030204" pitchFamily="18" charset="0"/>
                        </a:rPr>
                        <m:t>𝒀</m:t>
                      </m:r>
                      <m:r>
                        <a:rPr lang="en-AU" sz="5000" b="1" i="1" smtClean="0">
                          <a:solidFill>
                            <a:schemeClr val="tx1"/>
                          </a:solidFill>
                          <a:latin typeface="Cambria Math" panose="02040503050406030204" pitchFamily="18" charset="0"/>
                        </a:rPr>
                        <m:t>=</m:t>
                      </m:r>
                      <m:d>
                        <m:dPr>
                          <m:ctrlPr>
                            <a:rPr lang="en-AU" sz="5400" b="0" i="1" smtClean="0">
                              <a:solidFill>
                                <a:schemeClr val="tx1"/>
                              </a:solidFill>
                              <a:latin typeface="Cambria Math" panose="02040503050406030204" pitchFamily="18" charset="0"/>
                              <a:ea typeface="Cambria Math" panose="02040503050406030204" pitchFamily="18" charset="0"/>
                            </a:rPr>
                          </m:ctrlPr>
                        </m:dPr>
                        <m:e>
                          <m:m>
                            <m:mPr>
                              <m:mcs>
                                <m:mc>
                                  <m:mcPr>
                                    <m:count m:val="1"/>
                                    <m:mcJc m:val="center"/>
                                  </m:mcPr>
                                </m:mc>
                              </m:mcs>
                              <m:ctrlPr>
                                <a:rPr lang="en-AU" sz="5400" b="0" i="1" smtClean="0">
                                  <a:solidFill>
                                    <a:schemeClr val="tx1"/>
                                  </a:solidFill>
                                  <a:latin typeface="Cambria Math" panose="02040503050406030204" pitchFamily="18" charset="0"/>
                                  <a:ea typeface="Cambria Math" panose="02040503050406030204" pitchFamily="18" charset="0"/>
                                </a:rPr>
                              </m:ctrlPr>
                            </m:mPr>
                            <m:mr>
                              <m:e>
                                <m:sSub>
                                  <m:sSubPr>
                                    <m:ctrlPr>
                                      <a:rPr lang="en-AU" sz="5400" b="0" i="1" smtClean="0">
                                        <a:solidFill>
                                          <a:schemeClr val="tx1"/>
                                        </a:solidFill>
                                        <a:latin typeface="Cambria Math" panose="02040503050406030204" pitchFamily="18" charset="0"/>
                                      </a:rPr>
                                    </m:ctrlPr>
                                  </m:sSubPr>
                                  <m:e>
                                    <m:r>
                                      <a:rPr lang="en-AU" sz="5400" b="0" i="1" smtClean="0">
                                        <a:solidFill>
                                          <a:schemeClr val="tx1"/>
                                        </a:solidFill>
                                        <a:latin typeface="Cambria Math" panose="02040503050406030204" pitchFamily="18" charset="0"/>
                                      </a:rPr>
                                      <m:t>𝑌</m:t>
                                    </m:r>
                                  </m:e>
                                  <m:sub>
                                    <m:r>
                                      <a:rPr lang="en-AU" sz="5400" b="0" i="1" smtClean="0">
                                        <a:solidFill>
                                          <a:schemeClr val="tx1"/>
                                        </a:solidFill>
                                        <a:latin typeface="Cambria Math" panose="02040503050406030204" pitchFamily="18" charset="0"/>
                                      </a:rPr>
                                      <m:t>1</m:t>
                                    </m:r>
                                  </m:sub>
                                </m:sSub>
                              </m:e>
                            </m:mr>
                            <m:mr>
                              <m:e>
                                <m:r>
                                  <a:rPr lang="en-AU" sz="5400" b="0" i="1" smtClean="0">
                                    <a:solidFill>
                                      <a:schemeClr val="tx1"/>
                                    </a:solidFill>
                                    <a:latin typeface="Cambria Math" panose="02040503050406030204" pitchFamily="18" charset="0"/>
                                    <a:ea typeface="Cambria Math" panose="02040503050406030204" pitchFamily="18" charset="0"/>
                                  </a:rPr>
                                  <m:t>⋮</m:t>
                                </m:r>
                              </m:e>
                            </m:mr>
                            <m:mr>
                              <m:e>
                                <m:sSub>
                                  <m:sSubPr>
                                    <m:ctrlPr>
                                      <a:rPr lang="en-AU" sz="5400" b="0" i="1" smtClean="0">
                                        <a:solidFill>
                                          <a:schemeClr val="tx1"/>
                                        </a:solidFill>
                                        <a:latin typeface="Cambria Math" panose="02040503050406030204" pitchFamily="18" charset="0"/>
                                      </a:rPr>
                                    </m:ctrlPr>
                                  </m:sSubPr>
                                  <m:e>
                                    <m:r>
                                      <a:rPr lang="en-AU" sz="5400" b="0" i="1" smtClean="0">
                                        <a:solidFill>
                                          <a:schemeClr val="tx1"/>
                                        </a:solidFill>
                                        <a:latin typeface="Cambria Math" panose="02040503050406030204" pitchFamily="18" charset="0"/>
                                      </a:rPr>
                                      <m:t>𝑌</m:t>
                                    </m:r>
                                  </m:e>
                                  <m:sub>
                                    <m:r>
                                      <a:rPr lang="en-AU" sz="5400" b="0" i="1" smtClean="0">
                                        <a:solidFill>
                                          <a:schemeClr val="tx1"/>
                                        </a:solidFill>
                                        <a:latin typeface="Cambria Math" panose="02040503050406030204" pitchFamily="18" charset="0"/>
                                      </a:rPr>
                                      <m:t>𝑛</m:t>
                                    </m:r>
                                  </m:sub>
                                </m:sSub>
                              </m:e>
                            </m:mr>
                          </m:m>
                        </m:e>
                      </m:d>
                      <m:r>
                        <a:rPr lang="en-AU" sz="5000" b="0" i="1" smtClean="0">
                          <a:solidFill>
                            <a:schemeClr val="tx1"/>
                          </a:solidFill>
                          <a:latin typeface="Cambria Math" panose="02040503050406030204" pitchFamily="18" charset="0"/>
                        </a:rPr>
                        <m:t>~</m:t>
                      </m:r>
                      <m:r>
                        <a:rPr lang="en-AU" sz="5000" b="0" i="1" smtClean="0">
                          <a:solidFill>
                            <a:schemeClr val="tx1"/>
                          </a:solidFill>
                          <a:latin typeface="Cambria Math" panose="02040503050406030204" pitchFamily="18" charset="0"/>
                        </a:rPr>
                        <m:t>𝑁</m:t>
                      </m:r>
                      <m:r>
                        <a:rPr lang="en-AU" sz="5000" b="0" i="1" smtClean="0">
                          <a:solidFill>
                            <a:schemeClr val="tx1"/>
                          </a:solidFill>
                          <a:latin typeface="Cambria Math" panose="02040503050406030204" pitchFamily="18" charset="0"/>
                        </a:rPr>
                        <m:t>(</m:t>
                      </m:r>
                      <m:r>
                        <a:rPr lang="en-AU" sz="5000" b="1" i="1" smtClean="0">
                          <a:solidFill>
                            <a:schemeClr val="tx1"/>
                          </a:solidFill>
                          <a:latin typeface="Cambria Math" panose="02040503050406030204" pitchFamily="18" charset="0"/>
                        </a:rPr>
                        <m:t>𝟎</m:t>
                      </m:r>
                      <m:r>
                        <a:rPr lang="en-AU" sz="5000" b="0" i="1" smtClean="0">
                          <a:solidFill>
                            <a:schemeClr val="tx1"/>
                          </a:solidFill>
                          <a:latin typeface="Cambria Math" panose="02040503050406030204" pitchFamily="18" charset="0"/>
                        </a:rPr>
                        <m:t>,</m:t>
                      </m:r>
                      <m:sSubSup>
                        <m:sSubSupPr>
                          <m:ctrlPr>
                            <a:rPr lang="en-AU" sz="5000" i="1" smtClean="0">
                              <a:solidFill>
                                <a:srgbClr val="00B050"/>
                              </a:solidFill>
                              <a:latin typeface="Cambria Math" panose="02040503050406030204" pitchFamily="18" charset="0"/>
                              <a:ea typeface="Cambria Math" panose="02040503050406030204" pitchFamily="18" charset="0"/>
                            </a:rPr>
                          </m:ctrlPr>
                        </m:sSubSupPr>
                        <m:e>
                          <m:r>
                            <a:rPr lang="en-AU" sz="5000" i="1">
                              <a:solidFill>
                                <a:srgbClr val="00B050"/>
                              </a:solidFill>
                              <a:latin typeface="Cambria Math" panose="02040503050406030204" pitchFamily="18" charset="0"/>
                              <a:ea typeface="Cambria Math" panose="02040503050406030204" pitchFamily="18" charset="0"/>
                            </a:rPr>
                            <m:t>𝜎</m:t>
                          </m:r>
                        </m:e>
                        <m:sub>
                          <m:r>
                            <a:rPr lang="en-AU" sz="5000" i="1">
                              <a:solidFill>
                                <a:srgbClr val="00B050"/>
                              </a:solidFill>
                              <a:latin typeface="Cambria Math" panose="02040503050406030204" pitchFamily="18" charset="0"/>
                              <a:ea typeface="Cambria Math" panose="02040503050406030204" pitchFamily="18" charset="0"/>
                            </a:rPr>
                            <m:t>𝑔</m:t>
                          </m:r>
                        </m:sub>
                        <m:sup>
                          <m:r>
                            <a:rPr lang="en-AU" sz="5000" i="1">
                              <a:solidFill>
                                <a:srgbClr val="00B050"/>
                              </a:solidFill>
                              <a:latin typeface="Cambria Math" panose="02040503050406030204" pitchFamily="18" charset="0"/>
                              <a:ea typeface="Cambria Math" panose="02040503050406030204" pitchFamily="18" charset="0"/>
                            </a:rPr>
                            <m:t>2</m:t>
                          </m:r>
                        </m:sup>
                      </m:sSubSup>
                      <m:r>
                        <a:rPr lang="en-AU" sz="5000" b="1">
                          <a:solidFill>
                            <a:schemeClr val="tx1"/>
                          </a:solidFill>
                          <a:latin typeface="Cambria Math" panose="02040503050406030204" pitchFamily="18" charset="0"/>
                          <a:ea typeface="Cambria Math" panose="02040503050406030204" pitchFamily="18" charset="0"/>
                        </a:rPr>
                        <m:t>𝐆𝐑𝐌</m:t>
                      </m:r>
                      <m:r>
                        <a:rPr lang="en-AU" sz="5000" b="0" i="1" smtClean="0">
                          <a:solidFill>
                            <a:schemeClr val="tx1"/>
                          </a:solidFill>
                          <a:latin typeface="Cambria Math" panose="02040503050406030204" pitchFamily="18" charset="0"/>
                          <a:ea typeface="Cambria Math" panose="02040503050406030204" pitchFamily="18" charset="0"/>
                        </a:rPr>
                        <m:t>+</m:t>
                      </m:r>
                      <m:sSubSup>
                        <m:sSubSupPr>
                          <m:ctrlPr>
                            <a:rPr lang="en-AU" sz="5000" b="0" i="1" smtClean="0">
                              <a:solidFill>
                                <a:schemeClr val="accent1"/>
                              </a:solidFill>
                              <a:latin typeface="Cambria Math" panose="02040503050406030204" pitchFamily="18" charset="0"/>
                              <a:ea typeface="Cambria Math" panose="02040503050406030204" pitchFamily="18" charset="0"/>
                            </a:rPr>
                          </m:ctrlPr>
                        </m:sSubSupPr>
                        <m:e>
                          <m:r>
                            <a:rPr lang="en-AU" sz="5000" b="0" i="1" smtClean="0">
                              <a:solidFill>
                                <a:schemeClr val="accent1"/>
                              </a:solidFill>
                              <a:latin typeface="Cambria Math" panose="02040503050406030204" pitchFamily="18" charset="0"/>
                              <a:ea typeface="Cambria Math" panose="02040503050406030204" pitchFamily="18" charset="0"/>
                            </a:rPr>
                            <m:t>𝜎</m:t>
                          </m:r>
                        </m:e>
                        <m:sub>
                          <m:r>
                            <a:rPr lang="en-AU" sz="5000" b="0" i="1" smtClean="0">
                              <a:solidFill>
                                <a:schemeClr val="accent1"/>
                              </a:solidFill>
                              <a:latin typeface="Cambria Math" panose="02040503050406030204" pitchFamily="18" charset="0"/>
                              <a:ea typeface="Cambria Math" panose="02040503050406030204" pitchFamily="18" charset="0"/>
                            </a:rPr>
                            <m:t>𝑒</m:t>
                          </m:r>
                        </m:sub>
                        <m:sup>
                          <m:r>
                            <a:rPr lang="en-AU" sz="5000" b="0" i="1" smtClean="0">
                              <a:solidFill>
                                <a:schemeClr val="accent1"/>
                              </a:solidFill>
                              <a:latin typeface="Cambria Math" panose="02040503050406030204" pitchFamily="18" charset="0"/>
                              <a:ea typeface="Cambria Math" panose="02040503050406030204" pitchFamily="18" charset="0"/>
                            </a:rPr>
                            <m:t>2</m:t>
                          </m:r>
                        </m:sup>
                      </m:sSubSup>
                      <m:sSub>
                        <m:sSubPr>
                          <m:ctrlPr>
                            <a:rPr lang="en-AU" sz="5000" b="0" i="1" smtClean="0">
                              <a:solidFill>
                                <a:schemeClr val="tx1"/>
                              </a:solidFill>
                              <a:latin typeface="Cambria Math" panose="02040503050406030204" pitchFamily="18" charset="0"/>
                              <a:ea typeface="Cambria Math" panose="02040503050406030204" pitchFamily="18" charset="0"/>
                            </a:rPr>
                          </m:ctrlPr>
                        </m:sSubPr>
                        <m:e>
                          <m:r>
                            <a:rPr lang="en-AU" sz="5000" b="0" i="1" smtClean="0">
                              <a:solidFill>
                                <a:schemeClr val="tx1"/>
                              </a:solidFill>
                              <a:latin typeface="Cambria Math" panose="02040503050406030204" pitchFamily="18" charset="0"/>
                              <a:ea typeface="Cambria Math" panose="02040503050406030204" pitchFamily="18" charset="0"/>
                            </a:rPr>
                            <m:t>𝐼</m:t>
                          </m:r>
                        </m:e>
                        <m:sub>
                          <m:r>
                            <a:rPr lang="en-AU" sz="5000" b="0" i="1" smtClean="0">
                              <a:solidFill>
                                <a:schemeClr val="tx1"/>
                              </a:solidFill>
                              <a:latin typeface="Cambria Math" panose="02040503050406030204" pitchFamily="18" charset="0"/>
                              <a:ea typeface="Cambria Math" panose="02040503050406030204" pitchFamily="18" charset="0"/>
                            </a:rPr>
                            <m:t>𝑛</m:t>
                          </m:r>
                        </m:sub>
                      </m:sSub>
                      <m:r>
                        <a:rPr lang="en-AU" sz="5000" b="0" i="1" smtClean="0">
                          <a:solidFill>
                            <a:schemeClr val="tx1"/>
                          </a:solidFill>
                          <a:latin typeface="Cambria Math" panose="02040503050406030204" pitchFamily="18" charset="0"/>
                        </a:rPr>
                        <m:t>)</m:t>
                      </m:r>
                    </m:oMath>
                  </m:oMathPara>
                </a14:m>
                <a:endParaRPr lang="en-AU" sz="5000" dirty="0">
                  <a:solidFill>
                    <a:schemeClr val="tx1"/>
                  </a:solidFill>
                  <a:latin typeface="Century Gothic" panose="020B0502020202020204" pitchFamily="34" charset="0"/>
                </a:endParaRP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So if we estimate </a:t>
                </a:r>
                <a14:m>
                  <m:oMath xmlns:m="http://schemas.openxmlformats.org/officeDocument/2006/math">
                    <m:acc>
                      <m:accPr>
                        <m:chr m:val="̂"/>
                        <m:ctrlPr>
                          <a:rPr lang="en-AU" b="0" i="1" smtClean="0">
                            <a:solidFill>
                              <a:schemeClr val="accent1"/>
                            </a:solidFill>
                            <a:latin typeface="Cambria Math" panose="02040503050406030204" pitchFamily="18" charset="0"/>
                            <a:ea typeface="Cambria Math" panose="02040503050406030204" pitchFamily="18" charset="0"/>
                          </a:rPr>
                        </m:ctrlPr>
                      </m:accPr>
                      <m:e>
                        <m:sSubSup>
                          <m:sSubSupPr>
                            <m:ctrlPr>
                              <a:rPr lang="en-AU" b="0" i="1" smtClean="0">
                                <a:solidFill>
                                  <a:schemeClr val="accent1"/>
                                </a:solidFill>
                                <a:latin typeface="Cambria Math" panose="02040503050406030204" pitchFamily="18" charset="0"/>
                                <a:ea typeface="Cambria Math" panose="02040503050406030204" pitchFamily="18" charset="0"/>
                              </a:rPr>
                            </m:ctrlPr>
                          </m:sSubSupPr>
                          <m:e>
                            <m:r>
                              <a:rPr lang="en-AU" b="0" i="1" smtClean="0">
                                <a:solidFill>
                                  <a:schemeClr val="accent1"/>
                                </a:solidFill>
                                <a:latin typeface="Cambria Math" panose="02040503050406030204" pitchFamily="18" charset="0"/>
                                <a:ea typeface="Cambria Math" panose="02040503050406030204" pitchFamily="18" charset="0"/>
                              </a:rPr>
                              <m:t>𝜎</m:t>
                            </m:r>
                          </m:e>
                          <m:sub>
                            <m:r>
                              <a:rPr lang="en-AU" b="0" i="1" smtClean="0">
                                <a:solidFill>
                                  <a:schemeClr val="accent1"/>
                                </a:solidFill>
                                <a:latin typeface="Cambria Math" panose="02040503050406030204" pitchFamily="18" charset="0"/>
                                <a:ea typeface="Cambria Math" panose="02040503050406030204" pitchFamily="18" charset="0"/>
                              </a:rPr>
                              <m:t>𝑒</m:t>
                            </m:r>
                          </m:sub>
                          <m:sup>
                            <m:r>
                              <a:rPr lang="en-AU" b="0" i="1" smtClean="0">
                                <a:solidFill>
                                  <a:schemeClr val="accent1"/>
                                </a:solidFill>
                                <a:latin typeface="Cambria Math" panose="02040503050406030204" pitchFamily="18" charset="0"/>
                                <a:ea typeface="Cambria Math" panose="02040503050406030204" pitchFamily="18" charset="0"/>
                              </a:rPr>
                              <m:t>2</m:t>
                            </m:r>
                          </m:sup>
                        </m:sSubSup>
                      </m:e>
                    </m:acc>
                  </m:oMath>
                </a14:m>
                <a:r>
                  <a:rPr lang="en-AU" dirty="0">
                    <a:latin typeface="Century Gothic" panose="020B0502020202020204" pitchFamily="34" charset="0"/>
                  </a:rPr>
                  <a:t> and </a:t>
                </a:r>
                <a14:m>
                  <m:oMath xmlns:m="http://schemas.openxmlformats.org/officeDocument/2006/math">
                    <m:acc>
                      <m:accPr>
                        <m:chr m:val="̂"/>
                        <m:ctrlPr>
                          <a:rPr lang="en-AU" b="0" i="1" smtClean="0">
                            <a:solidFill>
                              <a:srgbClr val="00B050"/>
                            </a:solidFill>
                            <a:latin typeface="Cambria Math" panose="02040503050406030204" pitchFamily="18" charset="0"/>
                            <a:ea typeface="Cambria Math" panose="02040503050406030204" pitchFamily="18" charset="0"/>
                          </a:rPr>
                        </m:ctrlPr>
                      </m:accPr>
                      <m:e>
                        <m:sSubSup>
                          <m:sSubSupPr>
                            <m:ctrlPr>
                              <a:rPr lang="en-AU" b="0" i="1" smtClean="0">
                                <a:solidFill>
                                  <a:srgbClr val="00B050"/>
                                </a:solidFill>
                                <a:latin typeface="Cambria Math" panose="02040503050406030204" pitchFamily="18" charset="0"/>
                                <a:ea typeface="Cambria Math" panose="02040503050406030204" pitchFamily="18" charset="0"/>
                              </a:rPr>
                            </m:ctrlPr>
                          </m:sSubSupPr>
                          <m:e>
                            <m:r>
                              <a:rPr lang="en-AU" b="0" i="1" smtClean="0">
                                <a:solidFill>
                                  <a:srgbClr val="00B050"/>
                                </a:solidFill>
                                <a:latin typeface="Cambria Math" panose="02040503050406030204" pitchFamily="18" charset="0"/>
                                <a:ea typeface="Cambria Math" panose="02040503050406030204" pitchFamily="18" charset="0"/>
                              </a:rPr>
                              <m:t>𝜎</m:t>
                            </m:r>
                          </m:e>
                          <m:sub>
                            <m:r>
                              <a:rPr lang="en-AU" b="0" i="1" smtClean="0">
                                <a:solidFill>
                                  <a:srgbClr val="00B050"/>
                                </a:solidFill>
                                <a:latin typeface="Cambria Math" panose="02040503050406030204" pitchFamily="18" charset="0"/>
                                <a:ea typeface="Cambria Math" panose="02040503050406030204" pitchFamily="18" charset="0"/>
                              </a:rPr>
                              <m:t>𝑔</m:t>
                            </m:r>
                          </m:sub>
                          <m:sup>
                            <m:r>
                              <a:rPr lang="en-AU" b="0" i="1" smtClean="0">
                                <a:solidFill>
                                  <a:srgbClr val="00B050"/>
                                </a:solidFill>
                                <a:latin typeface="Cambria Math" panose="02040503050406030204" pitchFamily="18" charset="0"/>
                                <a:ea typeface="Cambria Math" panose="02040503050406030204" pitchFamily="18" charset="0"/>
                              </a:rPr>
                              <m:t>2</m:t>
                            </m:r>
                          </m:sup>
                        </m:sSubSup>
                      </m:e>
                    </m:acc>
                  </m:oMath>
                </a14:m>
                <a:r>
                  <a:rPr lang="en-AU" dirty="0">
                    <a:latin typeface="Century Gothic" panose="020B0502020202020204" pitchFamily="34" charset="0"/>
                  </a:rPr>
                  <a:t>, we can deduce an estimator of </a:t>
                </a:r>
                <a14:m>
                  <m:oMath xmlns:m="http://schemas.openxmlformats.org/officeDocument/2006/math">
                    <m:sSup>
                      <m:sSupPr>
                        <m:ctrlPr>
                          <a:rPr lang="en-AU" b="0" i="1" smtClean="0">
                            <a:solidFill>
                              <a:srgbClr val="00B050"/>
                            </a:solidFill>
                            <a:latin typeface="Cambria Math" panose="02040503050406030204" pitchFamily="18" charset="0"/>
                          </a:rPr>
                        </m:ctrlPr>
                      </m:sSupPr>
                      <m:e>
                        <m:r>
                          <a:rPr lang="en-AU" b="0" i="1" smtClean="0">
                            <a:solidFill>
                              <a:srgbClr val="00B050"/>
                            </a:solidFill>
                            <a:latin typeface="Cambria Math" panose="02040503050406030204" pitchFamily="18" charset="0"/>
                          </a:rPr>
                          <m:t>h</m:t>
                        </m:r>
                      </m:e>
                      <m:sup>
                        <m:r>
                          <a:rPr lang="en-AU" b="0" i="1" smtClean="0">
                            <a:solidFill>
                              <a:srgbClr val="00B050"/>
                            </a:solidFill>
                            <a:latin typeface="Cambria Math" panose="02040503050406030204" pitchFamily="18" charset="0"/>
                          </a:rPr>
                          <m:t>2</m:t>
                        </m:r>
                      </m:sup>
                    </m:sSup>
                  </m:oMath>
                </a14:m>
                <a:endParaRPr lang="en-AU" dirty="0">
                  <a:latin typeface="Century Gothic" panose="020B0502020202020204" pitchFamily="34" charset="0"/>
                </a:endParaRPr>
              </a:p>
              <a:p>
                <a:pPr marL="0" indent="0">
                  <a:buNone/>
                </a:pPr>
                <a:r>
                  <a:rPr lang="en-AU" dirty="0">
                    <a:latin typeface="Century Gothic" panose="020B0502020202020204" pitchFamily="34" charset="0"/>
                  </a:rPr>
                  <a:t>as </a:t>
                </a:r>
                <a14:m>
                  <m:oMath xmlns:m="http://schemas.openxmlformats.org/officeDocument/2006/math">
                    <m:sSubSup>
                      <m:sSubSupPr>
                        <m:ctrlPr>
                          <a:rPr lang="en-AU" b="0" i="1" smtClean="0">
                            <a:solidFill>
                              <a:schemeClr val="accent1"/>
                            </a:solidFill>
                            <a:latin typeface="Cambria Math" panose="02040503050406030204" pitchFamily="18" charset="0"/>
                            <a:ea typeface="Cambria Math" panose="02040503050406030204" pitchFamily="18" charset="0"/>
                          </a:rPr>
                        </m:ctrlPr>
                      </m:sSubSupPr>
                      <m:e>
                        <m:acc>
                          <m:accPr>
                            <m:chr m:val="̂"/>
                            <m:ctrlPr>
                              <a:rPr lang="en-AU" b="0" i="1" smtClean="0">
                                <a:solidFill>
                                  <a:schemeClr val="accent1"/>
                                </a:solidFill>
                                <a:latin typeface="Cambria Math" panose="02040503050406030204" pitchFamily="18" charset="0"/>
                                <a:ea typeface="Cambria Math" panose="02040503050406030204" pitchFamily="18" charset="0"/>
                              </a:rPr>
                            </m:ctrlPr>
                          </m:accPr>
                          <m:e>
                            <m:r>
                              <a:rPr lang="en-AU" b="0" i="1" smtClean="0">
                                <a:solidFill>
                                  <a:schemeClr val="accent1"/>
                                </a:solidFill>
                                <a:latin typeface="Cambria Math" panose="02040503050406030204" pitchFamily="18" charset="0"/>
                                <a:ea typeface="Cambria Math" panose="02040503050406030204" pitchFamily="18" charset="0"/>
                              </a:rPr>
                              <m:t>h</m:t>
                            </m:r>
                          </m:e>
                        </m:acc>
                      </m:e>
                      <m:sub>
                        <m:r>
                          <m:rPr>
                            <m:sty m:val="p"/>
                          </m:rPr>
                          <a:rPr lang="en-AU" b="0" i="0" smtClean="0">
                            <a:solidFill>
                              <a:schemeClr val="accent1"/>
                            </a:solidFill>
                            <a:latin typeface="Cambria Math" panose="02040503050406030204" pitchFamily="18" charset="0"/>
                            <a:ea typeface="Cambria Math" panose="02040503050406030204" pitchFamily="18" charset="0"/>
                          </a:rPr>
                          <m:t>GREML</m:t>
                        </m:r>
                      </m:sub>
                      <m:sup>
                        <m:r>
                          <a:rPr lang="en-AU" b="0" i="1" smtClean="0">
                            <a:solidFill>
                              <a:schemeClr val="accent1"/>
                            </a:solidFill>
                            <a:latin typeface="Cambria Math" panose="02040503050406030204" pitchFamily="18" charset="0"/>
                            <a:ea typeface="Cambria Math" panose="02040503050406030204" pitchFamily="18" charset="0"/>
                          </a:rPr>
                          <m:t>2</m:t>
                        </m:r>
                      </m:sup>
                    </m:sSubSup>
                    <m:r>
                      <a:rPr lang="en-AU" b="0" i="0" smtClean="0">
                        <a:solidFill>
                          <a:schemeClr val="tx1"/>
                        </a:solidFill>
                        <a:latin typeface="Cambria Math" panose="02040503050406030204" pitchFamily="18" charset="0"/>
                        <a:ea typeface="Cambria Math" panose="02040503050406030204" pitchFamily="18" charset="0"/>
                      </a:rPr>
                      <m:t>=</m:t>
                    </m:r>
                  </m:oMath>
                </a14:m>
                <a:r>
                  <a:rPr lang="en-AU" b="0" dirty="0">
                    <a:solidFill>
                      <a:srgbClr val="00B050"/>
                    </a:solidFill>
                    <a:ea typeface="Cambria Math" panose="02040503050406030204" pitchFamily="18" charset="0"/>
                  </a:rPr>
                  <a:t> </a:t>
                </a:r>
                <a14:m>
                  <m:oMath xmlns:m="http://schemas.openxmlformats.org/officeDocument/2006/math">
                    <m:acc>
                      <m:accPr>
                        <m:chr m:val="̂"/>
                        <m:ctrlPr>
                          <a:rPr lang="en-AU" b="0" i="1" smtClean="0">
                            <a:solidFill>
                              <a:srgbClr val="00B050"/>
                            </a:solidFill>
                            <a:latin typeface="Cambria Math" panose="02040503050406030204" pitchFamily="18" charset="0"/>
                            <a:ea typeface="Cambria Math" panose="02040503050406030204" pitchFamily="18" charset="0"/>
                          </a:rPr>
                        </m:ctrlPr>
                      </m:accPr>
                      <m:e>
                        <m:sSubSup>
                          <m:sSubSupPr>
                            <m:ctrlPr>
                              <a:rPr lang="en-AU" b="0" i="1" smtClean="0">
                                <a:solidFill>
                                  <a:srgbClr val="00B050"/>
                                </a:solidFill>
                                <a:latin typeface="Cambria Math" panose="02040503050406030204" pitchFamily="18" charset="0"/>
                                <a:ea typeface="Cambria Math" panose="02040503050406030204" pitchFamily="18" charset="0"/>
                              </a:rPr>
                            </m:ctrlPr>
                          </m:sSubSupPr>
                          <m:e>
                            <m:r>
                              <a:rPr lang="en-AU" b="0" i="1" smtClean="0">
                                <a:solidFill>
                                  <a:srgbClr val="00B050"/>
                                </a:solidFill>
                                <a:latin typeface="Cambria Math" panose="02040503050406030204" pitchFamily="18" charset="0"/>
                                <a:ea typeface="Cambria Math" panose="02040503050406030204" pitchFamily="18" charset="0"/>
                              </a:rPr>
                              <m:t>𝜎</m:t>
                            </m:r>
                          </m:e>
                          <m:sub>
                            <m:r>
                              <a:rPr lang="en-AU" b="0" i="1" smtClean="0">
                                <a:solidFill>
                                  <a:srgbClr val="00B050"/>
                                </a:solidFill>
                                <a:latin typeface="Cambria Math" panose="02040503050406030204" pitchFamily="18" charset="0"/>
                                <a:ea typeface="Cambria Math" panose="02040503050406030204" pitchFamily="18" charset="0"/>
                              </a:rPr>
                              <m:t>𝑔</m:t>
                            </m:r>
                          </m:sub>
                          <m:sup>
                            <m:r>
                              <a:rPr lang="en-AU" b="0" i="1" smtClean="0">
                                <a:solidFill>
                                  <a:srgbClr val="00B050"/>
                                </a:solidFill>
                                <a:latin typeface="Cambria Math" panose="02040503050406030204" pitchFamily="18" charset="0"/>
                                <a:ea typeface="Cambria Math" panose="02040503050406030204" pitchFamily="18" charset="0"/>
                              </a:rPr>
                              <m:t>2</m:t>
                            </m:r>
                          </m:sup>
                        </m:sSubSup>
                      </m:e>
                    </m:acc>
                    <m:r>
                      <a:rPr lang="en-AU" b="0" i="1" smtClean="0">
                        <a:solidFill>
                          <a:schemeClr val="tx1"/>
                        </a:solidFill>
                        <a:latin typeface="Cambria Math" panose="02040503050406030204" pitchFamily="18" charset="0"/>
                        <a:ea typeface="Cambria Math" panose="02040503050406030204" pitchFamily="18" charset="0"/>
                      </a:rPr>
                      <m:t>/(</m:t>
                    </m:r>
                    <m:acc>
                      <m:accPr>
                        <m:chr m:val="̂"/>
                        <m:ctrlPr>
                          <a:rPr lang="en-AU" b="0" i="1" smtClean="0">
                            <a:solidFill>
                              <a:srgbClr val="00B050"/>
                            </a:solidFill>
                            <a:latin typeface="Cambria Math" panose="02040503050406030204" pitchFamily="18" charset="0"/>
                            <a:ea typeface="Cambria Math" panose="02040503050406030204" pitchFamily="18" charset="0"/>
                          </a:rPr>
                        </m:ctrlPr>
                      </m:accPr>
                      <m:e>
                        <m:sSubSup>
                          <m:sSubSupPr>
                            <m:ctrlPr>
                              <a:rPr lang="en-AU" b="0" i="1" smtClean="0">
                                <a:solidFill>
                                  <a:srgbClr val="00B050"/>
                                </a:solidFill>
                                <a:latin typeface="Cambria Math" panose="02040503050406030204" pitchFamily="18" charset="0"/>
                                <a:ea typeface="Cambria Math" panose="02040503050406030204" pitchFamily="18" charset="0"/>
                              </a:rPr>
                            </m:ctrlPr>
                          </m:sSubSupPr>
                          <m:e>
                            <m:r>
                              <a:rPr lang="en-AU" b="0" i="1" smtClean="0">
                                <a:solidFill>
                                  <a:srgbClr val="00B050"/>
                                </a:solidFill>
                                <a:latin typeface="Cambria Math" panose="02040503050406030204" pitchFamily="18" charset="0"/>
                                <a:ea typeface="Cambria Math" panose="02040503050406030204" pitchFamily="18" charset="0"/>
                              </a:rPr>
                              <m:t>𝜎</m:t>
                            </m:r>
                          </m:e>
                          <m:sub>
                            <m:r>
                              <a:rPr lang="en-AU" b="0" i="1" smtClean="0">
                                <a:solidFill>
                                  <a:srgbClr val="00B050"/>
                                </a:solidFill>
                                <a:latin typeface="Cambria Math" panose="02040503050406030204" pitchFamily="18" charset="0"/>
                                <a:ea typeface="Cambria Math" panose="02040503050406030204" pitchFamily="18" charset="0"/>
                              </a:rPr>
                              <m:t>𝑔</m:t>
                            </m:r>
                          </m:sub>
                          <m:sup>
                            <m:r>
                              <a:rPr lang="en-AU" b="0" i="1" smtClean="0">
                                <a:solidFill>
                                  <a:srgbClr val="00B050"/>
                                </a:solidFill>
                                <a:latin typeface="Cambria Math" panose="02040503050406030204" pitchFamily="18" charset="0"/>
                                <a:ea typeface="Cambria Math" panose="02040503050406030204" pitchFamily="18" charset="0"/>
                              </a:rPr>
                              <m:t>2</m:t>
                            </m:r>
                          </m:sup>
                        </m:sSubSup>
                      </m:e>
                    </m:acc>
                    <m:r>
                      <a:rPr lang="en-AU" b="0" i="1" smtClean="0">
                        <a:solidFill>
                          <a:schemeClr val="tx1"/>
                        </a:solidFill>
                        <a:latin typeface="Cambria Math" panose="02040503050406030204" pitchFamily="18" charset="0"/>
                        <a:ea typeface="Cambria Math" panose="02040503050406030204" pitchFamily="18" charset="0"/>
                      </a:rPr>
                      <m:t>+</m:t>
                    </m:r>
                    <m:acc>
                      <m:accPr>
                        <m:chr m:val="̂"/>
                        <m:ctrlPr>
                          <a:rPr lang="en-AU" b="0" i="1" smtClean="0">
                            <a:solidFill>
                              <a:schemeClr val="accent1"/>
                            </a:solidFill>
                            <a:latin typeface="Cambria Math" panose="02040503050406030204" pitchFamily="18" charset="0"/>
                            <a:ea typeface="Cambria Math" panose="02040503050406030204" pitchFamily="18" charset="0"/>
                          </a:rPr>
                        </m:ctrlPr>
                      </m:accPr>
                      <m:e>
                        <m:sSubSup>
                          <m:sSubSupPr>
                            <m:ctrlPr>
                              <a:rPr lang="en-AU" b="0" i="1" smtClean="0">
                                <a:solidFill>
                                  <a:schemeClr val="accent1"/>
                                </a:solidFill>
                                <a:latin typeface="Cambria Math" panose="02040503050406030204" pitchFamily="18" charset="0"/>
                                <a:ea typeface="Cambria Math" panose="02040503050406030204" pitchFamily="18" charset="0"/>
                              </a:rPr>
                            </m:ctrlPr>
                          </m:sSubSupPr>
                          <m:e>
                            <m:r>
                              <a:rPr lang="en-AU" b="0" i="1" smtClean="0">
                                <a:solidFill>
                                  <a:schemeClr val="accent1"/>
                                </a:solidFill>
                                <a:latin typeface="Cambria Math" panose="02040503050406030204" pitchFamily="18" charset="0"/>
                                <a:ea typeface="Cambria Math" panose="02040503050406030204" pitchFamily="18" charset="0"/>
                              </a:rPr>
                              <m:t>𝜎</m:t>
                            </m:r>
                          </m:e>
                          <m:sub>
                            <m:r>
                              <a:rPr lang="en-AU" b="0" i="1" smtClean="0">
                                <a:solidFill>
                                  <a:schemeClr val="accent1"/>
                                </a:solidFill>
                                <a:latin typeface="Cambria Math" panose="02040503050406030204" pitchFamily="18" charset="0"/>
                                <a:ea typeface="Cambria Math" panose="02040503050406030204" pitchFamily="18" charset="0"/>
                              </a:rPr>
                              <m:t>𝑒</m:t>
                            </m:r>
                          </m:sub>
                          <m:sup>
                            <m:r>
                              <a:rPr lang="en-AU" b="0" i="1" smtClean="0">
                                <a:solidFill>
                                  <a:schemeClr val="accent1"/>
                                </a:solidFill>
                                <a:latin typeface="Cambria Math" panose="02040503050406030204" pitchFamily="18" charset="0"/>
                                <a:ea typeface="Cambria Math" panose="02040503050406030204" pitchFamily="18" charset="0"/>
                              </a:rPr>
                              <m:t>2</m:t>
                            </m:r>
                          </m:sup>
                        </m:sSubSup>
                      </m:e>
                    </m:acc>
                    <m:r>
                      <a:rPr lang="en-AU" b="0" i="1" smtClean="0">
                        <a:solidFill>
                          <a:schemeClr val="tx1"/>
                        </a:solidFill>
                        <a:latin typeface="Cambria Math" panose="02040503050406030204" pitchFamily="18" charset="0"/>
                        <a:ea typeface="Cambria Math" panose="02040503050406030204" pitchFamily="18" charset="0"/>
                      </a:rPr>
                      <m:t>)</m:t>
                    </m:r>
                  </m:oMath>
                </a14:m>
                <a:r>
                  <a:rPr lang="en-AU" dirty="0">
                    <a:latin typeface="Century Gothic" panose="020B0502020202020204" pitchFamily="34" charset="0"/>
                  </a:rPr>
                  <a:t>.</a:t>
                </a:r>
              </a:p>
            </p:txBody>
          </p:sp>
        </mc:Choice>
        <mc:Fallback xmlns="">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1" y="1545707"/>
                <a:ext cx="10937036" cy="4755566"/>
              </a:xfrm>
              <a:blipFill>
                <a:blip r:embed="rId2"/>
                <a:stretch>
                  <a:fillRect l="-696" t="-292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30</a:t>
            </a:fld>
            <a:endParaRPr lang="en-US"/>
          </a:p>
        </p:txBody>
      </p:sp>
    </p:spTree>
    <p:extLst>
      <p:ext uri="{BB962C8B-B14F-4D97-AF65-F5344CB8AC3E}">
        <p14:creationId xmlns:p14="http://schemas.microsoft.com/office/powerpoint/2010/main" val="546954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AU" b="1" dirty="0">
                <a:latin typeface="Century Gothic" panose="020B0502020202020204" pitchFamily="34" charset="0"/>
              </a:rPr>
              <a:t>The “REML” part in GREML…</a:t>
            </a:r>
            <a:endParaRPr lang="en-US" b="1"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2" y="1505777"/>
            <a:ext cx="7853268" cy="563054"/>
          </a:xfrm>
        </p:spPr>
        <p:txBody>
          <a:bodyPr>
            <a:normAutofit/>
          </a:bodyPr>
          <a:lstStyle/>
          <a:p>
            <a:pPr marL="0" indent="0">
              <a:buNone/>
            </a:pPr>
            <a:r>
              <a:rPr lang="en-AU" dirty="0">
                <a:latin typeface="Century Gothic" panose="020B0502020202020204" pitchFamily="34" charset="0"/>
              </a:rPr>
              <a:t>REML = Restricted Maximum Likelihood.</a:t>
            </a:r>
          </a:p>
          <a:p>
            <a:pPr marL="0" indent="0">
              <a:buNone/>
            </a:pP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31</a:t>
            </a:fld>
            <a:endParaRPr lang="en-US" dirty="0"/>
          </a:p>
        </p:txBody>
      </p:sp>
      <p:sp>
        <p:nvSpPr>
          <p:cNvPr id="11" name="Content Placeholder 2">
            <a:extLst>
              <a:ext uri="{FF2B5EF4-FFF2-40B4-BE49-F238E27FC236}">
                <a16:creationId xmlns:a16="http://schemas.microsoft.com/office/drawing/2014/main" id="{3BA1747E-2F4D-0343-9D19-54C2FA4CA8CE}"/>
              </a:ext>
            </a:extLst>
          </p:cNvPr>
          <p:cNvSpPr txBox="1">
            <a:spLocks/>
          </p:cNvSpPr>
          <p:nvPr/>
        </p:nvSpPr>
        <p:spPr>
          <a:xfrm>
            <a:off x="757332" y="2103438"/>
            <a:ext cx="4797648" cy="5630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dirty="0">
                <a:latin typeface="Century Gothic" panose="020B0502020202020204" pitchFamily="34" charset="0"/>
              </a:rPr>
              <a:t>Maximum Likelihood.</a:t>
            </a:r>
          </a:p>
          <a:p>
            <a:pPr marL="0" indent="0">
              <a:buFont typeface="Arial" panose="020B0604020202020204" pitchFamily="34" charset="0"/>
              <a:buNone/>
            </a:pPr>
            <a:endParaRPr lang="en-AU" dirty="0">
              <a:latin typeface="Century Gothic" panose="020B0502020202020204" pitchFamily="34" charset="0"/>
            </a:endParaRPr>
          </a:p>
          <a:p>
            <a:pPr marL="0" indent="0">
              <a:buFont typeface="Arial" panose="020B0604020202020204" pitchFamily="34" charset="0"/>
              <a:buNone/>
            </a:pPr>
            <a:endParaRPr lang="en-AU" dirty="0">
              <a:latin typeface="Century Gothic" panose="020B0502020202020204" pitchFamily="34" charset="0"/>
            </a:endParaRPr>
          </a:p>
          <a:p>
            <a:pPr marL="0" indent="0">
              <a:buFont typeface="Arial" panose="020B0604020202020204" pitchFamily="34" charset="0"/>
              <a:buNone/>
            </a:pPr>
            <a:endParaRPr lang="en-AU" dirty="0">
              <a:latin typeface="Century Gothic" panose="020B0502020202020204" pitchFamily="34" charset="0"/>
            </a:endParaRPr>
          </a:p>
        </p:txBody>
      </p:sp>
      <p:pic>
        <p:nvPicPr>
          <p:cNvPr id="13" name="Picture 12" descr="Chart, histogram&#10;&#10;Description automatically generated">
            <a:extLst>
              <a:ext uri="{FF2B5EF4-FFF2-40B4-BE49-F238E27FC236}">
                <a16:creationId xmlns:a16="http://schemas.microsoft.com/office/drawing/2014/main" id="{9FC6A269-F2A1-654F-B65F-FCB477FF4EEA}"/>
              </a:ext>
            </a:extLst>
          </p:cNvPr>
          <p:cNvPicPr>
            <a:picLocks noChangeAspect="1"/>
          </p:cNvPicPr>
          <p:nvPr/>
        </p:nvPicPr>
        <p:blipFill>
          <a:blip r:embed="rId2"/>
          <a:stretch>
            <a:fillRect/>
          </a:stretch>
        </p:blipFill>
        <p:spPr>
          <a:xfrm>
            <a:off x="8004810" y="995579"/>
            <a:ext cx="2887980" cy="2887980"/>
          </a:xfrm>
          <a:prstGeom prst="rect">
            <a:avLst/>
          </a:prstGeom>
        </p:spPr>
      </p:pic>
      <p:sp>
        <p:nvSpPr>
          <p:cNvPr id="14" name="TextBox 13">
            <a:extLst>
              <a:ext uri="{FF2B5EF4-FFF2-40B4-BE49-F238E27FC236}">
                <a16:creationId xmlns:a16="http://schemas.microsoft.com/office/drawing/2014/main" id="{94D6D208-7E76-7242-92BB-0D2934FF42FF}"/>
              </a:ext>
            </a:extLst>
          </p:cNvPr>
          <p:cNvSpPr txBox="1"/>
          <p:nvPr/>
        </p:nvSpPr>
        <p:spPr>
          <a:xfrm>
            <a:off x="7806690" y="108585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24474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AU" b="1" dirty="0">
                <a:latin typeface="Century Gothic" panose="020B0502020202020204" pitchFamily="34" charset="0"/>
              </a:rPr>
              <a:t>The “REML” part in GREML…</a:t>
            </a:r>
            <a:endParaRPr lang="en-US" b="1"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32</a:t>
            </a:fld>
            <a:endParaRPr lang="en-US" dirty="0"/>
          </a:p>
        </p:txBody>
      </p:sp>
      <p:sp>
        <p:nvSpPr>
          <p:cNvPr id="14" name="TextBox 13">
            <a:extLst>
              <a:ext uri="{FF2B5EF4-FFF2-40B4-BE49-F238E27FC236}">
                <a16:creationId xmlns:a16="http://schemas.microsoft.com/office/drawing/2014/main" id="{94D6D208-7E76-7242-92BB-0D2934FF42FF}"/>
              </a:ext>
            </a:extLst>
          </p:cNvPr>
          <p:cNvSpPr txBox="1"/>
          <p:nvPr/>
        </p:nvSpPr>
        <p:spPr>
          <a:xfrm>
            <a:off x="7806690" y="1085850"/>
            <a:ext cx="184731" cy="369332"/>
          </a:xfrm>
          <a:prstGeom prst="rect">
            <a:avLst/>
          </a:prstGeom>
          <a:noFill/>
        </p:spPr>
        <p:txBody>
          <a:bodyPr wrap="none" rtlCol="0">
            <a:spAutoFit/>
          </a:bodyPr>
          <a:lstStyle/>
          <a:p>
            <a:endParaRPr lang="en-US"/>
          </a:p>
        </p:txBody>
      </p:sp>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id="{A160A7C3-8265-CC48-BC3C-E14A9C5B0B69}"/>
                  </a:ext>
                </a:extLst>
              </p:cNvPr>
              <p:cNvSpPr txBox="1">
                <a:spLocks/>
              </p:cNvSpPr>
              <p:nvPr/>
            </p:nvSpPr>
            <p:spPr>
              <a:xfrm>
                <a:off x="757332" y="1270516"/>
                <a:ext cx="8375238" cy="35348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dirty="0">
                    <a:latin typeface="Century Gothic" panose="020B0502020202020204" pitchFamily="34" charset="0"/>
                  </a:rPr>
                  <a:t>Why Restricted?</a:t>
                </a:r>
              </a:p>
              <a:p>
                <a:pPr marL="0" indent="0">
                  <a:buFont typeface="Arial" panose="020B0604020202020204" pitchFamily="34" charset="0"/>
                  <a:buNone/>
                </a:pPr>
                <a:r>
                  <a:rPr lang="en-AU" dirty="0">
                    <a:latin typeface="Century Gothic" panose="020B0502020202020204" pitchFamily="34" charset="0"/>
                  </a:rPr>
                  <a:t>Y = </a:t>
                </a:r>
                <a:r>
                  <a:rPr lang="en-AU" dirty="0">
                    <a:solidFill>
                      <a:srgbClr val="C00000"/>
                    </a:solidFill>
                    <a:latin typeface="Century Gothic" panose="020B0502020202020204" pitchFamily="34" charset="0"/>
                  </a:rPr>
                  <a:t>experimental variables </a:t>
                </a:r>
                <a:r>
                  <a:rPr lang="en-AU" dirty="0">
                    <a:latin typeface="Century Gothic" panose="020B0502020202020204" pitchFamily="34" charset="0"/>
                  </a:rPr>
                  <a:t>+ </a:t>
                </a:r>
                <a:r>
                  <a:rPr lang="en-AU" dirty="0">
                    <a:solidFill>
                      <a:srgbClr val="00B050"/>
                    </a:solidFill>
                    <a:latin typeface="Century Gothic" panose="020B0502020202020204" pitchFamily="34" charset="0"/>
                  </a:rPr>
                  <a:t>g</a:t>
                </a:r>
                <a:r>
                  <a:rPr lang="en-AU" dirty="0">
                    <a:latin typeface="Century Gothic" panose="020B0502020202020204" pitchFamily="34" charset="0"/>
                  </a:rPr>
                  <a:t> + </a:t>
                </a:r>
                <a:r>
                  <a:rPr lang="en-AU" dirty="0">
                    <a:solidFill>
                      <a:schemeClr val="accent1"/>
                    </a:solidFill>
                    <a:latin typeface="Century Gothic" panose="020B0502020202020204" pitchFamily="34" charset="0"/>
                  </a:rPr>
                  <a:t>e</a:t>
                </a:r>
              </a:p>
              <a:p>
                <a:pPr marL="0" indent="0">
                  <a:buFont typeface="Arial" panose="020B0604020202020204" pitchFamily="34" charset="0"/>
                  <a:buNone/>
                </a:pPr>
                <a:endParaRPr lang="en-AU" dirty="0">
                  <a:latin typeface="Century Gothic" panose="020B0502020202020204" pitchFamily="34" charset="0"/>
                </a:endParaRPr>
              </a:p>
              <a:p>
                <a:pPr marL="0" indent="0">
                  <a:buFont typeface="Arial" panose="020B0604020202020204" pitchFamily="34" charset="0"/>
                  <a:buNone/>
                </a:pPr>
                <a:r>
                  <a:rPr lang="en-AU" dirty="0">
                    <a:solidFill>
                      <a:srgbClr val="C00000"/>
                    </a:solidFill>
                    <a:latin typeface="Century Gothic" panose="020B0502020202020204" pitchFamily="34" charset="0"/>
                  </a:rPr>
                  <a:t>experimental variables</a:t>
                </a:r>
                <a:r>
                  <a:rPr lang="en-AU" dirty="0">
                    <a:latin typeface="Century Gothic" panose="020B0502020202020204" pitchFamily="34" charset="0"/>
                  </a:rPr>
                  <a:t> (</a:t>
                </a:r>
                <a:r>
                  <a:rPr lang="en-AU" dirty="0" err="1">
                    <a:latin typeface="Century Gothic" panose="020B0502020202020204" pitchFamily="34" charset="0"/>
                  </a:rPr>
                  <a:t>a.k.a</a:t>
                </a:r>
                <a:r>
                  <a:rPr lang="en-AU" dirty="0">
                    <a:latin typeface="Century Gothic" panose="020B0502020202020204" pitchFamily="34" charset="0"/>
                  </a:rPr>
                  <a:t> fixed effects) recruitment centres, genotyping batches, etc.</a:t>
                </a:r>
              </a:p>
              <a:p>
                <a:pPr marL="0" indent="0">
                  <a:buFont typeface="Arial" panose="020B0604020202020204" pitchFamily="34" charset="0"/>
                  <a:buNone/>
                </a:pPr>
                <a:endParaRPr lang="en-AU" dirty="0">
                  <a:latin typeface="Century Gothic" panose="020B0502020202020204" pitchFamily="34" charset="0"/>
                </a:endParaRPr>
              </a:p>
              <a:p>
                <a:pPr marL="0" indent="0">
                  <a:buNone/>
                </a:pPr>
                <a14:m>
                  <m:oMathPara xmlns:m="http://schemas.openxmlformats.org/officeDocument/2006/math">
                    <m:oMathParaPr>
                      <m:jc m:val="centerGroup"/>
                    </m:oMathParaPr>
                    <m:oMath xmlns:m="http://schemas.openxmlformats.org/officeDocument/2006/math">
                      <m:r>
                        <a:rPr lang="en-AU" b="1" i="1">
                          <a:latin typeface="Cambria Math" panose="02040503050406030204" pitchFamily="18" charset="0"/>
                        </a:rPr>
                        <m:t>𝒀</m:t>
                      </m:r>
                      <m:r>
                        <a:rPr lang="en-AU" i="1">
                          <a:latin typeface="Cambria Math" panose="02040503050406030204" pitchFamily="18" charset="0"/>
                        </a:rPr>
                        <m:t>~</m:t>
                      </m:r>
                      <m:r>
                        <a:rPr lang="en-AU" i="1">
                          <a:latin typeface="Cambria Math" panose="02040503050406030204" pitchFamily="18" charset="0"/>
                        </a:rPr>
                        <m:t>𝑁</m:t>
                      </m:r>
                      <m:r>
                        <a:rPr lang="en-AU" i="1">
                          <a:latin typeface="Cambria Math" panose="02040503050406030204" pitchFamily="18" charset="0"/>
                        </a:rPr>
                        <m:t>(</m:t>
                      </m:r>
                      <m:r>
                        <a:rPr lang="en-AU" b="1" i="1" smtClean="0">
                          <a:solidFill>
                            <a:srgbClr val="C00000"/>
                          </a:solidFill>
                          <a:latin typeface="Cambria Math" panose="02040503050406030204" pitchFamily="18" charset="0"/>
                        </a:rPr>
                        <m:t>𝑿</m:t>
                      </m:r>
                      <m:r>
                        <a:rPr lang="en-AU" b="1" i="1" smtClean="0">
                          <a:solidFill>
                            <a:srgbClr val="C00000"/>
                          </a:solidFill>
                          <a:latin typeface="Cambria Math" panose="02040503050406030204" pitchFamily="18" charset="0"/>
                          <a:ea typeface="Cambria Math" panose="02040503050406030204" pitchFamily="18" charset="0"/>
                        </a:rPr>
                        <m:t>𝜷</m:t>
                      </m:r>
                      <m:r>
                        <a:rPr lang="en-AU" i="1">
                          <a:latin typeface="Cambria Math" panose="02040503050406030204" pitchFamily="18" charset="0"/>
                        </a:rPr>
                        <m:t>,</m:t>
                      </m:r>
                      <m:sSubSup>
                        <m:sSubSupPr>
                          <m:ctrlPr>
                            <a:rPr lang="en-AU" i="1">
                              <a:solidFill>
                                <a:srgbClr val="00B050"/>
                              </a:solidFill>
                              <a:latin typeface="Cambria Math" panose="02040503050406030204" pitchFamily="18" charset="0"/>
                              <a:ea typeface="Cambria Math" panose="02040503050406030204" pitchFamily="18" charset="0"/>
                            </a:rPr>
                          </m:ctrlPr>
                        </m:sSubSupPr>
                        <m:e>
                          <m:r>
                            <a:rPr lang="en-AU" i="1">
                              <a:solidFill>
                                <a:srgbClr val="00B050"/>
                              </a:solidFill>
                              <a:latin typeface="Cambria Math" panose="02040503050406030204" pitchFamily="18" charset="0"/>
                              <a:ea typeface="Cambria Math" panose="02040503050406030204" pitchFamily="18" charset="0"/>
                            </a:rPr>
                            <m:t>𝜎</m:t>
                          </m:r>
                        </m:e>
                        <m:sub>
                          <m:r>
                            <a:rPr lang="en-AU" i="1">
                              <a:solidFill>
                                <a:srgbClr val="00B050"/>
                              </a:solidFill>
                              <a:latin typeface="Cambria Math" panose="02040503050406030204" pitchFamily="18" charset="0"/>
                              <a:ea typeface="Cambria Math" panose="02040503050406030204" pitchFamily="18" charset="0"/>
                            </a:rPr>
                            <m:t>𝑔</m:t>
                          </m:r>
                        </m:sub>
                        <m:sup>
                          <m:r>
                            <a:rPr lang="en-AU" i="1">
                              <a:solidFill>
                                <a:srgbClr val="00B050"/>
                              </a:solidFill>
                              <a:latin typeface="Cambria Math" panose="02040503050406030204" pitchFamily="18" charset="0"/>
                              <a:ea typeface="Cambria Math" panose="02040503050406030204" pitchFamily="18" charset="0"/>
                            </a:rPr>
                            <m:t>2</m:t>
                          </m:r>
                        </m:sup>
                      </m:sSubSup>
                      <m:r>
                        <a:rPr lang="en-AU" b="1">
                          <a:latin typeface="Cambria Math" panose="02040503050406030204" pitchFamily="18" charset="0"/>
                          <a:ea typeface="Cambria Math" panose="02040503050406030204" pitchFamily="18" charset="0"/>
                        </a:rPr>
                        <m:t>𝐆𝐑𝐌</m:t>
                      </m:r>
                      <m:r>
                        <a:rPr lang="en-AU" i="1">
                          <a:latin typeface="Cambria Math" panose="02040503050406030204" pitchFamily="18" charset="0"/>
                          <a:ea typeface="Cambria Math" panose="02040503050406030204" pitchFamily="18" charset="0"/>
                        </a:rPr>
                        <m:t>+</m:t>
                      </m:r>
                      <m:sSubSup>
                        <m:sSubSupPr>
                          <m:ctrlPr>
                            <a:rPr lang="en-AU" i="1">
                              <a:solidFill>
                                <a:schemeClr val="accent1"/>
                              </a:solidFill>
                              <a:latin typeface="Cambria Math" panose="02040503050406030204" pitchFamily="18" charset="0"/>
                              <a:ea typeface="Cambria Math" panose="02040503050406030204" pitchFamily="18" charset="0"/>
                            </a:rPr>
                          </m:ctrlPr>
                        </m:sSubSupPr>
                        <m:e>
                          <m:r>
                            <a:rPr lang="en-AU" i="1">
                              <a:solidFill>
                                <a:schemeClr val="accent1"/>
                              </a:solidFill>
                              <a:latin typeface="Cambria Math" panose="02040503050406030204" pitchFamily="18" charset="0"/>
                              <a:ea typeface="Cambria Math" panose="02040503050406030204" pitchFamily="18" charset="0"/>
                            </a:rPr>
                            <m:t>𝜎</m:t>
                          </m:r>
                        </m:e>
                        <m:sub>
                          <m:r>
                            <a:rPr lang="en-AU" i="1">
                              <a:solidFill>
                                <a:schemeClr val="accent1"/>
                              </a:solidFill>
                              <a:latin typeface="Cambria Math" panose="02040503050406030204" pitchFamily="18" charset="0"/>
                              <a:ea typeface="Cambria Math" panose="02040503050406030204" pitchFamily="18" charset="0"/>
                            </a:rPr>
                            <m:t>𝑒</m:t>
                          </m:r>
                        </m:sub>
                        <m:sup>
                          <m:r>
                            <a:rPr lang="en-AU" i="1">
                              <a:solidFill>
                                <a:schemeClr val="accent1"/>
                              </a:solidFill>
                              <a:latin typeface="Cambria Math" panose="02040503050406030204" pitchFamily="18" charset="0"/>
                              <a:ea typeface="Cambria Math" panose="02040503050406030204" pitchFamily="18" charset="0"/>
                            </a:rPr>
                            <m:t>2</m:t>
                          </m:r>
                        </m:sup>
                      </m:sSubSup>
                      <m:sSub>
                        <m:sSubPr>
                          <m:ctrlPr>
                            <a:rPr lang="en-AU" i="1">
                              <a:latin typeface="Cambria Math" panose="02040503050406030204" pitchFamily="18" charset="0"/>
                              <a:ea typeface="Cambria Math" panose="02040503050406030204" pitchFamily="18" charset="0"/>
                            </a:rPr>
                          </m:ctrlPr>
                        </m:sSubPr>
                        <m:e>
                          <m:r>
                            <a:rPr lang="en-AU" i="1">
                              <a:latin typeface="Cambria Math" panose="02040503050406030204" pitchFamily="18" charset="0"/>
                              <a:ea typeface="Cambria Math" panose="02040503050406030204" pitchFamily="18" charset="0"/>
                            </a:rPr>
                            <m:t>𝐼</m:t>
                          </m:r>
                        </m:e>
                        <m:sub>
                          <m:r>
                            <a:rPr lang="en-AU" i="1">
                              <a:latin typeface="Cambria Math" panose="02040503050406030204" pitchFamily="18" charset="0"/>
                              <a:ea typeface="Cambria Math" panose="02040503050406030204" pitchFamily="18" charset="0"/>
                            </a:rPr>
                            <m:t>𝑛</m:t>
                          </m:r>
                        </m:sub>
                      </m:sSub>
                      <m:r>
                        <a:rPr lang="en-AU" i="1">
                          <a:latin typeface="Cambria Math" panose="02040503050406030204" pitchFamily="18" charset="0"/>
                        </a:rPr>
                        <m:t>)</m:t>
                      </m:r>
                    </m:oMath>
                  </m:oMathPara>
                </a14:m>
                <a:endParaRPr lang="en-AU" dirty="0">
                  <a:latin typeface="Century Gothic" panose="020B0502020202020204" pitchFamily="34" charset="0"/>
                </a:endParaRPr>
              </a:p>
              <a:p>
                <a:pPr marL="0" indent="0">
                  <a:buFont typeface="Arial" panose="020B0604020202020204" pitchFamily="34" charset="0"/>
                  <a:buNone/>
                </a:pPr>
                <a:endParaRPr lang="en-AU" dirty="0">
                  <a:latin typeface="Century Gothic" panose="020B0502020202020204" pitchFamily="34" charset="0"/>
                </a:endParaRPr>
              </a:p>
            </p:txBody>
          </p:sp>
        </mc:Choice>
        <mc:Fallback xmlns="">
          <p:sp>
            <p:nvSpPr>
              <p:cNvPr id="15" name="Content Placeholder 2">
                <a:extLst>
                  <a:ext uri="{FF2B5EF4-FFF2-40B4-BE49-F238E27FC236}">
                    <a16:creationId xmlns:a16="http://schemas.microsoft.com/office/drawing/2014/main" id="{A160A7C3-8265-CC48-BC3C-E14A9C5B0B69}"/>
                  </a:ext>
                </a:extLst>
              </p:cNvPr>
              <p:cNvSpPr txBox="1">
                <a:spLocks noRot="1" noChangeAspect="1" noMove="1" noResize="1" noEditPoints="1" noAdjustHandles="1" noChangeArrowheads="1" noChangeShapeType="1" noTextEdit="1"/>
              </p:cNvSpPr>
              <p:nvPr/>
            </p:nvSpPr>
            <p:spPr>
              <a:xfrm>
                <a:off x="757332" y="1270516"/>
                <a:ext cx="8375238" cy="3534817"/>
              </a:xfrm>
              <a:prstGeom prst="rect">
                <a:avLst/>
              </a:prstGeom>
              <a:blipFill>
                <a:blip r:embed="rId2"/>
                <a:stretch>
                  <a:fillRect l="-1513" t="-2857"/>
                </a:stretch>
              </a:blipFill>
            </p:spPr>
            <p:txBody>
              <a:bodyPr/>
              <a:lstStyle/>
              <a:p>
                <a:r>
                  <a:rPr lang="en-US">
                    <a:noFill/>
                  </a:rPr>
                  <a:t> </a:t>
                </a:r>
              </a:p>
            </p:txBody>
          </p:sp>
        </mc:Fallback>
      </mc:AlternateContent>
      <p:sp>
        <p:nvSpPr>
          <p:cNvPr id="12" name="Content Placeholder 2">
            <a:extLst>
              <a:ext uri="{FF2B5EF4-FFF2-40B4-BE49-F238E27FC236}">
                <a16:creationId xmlns:a16="http://schemas.microsoft.com/office/drawing/2014/main" id="{0E1727F2-660E-BE43-B341-1205ADB9F3CC}"/>
              </a:ext>
            </a:extLst>
          </p:cNvPr>
          <p:cNvSpPr txBox="1">
            <a:spLocks/>
          </p:cNvSpPr>
          <p:nvPr/>
        </p:nvSpPr>
        <p:spPr>
          <a:xfrm>
            <a:off x="757332" y="4805332"/>
            <a:ext cx="11015568" cy="17897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dirty="0">
                <a:latin typeface="Century Gothic" panose="020B0502020202020204" pitchFamily="34" charset="0"/>
              </a:rPr>
              <a:t>This extended model is known as a </a:t>
            </a:r>
            <a:r>
              <a:rPr lang="en-AU" b="1" dirty="0">
                <a:latin typeface="Century Gothic" panose="020B0502020202020204" pitchFamily="34" charset="0"/>
              </a:rPr>
              <a:t>Linear Mixed Model (LMM)</a:t>
            </a:r>
          </a:p>
          <a:p>
            <a:pPr marL="0" indent="0">
              <a:buFont typeface="Arial" panose="020B0604020202020204" pitchFamily="34" charset="0"/>
              <a:buNone/>
            </a:pPr>
            <a:endParaRPr lang="en-AU" dirty="0">
              <a:latin typeface="Century Gothic" panose="020B0502020202020204" pitchFamily="34" charset="0"/>
            </a:endParaRPr>
          </a:p>
          <a:p>
            <a:pPr marL="0" indent="0">
              <a:buFont typeface="Arial" panose="020B0604020202020204" pitchFamily="34" charset="0"/>
              <a:buNone/>
            </a:pPr>
            <a:r>
              <a:rPr lang="en-AU" b="1" dirty="0">
                <a:latin typeface="Century Gothic" panose="020B0502020202020204" pitchFamily="34" charset="0"/>
              </a:rPr>
              <a:t>REML = ML on transformed data </a:t>
            </a:r>
          </a:p>
          <a:p>
            <a:pPr marL="0" indent="0">
              <a:buFont typeface="Arial" panose="020B0604020202020204" pitchFamily="34" charset="0"/>
              <a:buNone/>
            </a:pPr>
            <a:r>
              <a:rPr lang="en-AU" dirty="0">
                <a:latin typeface="Century Gothic" panose="020B0502020202020204" pitchFamily="34" charset="0"/>
              </a:rPr>
              <a:t>where the fixed effects are </a:t>
            </a:r>
            <a:r>
              <a:rPr lang="en-AU" dirty="0" err="1">
                <a:latin typeface="Century Gothic" panose="020B0502020202020204" pitchFamily="34" charset="0"/>
              </a:rPr>
              <a:t>residualized</a:t>
            </a:r>
            <a:r>
              <a:rPr lang="en-AU" dirty="0">
                <a:latin typeface="Century Gothic" panose="020B0502020202020204" pitchFamily="34" charset="0"/>
              </a:rPr>
              <a:t>.</a:t>
            </a:r>
          </a:p>
        </p:txBody>
      </p:sp>
    </p:spTree>
    <p:extLst>
      <p:ext uri="{BB962C8B-B14F-4D97-AF65-F5344CB8AC3E}">
        <p14:creationId xmlns:p14="http://schemas.microsoft.com/office/powerpoint/2010/main" val="5837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GREML estimation with </a:t>
            </a:r>
            <a:r>
              <a:rPr lang="en-US" b="1" dirty="0">
                <a:solidFill>
                  <a:schemeClr val="accent1"/>
                </a:solidFill>
                <a:latin typeface="Century Gothic" panose="020B0502020202020204" pitchFamily="34" charset="0"/>
              </a:rPr>
              <a:t>GCTA</a:t>
            </a:r>
            <a:endParaRPr lang="en-US" dirty="0">
              <a:solidFill>
                <a:schemeClr val="accent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10937036" cy="4755566"/>
          </a:xfrm>
        </p:spPr>
        <p:txBody>
          <a:bodyPr>
            <a:normAutofit/>
          </a:bodyPr>
          <a:lstStyle/>
          <a:p>
            <a:pPr marL="0" indent="0">
              <a:buNone/>
            </a:pPr>
            <a:r>
              <a:rPr lang="en-AU" sz="1500" dirty="0">
                <a:latin typeface="Century Gothic" panose="020B0502020202020204" pitchFamily="34" charset="0"/>
              </a:rPr>
              <a:t>Run GCTA to estimate heritability of trait 1 using GREML</a:t>
            </a:r>
          </a:p>
          <a:p>
            <a:pPr marL="0" indent="0">
              <a:buNone/>
            </a:pPr>
            <a:r>
              <a:rPr lang="en-AU" sz="1500" dirty="0">
                <a:latin typeface="Century Gothic" panose="020B0502020202020204" pitchFamily="34" charset="0"/>
              </a:rPr>
              <a:t>	</a:t>
            </a:r>
            <a:r>
              <a:rPr lang="en-AU" sz="1500" dirty="0">
                <a:solidFill>
                  <a:schemeClr val="accent1"/>
                </a:solidFill>
                <a:latin typeface="Century Gothic" panose="020B0502020202020204" pitchFamily="34" charset="0"/>
              </a:rPr>
              <a:t> gcta64 --</a:t>
            </a:r>
            <a:r>
              <a:rPr lang="en-AU" sz="1500" dirty="0" err="1">
                <a:solidFill>
                  <a:schemeClr val="accent1"/>
                </a:solidFill>
                <a:latin typeface="Century Gothic" panose="020B0502020202020204" pitchFamily="34" charset="0"/>
              </a:rPr>
              <a:t>grm</a:t>
            </a:r>
            <a:r>
              <a:rPr lang="en-AU" sz="1500" dirty="0">
                <a:solidFill>
                  <a:schemeClr val="accent1"/>
                </a:solidFill>
                <a:latin typeface="Century Gothic" panose="020B0502020202020204" pitchFamily="34" charset="0"/>
              </a:rPr>
              <a:t> </a:t>
            </a:r>
            <a:r>
              <a:rPr lang="en-AU" sz="1500" dirty="0" err="1">
                <a:solidFill>
                  <a:schemeClr val="accent1"/>
                </a:solidFill>
                <a:latin typeface="Century Gothic" panose="020B0502020202020204" pitchFamily="34" charset="0"/>
              </a:rPr>
              <a:t>myData</a:t>
            </a:r>
            <a:r>
              <a:rPr lang="en-AU" sz="1500" dirty="0">
                <a:solidFill>
                  <a:schemeClr val="accent1"/>
                </a:solidFill>
                <a:latin typeface="Century Gothic" panose="020B0502020202020204" pitchFamily="34" charset="0"/>
              </a:rPr>
              <a:t> --</a:t>
            </a:r>
            <a:r>
              <a:rPr lang="en-AU" sz="1500" dirty="0" err="1">
                <a:solidFill>
                  <a:schemeClr val="accent1"/>
                </a:solidFill>
                <a:latin typeface="Century Gothic" panose="020B0502020202020204" pitchFamily="34" charset="0"/>
              </a:rPr>
              <a:t>pheno</a:t>
            </a:r>
            <a:r>
              <a:rPr lang="en-AU" sz="1500" dirty="0">
                <a:solidFill>
                  <a:schemeClr val="accent1"/>
                </a:solidFill>
                <a:latin typeface="Century Gothic" panose="020B0502020202020204" pitchFamily="34" charset="0"/>
              </a:rPr>
              <a:t> </a:t>
            </a:r>
            <a:r>
              <a:rPr lang="en-AU" sz="1500" dirty="0" err="1">
                <a:solidFill>
                  <a:schemeClr val="accent1"/>
                </a:solidFill>
                <a:latin typeface="Century Gothic" panose="020B0502020202020204" pitchFamily="34" charset="0"/>
              </a:rPr>
              <a:t>phenotype.txt</a:t>
            </a:r>
            <a:r>
              <a:rPr lang="en-AU" sz="1500" dirty="0">
                <a:solidFill>
                  <a:schemeClr val="accent1"/>
                </a:solidFill>
                <a:latin typeface="Century Gothic" panose="020B0502020202020204" pitchFamily="34" charset="0"/>
              </a:rPr>
              <a:t> --</a:t>
            </a:r>
            <a:r>
              <a:rPr lang="en-AU" sz="1500" dirty="0" err="1">
                <a:solidFill>
                  <a:schemeClr val="accent1"/>
                </a:solidFill>
                <a:latin typeface="Century Gothic" panose="020B0502020202020204" pitchFamily="34" charset="0"/>
              </a:rPr>
              <a:t>mpheno</a:t>
            </a:r>
            <a:r>
              <a:rPr lang="en-AU" sz="1500" dirty="0">
                <a:solidFill>
                  <a:schemeClr val="accent1"/>
                </a:solidFill>
                <a:latin typeface="Century Gothic" panose="020B0502020202020204" pitchFamily="34" charset="0"/>
              </a:rPr>
              <a:t> 1 </a:t>
            </a:r>
            <a:r>
              <a:rPr lang="en-AU" sz="1500" b="1" dirty="0">
                <a:solidFill>
                  <a:srgbClr val="C00000"/>
                </a:solidFill>
                <a:latin typeface="Century Gothic" panose="020B0502020202020204" pitchFamily="34" charset="0"/>
              </a:rPr>
              <a:t>--</a:t>
            </a:r>
            <a:r>
              <a:rPr lang="en-AU" sz="1500" b="1" dirty="0" err="1">
                <a:solidFill>
                  <a:srgbClr val="C00000"/>
                </a:solidFill>
                <a:latin typeface="Century Gothic" panose="020B0502020202020204" pitchFamily="34" charset="0"/>
              </a:rPr>
              <a:t>reml</a:t>
            </a:r>
            <a:r>
              <a:rPr lang="en-AU" sz="1500" dirty="0">
                <a:solidFill>
                  <a:schemeClr val="accent1"/>
                </a:solidFill>
                <a:latin typeface="Century Gothic" panose="020B0502020202020204" pitchFamily="34" charset="0"/>
              </a:rPr>
              <a:t> --out </a:t>
            </a:r>
            <a:r>
              <a:rPr lang="en-AU" sz="1500" dirty="0" err="1">
                <a:solidFill>
                  <a:schemeClr val="accent1"/>
                </a:solidFill>
                <a:latin typeface="Century Gothic" panose="020B0502020202020204" pitchFamily="34" charset="0"/>
              </a:rPr>
              <a:t>myGREML_estimates</a:t>
            </a:r>
            <a:endParaRPr lang="en-AU" sz="1500" dirty="0">
              <a:solidFill>
                <a:schemeClr val="accent1"/>
              </a:solidFill>
              <a:latin typeface="Century Gothic" panose="020B0502020202020204" pitchFamily="34" charset="0"/>
            </a:endParaRPr>
          </a:p>
          <a:p>
            <a:pPr marL="0" indent="0">
              <a:buNone/>
            </a:pPr>
            <a:r>
              <a:rPr lang="en-AU" sz="1500" dirty="0">
                <a:latin typeface="Century Gothic" panose="020B0502020202020204" pitchFamily="34" charset="0"/>
              </a:rPr>
              <a:t>	[generates 2 files: </a:t>
            </a:r>
            <a:r>
              <a:rPr lang="en-AU" sz="1500" dirty="0" err="1">
                <a:latin typeface="Century Gothic" panose="020B0502020202020204" pitchFamily="34" charset="0"/>
              </a:rPr>
              <a:t>myGREML_estimates.</a:t>
            </a:r>
            <a:r>
              <a:rPr lang="en-AU" sz="1500" dirty="0" err="1">
                <a:solidFill>
                  <a:srgbClr val="FF0000"/>
                </a:solidFill>
                <a:latin typeface="Century Gothic" panose="020B0502020202020204" pitchFamily="34" charset="0"/>
              </a:rPr>
              <a:t>log</a:t>
            </a:r>
            <a:r>
              <a:rPr lang="en-AU" sz="1500" dirty="0">
                <a:latin typeface="Century Gothic" panose="020B0502020202020204" pitchFamily="34" charset="0"/>
              </a:rPr>
              <a:t>, </a:t>
            </a:r>
            <a:r>
              <a:rPr lang="en-AU" sz="1500" dirty="0" err="1">
                <a:latin typeface="Century Gothic" panose="020B0502020202020204" pitchFamily="34" charset="0"/>
              </a:rPr>
              <a:t>myGREML_estimates.</a:t>
            </a:r>
            <a:r>
              <a:rPr lang="en-AU" sz="1500" dirty="0" err="1">
                <a:solidFill>
                  <a:srgbClr val="FF0000"/>
                </a:solidFill>
                <a:latin typeface="Century Gothic" panose="020B0502020202020204" pitchFamily="34" charset="0"/>
              </a:rPr>
              <a:t>hsq</a:t>
            </a:r>
            <a:r>
              <a:rPr lang="en-AU" sz="1500" dirty="0">
                <a:latin typeface="Century Gothic" panose="020B0502020202020204" pitchFamily="34" charset="0"/>
              </a:rPr>
              <a:t>]</a:t>
            </a: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33</a:t>
            </a:fld>
            <a:endParaRPr lang="en-US"/>
          </a:p>
        </p:txBody>
      </p:sp>
      <p:pic>
        <p:nvPicPr>
          <p:cNvPr id="6" name="Picture 5">
            <a:extLst>
              <a:ext uri="{FF2B5EF4-FFF2-40B4-BE49-F238E27FC236}">
                <a16:creationId xmlns:a16="http://schemas.microsoft.com/office/drawing/2014/main" id="{3120D959-4680-1A48-BDFC-D397CCC2DA41}"/>
              </a:ext>
            </a:extLst>
          </p:cNvPr>
          <p:cNvPicPr>
            <a:picLocks noChangeAspect="1"/>
          </p:cNvPicPr>
          <p:nvPr/>
        </p:nvPicPr>
        <p:blipFill>
          <a:blip r:embed="rId2"/>
          <a:stretch>
            <a:fillRect/>
          </a:stretch>
        </p:blipFill>
        <p:spPr>
          <a:xfrm>
            <a:off x="757331" y="3040380"/>
            <a:ext cx="4292600" cy="2971800"/>
          </a:xfrm>
          <a:prstGeom prst="rect">
            <a:avLst/>
          </a:prstGeom>
        </p:spPr>
      </p:pic>
      <p:sp>
        <p:nvSpPr>
          <p:cNvPr id="7" name="TextBox 6">
            <a:extLst>
              <a:ext uri="{FF2B5EF4-FFF2-40B4-BE49-F238E27FC236}">
                <a16:creationId xmlns:a16="http://schemas.microsoft.com/office/drawing/2014/main" id="{A006CB8C-2396-5548-852D-1B68CECFC1D6}"/>
              </a:ext>
            </a:extLst>
          </p:cNvPr>
          <p:cNvSpPr txBox="1"/>
          <p:nvPr/>
        </p:nvSpPr>
        <p:spPr>
          <a:xfrm>
            <a:off x="560070" y="165735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3236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482138" y="136525"/>
            <a:ext cx="10515600" cy="1325563"/>
          </a:xfrm>
        </p:spPr>
        <p:txBody>
          <a:bodyPr/>
          <a:lstStyle/>
          <a:p>
            <a:r>
              <a:rPr lang="en-US" b="1" dirty="0">
                <a:latin typeface="Century Gothic" panose="020B0502020202020204" pitchFamily="34" charset="0"/>
              </a:rPr>
              <a:t>Summary and next part</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482138" y="1545707"/>
            <a:ext cx="11438313" cy="4755566"/>
          </a:xfrm>
        </p:spPr>
        <p:txBody>
          <a:bodyPr>
            <a:normAutofit/>
          </a:bodyPr>
          <a:lstStyle/>
          <a:p>
            <a:pPr marL="0" indent="0">
              <a:buNone/>
            </a:pPr>
            <a:r>
              <a:rPr lang="en-AU" dirty="0">
                <a:latin typeface="Century Gothic" panose="020B0502020202020204" pitchFamily="34" charset="0"/>
              </a:rPr>
              <a:t>We introduced two ways to estimate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AU" dirty="0">
                <a:latin typeface="Century Gothic" panose="020B0502020202020204" pitchFamily="34" charset="0"/>
              </a:rPr>
              <a:t> in sample of individuals knowing their </a:t>
            </a:r>
            <a:r>
              <a:rPr lang="en-AU" u="sng" dirty="0">
                <a:latin typeface="Century Gothic" panose="020B0502020202020204" pitchFamily="34" charset="0"/>
              </a:rPr>
              <a:t>phenotypes</a:t>
            </a:r>
            <a:r>
              <a:rPr lang="en-AU" dirty="0">
                <a:latin typeface="Century Gothic" panose="020B0502020202020204" pitchFamily="34" charset="0"/>
              </a:rPr>
              <a:t> and the </a:t>
            </a:r>
            <a:r>
              <a:rPr lang="en-AU" u="sng" dirty="0">
                <a:latin typeface="Century Gothic" panose="020B0502020202020204" pitchFamily="34" charset="0"/>
              </a:rPr>
              <a:t>GRM</a:t>
            </a:r>
            <a:r>
              <a:rPr lang="en-AU" dirty="0">
                <a:latin typeface="Century Gothic" panose="020B0502020202020204" pitchFamily="34" charset="0"/>
              </a:rPr>
              <a:t>.</a:t>
            </a:r>
          </a:p>
          <a:p>
            <a:pPr marL="0" indent="0">
              <a:buNone/>
            </a:pPr>
            <a:r>
              <a:rPr lang="en-AU" dirty="0">
                <a:latin typeface="Century Gothic" panose="020B0502020202020204" pitchFamily="34" charset="0"/>
              </a:rPr>
              <a:t>	1) HE regression</a:t>
            </a:r>
          </a:p>
          <a:p>
            <a:pPr marL="0" indent="0">
              <a:buNone/>
            </a:pPr>
            <a:r>
              <a:rPr lang="en-AU" dirty="0">
                <a:latin typeface="Century Gothic" panose="020B0502020202020204" pitchFamily="34" charset="0"/>
              </a:rPr>
              <a:t>	2) GREML model</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Next part will discuss </a:t>
            </a:r>
          </a:p>
          <a:p>
            <a:pPr marL="0" indent="0">
              <a:buNone/>
            </a:pPr>
            <a:r>
              <a:rPr lang="en-AU" dirty="0">
                <a:latin typeface="Century Gothic" panose="020B0502020202020204" pitchFamily="34" charset="0"/>
              </a:rPr>
              <a:t>	1) interpretation of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AU" dirty="0">
                <a:latin typeface="Century Gothic" panose="020B0502020202020204" pitchFamily="34" charset="0"/>
              </a:rPr>
              <a:t> estimated from SNPs.</a:t>
            </a:r>
          </a:p>
          <a:p>
            <a:pPr marL="0" indent="0">
              <a:buNone/>
            </a:pPr>
            <a:r>
              <a:rPr lang="en-AU" dirty="0">
                <a:latin typeface="Century Gothic" panose="020B0502020202020204" pitchFamily="34" charset="0"/>
              </a:rPr>
              <a:t>	2) some of the biases affecting these methods.</a:t>
            </a: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34</a:t>
            </a:fld>
            <a:endParaRPr lang="en-US"/>
          </a:p>
        </p:txBody>
      </p:sp>
    </p:spTree>
    <p:extLst>
      <p:ext uri="{BB962C8B-B14F-4D97-AF65-F5344CB8AC3E}">
        <p14:creationId xmlns:p14="http://schemas.microsoft.com/office/powerpoint/2010/main" val="3245570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AC65E-FF8F-FC4A-B702-78F6F6693AC2}"/>
              </a:ext>
            </a:extLst>
          </p:cNvPr>
          <p:cNvSpPr>
            <a:spLocks noGrp="1"/>
          </p:cNvSpPr>
          <p:nvPr>
            <p:ph type="title"/>
          </p:nvPr>
        </p:nvSpPr>
        <p:spPr/>
        <p:txBody>
          <a:bodyPr/>
          <a:lstStyle/>
          <a:p>
            <a:r>
              <a:rPr lang="en-US" b="1" dirty="0">
                <a:latin typeface="Century Gothic" panose="020B0502020202020204" pitchFamily="34" charset="0"/>
              </a:rPr>
              <a:t>Interpretation of heritability estimates from SNPs</a:t>
            </a:r>
          </a:p>
        </p:txBody>
      </p:sp>
      <p:sp>
        <p:nvSpPr>
          <p:cNvPr id="3" name="Text Placeholder 2">
            <a:extLst>
              <a:ext uri="{FF2B5EF4-FFF2-40B4-BE49-F238E27FC236}">
                <a16:creationId xmlns:a16="http://schemas.microsoft.com/office/drawing/2014/main" id="{C8FBE430-AC08-AC49-8C1E-29782BAE95B2}"/>
              </a:ext>
            </a:extLst>
          </p:cNvPr>
          <p:cNvSpPr>
            <a:spLocks noGrp="1"/>
          </p:cNvSpPr>
          <p:nvPr>
            <p:ph type="body" idx="1"/>
          </p:nvPr>
        </p:nvSpPr>
        <p:spPr/>
        <p:txBody>
          <a:bodyPr/>
          <a:lstStyle/>
          <a:p>
            <a:r>
              <a:rPr lang="en-US" dirty="0">
                <a:latin typeface="Century Gothic" panose="020B0502020202020204" pitchFamily="34" charset="0"/>
              </a:rPr>
              <a:t>Part 4</a:t>
            </a:r>
          </a:p>
        </p:txBody>
      </p:sp>
      <p:sp>
        <p:nvSpPr>
          <p:cNvPr id="5" name="Slide Number Placeholder 4">
            <a:extLst>
              <a:ext uri="{FF2B5EF4-FFF2-40B4-BE49-F238E27FC236}">
                <a16:creationId xmlns:a16="http://schemas.microsoft.com/office/drawing/2014/main" id="{A3E05BF8-605D-BD48-8B1E-EB86A9D8B86C}"/>
              </a:ext>
            </a:extLst>
          </p:cNvPr>
          <p:cNvSpPr>
            <a:spLocks noGrp="1"/>
          </p:cNvSpPr>
          <p:nvPr>
            <p:ph type="sldNum" sz="quarter" idx="12"/>
          </p:nvPr>
        </p:nvSpPr>
        <p:spPr/>
        <p:txBody>
          <a:bodyPr/>
          <a:lstStyle/>
          <a:p>
            <a:fld id="{371478A0-77EB-7248-9925-41B264A01935}" type="slidenum">
              <a:rPr lang="en-US" smtClean="0"/>
              <a:t>35</a:t>
            </a:fld>
            <a:endParaRPr lang="en-US"/>
          </a:p>
        </p:txBody>
      </p:sp>
    </p:spTree>
    <p:extLst>
      <p:ext uri="{BB962C8B-B14F-4D97-AF65-F5344CB8AC3E}">
        <p14:creationId xmlns:p14="http://schemas.microsoft.com/office/powerpoint/2010/main" val="672839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53038-6AE0-1044-8A02-1C7223FA7ACD}"/>
              </a:ext>
            </a:extLst>
          </p:cNvPr>
          <p:cNvSpPr>
            <a:spLocks noGrp="1"/>
          </p:cNvSpPr>
          <p:nvPr>
            <p:ph type="title"/>
          </p:nvPr>
        </p:nvSpPr>
        <p:spPr/>
        <p:txBody>
          <a:bodyPr/>
          <a:lstStyle/>
          <a:p>
            <a:r>
              <a:rPr lang="en-US" b="1" dirty="0">
                <a:latin typeface="Century Gothic" panose="020B0502020202020204" pitchFamily="34" charset="0"/>
              </a:rPr>
              <a:t>Outline</a:t>
            </a:r>
          </a:p>
        </p:txBody>
      </p:sp>
      <p:sp>
        <p:nvSpPr>
          <p:cNvPr id="3" name="Content Placeholder 2">
            <a:extLst>
              <a:ext uri="{FF2B5EF4-FFF2-40B4-BE49-F238E27FC236}">
                <a16:creationId xmlns:a16="http://schemas.microsoft.com/office/drawing/2014/main" id="{C9E8D6BC-831A-7149-AD5D-9D328EA96546}"/>
              </a:ext>
            </a:extLst>
          </p:cNvPr>
          <p:cNvSpPr>
            <a:spLocks noGrp="1"/>
          </p:cNvSpPr>
          <p:nvPr>
            <p:ph idx="1"/>
          </p:nvPr>
        </p:nvSpPr>
        <p:spPr/>
        <p:txBody>
          <a:bodyPr/>
          <a:lstStyle/>
          <a:p>
            <a:r>
              <a:rPr lang="en-US" dirty="0">
                <a:latin typeface="Century Gothic" panose="020B0502020202020204" pitchFamily="34" charset="0"/>
              </a:rPr>
              <a:t>Missing heritability</a:t>
            </a:r>
          </a:p>
          <a:p>
            <a:endParaRPr lang="en-US" dirty="0">
              <a:latin typeface="Century Gothic" panose="020B0502020202020204" pitchFamily="34" charset="0"/>
            </a:endParaRPr>
          </a:p>
          <a:p>
            <a:r>
              <a:rPr lang="en-US" dirty="0">
                <a:latin typeface="Century Gothic" panose="020B0502020202020204" pitchFamily="34" charset="0"/>
              </a:rPr>
              <a:t>Biases in heritability estimation</a:t>
            </a:r>
          </a:p>
          <a:p>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114BE104-E9E3-E546-A918-85111B16840B}"/>
              </a:ext>
            </a:extLst>
          </p:cNvPr>
          <p:cNvSpPr>
            <a:spLocks noGrp="1"/>
          </p:cNvSpPr>
          <p:nvPr>
            <p:ph type="sldNum" sz="quarter" idx="12"/>
          </p:nvPr>
        </p:nvSpPr>
        <p:spPr/>
        <p:txBody>
          <a:bodyPr/>
          <a:lstStyle/>
          <a:p>
            <a:fld id="{371478A0-77EB-7248-9925-41B264A01935}" type="slidenum">
              <a:rPr lang="en-US" smtClean="0"/>
              <a:t>36</a:t>
            </a:fld>
            <a:endParaRPr lang="en-US"/>
          </a:p>
        </p:txBody>
      </p:sp>
    </p:spTree>
    <p:extLst>
      <p:ext uri="{BB962C8B-B14F-4D97-AF65-F5344CB8AC3E}">
        <p14:creationId xmlns:p14="http://schemas.microsoft.com/office/powerpoint/2010/main" val="190711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Missing heritability</a:t>
            </a:r>
            <a:endParaRPr lang="en-US" dirty="0">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10937036" cy="4755566"/>
              </a:xfrm>
            </p:spPr>
            <p:txBody>
              <a:bodyPr>
                <a:normAutofit fontScale="92500" lnSpcReduction="10000"/>
              </a:bodyPr>
              <a:lstStyle/>
              <a:p>
                <a:pPr marL="0" indent="0">
                  <a:buNone/>
                </a:pPr>
                <a:r>
                  <a:rPr lang="en-AU" dirty="0">
                    <a:latin typeface="Century Gothic" panose="020B0502020202020204" pitchFamily="34" charset="0"/>
                  </a:rPr>
                  <a:t>Relatedness varies across the genome</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Therefore, if SNPs used to estimate heritability do not reflect well genetic resemblance at </a:t>
                </a:r>
                <a:r>
                  <a:rPr lang="en-AU" b="1" dirty="0">
                    <a:latin typeface="Century Gothic" panose="020B0502020202020204" pitchFamily="34" charset="0"/>
                  </a:rPr>
                  <a:t>causal variants</a:t>
                </a:r>
                <a:r>
                  <a:rPr lang="en-AU" dirty="0">
                    <a:latin typeface="Century Gothic" panose="020B0502020202020204" pitchFamily="34" charset="0"/>
                  </a:rPr>
                  <a:t>, then we have a “bias”.</a:t>
                </a:r>
              </a:p>
              <a:p>
                <a:pPr marL="0" indent="0">
                  <a:buNone/>
                </a:pPr>
                <a:endParaRPr lang="en-AU" dirty="0">
                  <a:latin typeface="Century Gothic" panose="020B0502020202020204" pitchFamily="34" charset="0"/>
                </a:endParaRPr>
              </a:p>
              <a:p>
                <a:pPr marL="0" indent="0">
                  <a:buNone/>
                </a:pPr>
                <a14:m>
                  <m:oMathPara xmlns:m="http://schemas.openxmlformats.org/officeDocument/2006/math">
                    <m:oMathParaPr>
                      <m:jc m:val="centerGroup"/>
                    </m:oMathParaPr>
                    <m:oMath xmlns:m="http://schemas.openxmlformats.org/officeDocument/2006/math">
                      <m:sSubSup>
                        <m:sSubSupPr>
                          <m:ctrlPr>
                            <a:rPr lang="en-AU" sz="4000" i="1" smtClean="0">
                              <a:solidFill>
                                <a:srgbClr val="C00000"/>
                              </a:solidFill>
                              <a:latin typeface="Cambria Math" panose="02040503050406030204" pitchFamily="18" charset="0"/>
                            </a:rPr>
                          </m:ctrlPr>
                        </m:sSubSupPr>
                        <m:e>
                          <m:r>
                            <a:rPr lang="en-AU" sz="4000" i="1">
                              <a:solidFill>
                                <a:srgbClr val="C00000"/>
                              </a:solidFill>
                              <a:latin typeface="Cambria Math" panose="02040503050406030204" pitchFamily="18" charset="0"/>
                            </a:rPr>
                            <m:t>h</m:t>
                          </m:r>
                        </m:e>
                        <m:sub>
                          <m:r>
                            <m:rPr>
                              <m:sty m:val="p"/>
                            </m:rPr>
                            <a:rPr lang="en-AU" sz="4000" b="0" i="0" smtClean="0">
                              <a:solidFill>
                                <a:srgbClr val="C00000"/>
                              </a:solidFill>
                              <a:latin typeface="Cambria Math" panose="02040503050406030204" pitchFamily="18" charset="0"/>
                            </a:rPr>
                            <m:t>GWAS</m:t>
                          </m:r>
                        </m:sub>
                        <m:sup>
                          <m:r>
                            <a:rPr lang="en-AU" sz="4000" i="1">
                              <a:solidFill>
                                <a:srgbClr val="C00000"/>
                              </a:solidFill>
                              <a:latin typeface="Cambria Math" panose="02040503050406030204" pitchFamily="18" charset="0"/>
                            </a:rPr>
                            <m:t>2</m:t>
                          </m:r>
                        </m:sup>
                      </m:sSubSup>
                      <m:r>
                        <a:rPr lang="en-AU" sz="4000" i="1" smtClean="0">
                          <a:solidFill>
                            <a:srgbClr val="C00000"/>
                          </a:solidFill>
                          <a:latin typeface="Cambria Math" panose="02040503050406030204" pitchFamily="18" charset="0"/>
                          <a:ea typeface="Cambria Math" panose="02040503050406030204" pitchFamily="18" charset="0"/>
                        </a:rPr>
                        <m:t>≤ </m:t>
                      </m:r>
                      <m:sSubSup>
                        <m:sSubSupPr>
                          <m:ctrlPr>
                            <a:rPr lang="en-AU" sz="4000" i="1">
                              <a:solidFill>
                                <a:srgbClr val="C00000"/>
                              </a:solidFill>
                              <a:latin typeface="Cambria Math" panose="02040503050406030204" pitchFamily="18" charset="0"/>
                            </a:rPr>
                          </m:ctrlPr>
                        </m:sSubSupPr>
                        <m:e>
                          <m:r>
                            <a:rPr lang="en-AU" sz="4000" i="1">
                              <a:solidFill>
                                <a:srgbClr val="C00000"/>
                              </a:solidFill>
                              <a:latin typeface="Cambria Math" panose="02040503050406030204" pitchFamily="18" charset="0"/>
                            </a:rPr>
                            <m:t>h</m:t>
                          </m:r>
                        </m:e>
                        <m:sub>
                          <m:r>
                            <m:rPr>
                              <m:sty m:val="p"/>
                            </m:rPr>
                            <a:rPr lang="en-AU" sz="4000">
                              <a:solidFill>
                                <a:srgbClr val="C00000"/>
                              </a:solidFill>
                              <a:latin typeface="Cambria Math" panose="02040503050406030204" pitchFamily="18" charset="0"/>
                            </a:rPr>
                            <m:t>SNP</m:t>
                          </m:r>
                        </m:sub>
                        <m:sup>
                          <m:r>
                            <a:rPr lang="en-AU" sz="4000" i="1">
                              <a:solidFill>
                                <a:srgbClr val="C00000"/>
                              </a:solidFill>
                              <a:latin typeface="Cambria Math" panose="02040503050406030204" pitchFamily="18" charset="0"/>
                            </a:rPr>
                            <m:t>2</m:t>
                          </m:r>
                        </m:sup>
                      </m:sSubSup>
                      <m:r>
                        <a:rPr lang="en-AU" sz="4000" i="1">
                          <a:solidFill>
                            <a:srgbClr val="C00000"/>
                          </a:solidFill>
                          <a:latin typeface="Cambria Math" panose="02040503050406030204" pitchFamily="18" charset="0"/>
                          <a:ea typeface="Cambria Math" panose="02040503050406030204" pitchFamily="18" charset="0"/>
                        </a:rPr>
                        <m:t>≤</m:t>
                      </m:r>
                      <m:sSup>
                        <m:sSupPr>
                          <m:ctrlPr>
                            <a:rPr lang="en-AU" sz="4000" i="1">
                              <a:solidFill>
                                <a:srgbClr val="C00000"/>
                              </a:solidFill>
                              <a:latin typeface="Cambria Math" panose="02040503050406030204" pitchFamily="18" charset="0"/>
                              <a:ea typeface="Cambria Math" panose="02040503050406030204" pitchFamily="18" charset="0"/>
                            </a:rPr>
                          </m:ctrlPr>
                        </m:sSupPr>
                        <m:e>
                          <m:r>
                            <a:rPr lang="en-AU" sz="4000" i="1">
                              <a:solidFill>
                                <a:srgbClr val="C00000"/>
                              </a:solidFill>
                              <a:latin typeface="Cambria Math" panose="02040503050406030204" pitchFamily="18" charset="0"/>
                              <a:ea typeface="Cambria Math" panose="02040503050406030204" pitchFamily="18" charset="0"/>
                            </a:rPr>
                            <m:t>h</m:t>
                          </m:r>
                        </m:e>
                        <m:sup>
                          <m:r>
                            <a:rPr lang="en-AU" sz="4000" i="1">
                              <a:solidFill>
                                <a:srgbClr val="C00000"/>
                              </a:solidFill>
                              <a:latin typeface="Cambria Math" panose="02040503050406030204" pitchFamily="18" charset="0"/>
                              <a:ea typeface="Cambria Math" panose="02040503050406030204" pitchFamily="18" charset="0"/>
                            </a:rPr>
                            <m:t>2</m:t>
                          </m:r>
                        </m:sup>
                      </m:sSup>
                    </m:oMath>
                  </m:oMathPara>
                </a14:m>
                <a:endParaRPr lang="en-AU" sz="4000" b="1" dirty="0">
                  <a:latin typeface="Century Gothic" panose="020B0502020202020204" pitchFamily="34" charset="0"/>
                </a:endParaRPr>
              </a:p>
              <a:p>
                <a:pPr marL="0" indent="0">
                  <a:buNone/>
                </a:pPr>
                <a:endParaRPr lang="en-AU" i="1" dirty="0">
                  <a:solidFill>
                    <a:srgbClr val="C00000"/>
                  </a:solidFill>
                  <a:latin typeface="Cambria Math" panose="02040503050406030204" pitchFamily="18" charset="0"/>
                </a:endParaRPr>
              </a:p>
              <a:p>
                <a:pPr marL="0" indent="0">
                  <a:buNone/>
                </a:pPr>
                <a14:m>
                  <m:oMath xmlns:m="http://schemas.openxmlformats.org/officeDocument/2006/math">
                    <m:sSup>
                      <m:sSupPr>
                        <m:ctrlPr>
                          <a:rPr lang="en-AU" i="1" smtClean="0">
                            <a:solidFill>
                              <a:srgbClr val="C00000"/>
                            </a:solidFill>
                            <a:latin typeface="Cambria Math" panose="02040503050406030204" pitchFamily="18" charset="0"/>
                            <a:ea typeface="Cambria Math" panose="02040503050406030204" pitchFamily="18" charset="0"/>
                          </a:rPr>
                        </m:ctrlPr>
                      </m:sSupPr>
                      <m:e>
                        <m:r>
                          <a:rPr lang="en-AU" i="1">
                            <a:solidFill>
                              <a:srgbClr val="C00000"/>
                            </a:solidFill>
                            <a:latin typeface="Cambria Math" panose="02040503050406030204" pitchFamily="18" charset="0"/>
                            <a:ea typeface="Cambria Math" panose="02040503050406030204" pitchFamily="18" charset="0"/>
                          </a:rPr>
                          <m:t>h</m:t>
                        </m:r>
                      </m:e>
                      <m:sup>
                        <m:r>
                          <a:rPr lang="en-AU" i="1">
                            <a:solidFill>
                              <a:srgbClr val="C00000"/>
                            </a:solidFill>
                            <a:latin typeface="Cambria Math" panose="02040503050406030204" pitchFamily="18" charset="0"/>
                            <a:ea typeface="Cambria Math" panose="02040503050406030204" pitchFamily="18" charset="0"/>
                          </a:rPr>
                          <m:t>2</m:t>
                        </m:r>
                      </m:sup>
                    </m:sSup>
                  </m:oMath>
                </a14:m>
                <a:r>
                  <a:rPr lang="en-AU" dirty="0">
                    <a:solidFill>
                      <a:srgbClr val="C00000"/>
                    </a:solidFill>
                  </a:rPr>
                  <a:t>-</a:t>
                </a:r>
                <a14:m>
                  <m:oMath xmlns:m="http://schemas.openxmlformats.org/officeDocument/2006/math">
                    <m:sSubSup>
                      <m:sSubSupPr>
                        <m:ctrlPr>
                          <a:rPr lang="en-AU" i="1">
                            <a:solidFill>
                              <a:srgbClr val="C00000"/>
                            </a:solidFill>
                            <a:latin typeface="Cambria Math" panose="02040503050406030204" pitchFamily="18" charset="0"/>
                          </a:rPr>
                        </m:ctrlPr>
                      </m:sSubSupPr>
                      <m:e>
                        <m:r>
                          <a:rPr lang="en-AU" i="1">
                            <a:solidFill>
                              <a:srgbClr val="C00000"/>
                            </a:solidFill>
                            <a:latin typeface="Cambria Math" panose="02040503050406030204" pitchFamily="18" charset="0"/>
                          </a:rPr>
                          <m:t>h</m:t>
                        </m:r>
                      </m:e>
                      <m:sub>
                        <m:r>
                          <m:rPr>
                            <m:sty m:val="p"/>
                          </m:rPr>
                          <a:rPr lang="en-AU" b="0" i="0" smtClean="0">
                            <a:solidFill>
                              <a:srgbClr val="C00000"/>
                            </a:solidFill>
                            <a:latin typeface="Cambria Math" panose="02040503050406030204" pitchFamily="18" charset="0"/>
                          </a:rPr>
                          <m:t>GWAS</m:t>
                        </m:r>
                      </m:sub>
                      <m:sup>
                        <m:r>
                          <a:rPr lang="en-AU" i="1">
                            <a:solidFill>
                              <a:srgbClr val="C00000"/>
                            </a:solidFill>
                            <a:latin typeface="Cambria Math" panose="02040503050406030204" pitchFamily="18" charset="0"/>
                          </a:rPr>
                          <m:t>2</m:t>
                        </m:r>
                      </m:sup>
                    </m:sSubSup>
                  </m:oMath>
                </a14:m>
                <a:r>
                  <a:rPr lang="en-AU" dirty="0">
                    <a:latin typeface="Century Gothic" panose="020B0502020202020204" pitchFamily="34" charset="0"/>
                  </a:rPr>
                  <a:t> is often denoted the “missing” heritability (e.g., 5% vs 80%).</a:t>
                </a:r>
                <a:endParaRPr lang="en-AU" b="1" dirty="0">
                  <a:latin typeface="Century Gothic" panose="020B0502020202020204" pitchFamily="34" charset="0"/>
                </a:endParaRPr>
              </a:p>
              <a:p>
                <a:pPr marL="0" indent="0">
                  <a:buNone/>
                </a:pPr>
                <a14:m>
                  <m:oMath xmlns:m="http://schemas.openxmlformats.org/officeDocument/2006/math">
                    <m:sSubSup>
                      <m:sSubSupPr>
                        <m:ctrlPr>
                          <a:rPr lang="en-AU" i="1" smtClean="0">
                            <a:solidFill>
                              <a:srgbClr val="C00000"/>
                            </a:solidFill>
                            <a:latin typeface="Cambria Math" panose="02040503050406030204" pitchFamily="18" charset="0"/>
                          </a:rPr>
                        </m:ctrlPr>
                      </m:sSubSupPr>
                      <m:e>
                        <m:r>
                          <a:rPr lang="en-AU" i="1">
                            <a:solidFill>
                              <a:srgbClr val="C00000"/>
                            </a:solidFill>
                            <a:latin typeface="Cambria Math" panose="02040503050406030204" pitchFamily="18" charset="0"/>
                          </a:rPr>
                          <m:t>h</m:t>
                        </m:r>
                      </m:e>
                      <m:sub>
                        <m:r>
                          <m:rPr>
                            <m:sty m:val="p"/>
                          </m:rPr>
                          <a:rPr lang="en-AU">
                            <a:solidFill>
                              <a:srgbClr val="C00000"/>
                            </a:solidFill>
                            <a:latin typeface="Cambria Math" panose="02040503050406030204" pitchFamily="18" charset="0"/>
                          </a:rPr>
                          <m:t>SNP</m:t>
                        </m:r>
                      </m:sub>
                      <m:sup>
                        <m:r>
                          <a:rPr lang="en-AU" i="1">
                            <a:solidFill>
                              <a:srgbClr val="C00000"/>
                            </a:solidFill>
                            <a:latin typeface="Cambria Math" panose="02040503050406030204" pitchFamily="18" charset="0"/>
                          </a:rPr>
                          <m:t>2</m:t>
                        </m:r>
                      </m:sup>
                    </m:sSubSup>
                  </m:oMath>
                </a14:m>
                <a:r>
                  <a:rPr lang="en-AU" dirty="0">
                    <a:solidFill>
                      <a:srgbClr val="C00000"/>
                    </a:solidFill>
                  </a:rPr>
                  <a:t>-</a:t>
                </a:r>
                <a14:m>
                  <m:oMath xmlns:m="http://schemas.openxmlformats.org/officeDocument/2006/math">
                    <m:sSubSup>
                      <m:sSubSupPr>
                        <m:ctrlPr>
                          <a:rPr lang="en-AU" i="1">
                            <a:solidFill>
                              <a:srgbClr val="C00000"/>
                            </a:solidFill>
                            <a:latin typeface="Cambria Math" panose="02040503050406030204" pitchFamily="18" charset="0"/>
                          </a:rPr>
                        </m:ctrlPr>
                      </m:sSubSupPr>
                      <m:e>
                        <m:r>
                          <a:rPr lang="en-AU" i="1">
                            <a:solidFill>
                              <a:srgbClr val="C00000"/>
                            </a:solidFill>
                            <a:latin typeface="Cambria Math" panose="02040503050406030204" pitchFamily="18" charset="0"/>
                          </a:rPr>
                          <m:t>h</m:t>
                        </m:r>
                      </m:e>
                      <m:sub>
                        <m:r>
                          <m:rPr>
                            <m:sty m:val="p"/>
                          </m:rPr>
                          <a:rPr lang="en-AU" b="0" i="0" smtClean="0">
                            <a:solidFill>
                              <a:srgbClr val="C00000"/>
                            </a:solidFill>
                            <a:latin typeface="Cambria Math" panose="02040503050406030204" pitchFamily="18" charset="0"/>
                          </a:rPr>
                          <m:t>GWAS</m:t>
                        </m:r>
                      </m:sub>
                      <m:sup>
                        <m:r>
                          <a:rPr lang="en-AU" i="1">
                            <a:solidFill>
                              <a:srgbClr val="C00000"/>
                            </a:solidFill>
                            <a:latin typeface="Cambria Math" panose="02040503050406030204" pitchFamily="18" charset="0"/>
                          </a:rPr>
                          <m:t>2</m:t>
                        </m:r>
                      </m:sup>
                    </m:sSubSup>
                  </m:oMath>
                </a14:m>
                <a:r>
                  <a:rPr lang="en-AU" dirty="0">
                    <a:latin typeface="Century Gothic" panose="020B0502020202020204" pitchFamily="34" charset="0"/>
                  </a:rPr>
                  <a:t> is often denoted the “hidden/hiding” heritability.</a:t>
                </a:r>
              </a:p>
              <a:p>
                <a:pPr marL="0" indent="0">
                  <a:buNone/>
                </a:pPr>
                <a14:m>
                  <m:oMath xmlns:m="http://schemas.openxmlformats.org/officeDocument/2006/math">
                    <m:sSup>
                      <m:sSupPr>
                        <m:ctrlPr>
                          <a:rPr lang="en-AU" i="1">
                            <a:solidFill>
                              <a:srgbClr val="C00000"/>
                            </a:solidFill>
                            <a:latin typeface="Cambria Math" panose="02040503050406030204" pitchFamily="18" charset="0"/>
                            <a:ea typeface="Cambria Math" panose="02040503050406030204" pitchFamily="18" charset="0"/>
                          </a:rPr>
                        </m:ctrlPr>
                      </m:sSupPr>
                      <m:e>
                        <m:r>
                          <a:rPr lang="en-AU" i="1">
                            <a:solidFill>
                              <a:srgbClr val="C00000"/>
                            </a:solidFill>
                            <a:latin typeface="Cambria Math" panose="02040503050406030204" pitchFamily="18" charset="0"/>
                            <a:ea typeface="Cambria Math" panose="02040503050406030204" pitchFamily="18" charset="0"/>
                          </a:rPr>
                          <m:t>h</m:t>
                        </m:r>
                      </m:e>
                      <m:sup>
                        <m:r>
                          <a:rPr lang="en-AU" i="1">
                            <a:solidFill>
                              <a:srgbClr val="C00000"/>
                            </a:solidFill>
                            <a:latin typeface="Cambria Math" panose="02040503050406030204" pitchFamily="18" charset="0"/>
                            <a:ea typeface="Cambria Math" panose="02040503050406030204" pitchFamily="18" charset="0"/>
                          </a:rPr>
                          <m:t>2</m:t>
                        </m:r>
                      </m:sup>
                    </m:sSup>
                  </m:oMath>
                </a14:m>
                <a:r>
                  <a:rPr lang="en-AU" dirty="0">
                    <a:solidFill>
                      <a:srgbClr val="C00000"/>
                    </a:solidFill>
                  </a:rPr>
                  <a:t>-</a:t>
                </a:r>
                <a14:m>
                  <m:oMath xmlns:m="http://schemas.openxmlformats.org/officeDocument/2006/math">
                    <m:sSubSup>
                      <m:sSubSupPr>
                        <m:ctrlPr>
                          <a:rPr lang="en-AU" i="1">
                            <a:solidFill>
                              <a:srgbClr val="C00000"/>
                            </a:solidFill>
                            <a:latin typeface="Cambria Math" panose="02040503050406030204" pitchFamily="18" charset="0"/>
                          </a:rPr>
                        </m:ctrlPr>
                      </m:sSubSupPr>
                      <m:e>
                        <m:r>
                          <a:rPr lang="en-AU" i="1">
                            <a:solidFill>
                              <a:srgbClr val="C00000"/>
                            </a:solidFill>
                            <a:latin typeface="Cambria Math" panose="02040503050406030204" pitchFamily="18" charset="0"/>
                          </a:rPr>
                          <m:t>h</m:t>
                        </m:r>
                      </m:e>
                      <m:sub>
                        <m:r>
                          <m:rPr>
                            <m:sty m:val="p"/>
                          </m:rPr>
                          <a:rPr lang="en-AU">
                            <a:solidFill>
                              <a:srgbClr val="C00000"/>
                            </a:solidFill>
                            <a:latin typeface="Cambria Math" panose="02040503050406030204" pitchFamily="18" charset="0"/>
                          </a:rPr>
                          <m:t>SNP</m:t>
                        </m:r>
                      </m:sub>
                      <m:sup>
                        <m:r>
                          <a:rPr lang="en-AU" i="1">
                            <a:solidFill>
                              <a:srgbClr val="C00000"/>
                            </a:solidFill>
                            <a:latin typeface="Cambria Math" panose="02040503050406030204" pitchFamily="18" charset="0"/>
                          </a:rPr>
                          <m:t>2</m:t>
                        </m:r>
                      </m:sup>
                    </m:sSubSup>
                  </m:oMath>
                </a14:m>
                <a:r>
                  <a:rPr lang="en-AU" dirty="0">
                    <a:latin typeface="Century Gothic" panose="020B0502020202020204" pitchFamily="34" charset="0"/>
                  </a:rPr>
                  <a:t> is denoted the (still) missing heritability.</a:t>
                </a:r>
              </a:p>
              <a:p>
                <a:pPr marL="0" indent="0">
                  <a:buNone/>
                </a:pPr>
                <a:endParaRPr lang="en-AU" b="1" dirty="0">
                  <a:latin typeface="Century Gothic" panose="020B0502020202020204" pitchFamily="34" charset="0"/>
                </a:endParaRPr>
              </a:p>
            </p:txBody>
          </p:sp>
        </mc:Choice>
        <mc:Fallback xmlns="">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1" y="1545707"/>
                <a:ext cx="10937036" cy="4755566"/>
              </a:xfrm>
              <a:blipFill>
                <a:blip r:embed="rId2"/>
                <a:stretch>
                  <a:fillRect l="-1044" t="-2660" r="-104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37</a:t>
            </a:fld>
            <a:endParaRPr lang="en-US"/>
          </a:p>
        </p:txBody>
      </p:sp>
      <p:pic>
        <p:nvPicPr>
          <p:cNvPr id="6" name="Picture 4" descr="Screen Shot 2012-06-17 at 3.13.49 PM.png">
            <a:extLst>
              <a:ext uri="{FF2B5EF4-FFF2-40B4-BE49-F238E27FC236}">
                <a16:creationId xmlns:a16="http://schemas.microsoft.com/office/drawing/2014/main" id="{C0B1C47B-67B7-F04B-95A0-349CC76475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83914" y="0"/>
            <a:ext cx="2674938"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798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Biases in heritability estimates</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10937036" cy="4755566"/>
          </a:xfrm>
        </p:spPr>
        <p:txBody>
          <a:bodyPr>
            <a:normAutofit/>
          </a:bodyPr>
          <a:lstStyle/>
          <a:p>
            <a:pPr marL="514350" indent="-514350">
              <a:buAutoNum type="arabicParenR"/>
            </a:pPr>
            <a:r>
              <a:rPr lang="en-AU" dirty="0">
                <a:latin typeface="Century Gothic" panose="020B0502020202020204" pitchFamily="34" charset="0"/>
              </a:rPr>
              <a:t>Shared environmental effects.</a:t>
            </a:r>
          </a:p>
          <a:p>
            <a:pPr marL="514350" indent="-514350">
              <a:buAutoNum type="arabicParenR"/>
            </a:pPr>
            <a:endParaRPr lang="en-AU" dirty="0">
              <a:latin typeface="Century Gothic" panose="020B0502020202020204" pitchFamily="34" charset="0"/>
            </a:endParaRPr>
          </a:p>
          <a:p>
            <a:pPr marL="514350" indent="-514350">
              <a:buAutoNum type="arabicParenR"/>
            </a:pPr>
            <a:r>
              <a:rPr lang="en-AU" dirty="0">
                <a:latin typeface="Century Gothic" panose="020B0502020202020204" pitchFamily="34" charset="0"/>
              </a:rPr>
              <a:t>Population stratification</a:t>
            </a:r>
          </a:p>
          <a:p>
            <a:pPr marL="514350" indent="-514350">
              <a:buAutoNum type="arabicParenR"/>
            </a:pPr>
            <a:endParaRPr lang="en-AU" dirty="0">
              <a:latin typeface="Century Gothic" panose="020B0502020202020204" pitchFamily="34" charset="0"/>
            </a:endParaRPr>
          </a:p>
          <a:p>
            <a:pPr marL="514350" indent="-514350">
              <a:buAutoNum type="arabicParenR"/>
            </a:pPr>
            <a:r>
              <a:rPr lang="en-AU" dirty="0">
                <a:latin typeface="Century Gothic" panose="020B0502020202020204" pitchFamily="34" charset="0"/>
              </a:rPr>
              <a:t>Distribution of MAF and linkage disequilibrium (LD) of SNPs used to calculate GRMs</a:t>
            </a: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38</a:t>
            </a:fld>
            <a:endParaRPr lang="en-US"/>
          </a:p>
        </p:txBody>
      </p:sp>
    </p:spTree>
    <p:extLst>
      <p:ext uri="{BB962C8B-B14F-4D97-AF65-F5344CB8AC3E}">
        <p14:creationId xmlns:p14="http://schemas.microsoft.com/office/powerpoint/2010/main" val="38660522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Shared environmental effects</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347242" y="1545706"/>
            <a:ext cx="11690430" cy="5017140"/>
          </a:xfrm>
        </p:spPr>
        <p:txBody>
          <a:bodyPr>
            <a:normAutofit fontScale="92500" lnSpcReduction="20000"/>
          </a:bodyPr>
          <a:lstStyle/>
          <a:p>
            <a:pPr marL="0" indent="0">
              <a:buNone/>
            </a:pPr>
            <a:r>
              <a:rPr lang="en-AU" dirty="0">
                <a:latin typeface="Century Gothic" panose="020B0502020202020204" pitchFamily="34" charset="0"/>
              </a:rPr>
              <a:t>Phenotypic resemblance between relatives is not all due to genetic factors.</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How much shared non-genetic factors vary with genetic relatedness is unknown.</a:t>
            </a:r>
          </a:p>
          <a:p>
            <a:pPr marL="0" indent="0">
              <a:buNone/>
            </a:pPr>
            <a:endParaRPr lang="en-AU" dirty="0">
              <a:latin typeface="Century Gothic" panose="020B0502020202020204" pitchFamily="34" charset="0"/>
            </a:endParaRPr>
          </a:p>
          <a:p>
            <a:pPr marL="0" indent="0">
              <a:buNone/>
            </a:pPr>
            <a:r>
              <a:rPr lang="en-AU" b="1" dirty="0">
                <a:latin typeface="Century Gothic" panose="020B0502020202020204" pitchFamily="34" charset="0"/>
              </a:rPr>
              <a:t>Diagnosis</a:t>
            </a:r>
            <a:r>
              <a:rPr lang="en-AU" dirty="0">
                <a:latin typeface="Century Gothic" panose="020B0502020202020204" pitchFamily="34" charset="0"/>
              </a:rPr>
              <a:t>: use different types of relatives in the inference and compare estimates.</a:t>
            </a:r>
          </a:p>
          <a:p>
            <a:pPr marL="0" indent="0">
              <a:buNone/>
            </a:pPr>
            <a:endParaRPr lang="en-AU" dirty="0">
              <a:latin typeface="Century Gothic" panose="020B0502020202020204" pitchFamily="34" charset="0"/>
            </a:endParaRPr>
          </a:p>
          <a:p>
            <a:pPr marL="0" indent="0">
              <a:buNone/>
            </a:pPr>
            <a:r>
              <a:rPr lang="en-AU" b="1" dirty="0">
                <a:latin typeface="Century Gothic" panose="020B0502020202020204" pitchFamily="34" charset="0"/>
              </a:rPr>
              <a:t>Solution 1</a:t>
            </a:r>
            <a:r>
              <a:rPr lang="en-AU" dirty="0">
                <a:latin typeface="Century Gothic" panose="020B0502020202020204" pitchFamily="34" charset="0"/>
              </a:rPr>
              <a:t>: model (i.e. make assumptions about) shared environmental effects. E.g., </a:t>
            </a:r>
            <a:r>
              <a:rPr lang="en-AU" dirty="0">
                <a:solidFill>
                  <a:srgbClr val="C00000"/>
                </a:solidFill>
                <a:latin typeface="Century Gothic" panose="020B0502020202020204" pitchFamily="34" charset="0"/>
              </a:rPr>
              <a:t>h</a:t>
            </a:r>
            <a:r>
              <a:rPr lang="en-AU" baseline="30000" dirty="0">
                <a:solidFill>
                  <a:srgbClr val="C00000"/>
                </a:solidFill>
                <a:latin typeface="Century Gothic" panose="020B0502020202020204" pitchFamily="34" charset="0"/>
              </a:rPr>
              <a:t>2</a:t>
            </a:r>
            <a:r>
              <a:rPr lang="en-AU" dirty="0">
                <a:solidFill>
                  <a:srgbClr val="C00000"/>
                </a:solidFill>
                <a:latin typeface="Century Gothic" panose="020B0502020202020204" pitchFamily="34" charset="0"/>
              </a:rPr>
              <a:t> = 2(</a:t>
            </a:r>
            <a:r>
              <a:rPr lang="en-AU" dirty="0" err="1">
                <a:solidFill>
                  <a:srgbClr val="C00000"/>
                </a:solidFill>
                <a:latin typeface="Century Gothic" panose="020B0502020202020204" pitchFamily="34" charset="0"/>
              </a:rPr>
              <a:t>corrMZ-corrDZ</a:t>
            </a:r>
            <a:r>
              <a:rPr lang="en-AU" dirty="0">
                <a:solidFill>
                  <a:srgbClr val="C00000"/>
                </a:solidFill>
                <a:latin typeface="Century Gothic" panose="020B0502020202020204" pitchFamily="34" charset="0"/>
              </a:rPr>
              <a:t>)</a:t>
            </a:r>
            <a:r>
              <a:rPr lang="en-AU" dirty="0">
                <a:latin typeface="Century Gothic" panose="020B0502020202020204" pitchFamily="34" charset="0"/>
              </a:rPr>
              <a:t>.</a:t>
            </a:r>
          </a:p>
          <a:p>
            <a:pPr marL="0" indent="0">
              <a:buNone/>
            </a:pPr>
            <a:endParaRPr lang="en-AU" dirty="0">
              <a:latin typeface="Century Gothic" panose="020B0502020202020204" pitchFamily="34" charset="0"/>
            </a:endParaRPr>
          </a:p>
          <a:p>
            <a:pPr marL="0" indent="0">
              <a:buNone/>
            </a:pPr>
            <a:r>
              <a:rPr lang="en-AU" b="1" dirty="0">
                <a:latin typeface="Century Gothic" panose="020B0502020202020204" pitchFamily="34" charset="0"/>
              </a:rPr>
              <a:t>Solution 2</a:t>
            </a:r>
            <a:r>
              <a:rPr lang="en-AU" dirty="0">
                <a:latin typeface="Century Gothic" panose="020B0502020202020204" pitchFamily="34" charset="0"/>
              </a:rPr>
              <a:t>: only analyse distance relatives GRM&lt;0.05 (or &lt;0.025)</a:t>
            </a: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39</a:t>
            </a:fld>
            <a:endParaRPr lang="en-US"/>
          </a:p>
        </p:txBody>
      </p:sp>
    </p:spTree>
    <p:extLst>
      <p:ext uri="{BB962C8B-B14F-4D97-AF65-F5344CB8AC3E}">
        <p14:creationId xmlns:p14="http://schemas.microsoft.com/office/powerpoint/2010/main" val="240867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p:txBody>
          <a:bodyPr/>
          <a:lstStyle/>
          <a:p>
            <a:r>
              <a:rPr lang="en-US" b="1" dirty="0">
                <a:latin typeface="Century Gothic" panose="020B0502020202020204" pitchFamily="34" charset="0"/>
              </a:rPr>
              <a:t>Definitions</a:t>
            </a:r>
            <a:r>
              <a:rPr lang="en-US" dirty="0">
                <a:latin typeface="Century Gothic" panose="020B0502020202020204" pitchFamily="34" charset="0"/>
              </a:rPr>
              <a:t> </a:t>
            </a: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838200" y="1825625"/>
            <a:ext cx="6993294" cy="1831975"/>
          </a:xfrm>
        </p:spPr>
        <p:txBody>
          <a:bodyPr>
            <a:normAutofit/>
          </a:bodyPr>
          <a:lstStyle/>
          <a:p>
            <a:pPr marL="0" indent="0">
              <a:buNone/>
            </a:pPr>
            <a:r>
              <a:rPr lang="en-US" dirty="0">
                <a:latin typeface="Century Gothic" panose="020B0502020202020204" pitchFamily="34" charset="0"/>
              </a:rPr>
              <a:t>Heritability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US" dirty="0">
                <a:latin typeface="Century Gothic" panose="020B0502020202020204" pitchFamily="34" charset="0"/>
              </a:rPr>
              <a:t>) quantifies the degree to which inter-individual differences and resemblance in the population are due to genetic factors.</a:t>
            </a:r>
          </a:p>
          <a:p>
            <a:pPr marL="0" indent="0">
              <a:buNone/>
            </a:pP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p:txBody>
      </p:sp>
      <p:pic>
        <p:nvPicPr>
          <p:cNvPr id="1026" name="Picture 2" descr="An illustration shows the silhouettes of nine human figures standing side-by-side in order of increasing height, with the shortest figure at the far left, and the tallest figure at the far right. The silhouettes are shown standing in different positions and wearing different types of clothing, including pants, dresses, and a suit coat. The figures are shown on a black background, and the inside of each silhouette has colored lettering on a white background. The colored lettering that fills each silhouette includes lines of text with the letters “A,” “T,” “G,” and “C.” These letters represent the nucleotide bases that form DNA. The letters within the silhouettes are colored in tie-dyed patterns with rainbow stripes that extend across the silhouettes in red, blue, green, and yellow. The illustration shows that human height is likely to involve many genes and factors.">
            <a:extLst>
              <a:ext uri="{FF2B5EF4-FFF2-40B4-BE49-F238E27FC236}">
                <a16:creationId xmlns:a16="http://schemas.microsoft.com/office/drawing/2014/main" id="{F6255AC5-6236-774A-86AF-810A360C19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00" y="1760507"/>
            <a:ext cx="4254500" cy="22987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4688C4C-B727-9B43-9584-4D18D047DD6A}"/>
              </a:ext>
            </a:extLst>
          </p:cNvPr>
          <p:cNvSpPr txBox="1"/>
          <p:nvPr/>
        </p:nvSpPr>
        <p:spPr>
          <a:xfrm>
            <a:off x="8068172" y="4059207"/>
            <a:ext cx="3841116" cy="400110"/>
          </a:xfrm>
          <a:prstGeom prst="rect">
            <a:avLst/>
          </a:prstGeom>
          <a:noFill/>
        </p:spPr>
        <p:txBody>
          <a:bodyPr wrap="none" rtlCol="0">
            <a:spAutoFit/>
          </a:bodyPr>
          <a:lstStyle/>
          <a:p>
            <a:pPr algn="ctr"/>
            <a:r>
              <a:rPr lang="en-AU" sz="1000" dirty="0" err="1">
                <a:latin typeface="Century Gothic" panose="020B0502020202020204" pitchFamily="34" charset="0"/>
              </a:rPr>
              <a:t>Chial</a:t>
            </a:r>
            <a:r>
              <a:rPr lang="en-AU" sz="1000" dirty="0">
                <a:latin typeface="Century Gothic" panose="020B0502020202020204" pitchFamily="34" charset="0"/>
              </a:rPr>
              <a:t>, H. (2008) Polygenic inheritance and gene mapping. </a:t>
            </a:r>
          </a:p>
          <a:p>
            <a:pPr algn="ctr"/>
            <a:r>
              <a:rPr lang="en-AU" sz="1000" dirty="0">
                <a:latin typeface="Century Gothic" panose="020B0502020202020204" pitchFamily="34" charset="0"/>
              </a:rPr>
              <a:t>Nature Education 1(1):17</a:t>
            </a:r>
            <a:endParaRPr lang="en-US" sz="1000" dirty="0">
              <a:latin typeface="Century Gothic" panose="020B0502020202020204" pitchFamily="34" charset="0"/>
            </a:endParaRPr>
          </a:p>
        </p:txBody>
      </p:sp>
      <p:sp>
        <p:nvSpPr>
          <p:cNvPr id="8" name="Slide Number Placeholder 7">
            <a:extLst>
              <a:ext uri="{FF2B5EF4-FFF2-40B4-BE49-F238E27FC236}">
                <a16:creationId xmlns:a16="http://schemas.microsoft.com/office/drawing/2014/main" id="{A5AF1828-51CE-9646-90F0-1DD68BDFC58A}"/>
              </a:ext>
            </a:extLst>
          </p:cNvPr>
          <p:cNvSpPr>
            <a:spLocks noGrp="1"/>
          </p:cNvSpPr>
          <p:nvPr>
            <p:ph type="sldNum" sz="quarter" idx="12"/>
          </p:nvPr>
        </p:nvSpPr>
        <p:spPr/>
        <p:txBody>
          <a:bodyPr/>
          <a:lstStyle/>
          <a:p>
            <a:fld id="{371478A0-77EB-7248-9925-41B264A01935}" type="slidenum">
              <a:rPr lang="en-US" smtClean="0"/>
              <a:t>4</a:t>
            </a:fld>
            <a:endParaRPr lang="en-US"/>
          </a:p>
        </p:txBody>
      </p:sp>
    </p:spTree>
    <p:extLst>
      <p:ext uri="{BB962C8B-B14F-4D97-AF65-F5344CB8AC3E}">
        <p14:creationId xmlns:p14="http://schemas.microsoft.com/office/powerpoint/2010/main" val="35321876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Population stratification</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6363560" cy="4535053"/>
          </a:xfrm>
        </p:spPr>
        <p:txBody>
          <a:bodyPr>
            <a:normAutofit/>
          </a:bodyPr>
          <a:lstStyle/>
          <a:p>
            <a:pPr marL="0" indent="0">
              <a:buNone/>
            </a:pPr>
            <a:r>
              <a:rPr lang="en-AU" b="1" dirty="0">
                <a:latin typeface="Century Gothic" panose="020B0502020202020204" pitchFamily="34" charset="0"/>
              </a:rPr>
              <a:t>Solution 1</a:t>
            </a:r>
            <a:r>
              <a:rPr lang="en-AU" dirty="0">
                <a:latin typeface="Century Gothic" panose="020B0502020202020204" pitchFamily="34" charset="0"/>
              </a:rPr>
              <a:t>: If ancestry differences, then restrict analyses to ancestry homogeneous samples.</a:t>
            </a:r>
          </a:p>
          <a:p>
            <a:pPr marL="0" indent="0">
              <a:buNone/>
            </a:pPr>
            <a:endParaRPr lang="en-AU" dirty="0">
              <a:latin typeface="Century Gothic" panose="020B0502020202020204" pitchFamily="34" charset="0"/>
            </a:endParaRPr>
          </a:p>
          <a:p>
            <a:pPr marL="0" indent="0">
              <a:buNone/>
            </a:pPr>
            <a:r>
              <a:rPr lang="en-AU" b="1" dirty="0">
                <a:latin typeface="Century Gothic" panose="020B0502020202020204" pitchFamily="34" charset="0"/>
              </a:rPr>
              <a:t>Solution 2</a:t>
            </a:r>
            <a:r>
              <a:rPr lang="en-AU" dirty="0">
                <a:latin typeface="Century Gothic" panose="020B0502020202020204" pitchFamily="34" charset="0"/>
              </a:rPr>
              <a:t>: Use genetic principal components as fixed effects.</a:t>
            </a: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40</a:t>
            </a:fld>
            <a:endParaRPr lang="en-US"/>
          </a:p>
        </p:txBody>
      </p:sp>
      <p:pic>
        <p:nvPicPr>
          <p:cNvPr id="5" name="Picture 4">
            <a:extLst>
              <a:ext uri="{FF2B5EF4-FFF2-40B4-BE49-F238E27FC236}">
                <a16:creationId xmlns:a16="http://schemas.microsoft.com/office/drawing/2014/main" id="{CE25167D-AD20-AA47-A7E0-CB9B967CF5E8}"/>
              </a:ext>
            </a:extLst>
          </p:cNvPr>
          <p:cNvPicPr>
            <a:picLocks noChangeAspect="1"/>
          </p:cNvPicPr>
          <p:nvPr/>
        </p:nvPicPr>
        <p:blipFill>
          <a:blip r:embed="rId2"/>
          <a:stretch>
            <a:fillRect/>
          </a:stretch>
        </p:blipFill>
        <p:spPr>
          <a:xfrm>
            <a:off x="7807140" y="-452497"/>
            <a:ext cx="14170656" cy="4723552"/>
          </a:xfrm>
          <a:prstGeom prst="rect">
            <a:avLst/>
          </a:prstGeom>
        </p:spPr>
      </p:pic>
    </p:spTree>
    <p:extLst>
      <p:ext uri="{BB962C8B-B14F-4D97-AF65-F5344CB8AC3E}">
        <p14:creationId xmlns:p14="http://schemas.microsoft.com/office/powerpoint/2010/main" val="37115519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MAF and LD heterogeneity - issue</a:t>
            </a:r>
            <a:endParaRPr lang="en-US" dirty="0">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5979135" cy="4554151"/>
              </a:xfrm>
            </p:spPr>
            <p:txBody>
              <a:bodyPr>
                <a:normAutofit lnSpcReduction="10000"/>
              </a:bodyPr>
              <a:lstStyle/>
              <a:p>
                <a:pPr marL="0" indent="0">
                  <a:buNone/>
                </a:pPr>
                <a:r>
                  <a:rPr lang="en-AU" dirty="0">
                    <a:latin typeface="Century Gothic" panose="020B0502020202020204" pitchFamily="34" charset="0"/>
                  </a:rPr>
                  <a:t>Speed et al. (2013) AJHG 91(6):1011-21 showed that estimation of </a:t>
                </a:r>
                <a14:m>
                  <m:oMath xmlns:m="http://schemas.openxmlformats.org/officeDocument/2006/math">
                    <m:sSubSup>
                      <m:sSubSupPr>
                        <m:ctrlPr>
                          <a:rPr lang="en-AU" i="1">
                            <a:solidFill>
                              <a:srgbClr val="C00000"/>
                            </a:solidFill>
                            <a:latin typeface="Cambria Math" panose="02040503050406030204" pitchFamily="18" charset="0"/>
                          </a:rPr>
                        </m:ctrlPr>
                      </m:sSubSupPr>
                      <m:e>
                        <m:r>
                          <a:rPr lang="en-AU" i="1">
                            <a:solidFill>
                              <a:srgbClr val="C00000"/>
                            </a:solidFill>
                            <a:latin typeface="Cambria Math" panose="02040503050406030204" pitchFamily="18" charset="0"/>
                          </a:rPr>
                          <m:t>h</m:t>
                        </m:r>
                      </m:e>
                      <m:sub>
                        <m:r>
                          <m:rPr>
                            <m:sty m:val="p"/>
                          </m:rPr>
                          <a:rPr lang="en-AU">
                            <a:solidFill>
                              <a:srgbClr val="C00000"/>
                            </a:solidFill>
                            <a:latin typeface="Cambria Math" panose="02040503050406030204" pitchFamily="18" charset="0"/>
                          </a:rPr>
                          <m:t>SNP</m:t>
                        </m:r>
                      </m:sub>
                      <m:sup>
                        <m:r>
                          <a:rPr lang="en-AU" i="1">
                            <a:solidFill>
                              <a:srgbClr val="C00000"/>
                            </a:solidFill>
                            <a:latin typeface="Cambria Math" panose="02040503050406030204" pitchFamily="18" charset="0"/>
                          </a:rPr>
                          <m:t>2</m:t>
                        </m:r>
                      </m:sup>
                    </m:sSubSup>
                  </m:oMath>
                </a14:m>
                <a:r>
                  <a:rPr lang="en-AU" dirty="0">
                    <a:latin typeface="Century Gothic" panose="020B0502020202020204" pitchFamily="34" charset="0"/>
                  </a:rPr>
                  <a:t> is robust to many violations of assumptions.</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Strongest biases observed when there is a difference (heterogeneity) between the MAF and LD distribution of causal variants and that of SNPs used to calculate the GRM.</a:t>
                </a:r>
              </a:p>
            </p:txBody>
          </p:sp>
        </mc:Choice>
        <mc:Fallback xmlns="">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1" y="1545707"/>
                <a:ext cx="5979135" cy="4554151"/>
              </a:xfrm>
              <a:blipFill>
                <a:blip r:embed="rId2"/>
                <a:stretch>
                  <a:fillRect l="-2119" t="-3056" r="-254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41</a:t>
            </a:fld>
            <a:endParaRPr lang="en-US"/>
          </a:p>
        </p:txBody>
      </p:sp>
    </p:spTree>
    <p:extLst>
      <p:ext uri="{BB962C8B-B14F-4D97-AF65-F5344CB8AC3E}">
        <p14:creationId xmlns:p14="http://schemas.microsoft.com/office/powerpoint/2010/main" val="34821355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MAF and LD heterogeneity - solution</a:t>
            </a:r>
            <a:endParaRPr lang="en-US" dirty="0">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6372674" cy="4554151"/>
              </a:xfrm>
            </p:spPr>
            <p:txBody>
              <a:bodyPr>
                <a:normAutofit/>
              </a:bodyPr>
              <a:lstStyle/>
              <a:p>
                <a:pPr marL="0" indent="0">
                  <a:buNone/>
                </a:pPr>
                <a:r>
                  <a:rPr lang="en-AU" b="1" dirty="0">
                    <a:latin typeface="Century Gothic" panose="020B0502020202020204" pitchFamily="34" charset="0"/>
                  </a:rPr>
                  <a:t>Solution 1</a:t>
                </a:r>
                <a:r>
                  <a:rPr lang="en-AU" dirty="0">
                    <a:latin typeface="Century Gothic" panose="020B0502020202020204" pitchFamily="34" charset="0"/>
                  </a:rPr>
                  <a:t>: model the relationship between SNP effects (</a:t>
                </a:r>
                <a14:m>
                  <m:oMath xmlns:m="http://schemas.openxmlformats.org/officeDocument/2006/math">
                    <m:sSub>
                      <m:sSubPr>
                        <m:ctrlPr>
                          <a:rPr lang="en-AU" b="0" i="1" smtClean="0">
                            <a:solidFill>
                              <a:srgbClr val="00B050"/>
                            </a:solidFill>
                            <a:latin typeface="Cambria Math" panose="02040503050406030204" pitchFamily="18" charset="0"/>
                            <a:ea typeface="Cambria Math" panose="02040503050406030204" pitchFamily="18" charset="0"/>
                          </a:rPr>
                        </m:ctrlPr>
                      </m:sSubPr>
                      <m:e>
                        <m:r>
                          <a:rPr lang="en-AU" b="0" i="1" smtClean="0">
                            <a:solidFill>
                              <a:srgbClr val="00B050"/>
                            </a:solidFill>
                            <a:latin typeface="Cambria Math" panose="02040503050406030204" pitchFamily="18" charset="0"/>
                            <a:ea typeface="Cambria Math" panose="02040503050406030204" pitchFamily="18" charset="0"/>
                          </a:rPr>
                          <m:t>𝑢</m:t>
                        </m:r>
                      </m:e>
                      <m:sub>
                        <m:r>
                          <a:rPr lang="en-AU" b="0" i="1" smtClean="0">
                            <a:solidFill>
                              <a:srgbClr val="00B050"/>
                            </a:solidFill>
                            <a:latin typeface="Cambria Math" panose="02040503050406030204" pitchFamily="18" charset="0"/>
                            <a:ea typeface="Cambria Math" panose="02040503050406030204" pitchFamily="18" charset="0"/>
                          </a:rPr>
                          <m:t>𝑖</m:t>
                        </m:r>
                      </m:sub>
                    </m:sSub>
                  </m:oMath>
                </a14:m>
                <a:r>
                  <a:rPr lang="en-AU" dirty="0">
                    <a:latin typeface="Century Gothic" panose="020B0502020202020204" pitchFamily="34" charset="0"/>
                  </a:rPr>
                  <a:t> in Part 3) and minor allele frequency and LD</a:t>
                </a:r>
              </a:p>
              <a:p>
                <a:pPr marL="0" indent="0">
                  <a:buNone/>
                </a:pPr>
                <a:r>
                  <a:rPr lang="en-AU" dirty="0">
                    <a:latin typeface="Century Gothic" panose="020B0502020202020204" pitchFamily="34" charset="0"/>
                  </a:rPr>
                  <a:t>(Speed et al. 2012, 2017; Zeng et al. 2018, etc.).</a:t>
                </a:r>
              </a:p>
              <a:p>
                <a:pPr marL="0" indent="0">
                  <a:buNone/>
                </a:pPr>
                <a:endParaRPr lang="en-AU" dirty="0">
                  <a:latin typeface="Century Gothic" panose="020B0502020202020204" pitchFamily="34" charset="0"/>
                </a:endParaRPr>
              </a:p>
              <a:p>
                <a:pPr marL="0" indent="0">
                  <a:buNone/>
                </a:pPr>
                <a:r>
                  <a:rPr lang="en-AU" b="1" dirty="0">
                    <a:solidFill>
                      <a:srgbClr val="C00000"/>
                    </a:solidFill>
                    <a:latin typeface="Century Gothic" panose="020B0502020202020204" pitchFamily="34" charset="0"/>
                  </a:rPr>
                  <a:t>Solution 2 (LDMS)</a:t>
                </a:r>
                <a:r>
                  <a:rPr lang="en-AU" dirty="0">
                    <a:latin typeface="Century Gothic" panose="020B0502020202020204" pitchFamily="34" charset="0"/>
                  </a:rPr>
                  <a:t>: minimise heterogeneity by stratifying SNPs based on MAF and LD distribution (Yang et al. 2015, Evans et al. 2018).</a:t>
                </a:r>
              </a:p>
            </p:txBody>
          </p:sp>
        </mc:Choice>
        <mc:Fallback xmlns="">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1" y="1545707"/>
                <a:ext cx="6372674" cy="4554151"/>
              </a:xfrm>
              <a:blipFill>
                <a:blip r:embed="rId2"/>
                <a:stretch>
                  <a:fillRect l="-1988" t="-2500" r="-238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42</a:t>
            </a:fld>
            <a:endParaRPr lang="en-US"/>
          </a:p>
        </p:txBody>
      </p:sp>
    </p:spTree>
    <p:extLst>
      <p:ext uri="{BB962C8B-B14F-4D97-AF65-F5344CB8AC3E}">
        <p14:creationId xmlns:p14="http://schemas.microsoft.com/office/powerpoint/2010/main" val="420680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LDMS method</a:t>
            </a:r>
            <a:endParaRPr lang="en-US" dirty="0">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0" y="1545707"/>
                <a:ext cx="11434670" cy="4554151"/>
              </a:xfrm>
            </p:spPr>
            <p:txBody>
              <a:bodyPr>
                <a:normAutofit fontScale="85000" lnSpcReduction="20000"/>
              </a:bodyPr>
              <a:lstStyle/>
              <a:p>
                <a:pPr marL="0" indent="0">
                  <a:buNone/>
                </a:pPr>
                <a:r>
                  <a:rPr lang="en-AU" dirty="0">
                    <a:latin typeface="Century Gothic" panose="020B0502020202020204" pitchFamily="34" charset="0"/>
                  </a:rPr>
                  <a:t>Step 1: Calculate SNP attributes: MAF (</a:t>
                </a:r>
                <a14:m>
                  <m:oMath xmlns:m="http://schemas.openxmlformats.org/officeDocument/2006/math">
                    <m:sSub>
                      <m:sSubPr>
                        <m:ctrlPr>
                          <a:rPr lang="en-AU" b="0" i="1" smtClean="0">
                            <a:solidFill>
                              <a:schemeClr val="accent4">
                                <a:lumMod val="75000"/>
                              </a:schemeClr>
                            </a:solidFill>
                            <a:latin typeface="Cambria Math" panose="02040503050406030204" pitchFamily="18" charset="0"/>
                          </a:rPr>
                        </m:ctrlPr>
                      </m:sSubPr>
                      <m:e>
                        <m:r>
                          <a:rPr lang="en-AU" b="0" i="1" smtClean="0">
                            <a:solidFill>
                              <a:schemeClr val="accent4">
                                <a:lumMod val="75000"/>
                              </a:schemeClr>
                            </a:solidFill>
                            <a:latin typeface="Cambria Math" panose="02040503050406030204" pitchFamily="18" charset="0"/>
                          </a:rPr>
                          <m:t>𝑝</m:t>
                        </m:r>
                      </m:e>
                      <m:sub>
                        <m:r>
                          <a:rPr lang="en-AU" b="0" i="1" smtClean="0">
                            <a:solidFill>
                              <a:schemeClr val="accent4">
                                <a:lumMod val="75000"/>
                              </a:schemeClr>
                            </a:solidFill>
                            <a:latin typeface="Cambria Math" panose="02040503050406030204" pitchFamily="18" charset="0"/>
                          </a:rPr>
                          <m:t>𝑖</m:t>
                        </m:r>
                      </m:sub>
                    </m:sSub>
                  </m:oMath>
                </a14:m>
                <a:r>
                  <a:rPr lang="en-AU" dirty="0">
                    <a:latin typeface="Century Gothic" panose="020B0502020202020204" pitchFamily="34" charset="0"/>
                  </a:rPr>
                  <a:t>) and LD score (</a:t>
                </a:r>
                <a14:m>
                  <m:oMath xmlns:m="http://schemas.openxmlformats.org/officeDocument/2006/math">
                    <m:sSub>
                      <m:sSubPr>
                        <m:ctrlPr>
                          <a:rPr lang="en-AU" b="0" i="1" smtClean="0">
                            <a:solidFill>
                              <a:schemeClr val="accent4">
                                <a:lumMod val="75000"/>
                              </a:schemeClr>
                            </a:solidFill>
                            <a:latin typeface="Cambria Math" panose="02040503050406030204" pitchFamily="18" charset="0"/>
                          </a:rPr>
                        </m:ctrlPr>
                      </m:sSubPr>
                      <m:e>
                        <m:r>
                          <a:rPr lang="en-AU" b="0" i="1" smtClean="0">
                            <a:solidFill>
                              <a:schemeClr val="accent4">
                                <a:lumMod val="75000"/>
                              </a:schemeClr>
                            </a:solidFill>
                            <a:latin typeface="Cambria Math" panose="02040503050406030204" pitchFamily="18" charset="0"/>
                            <a:ea typeface="Cambria Math" panose="02040503050406030204" pitchFamily="18" charset="0"/>
                          </a:rPr>
                          <m:t>ℓ</m:t>
                        </m:r>
                      </m:e>
                      <m:sub>
                        <m:r>
                          <a:rPr lang="en-AU" b="0" i="1" smtClean="0">
                            <a:solidFill>
                              <a:schemeClr val="accent4">
                                <a:lumMod val="75000"/>
                              </a:schemeClr>
                            </a:solidFill>
                            <a:latin typeface="Cambria Math" panose="02040503050406030204" pitchFamily="18" charset="0"/>
                          </a:rPr>
                          <m:t>𝑖</m:t>
                        </m:r>
                      </m:sub>
                    </m:sSub>
                  </m:oMath>
                </a14:m>
                <a:r>
                  <a:rPr lang="en-AU" dirty="0">
                    <a:latin typeface="Century Gothic" panose="020B0502020202020204" pitchFamily="34" charset="0"/>
                  </a:rPr>
                  <a:t>)</a:t>
                </a:r>
              </a:p>
              <a:p>
                <a:pPr marL="0" indent="0">
                  <a:buNone/>
                </a:pPr>
                <a:r>
                  <a:rPr lang="en-AU" b="0" dirty="0">
                    <a:solidFill>
                      <a:schemeClr val="accent4">
                        <a:lumMod val="75000"/>
                      </a:schemeClr>
                    </a:solidFill>
                  </a:rPr>
                  <a:t>	 </a:t>
                </a:r>
                <a14:m>
                  <m:oMath xmlns:m="http://schemas.openxmlformats.org/officeDocument/2006/math">
                    <m:sSub>
                      <m:sSubPr>
                        <m:ctrlPr>
                          <a:rPr lang="en-AU" b="0" i="1" smtClean="0">
                            <a:solidFill>
                              <a:schemeClr val="accent4">
                                <a:lumMod val="75000"/>
                              </a:schemeClr>
                            </a:solidFill>
                            <a:latin typeface="Cambria Math" panose="02040503050406030204" pitchFamily="18" charset="0"/>
                          </a:rPr>
                        </m:ctrlPr>
                      </m:sSubPr>
                      <m:e>
                        <m:r>
                          <a:rPr lang="en-AU" b="0" i="1" smtClean="0">
                            <a:solidFill>
                              <a:schemeClr val="accent4">
                                <a:lumMod val="75000"/>
                              </a:schemeClr>
                            </a:solidFill>
                            <a:latin typeface="Cambria Math" panose="02040503050406030204" pitchFamily="18" charset="0"/>
                            <a:ea typeface="Cambria Math" panose="02040503050406030204" pitchFamily="18" charset="0"/>
                          </a:rPr>
                          <m:t>ℓ</m:t>
                        </m:r>
                      </m:e>
                      <m:sub>
                        <m:r>
                          <a:rPr lang="en-AU" b="0" i="1" smtClean="0">
                            <a:solidFill>
                              <a:schemeClr val="accent4">
                                <a:lumMod val="75000"/>
                              </a:schemeClr>
                            </a:solidFill>
                            <a:latin typeface="Cambria Math" panose="02040503050406030204" pitchFamily="18" charset="0"/>
                          </a:rPr>
                          <m:t>𝑖</m:t>
                        </m:r>
                      </m:sub>
                    </m:sSub>
                    <m:r>
                      <a:rPr lang="en-AU" b="0" i="1" smtClean="0">
                        <a:solidFill>
                          <a:schemeClr val="accent4">
                            <a:lumMod val="75000"/>
                          </a:schemeClr>
                        </a:solidFill>
                        <a:latin typeface="Cambria Math" panose="02040503050406030204" pitchFamily="18" charset="0"/>
                      </a:rPr>
                      <m:t>=</m:t>
                    </m:r>
                    <m:nary>
                      <m:naryPr>
                        <m:chr m:val="∑"/>
                        <m:ctrlPr>
                          <a:rPr lang="en-AU" b="0" i="1" smtClean="0">
                            <a:solidFill>
                              <a:schemeClr val="accent4">
                                <a:lumMod val="75000"/>
                              </a:schemeClr>
                            </a:solidFill>
                            <a:latin typeface="Cambria Math" panose="02040503050406030204" pitchFamily="18" charset="0"/>
                          </a:rPr>
                        </m:ctrlPr>
                      </m:naryPr>
                      <m:sub>
                        <m:r>
                          <m:rPr>
                            <m:brk m:alnAt="23"/>
                          </m:rPr>
                          <a:rPr lang="en-AU" b="0" i="1" smtClean="0">
                            <a:solidFill>
                              <a:schemeClr val="accent4">
                                <a:lumMod val="75000"/>
                              </a:schemeClr>
                            </a:solidFill>
                            <a:latin typeface="Cambria Math" panose="02040503050406030204" pitchFamily="18" charset="0"/>
                          </a:rPr>
                          <m:t>𝑘</m:t>
                        </m:r>
                        <m:r>
                          <a:rPr lang="en-AU" b="0" i="1" smtClean="0">
                            <a:solidFill>
                              <a:schemeClr val="accent4">
                                <a:lumMod val="75000"/>
                              </a:schemeClr>
                            </a:solidFill>
                            <a:latin typeface="Cambria Math" panose="02040503050406030204" pitchFamily="18" charset="0"/>
                          </a:rPr>
                          <m:t>=1</m:t>
                        </m:r>
                      </m:sub>
                      <m:sup>
                        <m:r>
                          <a:rPr lang="en-AU" b="0" i="1" smtClean="0">
                            <a:solidFill>
                              <a:schemeClr val="accent4">
                                <a:lumMod val="75000"/>
                              </a:schemeClr>
                            </a:solidFill>
                            <a:latin typeface="Cambria Math" panose="02040503050406030204" pitchFamily="18" charset="0"/>
                          </a:rPr>
                          <m:t>𝑚</m:t>
                        </m:r>
                      </m:sup>
                      <m:e>
                        <m:sSubSup>
                          <m:sSubSupPr>
                            <m:ctrlPr>
                              <a:rPr lang="en-AU" b="0" i="1" smtClean="0">
                                <a:solidFill>
                                  <a:schemeClr val="accent4">
                                    <a:lumMod val="75000"/>
                                  </a:schemeClr>
                                </a:solidFill>
                                <a:latin typeface="Cambria Math" panose="02040503050406030204" pitchFamily="18" charset="0"/>
                              </a:rPr>
                            </m:ctrlPr>
                          </m:sSubSupPr>
                          <m:e>
                            <m:r>
                              <a:rPr lang="en-AU" b="0" i="1" smtClean="0">
                                <a:solidFill>
                                  <a:schemeClr val="accent4">
                                    <a:lumMod val="75000"/>
                                  </a:schemeClr>
                                </a:solidFill>
                                <a:latin typeface="Cambria Math" panose="02040503050406030204" pitchFamily="18" charset="0"/>
                              </a:rPr>
                              <m:t>𝑟</m:t>
                            </m:r>
                          </m:e>
                          <m:sub>
                            <m:r>
                              <a:rPr lang="en-AU" b="0" i="1" smtClean="0">
                                <a:solidFill>
                                  <a:schemeClr val="accent4">
                                    <a:lumMod val="75000"/>
                                  </a:schemeClr>
                                </a:solidFill>
                                <a:latin typeface="Cambria Math" panose="02040503050406030204" pitchFamily="18" charset="0"/>
                              </a:rPr>
                              <m:t>𝑖𝑘</m:t>
                            </m:r>
                          </m:sub>
                          <m:sup>
                            <m:r>
                              <a:rPr lang="en-AU" b="0" i="1" smtClean="0">
                                <a:solidFill>
                                  <a:schemeClr val="accent4">
                                    <a:lumMod val="75000"/>
                                  </a:schemeClr>
                                </a:solidFill>
                                <a:latin typeface="Cambria Math" panose="02040503050406030204" pitchFamily="18" charset="0"/>
                              </a:rPr>
                              <m:t>2</m:t>
                            </m:r>
                          </m:sup>
                        </m:sSubSup>
                      </m:e>
                    </m:nary>
                  </m:oMath>
                </a14:m>
                <a:r>
                  <a:rPr lang="en-AU" dirty="0">
                    <a:latin typeface="Century Gothic" panose="020B0502020202020204" pitchFamily="34" charset="0"/>
                  </a:rPr>
                  <a:t> </a:t>
                </a:r>
                <a:r>
                  <a:rPr lang="en-AU" sz="2000" dirty="0">
                    <a:latin typeface="Century Gothic" panose="020B0502020202020204" pitchFamily="34" charset="0"/>
                  </a:rPr>
                  <a:t>(</a:t>
                </a:r>
                <a14:m>
                  <m:oMath xmlns:m="http://schemas.openxmlformats.org/officeDocument/2006/math">
                    <m:sSubSup>
                      <m:sSubSupPr>
                        <m:ctrlPr>
                          <a:rPr lang="en-AU" sz="2000" b="0" i="1" smtClean="0">
                            <a:solidFill>
                              <a:schemeClr val="accent4">
                                <a:lumMod val="75000"/>
                              </a:schemeClr>
                            </a:solidFill>
                            <a:latin typeface="Cambria Math" panose="02040503050406030204" pitchFamily="18" charset="0"/>
                          </a:rPr>
                        </m:ctrlPr>
                      </m:sSubSupPr>
                      <m:e>
                        <m:r>
                          <a:rPr lang="en-AU" sz="2000" b="0" i="1" smtClean="0">
                            <a:solidFill>
                              <a:schemeClr val="accent4">
                                <a:lumMod val="75000"/>
                              </a:schemeClr>
                            </a:solidFill>
                            <a:latin typeface="Cambria Math" panose="02040503050406030204" pitchFamily="18" charset="0"/>
                          </a:rPr>
                          <m:t>𝑟</m:t>
                        </m:r>
                      </m:e>
                      <m:sub>
                        <m:r>
                          <a:rPr lang="en-AU" sz="2000" b="0" i="1" smtClean="0">
                            <a:solidFill>
                              <a:schemeClr val="accent4">
                                <a:lumMod val="75000"/>
                              </a:schemeClr>
                            </a:solidFill>
                            <a:latin typeface="Cambria Math" panose="02040503050406030204" pitchFamily="18" charset="0"/>
                          </a:rPr>
                          <m:t>𝑖𝑘</m:t>
                        </m:r>
                      </m:sub>
                      <m:sup>
                        <m:r>
                          <a:rPr lang="en-AU" sz="2000" b="0" i="1" smtClean="0">
                            <a:solidFill>
                              <a:schemeClr val="accent4">
                                <a:lumMod val="75000"/>
                              </a:schemeClr>
                            </a:solidFill>
                            <a:latin typeface="Cambria Math" panose="02040503050406030204" pitchFamily="18" charset="0"/>
                          </a:rPr>
                          <m:t>2</m:t>
                        </m:r>
                      </m:sup>
                    </m:sSubSup>
                  </m:oMath>
                </a14:m>
                <a:r>
                  <a:rPr lang="en-AU" sz="2000" dirty="0">
                    <a:latin typeface="Century Gothic" panose="020B0502020202020204" pitchFamily="34" charset="0"/>
                  </a:rPr>
                  <a:t>: squared correlation of allele counts between SNP </a:t>
                </a:r>
                <a:r>
                  <a:rPr lang="en-AU" sz="2000" dirty="0" err="1">
                    <a:latin typeface="Century Gothic" panose="020B0502020202020204" pitchFamily="34" charset="0"/>
                  </a:rPr>
                  <a:t>i</a:t>
                </a:r>
                <a:r>
                  <a:rPr lang="en-AU" sz="2000" dirty="0">
                    <a:latin typeface="Century Gothic" panose="020B0502020202020204" pitchFamily="34" charset="0"/>
                  </a:rPr>
                  <a:t> and SNP k)</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Step 2: Groups SNPs based on MAF and LD </a:t>
                </a:r>
              </a:p>
              <a:p>
                <a:pPr marL="0" indent="0">
                  <a:buNone/>
                </a:pPr>
                <a:r>
                  <a:rPr lang="en-AU" sz="2000" dirty="0">
                    <a:latin typeface="Century Gothic" panose="020B0502020202020204" pitchFamily="34" charset="0"/>
                  </a:rPr>
                  <a:t>	e.g., 6 MAF groups: ]1%-5%],]5%-10%],]10%-20%], ]20%-30%],]30%-40%] and ]40%-50%]</a:t>
                </a:r>
              </a:p>
              <a:p>
                <a:pPr marL="0" indent="0">
                  <a:buNone/>
                </a:pPr>
                <a:r>
                  <a:rPr lang="en-AU" sz="2000" dirty="0">
                    <a:latin typeface="Century Gothic" panose="020B0502020202020204" pitchFamily="34" charset="0"/>
                  </a:rPr>
                  <a:t>	+ 4 LD score groups (quartile) with each MAF group =&gt; K=6x4=24 LDMS groups.</a:t>
                </a:r>
              </a:p>
              <a:p>
                <a:pPr marL="0" indent="0">
                  <a:buNone/>
                </a:pPr>
                <a:endParaRPr lang="en-AU" sz="2000" dirty="0">
                  <a:latin typeface="Century Gothic" panose="020B0502020202020204" pitchFamily="34" charset="0"/>
                </a:endParaRPr>
              </a:p>
              <a:p>
                <a:pPr marL="0" indent="0">
                  <a:buNone/>
                </a:pPr>
                <a:r>
                  <a:rPr lang="en-AU" dirty="0">
                    <a:latin typeface="Century Gothic" panose="020B0502020202020204" pitchFamily="34" charset="0"/>
                  </a:rPr>
                  <a:t>Step 3: Calculate a GRM for each group of SNPs.</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Step 4: Estimate jointly the “</a:t>
                </a:r>
                <a14:m>
                  <m:oMath xmlns:m="http://schemas.openxmlformats.org/officeDocument/2006/math">
                    <m:sSubSup>
                      <m:sSubSupPr>
                        <m:ctrlPr>
                          <a:rPr lang="en-AU" i="1" smtClean="0">
                            <a:solidFill>
                              <a:srgbClr val="00B050"/>
                            </a:solidFill>
                            <a:latin typeface="Cambria Math" panose="02040503050406030204" pitchFamily="18" charset="0"/>
                            <a:ea typeface="Cambria Math" panose="02040503050406030204" pitchFamily="18" charset="0"/>
                          </a:rPr>
                        </m:ctrlPr>
                      </m:sSubSupPr>
                      <m:e>
                        <m:r>
                          <a:rPr lang="en-AU" i="1">
                            <a:solidFill>
                              <a:srgbClr val="00B050"/>
                            </a:solidFill>
                            <a:latin typeface="Cambria Math" panose="02040503050406030204" pitchFamily="18" charset="0"/>
                            <a:ea typeface="Cambria Math" panose="02040503050406030204" pitchFamily="18" charset="0"/>
                          </a:rPr>
                          <m:t>𝜎</m:t>
                        </m:r>
                      </m:e>
                      <m:sub>
                        <m:r>
                          <a:rPr lang="en-AU" i="1">
                            <a:solidFill>
                              <a:srgbClr val="00B050"/>
                            </a:solidFill>
                            <a:latin typeface="Cambria Math" panose="02040503050406030204" pitchFamily="18" charset="0"/>
                            <a:ea typeface="Cambria Math" panose="02040503050406030204" pitchFamily="18" charset="0"/>
                          </a:rPr>
                          <m:t>𝑔</m:t>
                        </m:r>
                      </m:sub>
                      <m:sup>
                        <m:r>
                          <a:rPr lang="en-AU" i="1">
                            <a:solidFill>
                              <a:srgbClr val="00B050"/>
                            </a:solidFill>
                            <a:latin typeface="Cambria Math" panose="02040503050406030204" pitchFamily="18" charset="0"/>
                            <a:ea typeface="Cambria Math" panose="02040503050406030204" pitchFamily="18" charset="0"/>
                          </a:rPr>
                          <m:t>2</m:t>
                        </m:r>
                      </m:sup>
                    </m:sSubSup>
                  </m:oMath>
                </a14:m>
                <a:r>
                  <a:rPr lang="en-AU" dirty="0">
                    <a:latin typeface="Century Gothic" panose="020B0502020202020204" pitchFamily="34" charset="0"/>
                  </a:rPr>
                  <a:t>” for each SNP group.</a:t>
                </a:r>
              </a:p>
              <a:p>
                <a:pPr marL="0" indent="0">
                  <a:buNone/>
                </a:pPr>
                <a:endParaRPr lang="en-AU" dirty="0">
                  <a:latin typeface="Century Gothic" panose="020B0502020202020204" pitchFamily="34" charset="0"/>
                </a:endParaRPr>
              </a:p>
              <a:p>
                <a:pPr marL="0" indent="0">
                  <a:buNone/>
                </a:pPr>
                <a14:m>
                  <m:oMath xmlns:m="http://schemas.openxmlformats.org/officeDocument/2006/math">
                    <m:r>
                      <a:rPr lang="en-AU" b="1" i="1" smtClean="0">
                        <a:latin typeface="Cambria Math" panose="02040503050406030204" pitchFamily="18" charset="0"/>
                      </a:rPr>
                      <m:t>𝒀</m:t>
                    </m:r>
                    <m:r>
                      <a:rPr lang="en-AU" i="1">
                        <a:latin typeface="Cambria Math" panose="02040503050406030204" pitchFamily="18" charset="0"/>
                      </a:rPr>
                      <m:t>~</m:t>
                    </m:r>
                    <m:r>
                      <a:rPr lang="en-AU" i="1">
                        <a:latin typeface="Cambria Math" panose="02040503050406030204" pitchFamily="18" charset="0"/>
                      </a:rPr>
                      <m:t>𝑁</m:t>
                    </m:r>
                    <m:r>
                      <a:rPr lang="en-AU" i="1">
                        <a:latin typeface="Cambria Math" panose="02040503050406030204" pitchFamily="18" charset="0"/>
                      </a:rPr>
                      <m:t>(</m:t>
                    </m:r>
                    <m:r>
                      <a:rPr lang="en-AU" b="1" i="1" smtClean="0">
                        <a:solidFill>
                          <a:srgbClr val="C00000"/>
                        </a:solidFill>
                        <a:latin typeface="Cambria Math" panose="02040503050406030204" pitchFamily="18" charset="0"/>
                      </a:rPr>
                      <m:t>𝑿</m:t>
                    </m:r>
                    <m:r>
                      <a:rPr lang="en-AU" b="1" i="1" smtClean="0">
                        <a:solidFill>
                          <a:srgbClr val="C00000"/>
                        </a:solidFill>
                        <a:latin typeface="Cambria Math" panose="02040503050406030204" pitchFamily="18" charset="0"/>
                        <a:ea typeface="Cambria Math" panose="02040503050406030204" pitchFamily="18" charset="0"/>
                      </a:rPr>
                      <m:t>𝜷</m:t>
                    </m:r>
                    <m:r>
                      <a:rPr lang="en-AU" i="1">
                        <a:latin typeface="Cambria Math" panose="02040503050406030204" pitchFamily="18" charset="0"/>
                      </a:rPr>
                      <m:t>,</m:t>
                    </m:r>
                    <m:nary>
                      <m:naryPr>
                        <m:chr m:val="∑"/>
                        <m:ctrlPr>
                          <a:rPr lang="en-AU" i="1" smtClean="0">
                            <a:latin typeface="Cambria Math" panose="02040503050406030204" pitchFamily="18" charset="0"/>
                          </a:rPr>
                        </m:ctrlPr>
                      </m:naryPr>
                      <m:sub>
                        <m:r>
                          <m:rPr>
                            <m:brk m:alnAt="23"/>
                          </m:rPr>
                          <a:rPr lang="en-AU" b="0" i="1" smtClean="0">
                            <a:latin typeface="Cambria Math" panose="02040503050406030204" pitchFamily="18" charset="0"/>
                          </a:rPr>
                          <m:t>𝑘</m:t>
                        </m:r>
                        <m:r>
                          <a:rPr lang="en-AU" b="0" i="1" smtClean="0">
                            <a:latin typeface="Cambria Math" panose="02040503050406030204" pitchFamily="18" charset="0"/>
                          </a:rPr>
                          <m:t>=1</m:t>
                        </m:r>
                      </m:sub>
                      <m:sup>
                        <m:r>
                          <a:rPr lang="en-AU" b="0" i="1" smtClean="0">
                            <a:latin typeface="Cambria Math" panose="02040503050406030204" pitchFamily="18" charset="0"/>
                          </a:rPr>
                          <m:t>𝐾</m:t>
                        </m:r>
                      </m:sup>
                      <m:e>
                        <m:sSubSup>
                          <m:sSubSupPr>
                            <m:ctrlPr>
                              <a:rPr lang="en-AU" i="1" smtClean="0">
                                <a:solidFill>
                                  <a:srgbClr val="00B050"/>
                                </a:solidFill>
                                <a:latin typeface="Cambria Math" panose="02040503050406030204" pitchFamily="18" charset="0"/>
                                <a:ea typeface="Cambria Math" panose="02040503050406030204" pitchFamily="18" charset="0"/>
                              </a:rPr>
                            </m:ctrlPr>
                          </m:sSubSupPr>
                          <m:e>
                            <m:r>
                              <a:rPr lang="en-AU" i="1">
                                <a:solidFill>
                                  <a:srgbClr val="00B050"/>
                                </a:solidFill>
                                <a:latin typeface="Cambria Math" panose="02040503050406030204" pitchFamily="18" charset="0"/>
                                <a:ea typeface="Cambria Math" panose="02040503050406030204" pitchFamily="18" charset="0"/>
                              </a:rPr>
                              <m:t>𝜎</m:t>
                            </m:r>
                          </m:e>
                          <m:sub>
                            <m:r>
                              <a:rPr lang="en-AU" i="1">
                                <a:solidFill>
                                  <a:srgbClr val="00B050"/>
                                </a:solidFill>
                                <a:latin typeface="Cambria Math" panose="02040503050406030204" pitchFamily="18" charset="0"/>
                                <a:ea typeface="Cambria Math" panose="02040503050406030204" pitchFamily="18" charset="0"/>
                              </a:rPr>
                              <m:t>𝑔</m:t>
                            </m:r>
                            <m:r>
                              <a:rPr lang="en-AU" b="0" i="1" smtClean="0">
                                <a:solidFill>
                                  <a:srgbClr val="00B050"/>
                                </a:solidFill>
                                <a:latin typeface="Cambria Math" panose="02040503050406030204" pitchFamily="18" charset="0"/>
                                <a:ea typeface="Cambria Math" panose="02040503050406030204" pitchFamily="18" charset="0"/>
                              </a:rPr>
                              <m:t>,</m:t>
                            </m:r>
                            <m:r>
                              <a:rPr lang="en-AU" b="0" i="1" smtClean="0">
                                <a:solidFill>
                                  <a:srgbClr val="00B050"/>
                                </a:solidFill>
                                <a:latin typeface="Cambria Math" panose="02040503050406030204" pitchFamily="18" charset="0"/>
                                <a:ea typeface="Cambria Math" panose="02040503050406030204" pitchFamily="18" charset="0"/>
                              </a:rPr>
                              <m:t>𝑘</m:t>
                            </m:r>
                          </m:sub>
                          <m:sup>
                            <m:r>
                              <a:rPr lang="en-AU" i="1">
                                <a:solidFill>
                                  <a:srgbClr val="00B050"/>
                                </a:solidFill>
                                <a:latin typeface="Cambria Math" panose="02040503050406030204" pitchFamily="18" charset="0"/>
                                <a:ea typeface="Cambria Math" panose="02040503050406030204" pitchFamily="18" charset="0"/>
                              </a:rPr>
                              <m:t>2</m:t>
                            </m:r>
                          </m:sup>
                        </m:sSubSup>
                        <m:sSub>
                          <m:sSubPr>
                            <m:ctrlPr>
                              <a:rPr lang="en-AU" i="1" smtClean="0">
                                <a:solidFill>
                                  <a:srgbClr val="00B050"/>
                                </a:solidFill>
                                <a:latin typeface="Cambria Math" panose="02040503050406030204" pitchFamily="18" charset="0"/>
                                <a:ea typeface="Cambria Math" panose="02040503050406030204" pitchFamily="18" charset="0"/>
                              </a:rPr>
                            </m:ctrlPr>
                          </m:sSubPr>
                          <m:e>
                            <m:r>
                              <a:rPr lang="en-AU" b="1" smtClean="0">
                                <a:latin typeface="Cambria Math" panose="02040503050406030204" pitchFamily="18" charset="0"/>
                                <a:ea typeface="Cambria Math" panose="02040503050406030204" pitchFamily="18" charset="0"/>
                              </a:rPr>
                              <m:t>𝐆𝐑𝐌</m:t>
                            </m:r>
                          </m:e>
                          <m:sub>
                            <m:r>
                              <a:rPr lang="en-AU" b="0" i="1" smtClean="0">
                                <a:solidFill>
                                  <a:srgbClr val="00B050"/>
                                </a:solidFill>
                                <a:latin typeface="Cambria Math" panose="02040503050406030204" pitchFamily="18" charset="0"/>
                                <a:ea typeface="Cambria Math" panose="02040503050406030204" pitchFamily="18" charset="0"/>
                              </a:rPr>
                              <m:t>𝑘</m:t>
                            </m:r>
                          </m:sub>
                        </m:sSub>
                      </m:e>
                    </m:nary>
                    <m:r>
                      <a:rPr lang="en-AU" i="1">
                        <a:latin typeface="Cambria Math" panose="02040503050406030204" pitchFamily="18" charset="0"/>
                        <a:ea typeface="Cambria Math" panose="02040503050406030204" pitchFamily="18" charset="0"/>
                      </a:rPr>
                      <m:t>+</m:t>
                    </m:r>
                    <m:sSubSup>
                      <m:sSubSupPr>
                        <m:ctrlPr>
                          <a:rPr lang="en-AU" i="1">
                            <a:solidFill>
                              <a:schemeClr val="accent1"/>
                            </a:solidFill>
                            <a:latin typeface="Cambria Math" panose="02040503050406030204" pitchFamily="18" charset="0"/>
                            <a:ea typeface="Cambria Math" panose="02040503050406030204" pitchFamily="18" charset="0"/>
                          </a:rPr>
                        </m:ctrlPr>
                      </m:sSubSupPr>
                      <m:e>
                        <m:r>
                          <a:rPr lang="en-AU" i="1">
                            <a:solidFill>
                              <a:schemeClr val="accent1"/>
                            </a:solidFill>
                            <a:latin typeface="Cambria Math" panose="02040503050406030204" pitchFamily="18" charset="0"/>
                            <a:ea typeface="Cambria Math" panose="02040503050406030204" pitchFamily="18" charset="0"/>
                          </a:rPr>
                          <m:t>𝜎</m:t>
                        </m:r>
                      </m:e>
                      <m:sub>
                        <m:r>
                          <a:rPr lang="en-AU" i="1">
                            <a:solidFill>
                              <a:schemeClr val="accent1"/>
                            </a:solidFill>
                            <a:latin typeface="Cambria Math" panose="02040503050406030204" pitchFamily="18" charset="0"/>
                            <a:ea typeface="Cambria Math" panose="02040503050406030204" pitchFamily="18" charset="0"/>
                          </a:rPr>
                          <m:t>𝑒</m:t>
                        </m:r>
                      </m:sub>
                      <m:sup>
                        <m:r>
                          <a:rPr lang="en-AU" i="1">
                            <a:solidFill>
                              <a:schemeClr val="accent1"/>
                            </a:solidFill>
                            <a:latin typeface="Cambria Math" panose="02040503050406030204" pitchFamily="18" charset="0"/>
                            <a:ea typeface="Cambria Math" panose="02040503050406030204" pitchFamily="18" charset="0"/>
                          </a:rPr>
                          <m:t>2</m:t>
                        </m:r>
                      </m:sup>
                    </m:sSubSup>
                    <m:sSub>
                      <m:sSubPr>
                        <m:ctrlPr>
                          <a:rPr lang="en-AU" i="1">
                            <a:latin typeface="Cambria Math" panose="02040503050406030204" pitchFamily="18" charset="0"/>
                            <a:ea typeface="Cambria Math" panose="02040503050406030204" pitchFamily="18" charset="0"/>
                          </a:rPr>
                        </m:ctrlPr>
                      </m:sSubPr>
                      <m:e>
                        <m:r>
                          <a:rPr lang="en-AU" i="1">
                            <a:latin typeface="Cambria Math" panose="02040503050406030204" pitchFamily="18" charset="0"/>
                            <a:ea typeface="Cambria Math" panose="02040503050406030204" pitchFamily="18" charset="0"/>
                          </a:rPr>
                          <m:t>𝐼</m:t>
                        </m:r>
                      </m:e>
                      <m:sub>
                        <m:r>
                          <a:rPr lang="en-AU" i="1">
                            <a:latin typeface="Cambria Math" panose="02040503050406030204" pitchFamily="18" charset="0"/>
                            <a:ea typeface="Cambria Math" panose="02040503050406030204" pitchFamily="18" charset="0"/>
                          </a:rPr>
                          <m:t>𝑛</m:t>
                        </m:r>
                      </m:sub>
                    </m:sSub>
                    <m:r>
                      <a:rPr lang="en-AU" i="1">
                        <a:latin typeface="Cambria Math" panose="02040503050406030204" pitchFamily="18" charset="0"/>
                      </a:rPr>
                      <m:t>)</m:t>
                    </m:r>
                  </m:oMath>
                </a14:m>
                <a:r>
                  <a:rPr lang="en-AU" dirty="0">
                    <a:latin typeface="Century Gothic" panose="020B0502020202020204" pitchFamily="34" charset="0"/>
                  </a:rPr>
                  <a:t> =&gt; </a:t>
                </a:r>
                <a14:m>
                  <m:oMath xmlns:m="http://schemas.openxmlformats.org/officeDocument/2006/math">
                    <m:sSubSup>
                      <m:sSubSupPr>
                        <m:ctrlPr>
                          <a:rPr lang="en-AU" i="1" smtClean="0">
                            <a:solidFill>
                              <a:srgbClr val="00B050"/>
                            </a:solidFill>
                            <a:latin typeface="Cambria Math" panose="02040503050406030204" pitchFamily="18" charset="0"/>
                            <a:ea typeface="Cambria Math" panose="02040503050406030204" pitchFamily="18" charset="0"/>
                          </a:rPr>
                        </m:ctrlPr>
                      </m:sSubSupPr>
                      <m:e>
                        <m:r>
                          <a:rPr lang="en-AU" i="1">
                            <a:solidFill>
                              <a:srgbClr val="00B050"/>
                            </a:solidFill>
                            <a:latin typeface="Cambria Math" panose="02040503050406030204" pitchFamily="18" charset="0"/>
                            <a:ea typeface="Cambria Math" panose="02040503050406030204" pitchFamily="18" charset="0"/>
                          </a:rPr>
                          <m:t>𝜎</m:t>
                        </m:r>
                      </m:e>
                      <m:sub>
                        <m:r>
                          <a:rPr lang="en-AU" i="1">
                            <a:solidFill>
                              <a:srgbClr val="00B050"/>
                            </a:solidFill>
                            <a:latin typeface="Cambria Math" panose="02040503050406030204" pitchFamily="18" charset="0"/>
                            <a:ea typeface="Cambria Math" panose="02040503050406030204" pitchFamily="18" charset="0"/>
                          </a:rPr>
                          <m:t>𝑔</m:t>
                        </m:r>
                      </m:sub>
                      <m:sup>
                        <m:r>
                          <a:rPr lang="en-AU" i="1">
                            <a:solidFill>
                              <a:srgbClr val="00B050"/>
                            </a:solidFill>
                            <a:latin typeface="Cambria Math" panose="02040503050406030204" pitchFamily="18" charset="0"/>
                            <a:ea typeface="Cambria Math" panose="02040503050406030204" pitchFamily="18" charset="0"/>
                          </a:rPr>
                          <m:t>2</m:t>
                        </m:r>
                      </m:sup>
                    </m:sSubSup>
                  </m:oMath>
                </a14:m>
                <a:r>
                  <a:rPr lang="en-AU" dirty="0">
                    <a:latin typeface="Century Gothic" panose="020B0502020202020204" pitchFamily="34" charset="0"/>
                  </a:rPr>
                  <a:t>=</a:t>
                </a:r>
                <a:r>
                  <a:rPr lang="en-AU" dirty="0"/>
                  <a:t> </a:t>
                </a:r>
                <a14:m>
                  <m:oMath xmlns:m="http://schemas.openxmlformats.org/officeDocument/2006/math">
                    <m:nary>
                      <m:naryPr>
                        <m:chr m:val="∑"/>
                        <m:ctrlPr>
                          <a:rPr lang="en-AU" i="1" smtClean="0">
                            <a:latin typeface="Cambria Math" panose="02040503050406030204" pitchFamily="18" charset="0"/>
                          </a:rPr>
                        </m:ctrlPr>
                      </m:naryPr>
                      <m:sub>
                        <m:r>
                          <m:rPr>
                            <m:brk m:alnAt="23"/>
                          </m:rPr>
                          <a:rPr lang="en-AU" b="0" i="1" smtClean="0">
                            <a:latin typeface="Cambria Math" panose="02040503050406030204" pitchFamily="18" charset="0"/>
                          </a:rPr>
                          <m:t>𝑘</m:t>
                        </m:r>
                        <m:r>
                          <a:rPr lang="en-AU" b="0" i="1" smtClean="0">
                            <a:latin typeface="Cambria Math" panose="02040503050406030204" pitchFamily="18" charset="0"/>
                          </a:rPr>
                          <m:t>=1</m:t>
                        </m:r>
                      </m:sub>
                      <m:sup>
                        <m:r>
                          <a:rPr lang="en-AU" b="0" i="1" smtClean="0">
                            <a:latin typeface="Cambria Math" panose="02040503050406030204" pitchFamily="18" charset="0"/>
                          </a:rPr>
                          <m:t>𝐾</m:t>
                        </m:r>
                      </m:sup>
                      <m:e>
                        <m:sSubSup>
                          <m:sSubSupPr>
                            <m:ctrlPr>
                              <a:rPr lang="en-AU" i="1" smtClean="0">
                                <a:solidFill>
                                  <a:srgbClr val="00B050"/>
                                </a:solidFill>
                                <a:latin typeface="Cambria Math" panose="02040503050406030204" pitchFamily="18" charset="0"/>
                                <a:ea typeface="Cambria Math" panose="02040503050406030204" pitchFamily="18" charset="0"/>
                              </a:rPr>
                            </m:ctrlPr>
                          </m:sSubSupPr>
                          <m:e>
                            <m:r>
                              <a:rPr lang="en-AU" i="1">
                                <a:solidFill>
                                  <a:srgbClr val="00B050"/>
                                </a:solidFill>
                                <a:latin typeface="Cambria Math" panose="02040503050406030204" pitchFamily="18" charset="0"/>
                                <a:ea typeface="Cambria Math" panose="02040503050406030204" pitchFamily="18" charset="0"/>
                              </a:rPr>
                              <m:t>𝜎</m:t>
                            </m:r>
                          </m:e>
                          <m:sub>
                            <m:r>
                              <a:rPr lang="en-AU" i="1">
                                <a:solidFill>
                                  <a:srgbClr val="00B050"/>
                                </a:solidFill>
                                <a:latin typeface="Cambria Math" panose="02040503050406030204" pitchFamily="18" charset="0"/>
                                <a:ea typeface="Cambria Math" panose="02040503050406030204" pitchFamily="18" charset="0"/>
                              </a:rPr>
                              <m:t>𝑔</m:t>
                            </m:r>
                            <m:r>
                              <a:rPr lang="en-AU" b="0" i="1" smtClean="0">
                                <a:solidFill>
                                  <a:srgbClr val="00B050"/>
                                </a:solidFill>
                                <a:latin typeface="Cambria Math" panose="02040503050406030204" pitchFamily="18" charset="0"/>
                                <a:ea typeface="Cambria Math" panose="02040503050406030204" pitchFamily="18" charset="0"/>
                              </a:rPr>
                              <m:t>,</m:t>
                            </m:r>
                            <m:r>
                              <a:rPr lang="en-AU" b="0" i="1" smtClean="0">
                                <a:solidFill>
                                  <a:srgbClr val="00B050"/>
                                </a:solidFill>
                                <a:latin typeface="Cambria Math" panose="02040503050406030204" pitchFamily="18" charset="0"/>
                                <a:ea typeface="Cambria Math" panose="02040503050406030204" pitchFamily="18" charset="0"/>
                              </a:rPr>
                              <m:t>𝑘</m:t>
                            </m:r>
                          </m:sub>
                          <m:sup>
                            <m:r>
                              <a:rPr lang="en-AU" i="1">
                                <a:solidFill>
                                  <a:srgbClr val="00B050"/>
                                </a:solidFill>
                                <a:latin typeface="Cambria Math" panose="02040503050406030204" pitchFamily="18" charset="0"/>
                                <a:ea typeface="Cambria Math" panose="02040503050406030204" pitchFamily="18" charset="0"/>
                              </a:rPr>
                              <m:t>2</m:t>
                            </m:r>
                          </m:sup>
                        </m:sSubSup>
                      </m:e>
                    </m:nary>
                  </m:oMath>
                </a14:m>
                <a:endParaRPr lang="en-AU" dirty="0">
                  <a:latin typeface="Century Gothic" panose="020B0502020202020204" pitchFamily="34" charset="0"/>
                </a:endParaRPr>
              </a:p>
            </p:txBody>
          </p:sp>
        </mc:Choice>
        <mc:Fallback xmlns="">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0" y="1545707"/>
                <a:ext cx="11434670" cy="4554151"/>
              </a:xfrm>
              <a:blipFill>
                <a:blip r:embed="rId2"/>
                <a:stretch>
                  <a:fillRect l="-776" t="-6667" b="-1666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43</a:t>
            </a:fld>
            <a:endParaRPr lang="en-US"/>
          </a:p>
        </p:txBody>
      </p:sp>
    </p:spTree>
    <p:extLst>
      <p:ext uri="{BB962C8B-B14F-4D97-AF65-F5344CB8AC3E}">
        <p14:creationId xmlns:p14="http://schemas.microsoft.com/office/powerpoint/2010/main" val="118641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Summary</a:t>
            </a:r>
            <a:endParaRPr lang="en-US" dirty="0">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0" y="1545707"/>
                <a:ext cx="11291915" cy="4755566"/>
              </a:xfrm>
            </p:spPr>
            <p:txBody>
              <a:bodyPr>
                <a:normAutofit/>
              </a:bodyPr>
              <a:lstStyle/>
              <a:p>
                <a:pPr marL="0" indent="0">
                  <a:buNone/>
                </a:pPr>
                <a:r>
                  <a:rPr lang="en-AU" dirty="0">
                    <a:latin typeface="Century Gothic" panose="020B0502020202020204" pitchFamily="34" charset="0"/>
                  </a:rPr>
                  <a:t>Shared environmental effects and population stratification can bias heritability estimates (fix: PC + unrelated individuals)</a:t>
                </a:r>
              </a:p>
              <a:p>
                <a:pPr marL="0" indent="0">
                  <a:buNone/>
                </a:pP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MAF and LD distribution of SNPs can bias estimation of </a:t>
                </a:r>
                <a14:m>
                  <m:oMath xmlns:m="http://schemas.openxmlformats.org/officeDocument/2006/math">
                    <m:sSubSup>
                      <m:sSubSupPr>
                        <m:ctrlPr>
                          <a:rPr lang="en-AU" i="1">
                            <a:solidFill>
                              <a:srgbClr val="C00000"/>
                            </a:solidFill>
                            <a:latin typeface="Cambria Math" panose="02040503050406030204" pitchFamily="18" charset="0"/>
                          </a:rPr>
                        </m:ctrlPr>
                      </m:sSubSupPr>
                      <m:e>
                        <m:r>
                          <a:rPr lang="en-AU" i="1">
                            <a:solidFill>
                              <a:srgbClr val="C00000"/>
                            </a:solidFill>
                            <a:latin typeface="Cambria Math" panose="02040503050406030204" pitchFamily="18" charset="0"/>
                          </a:rPr>
                          <m:t>h</m:t>
                        </m:r>
                      </m:e>
                      <m:sub>
                        <m:r>
                          <m:rPr>
                            <m:sty m:val="p"/>
                          </m:rPr>
                          <a:rPr lang="en-AU">
                            <a:solidFill>
                              <a:srgbClr val="C00000"/>
                            </a:solidFill>
                            <a:latin typeface="Cambria Math" panose="02040503050406030204" pitchFamily="18" charset="0"/>
                          </a:rPr>
                          <m:t>SNP</m:t>
                        </m:r>
                      </m:sub>
                      <m:sup>
                        <m:r>
                          <a:rPr lang="en-AU" i="1">
                            <a:solidFill>
                              <a:srgbClr val="C00000"/>
                            </a:solidFill>
                            <a:latin typeface="Cambria Math" panose="02040503050406030204" pitchFamily="18" charset="0"/>
                          </a:rPr>
                          <m:t>2</m:t>
                        </m:r>
                      </m:sup>
                    </m:sSubSup>
                  </m:oMath>
                </a14:m>
                <a:r>
                  <a:rPr lang="en-AU" dirty="0">
                    <a:latin typeface="Century Gothic" panose="020B0502020202020204" pitchFamily="34" charset="0"/>
                  </a:rPr>
                  <a:t> (many solutions: in particular LDMS).</a:t>
                </a:r>
              </a:p>
            </p:txBody>
          </p:sp>
        </mc:Choice>
        <mc:Fallback xmlns="">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0" y="1545707"/>
                <a:ext cx="11291915" cy="4755566"/>
              </a:xfrm>
              <a:blipFill>
                <a:blip r:embed="rId2"/>
                <a:stretch>
                  <a:fillRect l="-1124" t="-212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44</a:t>
            </a:fld>
            <a:endParaRPr lang="en-US"/>
          </a:p>
        </p:txBody>
      </p:sp>
    </p:spTree>
    <p:extLst>
      <p:ext uri="{BB962C8B-B14F-4D97-AF65-F5344CB8AC3E}">
        <p14:creationId xmlns:p14="http://schemas.microsoft.com/office/powerpoint/2010/main" val="7442108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AC65E-FF8F-FC4A-B702-78F6F6693AC2}"/>
              </a:ext>
            </a:extLst>
          </p:cNvPr>
          <p:cNvSpPr>
            <a:spLocks noGrp="1"/>
          </p:cNvSpPr>
          <p:nvPr>
            <p:ph type="title"/>
          </p:nvPr>
        </p:nvSpPr>
        <p:spPr/>
        <p:txBody>
          <a:bodyPr/>
          <a:lstStyle/>
          <a:p>
            <a:r>
              <a:rPr lang="en-US" b="1" dirty="0">
                <a:latin typeface="Century Gothic" panose="020B0502020202020204" pitchFamily="34" charset="0"/>
              </a:rPr>
              <a:t>Examples of active research in heritability estimation</a:t>
            </a:r>
          </a:p>
        </p:txBody>
      </p:sp>
      <p:sp>
        <p:nvSpPr>
          <p:cNvPr id="3" name="Text Placeholder 2">
            <a:extLst>
              <a:ext uri="{FF2B5EF4-FFF2-40B4-BE49-F238E27FC236}">
                <a16:creationId xmlns:a16="http://schemas.microsoft.com/office/drawing/2014/main" id="{C8FBE430-AC08-AC49-8C1E-29782BAE95B2}"/>
              </a:ext>
            </a:extLst>
          </p:cNvPr>
          <p:cNvSpPr>
            <a:spLocks noGrp="1"/>
          </p:cNvSpPr>
          <p:nvPr>
            <p:ph type="body" idx="1"/>
          </p:nvPr>
        </p:nvSpPr>
        <p:spPr/>
        <p:txBody>
          <a:bodyPr/>
          <a:lstStyle/>
          <a:p>
            <a:r>
              <a:rPr lang="en-US" dirty="0">
                <a:latin typeface="Century Gothic" panose="020B0502020202020204" pitchFamily="34" charset="0"/>
              </a:rPr>
              <a:t>Part 5</a:t>
            </a:r>
          </a:p>
        </p:txBody>
      </p:sp>
      <p:sp>
        <p:nvSpPr>
          <p:cNvPr id="5" name="Slide Number Placeholder 4">
            <a:extLst>
              <a:ext uri="{FF2B5EF4-FFF2-40B4-BE49-F238E27FC236}">
                <a16:creationId xmlns:a16="http://schemas.microsoft.com/office/drawing/2014/main" id="{1F666D2F-5A87-024E-85B2-5764908CB4ED}"/>
              </a:ext>
            </a:extLst>
          </p:cNvPr>
          <p:cNvSpPr>
            <a:spLocks noGrp="1"/>
          </p:cNvSpPr>
          <p:nvPr>
            <p:ph type="sldNum" sz="quarter" idx="12"/>
          </p:nvPr>
        </p:nvSpPr>
        <p:spPr/>
        <p:txBody>
          <a:bodyPr/>
          <a:lstStyle/>
          <a:p>
            <a:fld id="{371478A0-77EB-7248-9925-41B264A01935}" type="slidenum">
              <a:rPr lang="en-US" smtClean="0"/>
              <a:t>45</a:t>
            </a:fld>
            <a:endParaRPr lang="en-US"/>
          </a:p>
        </p:txBody>
      </p:sp>
    </p:spTree>
    <p:extLst>
      <p:ext uri="{BB962C8B-B14F-4D97-AF65-F5344CB8AC3E}">
        <p14:creationId xmlns:p14="http://schemas.microsoft.com/office/powerpoint/2010/main" val="38811965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53038-6AE0-1044-8A02-1C7223FA7ACD}"/>
              </a:ext>
            </a:extLst>
          </p:cNvPr>
          <p:cNvSpPr>
            <a:spLocks noGrp="1"/>
          </p:cNvSpPr>
          <p:nvPr>
            <p:ph type="title"/>
          </p:nvPr>
        </p:nvSpPr>
        <p:spPr/>
        <p:txBody>
          <a:bodyPr/>
          <a:lstStyle/>
          <a:p>
            <a:r>
              <a:rPr lang="en-US" b="1" dirty="0">
                <a:latin typeface="Century Gothic" panose="020B0502020202020204" pitchFamily="34" charset="0"/>
              </a:rPr>
              <a:t>What are people researching in this area (individual-level data)?</a:t>
            </a:r>
          </a:p>
        </p:txBody>
      </p:sp>
      <p:sp>
        <p:nvSpPr>
          <p:cNvPr id="3" name="Content Placeholder 2">
            <a:extLst>
              <a:ext uri="{FF2B5EF4-FFF2-40B4-BE49-F238E27FC236}">
                <a16:creationId xmlns:a16="http://schemas.microsoft.com/office/drawing/2014/main" id="{C9E8D6BC-831A-7149-AD5D-9D328EA96546}"/>
              </a:ext>
            </a:extLst>
          </p:cNvPr>
          <p:cNvSpPr>
            <a:spLocks noGrp="1"/>
          </p:cNvSpPr>
          <p:nvPr>
            <p:ph idx="1"/>
          </p:nvPr>
        </p:nvSpPr>
        <p:spPr/>
        <p:txBody>
          <a:bodyPr>
            <a:normAutofit fontScale="92500" lnSpcReduction="10000"/>
          </a:bodyPr>
          <a:lstStyle/>
          <a:p>
            <a:r>
              <a:rPr lang="en-US" dirty="0">
                <a:latin typeface="Century Gothic" panose="020B0502020202020204" pitchFamily="34" charset="0"/>
              </a:rPr>
              <a:t>Computational efficiency (biobank scale methods)</a:t>
            </a:r>
          </a:p>
          <a:p>
            <a:endParaRPr lang="en-US" dirty="0">
              <a:latin typeface="Century Gothic" panose="020B0502020202020204" pitchFamily="34" charset="0"/>
            </a:endParaRPr>
          </a:p>
          <a:p>
            <a:r>
              <a:rPr lang="en-US" dirty="0">
                <a:latin typeface="Century Gothic" panose="020B0502020202020204" pitchFamily="34" charset="0"/>
              </a:rPr>
              <a:t>Incorporate biological information (functional annotation)</a:t>
            </a:r>
          </a:p>
          <a:p>
            <a:endParaRPr lang="en-US" dirty="0">
              <a:latin typeface="Century Gothic" panose="020B0502020202020204" pitchFamily="34" charset="0"/>
            </a:endParaRPr>
          </a:p>
          <a:p>
            <a:r>
              <a:rPr lang="en-US" dirty="0">
                <a:latin typeface="Century Gothic" panose="020B0502020202020204" pitchFamily="34" charset="0"/>
              </a:rPr>
              <a:t>Estimation of non-additive genetic variance (e.g., dominance)</a:t>
            </a:r>
          </a:p>
          <a:p>
            <a:endParaRPr lang="en-US" dirty="0">
              <a:latin typeface="Century Gothic" panose="020B0502020202020204" pitchFamily="34" charset="0"/>
            </a:endParaRPr>
          </a:p>
          <a:p>
            <a:r>
              <a:rPr lang="en-US" dirty="0">
                <a:latin typeface="Century Gothic" panose="020B0502020202020204" pitchFamily="34" charset="0"/>
              </a:rPr>
              <a:t>Estimation of SNP-based heritability using whole-genome sequence data (integrating rare and ultra-rare variants)</a:t>
            </a:r>
          </a:p>
          <a:p>
            <a:endParaRPr lang="en-US" dirty="0">
              <a:latin typeface="Century Gothic" panose="020B0502020202020204" pitchFamily="34" charset="0"/>
            </a:endParaRPr>
          </a:p>
          <a:p>
            <a:r>
              <a:rPr lang="en-US" dirty="0">
                <a:latin typeface="Century Gothic" panose="020B0502020202020204" pitchFamily="34" charset="0"/>
              </a:rPr>
              <a:t>The impact of assortative mating on heritability estimates</a:t>
            </a:r>
          </a:p>
          <a:p>
            <a:pPr marL="0" indent="0">
              <a:buNone/>
            </a:pPr>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5CF6F03B-23C6-F843-A02D-29325D8835ED}"/>
              </a:ext>
            </a:extLst>
          </p:cNvPr>
          <p:cNvSpPr>
            <a:spLocks noGrp="1"/>
          </p:cNvSpPr>
          <p:nvPr>
            <p:ph type="sldNum" sz="quarter" idx="12"/>
          </p:nvPr>
        </p:nvSpPr>
        <p:spPr/>
        <p:txBody>
          <a:bodyPr/>
          <a:lstStyle/>
          <a:p>
            <a:fld id="{371478A0-77EB-7248-9925-41B264A01935}" type="slidenum">
              <a:rPr lang="en-US" smtClean="0"/>
              <a:t>46</a:t>
            </a:fld>
            <a:endParaRPr lang="en-US"/>
          </a:p>
        </p:txBody>
      </p:sp>
    </p:spTree>
    <p:extLst>
      <p:ext uri="{BB962C8B-B14F-4D97-AF65-F5344CB8AC3E}">
        <p14:creationId xmlns:p14="http://schemas.microsoft.com/office/powerpoint/2010/main" val="514264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p:txBody>
          <a:bodyPr/>
          <a:lstStyle/>
          <a:p>
            <a:r>
              <a:rPr lang="en-US" b="1" dirty="0">
                <a:latin typeface="Century Gothic" panose="020B0502020202020204" pitchFamily="34" charset="0"/>
              </a:rPr>
              <a:t>Definitions</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838200" y="1825625"/>
            <a:ext cx="7322976" cy="4667250"/>
          </a:xfrm>
        </p:spPr>
        <p:txBody>
          <a:bodyPr>
            <a:normAutofit/>
          </a:bodyPr>
          <a:lstStyle/>
          <a:p>
            <a:pPr marL="0" indent="0">
              <a:buNone/>
            </a:pPr>
            <a:r>
              <a:rPr lang="en-US" dirty="0">
                <a:latin typeface="Century Gothic" panose="020B0502020202020204" pitchFamily="34" charset="0"/>
              </a:rPr>
              <a:t>If the value, Y, of trait (=phenotype) can be modelled as </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		Y = </a:t>
            </a:r>
            <a:r>
              <a:rPr lang="en-US" dirty="0">
                <a:solidFill>
                  <a:srgbClr val="00B050"/>
                </a:solidFill>
                <a:latin typeface="Century Gothic" panose="020B0502020202020204" pitchFamily="34" charset="0"/>
              </a:rPr>
              <a:t>G</a:t>
            </a:r>
            <a:r>
              <a:rPr lang="en-US" dirty="0">
                <a:latin typeface="Century Gothic" panose="020B0502020202020204" pitchFamily="34" charset="0"/>
              </a:rPr>
              <a:t>  +  </a:t>
            </a:r>
            <a:r>
              <a:rPr lang="en-US" dirty="0">
                <a:solidFill>
                  <a:schemeClr val="accent5"/>
                </a:solidFill>
                <a:latin typeface="Century Gothic" panose="020B0502020202020204" pitchFamily="34" charset="0"/>
              </a:rPr>
              <a:t>E</a:t>
            </a:r>
          </a:p>
          <a:p>
            <a:pPr marL="0" indent="0">
              <a:buNone/>
            </a:pPr>
            <a:endParaRPr lang="en-US" dirty="0">
              <a:solidFill>
                <a:schemeClr val="accent5"/>
              </a:solidFill>
              <a:latin typeface="Century Gothic" panose="020B0502020202020204" pitchFamily="34" charset="0"/>
            </a:endParaRP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then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US" i="1" dirty="0">
                <a:latin typeface="Century Gothic" panose="020B0502020202020204" pitchFamily="34" charset="0"/>
              </a:rPr>
              <a:t> </a:t>
            </a:r>
            <a:r>
              <a:rPr lang="en-US" dirty="0">
                <a:latin typeface="Century Gothic" panose="020B0502020202020204" pitchFamily="34" charset="0"/>
              </a:rPr>
              <a:t>= var(</a:t>
            </a:r>
            <a:r>
              <a:rPr lang="en-US" dirty="0">
                <a:solidFill>
                  <a:srgbClr val="00B050"/>
                </a:solidFill>
                <a:latin typeface="Century Gothic" panose="020B0502020202020204" pitchFamily="34" charset="0"/>
              </a:rPr>
              <a:t>G</a:t>
            </a:r>
            <a:r>
              <a:rPr lang="en-US" dirty="0">
                <a:latin typeface="Century Gothic" panose="020B0502020202020204" pitchFamily="34" charset="0"/>
              </a:rPr>
              <a:t>) / var(Y), i.e. proportion of trait variance explained by genetic factors.</a:t>
            </a:r>
          </a:p>
          <a:p>
            <a:pPr marL="0" indent="0">
              <a:buNone/>
            </a:pPr>
            <a:endParaRPr lang="en-US" dirty="0">
              <a:latin typeface="Century Gothic" panose="020B0502020202020204" pitchFamily="34" charset="0"/>
            </a:endParaRPr>
          </a:p>
        </p:txBody>
      </p:sp>
      <p:pic>
        <p:nvPicPr>
          <p:cNvPr id="1026" name="Picture 2" descr="An illustration shows the silhouettes of nine human figures standing side-by-side in order of increasing height, with the shortest figure at the far left, and the tallest figure at the far right. The silhouettes are shown standing in different positions and wearing different types of clothing, including pants, dresses, and a suit coat. The figures are shown on a black background, and the inside of each silhouette has colored lettering on a white background. The colored lettering that fills each silhouette includes lines of text with the letters “A,” “T,” “G,” and “C.” These letters represent the nucleotide bases that form DNA. The letters within the silhouettes are colored in tie-dyed patterns with rainbow stripes that extend across the silhouettes in red, blue, green, and yellow. The illustration shows that human height is likely to involve many genes and factors.">
            <a:extLst>
              <a:ext uri="{FF2B5EF4-FFF2-40B4-BE49-F238E27FC236}">
                <a16:creationId xmlns:a16="http://schemas.microsoft.com/office/drawing/2014/main" id="{F6255AC5-6236-774A-86AF-810A360C19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00" y="1760507"/>
            <a:ext cx="4254500" cy="2298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3E90997-8A4B-A54A-8881-74140CD3DB65}"/>
              </a:ext>
            </a:extLst>
          </p:cNvPr>
          <p:cNvSpPr txBox="1"/>
          <p:nvPr/>
        </p:nvSpPr>
        <p:spPr>
          <a:xfrm>
            <a:off x="3046848" y="3708232"/>
            <a:ext cx="838691" cy="461665"/>
          </a:xfrm>
          <a:prstGeom prst="rect">
            <a:avLst/>
          </a:prstGeom>
          <a:noFill/>
        </p:spPr>
        <p:txBody>
          <a:bodyPr wrap="none" rtlCol="0">
            <a:spAutoFit/>
          </a:bodyPr>
          <a:lstStyle/>
          <a:p>
            <a:pPr algn="ctr"/>
            <a:r>
              <a:rPr lang="en-US" sz="1200" dirty="0">
                <a:solidFill>
                  <a:srgbClr val="00B050"/>
                </a:solidFill>
                <a:latin typeface="Century Gothic" panose="020B0502020202020204" pitchFamily="34" charset="0"/>
              </a:rPr>
              <a:t>Genetic </a:t>
            </a:r>
          </a:p>
          <a:p>
            <a:pPr algn="ctr"/>
            <a:r>
              <a:rPr lang="en-US" sz="1200" dirty="0">
                <a:solidFill>
                  <a:srgbClr val="00B050"/>
                </a:solidFill>
                <a:latin typeface="Century Gothic" panose="020B0502020202020204" pitchFamily="34" charset="0"/>
              </a:rPr>
              <a:t>factors</a:t>
            </a:r>
          </a:p>
        </p:txBody>
      </p:sp>
      <p:sp>
        <p:nvSpPr>
          <p:cNvPr id="6" name="TextBox 5">
            <a:extLst>
              <a:ext uri="{FF2B5EF4-FFF2-40B4-BE49-F238E27FC236}">
                <a16:creationId xmlns:a16="http://schemas.microsoft.com/office/drawing/2014/main" id="{E7E67096-5C26-5F48-B7D0-651A76EEFF0B}"/>
              </a:ext>
            </a:extLst>
          </p:cNvPr>
          <p:cNvSpPr txBox="1"/>
          <p:nvPr/>
        </p:nvSpPr>
        <p:spPr>
          <a:xfrm>
            <a:off x="3885539" y="3692676"/>
            <a:ext cx="1168910" cy="461665"/>
          </a:xfrm>
          <a:prstGeom prst="rect">
            <a:avLst/>
          </a:prstGeom>
          <a:noFill/>
        </p:spPr>
        <p:txBody>
          <a:bodyPr wrap="none" rtlCol="0">
            <a:spAutoFit/>
          </a:bodyPr>
          <a:lstStyle/>
          <a:p>
            <a:pPr algn="ctr"/>
            <a:r>
              <a:rPr lang="en-US" sz="1200" dirty="0">
                <a:solidFill>
                  <a:schemeClr val="accent5"/>
                </a:solidFill>
                <a:latin typeface="Century Gothic" panose="020B0502020202020204" pitchFamily="34" charset="0"/>
              </a:rPr>
              <a:t>Non-genetic </a:t>
            </a:r>
          </a:p>
          <a:p>
            <a:pPr algn="ctr"/>
            <a:r>
              <a:rPr lang="en-US" sz="1200" dirty="0">
                <a:solidFill>
                  <a:schemeClr val="accent5"/>
                </a:solidFill>
                <a:latin typeface="Century Gothic" panose="020B0502020202020204" pitchFamily="34" charset="0"/>
              </a:rPr>
              <a:t>factors</a:t>
            </a:r>
          </a:p>
        </p:txBody>
      </p:sp>
      <p:sp>
        <p:nvSpPr>
          <p:cNvPr id="5" name="TextBox 4">
            <a:extLst>
              <a:ext uri="{FF2B5EF4-FFF2-40B4-BE49-F238E27FC236}">
                <a16:creationId xmlns:a16="http://schemas.microsoft.com/office/drawing/2014/main" id="{44688C4C-B727-9B43-9584-4D18D047DD6A}"/>
              </a:ext>
            </a:extLst>
          </p:cNvPr>
          <p:cNvSpPr txBox="1"/>
          <p:nvPr/>
        </p:nvSpPr>
        <p:spPr>
          <a:xfrm>
            <a:off x="8068172" y="4059207"/>
            <a:ext cx="3841116" cy="400110"/>
          </a:xfrm>
          <a:prstGeom prst="rect">
            <a:avLst/>
          </a:prstGeom>
          <a:noFill/>
        </p:spPr>
        <p:txBody>
          <a:bodyPr wrap="none" rtlCol="0">
            <a:spAutoFit/>
          </a:bodyPr>
          <a:lstStyle/>
          <a:p>
            <a:pPr algn="ctr"/>
            <a:r>
              <a:rPr lang="en-AU" sz="1000" dirty="0" err="1">
                <a:latin typeface="Century Gothic" panose="020B0502020202020204" pitchFamily="34" charset="0"/>
              </a:rPr>
              <a:t>Chial</a:t>
            </a:r>
            <a:r>
              <a:rPr lang="en-AU" sz="1000" dirty="0">
                <a:latin typeface="Century Gothic" panose="020B0502020202020204" pitchFamily="34" charset="0"/>
              </a:rPr>
              <a:t>, H. (2008) Polygenic inheritance and gene mapping. </a:t>
            </a:r>
          </a:p>
          <a:p>
            <a:pPr algn="ctr"/>
            <a:r>
              <a:rPr lang="en-AU" sz="1000" dirty="0">
                <a:latin typeface="Century Gothic" panose="020B0502020202020204" pitchFamily="34" charset="0"/>
              </a:rPr>
              <a:t>Nature Education 1(1):17</a:t>
            </a:r>
            <a:endParaRPr lang="en-US" sz="1000" dirty="0">
              <a:latin typeface="Century Gothic" panose="020B0502020202020204" pitchFamily="34" charset="0"/>
            </a:endParaRPr>
          </a:p>
        </p:txBody>
      </p:sp>
      <p:sp>
        <p:nvSpPr>
          <p:cNvPr id="7" name="TextBox 6">
            <a:extLst>
              <a:ext uri="{FF2B5EF4-FFF2-40B4-BE49-F238E27FC236}">
                <a16:creationId xmlns:a16="http://schemas.microsoft.com/office/drawing/2014/main" id="{F39B7AE6-1B61-7545-B030-CE695B187B76}"/>
              </a:ext>
            </a:extLst>
          </p:cNvPr>
          <p:cNvSpPr txBox="1"/>
          <p:nvPr/>
        </p:nvSpPr>
        <p:spPr>
          <a:xfrm>
            <a:off x="8223380" y="5654351"/>
            <a:ext cx="3448765" cy="646331"/>
          </a:xfrm>
          <a:prstGeom prst="rect">
            <a:avLst/>
          </a:prstGeom>
          <a:noFill/>
        </p:spPr>
        <p:txBody>
          <a:bodyPr wrap="none" rtlCol="0">
            <a:spAutoFit/>
          </a:bodyPr>
          <a:lstStyle/>
          <a:p>
            <a:r>
              <a:rPr lang="en-US" b="1" i="1" dirty="0"/>
              <a:t>Nice definition but not very useful</a:t>
            </a:r>
          </a:p>
          <a:p>
            <a:r>
              <a:rPr lang="en-US" b="1" i="1" dirty="0"/>
              <a:t>unless we can observe </a:t>
            </a:r>
            <a:r>
              <a:rPr lang="en-US" b="1" i="1" dirty="0">
                <a:solidFill>
                  <a:srgbClr val="00B050"/>
                </a:solidFill>
              </a:rPr>
              <a:t>G!</a:t>
            </a:r>
          </a:p>
        </p:txBody>
      </p:sp>
      <p:sp>
        <p:nvSpPr>
          <p:cNvPr id="8" name="Slide Number Placeholder 7">
            <a:extLst>
              <a:ext uri="{FF2B5EF4-FFF2-40B4-BE49-F238E27FC236}">
                <a16:creationId xmlns:a16="http://schemas.microsoft.com/office/drawing/2014/main" id="{46011CA5-660A-FC44-8696-BE06CB636B32}"/>
              </a:ext>
            </a:extLst>
          </p:cNvPr>
          <p:cNvSpPr>
            <a:spLocks noGrp="1"/>
          </p:cNvSpPr>
          <p:nvPr>
            <p:ph type="sldNum" sz="quarter" idx="12"/>
          </p:nvPr>
        </p:nvSpPr>
        <p:spPr/>
        <p:txBody>
          <a:bodyPr/>
          <a:lstStyle/>
          <a:p>
            <a:fld id="{371478A0-77EB-7248-9925-41B264A01935}" type="slidenum">
              <a:rPr lang="en-US" smtClean="0"/>
              <a:t>5</a:t>
            </a:fld>
            <a:endParaRPr lang="en-US"/>
          </a:p>
        </p:txBody>
      </p:sp>
    </p:spTree>
    <p:extLst>
      <p:ext uri="{BB962C8B-B14F-4D97-AF65-F5344CB8AC3E}">
        <p14:creationId xmlns:p14="http://schemas.microsoft.com/office/powerpoint/2010/main" val="364285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p:txBody>
          <a:bodyPr/>
          <a:lstStyle/>
          <a:p>
            <a:r>
              <a:rPr lang="en-US" b="1" dirty="0">
                <a:latin typeface="Century Gothic" panose="020B0502020202020204" pitchFamily="34" charset="0"/>
              </a:rPr>
              <a:t>Definitions</a:t>
            </a:r>
            <a:r>
              <a:rPr lang="en-US" dirty="0">
                <a:latin typeface="Century Gothic" panose="020B0502020202020204" pitchFamily="34" charset="0"/>
              </a:rPr>
              <a:t> </a:t>
            </a: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838199" y="1690687"/>
            <a:ext cx="7615335" cy="4691451"/>
          </a:xfrm>
        </p:spPr>
        <p:txBody>
          <a:bodyPr>
            <a:normAutofit fontScale="92500" lnSpcReduction="20000"/>
          </a:bodyPr>
          <a:lstStyle/>
          <a:p>
            <a:pPr marL="0" indent="0">
              <a:buNone/>
            </a:pPr>
            <a:r>
              <a:rPr lang="en-US" dirty="0">
                <a:latin typeface="Century Gothic" panose="020B0502020202020204" pitchFamily="34" charset="0"/>
              </a:rPr>
              <a:t>Another view of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US" dirty="0">
                <a:latin typeface="Century Gothic" panose="020B0502020202020204" pitchFamily="34" charset="0"/>
              </a:rPr>
              <a:t> is the given by the phenotypic correlation between relatives.</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E.g.,</a:t>
            </a:r>
          </a:p>
          <a:p>
            <a:pPr lvl="1">
              <a:buFontTx/>
              <a:buChar char="-"/>
            </a:pPr>
            <a:r>
              <a:rPr lang="en-US" dirty="0">
                <a:latin typeface="Century Gothic" panose="020B0502020202020204" pitchFamily="34" charset="0"/>
              </a:rPr>
              <a:t>How much is the height of siblings correlated?</a:t>
            </a:r>
          </a:p>
          <a:p>
            <a:pPr lvl="1">
              <a:buFontTx/>
              <a:buChar char="-"/>
            </a:pPr>
            <a:endParaRPr lang="en-US" dirty="0">
              <a:latin typeface="Century Gothic" panose="020B0502020202020204" pitchFamily="34" charset="0"/>
            </a:endParaRPr>
          </a:p>
          <a:p>
            <a:pPr lvl="1">
              <a:buFontTx/>
              <a:buChar char="-"/>
            </a:pPr>
            <a:r>
              <a:rPr lang="en-US" dirty="0">
                <a:latin typeface="Century Gothic" panose="020B0502020202020204" pitchFamily="34" charset="0"/>
              </a:rPr>
              <a:t>How much having a family history of schizophrenia predisposes you to also develop it? </a:t>
            </a:r>
          </a:p>
          <a:p>
            <a:pPr marL="0" indent="0">
              <a:buNone/>
            </a:pPr>
            <a:r>
              <a:rPr lang="en-US" dirty="0">
                <a:latin typeface="Century Gothic" panose="020B0502020202020204" pitchFamily="34" charset="0"/>
              </a:rPr>
              <a:t> </a:t>
            </a:r>
          </a:p>
          <a:p>
            <a:pPr marL="0" indent="0">
              <a:buNone/>
            </a:pPr>
            <a:r>
              <a:rPr lang="en-US" dirty="0">
                <a:latin typeface="Century Gothic" panose="020B0502020202020204" pitchFamily="34" charset="0"/>
              </a:rPr>
              <a:t>Quantitative Genetics theory answers those questions using the following Equation</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	</a:t>
            </a:r>
            <a:r>
              <a:rPr lang="en-US" dirty="0" err="1">
                <a:solidFill>
                  <a:srgbClr val="C00000"/>
                </a:solidFill>
                <a:latin typeface="Century Gothic" panose="020B0502020202020204" pitchFamily="34" charset="0"/>
              </a:rPr>
              <a:t>corr</a:t>
            </a:r>
            <a:r>
              <a:rPr lang="en-US" dirty="0">
                <a:solidFill>
                  <a:srgbClr val="C00000"/>
                </a:solidFill>
                <a:latin typeface="Century Gothic" panose="020B0502020202020204" pitchFamily="34" charset="0"/>
              </a:rPr>
              <a:t>(</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i</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j</a:t>
            </a:r>
            <a:r>
              <a:rPr lang="en-US" dirty="0">
                <a:solidFill>
                  <a:srgbClr val="C00000"/>
                </a:solidFill>
                <a:latin typeface="Century Gothic" panose="020B0502020202020204" pitchFamily="34" charset="0"/>
              </a:rPr>
              <a:t>) =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US" dirty="0">
                <a:solidFill>
                  <a:srgbClr val="C00000"/>
                </a:solidFill>
                <a:latin typeface="Century Gothic" panose="020B0502020202020204" pitchFamily="34" charset="0"/>
              </a:rPr>
              <a:t>R</a:t>
            </a:r>
            <a:r>
              <a:rPr lang="en-US" baseline="-25000" dirty="0">
                <a:solidFill>
                  <a:srgbClr val="C00000"/>
                </a:solidFill>
                <a:latin typeface="Century Gothic" panose="020B0502020202020204" pitchFamily="34" charset="0"/>
              </a:rPr>
              <a:t>ij</a:t>
            </a:r>
            <a:r>
              <a:rPr lang="en-US" dirty="0">
                <a:solidFill>
                  <a:srgbClr val="C00000"/>
                </a:solidFill>
                <a:latin typeface="Century Gothic" panose="020B0502020202020204" pitchFamily="34" charset="0"/>
              </a:rPr>
              <a:t> + Residual</a:t>
            </a:r>
          </a:p>
          <a:p>
            <a:pPr marL="0" indent="0">
              <a:buNone/>
            </a:pPr>
            <a:endParaRPr lang="en-US" dirty="0">
              <a:latin typeface="Century Gothic" panose="020B0502020202020204" pitchFamily="34" charset="0"/>
            </a:endParaRPr>
          </a:p>
        </p:txBody>
      </p:sp>
      <p:sp>
        <p:nvSpPr>
          <p:cNvPr id="5" name="TextBox 4">
            <a:extLst>
              <a:ext uri="{FF2B5EF4-FFF2-40B4-BE49-F238E27FC236}">
                <a16:creationId xmlns:a16="http://schemas.microsoft.com/office/drawing/2014/main" id="{44688C4C-B727-9B43-9584-4D18D047DD6A}"/>
              </a:ext>
            </a:extLst>
          </p:cNvPr>
          <p:cNvSpPr txBox="1"/>
          <p:nvPr/>
        </p:nvSpPr>
        <p:spPr>
          <a:xfrm>
            <a:off x="9240403" y="4590387"/>
            <a:ext cx="2833410" cy="400110"/>
          </a:xfrm>
          <a:prstGeom prst="rect">
            <a:avLst/>
          </a:prstGeom>
          <a:noFill/>
        </p:spPr>
        <p:txBody>
          <a:bodyPr wrap="square" rtlCol="0">
            <a:spAutoFit/>
          </a:bodyPr>
          <a:lstStyle/>
          <a:p>
            <a:pPr algn="ctr"/>
            <a:r>
              <a:rPr lang="en-AU" sz="1000" dirty="0">
                <a:latin typeface="Century Gothic" panose="020B0502020202020204" pitchFamily="34" charset="0"/>
              </a:rPr>
              <a:t>Data from UK Biobank participants</a:t>
            </a:r>
          </a:p>
          <a:p>
            <a:pPr algn="ctr"/>
            <a:r>
              <a:rPr lang="en-AU" sz="1000" dirty="0">
                <a:latin typeface="Century Gothic" panose="020B0502020202020204" pitchFamily="34" charset="0"/>
              </a:rPr>
              <a:t>(Application number 12505)</a:t>
            </a:r>
          </a:p>
        </p:txBody>
      </p:sp>
      <p:pic>
        <p:nvPicPr>
          <p:cNvPr id="8" name="Picture 7">
            <a:extLst>
              <a:ext uri="{FF2B5EF4-FFF2-40B4-BE49-F238E27FC236}">
                <a16:creationId xmlns:a16="http://schemas.microsoft.com/office/drawing/2014/main" id="{AF35AEF3-600C-1242-BA22-6BD827A21A9A}"/>
              </a:ext>
            </a:extLst>
          </p:cNvPr>
          <p:cNvPicPr>
            <a:picLocks noChangeAspect="1"/>
          </p:cNvPicPr>
          <p:nvPr/>
        </p:nvPicPr>
        <p:blipFill>
          <a:blip r:embed="rId2"/>
          <a:srcRect/>
          <a:stretch/>
        </p:blipFill>
        <p:spPr>
          <a:xfrm>
            <a:off x="8310466" y="827040"/>
            <a:ext cx="3763347" cy="3763347"/>
          </a:xfrm>
          <a:prstGeom prst="rect">
            <a:avLst/>
          </a:prstGeom>
        </p:spPr>
      </p:pic>
      <p:sp>
        <p:nvSpPr>
          <p:cNvPr id="9" name="Slide Number Placeholder 8">
            <a:extLst>
              <a:ext uri="{FF2B5EF4-FFF2-40B4-BE49-F238E27FC236}">
                <a16:creationId xmlns:a16="http://schemas.microsoft.com/office/drawing/2014/main" id="{4BD8BB19-2C51-B840-B0D5-55D1CE44B882}"/>
              </a:ext>
            </a:extLst>
          </p:cNvPr>
          <p:cNvSpPr>
            <a:spLocks noGrp="1"/>
          </p:cNvSpPr>
          <p:nvPr>
            <p:ph type="sldNum" sz="quarter" idx="12"/>
          </p:nvPr>
        </p:nvSpPr>
        <p:spPr/>
        <p:txBody>
          <a:bodyPr/>
          <a:lstStyle/>
          <a:p>
            <a:fld id="{371478A0-77EB-7248-9925-41B264A01935}" type="slidenum">
              <a:rPr lang="en-US" smtClean="0"/>
              <a:t>6</a:t>
            </a:fld>
            <a:endParaRPr lang="en-US"/>
          </a:p>
        </p:txBody>
      </p:sp>
    </p:spTree>
    <p:extLst>
      <p:ext uri="{BB962C8B-B14F-4D97-AF65-F5344CB8AC3E}">
        <p14:creationId xmlns:p14="http://schemas.microsoft.com/office/powerpoint/2010/main" val="290908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p:txBody>
          <a:bodyPr/>
          <a:lstStyle/>
          <a:p>
            <a:r>
              <a:rPr lang="en-US" b="1" dirty="0">
                <a:latin typeface="Century Gothic" panose="020B0502020202020204" pitchFamily="34" charset="0"/>
              </a:rPr>
              <a:t>Definitions</a:t>
            </a:r>
            <a:r>
              <a:rPr lang="en-US" dirty="0">
                <a:latin typeface="Century Gothic" panose="020B0502020202020204" pitchFamily="34" charset="0"/>
              </a:rPr>
              <a:t> </a:t>
            </a: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838199" y="1690687"/>
            <a:ext cx="7682191" cy="4853182"/>
          </a:xfrm>
        </p:spPr>
        <p:txBody>
          <a:bodyPr>
            <a:normAutofit/>
          </a:bodyPr>
          <a:lstStyle/>
          <a:p>
            <a:pPr marL="0" indent="0">
              <a:buNone/>
            </a:pPr>
            <a:r>
              <a:rPr lang="en-US" dirty="0">
                <a:latin typeface="Century Gothic" panose="020B0502020202020204" pitchFamily="34" charset="0"/>
              </a:rPr>
              <a:t>Quantitative Genetics theory answers those questions using the following Equation</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	</a:t>
            </a:r>
            <a:r>
              <a:rPr lang="en-US" dirty="0" err="1">
                <a:solidFill>
                  <a:srgbClr val="C00000"/>
                </a:solidFill>
                <a:latin typeface="Century Gothic" panose="020B0502020202020204" pitchFamily="34" charset="0"/>
              </a:rPr>
              <a:t>corr</a:t>
            </a:r>
            <a:r>
              <a:rPr lang="en-US" dirty="0">
                <a:solidFill>
                  <a:srgbClr val="C00000"/>
                </a:solidFill>
                <a:latin typeface="Century Gothic" panose="020B0502020202020204" pitchFamily="34" charset="0"/>
              </a:rPr>
              <a:t>(</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i</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j</a:t>
            </a:r>
            <a:r>
              <a:rPr lang="en-US" dirty="0">
                <a:solidFill>
                  <a:srgbClr val="C00000"/>
                </a:solidFill>
                <a:latin typeface="Century Gothic" panose="020B0502020202020204" pitchFamily="34" charset="0"/>
              </a:rPr>
              <a:t>) =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US" dirty="0">
                <a:solidFill>
                  <a:srgbClr val="C00000"/>
                </a:solidFill>
                <a:latin typeface="Century Gothic" panose="020B0502020202020204" pitchFamily="34" charset="0"/>
              </a:rPr>
              <a:t>R</a:t>
            </a:r>
            <a:r>
              <a:rPr lang="en-US" baseline="-25000" dirty="0">
                <a:solidFill>
                  <a:srgbClr val="C00000"/>
                </a:solidFill>
                <a:latin typeface="Century Gothic" panose="020B0502020202020204" pitchFamily="34" charset="0"/>
              </a:rPr>
              <a:t>ij</a:t>
            </a:r>
            <a:r>
              <a:rPr lang="en-US" dirty="0">
                <a:solidFill>
                  <a:srgbClr val="C00000"/>
                </a:solidFill>
                <a:latin typeface="Century Gothic" panose="020B0502020202020204" pitchFamily="34" charset="0"/>
              </a:rPr>
              <a:t> + Residual</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where </a:t>
            </a:r>
            <a:r>
              <a:rPr lang="en-US" dirty="0" err="1">
                <a:solidFill>
                  <a:srgbClr val="C00000"/>
                </a:solidFill>
                <a:latin typeface="Century Gothic" panose="020B0502020202020204" pitchFamily="34" charset="0"/>
              </a:rPr>
              <a:t>R</a:t>
            </a:r>
            <a:r>
              <a:rPr lang="en-US" baseline="-25000" dirty="0" err="1">
                <a:solidFill>
                  <a:srgbClr val="C00000"/>
                </a:solidFill>
                <a:latin typeface="Century Gothic" panose="020B0502020202020204" pitchFamily="34" charset="0"/>
              </a:rPr>
              <a:t>ij</a:t>
            </a:r>
            <a:r>
              <a:rPr lang="en-US" dirty="0">
                <a:solidFill>
                  <a:srgbClr val="C00000"/>
                </a:solidFill>
                <a:latin typeface="Century Gothic" panose="020B0502020202020204" pitchFamily="34" charset="0"/>
              </a:rPr>
              <a:t> </a:t>
            </a:r>
            <a:r>
              <a:rPr lang="en-US" dirty="0">
                <a:latin typeface="Century Gothic" panose="020B0502020202020204" pitchFamily="34" charset="0"/>
              </a:rPr>
              <a:t>is the </a:t>
            </a:r>
            <a:r>
              <a:rPr lang="en-US" b="1" dirty="0">
                <a:latin typeface="Century Gothic" panose="020B0502020202020204" pitchFamily="34" charset="0"/>
              </a:rPr>
              <a:t>coefficient of genetic relationship </a:t>
            </a:r>
            <a:r>
              <a:rPr lang="en-US" dirty="0">
                <a:latin typeface="Century Gothic" panose="020B0502020202020204" pitchFamily="34" charset="0"/>
              </a:rPr>
              <a:t>between individual </a:t>
            </a:r>
            <a:r>
              <a:rPr lang="en-US" dirty="0" err="1">
                <a:latin typeface="Century Gothic" panose="020B0502020202020204" pitchFamily="34" charset="0"/>
              </a:rPr>
              <a:t>i</a:t>
            </a:r>
            <a:r>
              <a:rPr lang="en-US" dirty="0">
                <a:latin typeface="Century Gothic" panose="020B0502020202020204" pitchFamily="34" charset="0"/>
              </a:rPr>
              <a:t> and individual j (e.g., </a:t>
            </a:r>
            <a:r>
              <a:rPr lang="en-US" dirty="0" err="1">
                <a:solidFill>
                  <a:srgbClr val="C00000"/>
                </a:solidFill>
                <a:latin typeface="Century Gothic" panose="020B0502020202020204" pitchFamily="34" charset="0"/>
              </a:rPr>
              <a:t>R</a:t>
            </a:r>
            <a:r>
              <a:rPr lang="en-US" baseline="-25000" dirty="0" err="1">
                <a:solidFill>
                  <a:srgbClr val="C00000"/>
                </a:solidFill>
                <a:latin typeface="Century Gothic" panose="020B0502020202020204" pitchFamily="34" charset="0"/>
              </a:rPr>
              <a:t>ij</a:t>
            </a:r>
            <a:r>
              <a:rPr lang="en-US" dirty="0">
                <a:latin typeface="Century Gothic" panose="020B0502020202020204" pitchFamily="34" charset="0"/>
              </a:rPr>
              <a:t>=0.5 for full siblings).</a:t>
            </a:r>
          </a:p>
          <a:p>
            <a:pPr marL="0" indent="0">
              <a:buNone/>
            </a:pPr>
            <a:endParaRPr lang="en-US" dirty="0">
              <a:latin typeface="Century Gothic" panose="020B0502020202020204" pitchFamily="34" charset="0"/>
            </a:endParaRPr>
          </a:p>
        </p:txBody>
      </p:sp>
      <p:sp>
        <p:nvSpPr>
          <p:cNvPr id="5" name="TextBox 4">
            <a:extLst>
              <a:ext uri="{FF2B5EF4-FFF2-40B4-BE49-F238E27FC236}">
                <a16:creationId xmlns:a16="http://schemas.microsoft.com/office/drawing/2014/main" id="{44688C4C-B727-9B43-9584-4D18D047DD6A}"/>
              </a:ext>
            </a:extLst>
          </p:cNvPr>
          <p:cNvSpPr txBox="1"/>
          <p:nvPr/>
        </p:nvSpPr>
        <p:spPr>
          <a:xfrm>
            <a:off x="9240403" y="4590387"/>
            <a:ext cx="2833410" cy="400110"/>
          </a:xfrm>
          <a:prstGeom prst="rect">
            <a:avLst/>
          </a:prstGeom>
          <a:noFill/>
        </p:spPr>
        <p:txBody>
          <a:bodyPr wrap="square" rtlCol="0">
            <a:spAutoFit/>
          </a:bodyPr>
          <a:lstStyle/>
          <a:p>
            <a:pPr algn="ctr"/>
            <a:r>
              <a:rPr lang="en-AU" sz="1000" dirty="0">
                <a:latin typeface="Century Gothic" panose="020B0502020202020204" pitchFamily="34" charset="0"/>
              </a:rPr>
              <a:t>Data from UK Biobank participants</a:t>
            </a:r>
          </a:p>
          <a:p>
            <a:pPr algn="ctr"/>
            <a:r>
              <a:rPr lang="en-AU" sz="1000" dirty="0">
                <a:latin typeface="Century Gothic" panose="020B0502020202020204" pitchFamily="34" charset="0"/>
              </a:rPr>
              <a:t>(Application number 12505)</a:t>
            </a:r>
          </a:p>
        </p:txBody>
      </p:sp>
      <p:pic>
        <p:nvPicPr>
          <p:cNvPr id="8" name="Picture 7">
            <a:extLst>
              <a:ext uri="{FF2B5EF4-FFF2-40B4-BE49-F238E27FC236}">
                <a16:creationId xmlns:a16="http://schemas.microsoft.com/office/drawing/2014/main" id="{AF35AEF3-600C-1242-BA22-6BD827A21A9A}"/>
              </a:ext>
            </a:extLst>
          </p:cNvPr>
          <p:cNvPicPr>
            <a:picLocks noChangeAspect="1"/>
          </p:cNvPicPr>
          <p:nvPr/>
        </p:nvPicPr>
        <p:blipFill>
          <a:blip r:embed="rId2"/>
          <a:srcRect/>
          <a:stretch/>
        </p:blipFill>
        <p:spPr>
          <a:xfrm>
            <a:off x="8310466" y="827040"/>
            <a:ext cx="3763347" cy="3763347"/>
          </a:xfrm>
          <a:prstGeom prst="rect">
            <a:avLst/>
          </a:prstGeom>
        </p:spPr>
      </p:pic>
      <p:sp>
        <p:nvSpPr>
          <p:cNvPr id="6" name="TextBox 5">
            <a:extLst>
              <a:ext uri="{FF2B5EF4-FFF2-40B4-BE49-F238E27FC236}">
                <a16:creationId xmlns:a16="http://schemas.microsoft.com/office/drawing/2014/main" id="{5646D5AD-E9E1-DF45-9A6D-53ABC564BFCF}"/>
              </a:ext>
            </a:extLst>
          </p:cNvPr>
          <p:cNvSpPr txBox="1"/>
          <p:nvPr/>
        </p:nvSpPr>
        <p:spPr>
          <a:xfrm>
            <a:off x="8223380" y="5654351"/>
            <a:ext cx="3546868" cy="923330"/>
          </a:xfrm>
          <a:prstGeom prst="rect">
            <a:avLst/>
          </a:prstGeom>
          <a:noFill/>
        </p:spPr>
        <p:txBody>
          <a:bodyPr wrap="none" rtlCol="0">
            <a:spAutoFit/>
          </a:bodyPr>
          <a:lstStyle/>
          <a:p>
            <a:r>
              <a:rPr lang="en-US" b="1" i="1" dirty="0"/>
              <a:t>this definition is a bit more useful</a:t>
            </a:r>
          </a:p>
          <a:p>
            <a:r>
              <a:rPr lang="en-US" b="1" i="1" dirty="0"/>
              <a:t>As we can observe both </a:t>
            </a:r>
            <a:r>
              <a:rPr lang="en-US" dirty="0" err="1">
                <a:solidFill>
                  <a:srgbClr val="C00000"/>
                </a:solidFill>
                <a:latin typeface="Century Gothic" panose="020B0502020202020204" pitchFamily="34" charset="0"/>
              </a:rPr>
              <a:t>corr</a:t>
            </a:r>
            <a:r>
              <a:rPr lang="en-US" dirty="0">
                <a:solidFill>
                  <a:srgbClr val="C00000"/>
                </a:solidFill>
                <a:latin typeface="Century Gothic" panose="020B0502020202020204" pitchFamily="34" charset="0"/>
              </a:rPr>
              <a:t>(</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i</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j</a:t>
            </a:r>
            <a:r>
              <a:rPr lang="en-US" dirty="0">
                <a:solidFill>
                  <a:srgbClr val="C00000"/>
                </a:solidFill>
                <a:latin typeface="Century Gothic" panose="020B0502020202020204" pitchFamily="34" charset="0"/>
              </a:rPr>
              <a:t>)</a:t>
            </a:r>
            <a:endParaRPr lang="en-US" b="1" i="1" dirty="0"/>
          </a:p>
          <a:p>
            <a:r>
              <a:rPr lang="en-US" b="1" i="1" dirty="0"/>
              <a:t>and </a:t>
            </a:r>
            <a:r>
              <a:rPr lang="en-US" dirty="0" err="1">
                <a:solidFill>
                  <a:srgbClr val="C00000"/>
                </a:solidFill>
                <a:latin typeface="Century Gothic" panose="020B0502020202020204" pitchFamily="34" charset="0"/>
              </a:rPr>
              <a:t>R</a:t>
            </a:r>
            <a:r>
              <a:rPr lang="en-US" baseline="-25000" dirty="0" err="1">
                <a:solidFill>
                  <a:srgbClr val="C00000"/>
                </a:solidFill>
                <a:latin typeface="Century Gothic" panose="020B0502020202020204" pitchFamily="34" charset="0"/>
              </a:rPr>
              <a:t>ij</a:t>
            </a:r>
            <a:r>
              <a:rPr lang="en-US" b="1" i="1" dirty="0"/>
              <a:t> </a:t>
            </a:r>
            <a:r>
              <a:rPr lang="en-US" b="1" dirty="0"/>
              <a:t>(Part 2).</a:t>
            </a:r>
            <a:endParaRPr lang="en-US" b="1" dirty="0">
              <a:solidFill>
                <a:srgbClr val="00B050"/>
              </a:solidFill>
            </a:endParaRPr>
          </a:p>
        </p:txBody>
      </p:sp>
      <p:sp>
        <p:nvSpPr>
          <p:cNvPr id="4" name="Slide Number Placeholder 3">
            <a:extLst>
              <a:ext uri="{FF2B5EF4-FFF2-40B4-BE49-F238E27FC236}">
                <a16:creationId xmlns:a16="http://schemas.microsoft.com/office/drawing/2014/main" id="{F73D2D38-59D8-C647-9572-88FE84EFC68C}"/>
              </a:ext>
            </a:extLst>
          </p:cNvPr>
          <p:cNvSpPr>
            <a:spLocks noGrp="1"/>
          </p:cNvSpPr>
          <p:nvPr>
            <p:ph type="sldNum" sz="quarter" idx="12"/>
          </p:nvPr>
        </p:nvSpPr>
        <p:spPr/>
        <p:txBody>
          <a:bodyPr/>
          <a:lstStyle/>
          <a:p>
            <a:fld id="{371478A0-77EB-7248-9925-41B264A01935}" type="slidenum">
              <a:rPr lang="en-US" smtClean="0"/>
              <a:t>7</a:t>
            </a:fld>
            <a:endParaRPr lang="en-US"/>
          </a:p>
        </p:txBody>
      </p:sp>
    </p:spTree>
    <p:extLst>
      <p:ext uri="{BB962C8B-B14F-4D97-AF65-F5344CB8AC3E}">
        <p14:creationId xmlns:p14="http://schemas.microsoft.com/office/powerpoint/2010/main" val="116397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p:txBody>
          <a:bodyPr/>
          <a:lstStyle/>
          <a:p>
            <a:r>
              <a:rPr lang="en-US" b="1" dirty="0">
                <a:latin typeface="Century Gothic" panose="020B0502020202020204" pitchFamily="34" charset="0"/>
              </a:rPr>
              <a:t>Definitions</a:t>
            </a:r>
            <a:r>
              <a:rPr lang="en-US" dirty="0">
                <a:latin typeface="Century Gothic" panose="020B0502020202020204" pitchFamily="34" charset="0"/>
              </a:rPr>
              <a:t> </a:t>
            </a: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838200" y="1825625"/>
            <a:ext cx="7229972" cy="4413444"/>
          </a:xfrm>
        </p:spPr>
        <p:txBody>
          <a:bodyPr>
            <a:normAutofit fontScale="92500" lnSpcReduction="20000"/>
          </a:bodyPr>
          <a:lstStyle/>
          <a:p>
            <a:pPr marL="0" indent="0">
              <a:buNone/>
            </a:pPr>
            <a:r>
              <a:rPr lang="en-US" dirty="0">
                <a:latin typeface="Century Gothic" panose="020B0502020202020204" pitchFamily="34" charset="0"/>
              </a:rPr>
              <a:t>Heritability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US" dirty="0">
                <a:latin typeface="Century Gothic" panose="020B0502020202020204" pitchFamily="34" charset="0"/>
              </a:rPr>
              <a:t>) quantifies the degree to which inter-individual differences and resemblance in the populations are due to genetic factors.</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Heritability can be approached in terms of</a:t>
            </a:r>
          </a:p>
          <a:p>
            <a:pPr>
              <a:buFontTx/>
              <a:buChar char="-"/>
            </a:pPr>
            <a:r>
              <a:rPr lang="en-US" dirty="0">
                <a:latin typeface="Century Gothic" panose="020B0502020202020204" pitchFamily="34" charset="0"/>
              </a:rPr>
              <a:t>Differences between people in the population: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US" i="1" dirty="0">
                <a:latin typeface="Century Gothic" panose="020B0502020202020204" pitchFamily="34" charset="0"/>
              </a:rPr>
              <a:t> </a:t>
            </a:r>
            <a:r>
              <a:rPr lang="en-US" dirty="0">
                <a:latin typeface="Century Gothic" panose="020B0502020202020204" pitchFamily="34" charset="0"/>
              </a:rPr>
              <a:t>= var(</a:t>
            </a:r>
            <a:r>
              <a:rPr lang="en-US" dirty="0">
                <a:solidFill>
                  <a:srgbClr val="00B050"/>
                </a:solidFill>
                <a:latin typeface="Century Gothic" panose="020B0502020202020204" pitchFamily="34" charset="0"/>
              </a:rPr>
              <a:t>G</a:t>
            </a:r>
            <a:r>
              <a:rPr lang="en-US" dirty="0">
                <a:latin typeface="Century Gothic" panose="020B0502020202020204" pitchFamily="34" charset="0"/>
              </a:rPr>
              <a:t>) / var(Y), </a:t>
            </a:r>
          </a:p>
          <a:p>
            <a:pPr>
              <a:buFontTx/>
              <a:buChar char="-"/>
            </a:pPr>
            <a:endParaRPr lang="en-US" dirty="0">
              <a:latin typeface="Century Gothic" panose="020B0502020202020204" pitchFamily="34" charset="0"/>
            </a:endParaRPr>
          </a:p>
          <a:p>
            <a:pPr>
              <a:buFontTx/>
              <a:buChar char="-"/>
            </a:pPr>
            <a:r>
              <a:rPr lang="en-US" dirty="0">
                <a:latin typeface="Century Gothic" panose="020B0502020202020204" pitchFamily="34" charset="0"/>
              </a:rPr>
              <a:t> Resemblance between relatives (in families): </a:t>
            </a:r>
            <a:r>
              <a:rPr lang="en-US" dirty="0" err="1">
                <a:solidFill>
                  <a:srgbClr val="C00000"/>
                </a:solidFill>
                <a:latin typeface="Century Gothic" panose="020B0502020202020204" pitchFamily="34" charset="0"/>
              </a:rPr>
              <a:t>corr</a:t>
            </a:r>
            <a:r>
              <a:rPr lang="en-US" dirty="0">
                <a:solidFill>
                  <a:srgbClr val="C00000"/>
                </a:solidFill>
                <a:latin typeface="Century Gothic" panose="020B0502020202020204" pitchFamily="34" charset="0"/>
              </a:rPr>
              <a:t>(</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i</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j</a:t>
            </a:r>
            <a:r>
              <a:rPr lang="en-US" dirty="0">
                <a:solidFill>
                  <a:srgbClr val="C00000"/>
                </a:solidFill>
                <a:latin typeface="Century Gothic" panose="020B0502020202020204" pitchFamily="34" charset="0"/>
              </a:rPr>
              <a:t>) =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US" dirty="0">
                <a:solidFill>
                  <a:srgbClr val="C00000"/>
                </a:solidFill>
                <a:latin typeface="Century Gothic" panose="020B0502020202020204" pitchFamily="34" charset="0"/>
              </a:rPr>
              <a:t>R</a:t>
            </a:r>
            <a:r>
              <a:rPr lang="en-US" baseline="-25000" dirty="0">
                <a:solidFill>
                  <a:srgbClr val="C00000"/>
                </a:solidFill>
                <a:latin typeface="Century Gothic" panose="020B0502020202020204" pitchFamily="34" charset="0"/>
              </a:rPr>
              <a:t>ij</a:t>
            </a:r>
            <a:r>
              <a:rPr lang="en-US" dirty="0">
                <a:solidFill>
                  <a:srgbClr val="C00000"/>
                </a:solidFill>
                <a:latin typeface="Century Gothic" panose="020B0502020202020204" pitchFamily="34" charset="0"/>
              </a:rPr>
              <a:t> + Residual </a:t>
            </a:r>
            <a:r>
              <a:rPr lang="en-US" dirty="0">
                <a:latin typeface="Century Gothic" panose="020B0502020202020204" pitchFamily="34" charset="0"/>
              </a:rPr>
              <a:t>	</a:t>
            </a:r>
          </a:p>
          <a:p>
            <a:pPr marL="0" indent="0">
              <a:buNone/>
            </a:pPr>
            <a:r>
              <a:rPr lang="en-US" dirty="0">
                <a:latin typeface="Century Gothic" panose="020B0502020202020204" pitchFamily="34" charset="0"/>
              </a:rPr>
              <a:t> </a:t>
            </a:r>
          </a:p>
          <a:p>
            <a:pPr marL="0" indent="0">
              <a:buNone/>
            </a:pP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p:txBody>
      </p:sp>
      <p:pic>
        <p:nvPicPr>
          <p:cNvPr id="1026" name="Picture 2" descr="An illustration shows the silhouettes of nine human figures standing side-by-side in order of increasing height, with the shortest figure at the far left, and the tallest figure at the far right. The silhouettes are shown standing in different positions and wearing different types of clothing, including pants, dresses, and a suit coat. The figures are shown on a black background, and the inside of each silhouette has colored lettering on a white background. The colored lettering that fills each silhouette includes lines of text with the letters “A,” “T,” “G,” and “C.” These letters represent the nucleotide bases that form DNA. The letters within the silhouettes are colored in tie-dyed patterns with rainbow stripes that extend across the silhouettes in red, blue, green, and yellow. The illustration shows that human height is likely to involve many genes and factors.">
            <a:extLst>
              <a:ext uri="{FF2B5EF4-FFF2-40B4-BE49-F238E27FC236}">
                <a16:creationId xmlns:a16="http://schemas.microsoft.com/office/drawing/2014/main" id="{F6255AC5-6236-774A-86AF-810A360C19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973" y="3055598"/>
            <a:ext cx="2453392" cy="13255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4440063-7845-1441-B7EE-188938262E46}"/>
              </a:ext>
            </a:extLst>
          </p:cNvPr>
          <p:cNvPicPr>
            <a:picLocks noChangeAspect="1"/>
          </p:cNvPicPr>
          <p:nvPr/>
        </p:nvPicPr>
        <p:blipFill>
          <a:blip r:embed="rId3"/>
          <a:srcRect/>
          <a:stretch/>
        </p:blipFill>
        <p:spPr>
          <a:xfrm>
            <a:off x="7116635" y="4553339"/>
            <a:ext cx="2102040" cy="2102040"/>
          </a:xfrm>
          <a:prstGeom prst="rect">
            <a:avLst/>
          </a:prstGeom>
        </p:spPr>
      </p:pic>
      <p:sp>
        <p:nvSpPr>
          <p:cNvPr id="4" name="Slide Number Placeholder 3">
            <a:extLst>
              <a:ext uri="{FF2B5EF4-FFF2-40B4-BE49-F238E27FC236}">
                <a16:creationId xmlns:a16="http://schemas.microsoft.com/office/drawing/2014/main" id="{68842DB6-6DE6-EE48-91B0-59779FA70598}"/>
              </a:ext>
            </a:extLst>
          </p:cNvPr>
          <p:cNvSpPr>
            <a:spLocks noGrp="1"/>
          </p:cNvSpPr>
          <p:nvPr>
            <p:ph type="sldNum" sz="quarter" idx="12"/>
          </p:nvPr>
        </p:nvSpPr>
        <p:spPr/>
        <p:txBody>
          <a:bodyPr/>
          <a:lstStyle/>
          <a:p>
            <a:fld id="{371478A0-77EB-7248-9925-41B264A01935}" type="slidenum">
              <a:rPr lang="en-US" smtClean="0"/>
              <a:t>8</a:t>
            </a:fld>
            <a:endParaRPr lang="en-US"/>
          </a:p>
        </p:txBody>
      </p:sp>
    </p:spTree>
    <p:extLst>
      <p:ext uri="{BB962C8B-B14F-4D97-AF65-F5344CB8AC3E}">
        <p14:creationId xmlns:p14="http://schemas.microsoft.com/office/powerpoint/2010/main" val="1272937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p:txBody>
          <a:bodyPr/>
          <a:lstStyle/>
          <a:p>
            <a:r>
              <a:rPr lang="en-US" b="1" dirty="0">
                <a:latin typeface="Century Gothic" panose="020B0502020202020204" pitchFamily="34" charset="0"/>
              </a:rPr>
              <a:t>Is heritability a universal constant?</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838200" y="1825625"/>
            <a:ext cx="11165378" cy="4413444"/>
          </a:xfrm>
        </p:spPr>
        <p:txBody>
          <a:bodyPr>
            <a:normAutofit lnSpcReduction="10000"/>
          </a:bodyPr>
          <a:lstStyle/>
          <a:p>
            <a:pPr marL="0" indent="0">
              <a:buNone/>
            </a:pPr>
            <a:r>
              <a:rPr lang="en-US" dirty="0">
                <a:latin typeface="Century Gothic" panose="020B0502020202020204" pitchFamily="34" charset="0"/>
              </a:rPr>
              <a:t>No! </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Heritability is a property of a trait, in a population, at a given time.</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Heritability can change over time (e.g., </a:t>
            </a:r>
            <a:r>
              <a:rPr lang="en-US" dirty="0" err="1">
                <a:latin typeface="Century Gothic" panose="020B0502020202020204" pitchFamily="34" charset="0"/>
              </a:rPr>
              <a:t>Rimfeld</a:t>
            </a:r>
            <a:r>
              <a:rPr lang="en-US" dirty="0">
                <a:latin typeface="Century Gothic" panose="020B0502020202020204" pitchFamily="34" charset="0"/>
              </a:rPr>
              <a:t> et al. NHB 2018, heritability of educational attainment in Estonia before/after the cold war).	</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Larger is not necessarily better.</a:t>
            </a:r>
          </a:p>
          <a:p>
            <a:pPr marL="0" indent="0">
              <a:buNone/>
            </a:pP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8BB080CA-FD60-944D-B2CB-14D65D5D55B4}"/>
              </a:ext>
            </a:extLst>
          </p:cNvPr>
          <p:cNvSpPr>
            <a:spLocks noGrp="1"/>
          </p:cNvSpPr>
          <p:nvPr>
            <p:ph type="sldNum" sz="quarter" idx="12"/>
          </p:nvPr>
        </p:nvSpPr>
        <p:spPr/>
        <p:txBody>
          <a:bodyPr/>
          <a:lstStyle/>
          <a:p>
            <a:fld id="{371478A0-77EB-7248-9925-41B264A01935}" type="slidenum">
              <a:rPr lang="en-US" smtClean="0"/>
              <a:t>9</a:t>
            </a:fld>
            <a:endParaRPr lang="en-US"/>
          </a:p>
        </p:txBody>
      </p:sp>
    </p:spTree>
    <p:extLst>
      <p:ext uri="{BB962C8B-B14F-4D97-AF65-F5344CB8AC3E}">
        <p14:creationId xmlns:p14="http://schemas.microsoft.com/office/powerpoint/2010/main" val="4181057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2589</TotalTime>
  <Words>2582</Words>
  <Application>Microsoft Macintosh PowerPoint</Application>
  <PresentationFormat>Widescreen</PresentationFormat>
  <Paragraphs>399</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Calibri Light</vt:lpstr>
      <vt:lpstr>Cambria Math</vt:lpstr>
      <vt:lpstr>Century Gothic</vt:lpstr>
      <vt:lpstr>Letter Gothic Std</vt:lpstr>
      <vt:lpstr>Office Theme</vt:lpstr>
      <vt:lpstr>Estimation of additive genetic variance and covariance using individual-level data</vt:lpstr>
      <vt:lpstr>What quantitative genetics tells us about heritability?</vt:lpstr>
      <vt:lpstr>Outline</vt:lpstr>
      <vt:lpstr>Definitions </vt:lpstr>
      <vt:lpstr>Definitions</vt:lpstr>
      <vt:lpstr>Definitions </vt:lpstr>
      <vt:lpstr>Definitions </vt:lpstr>
      <vt:lpstr>Definitions </vt:lpstr>
      <vt:lpstr>Is heritability a universal constant?</vt:lpstr>
      <vt:lpstr>Genetic correlation</vt:lpstr>
      <vt:lpstr>Heritability of binary traits</vt:lpstr>
      <vt:lpstr>A few applications</vt:lpstr>
      <vt:lpstr>Part 2 will address</vt:lpstr>
      <vt:lpstr>Concepts and tools for estimating heritability using individual-level data?</vt:lpstr>
      <vt:lpstr>Outline</vt:lpstr>
      <vt:lpstr>Coefficient of genetic relationship?</vt:lpstr>
      <vt:lpstr>Genetic relatedness is the key</vt:lpstr>
      <vt:lpstr>Genetic Relation Matrix (GRM)</vt:lpstr>
      <vt:lpstr>Standard GRM measure</vt:lpstr>
      <vt:lpstr>Distribution of GRM values</vt:lpstr>
      <vt:lpstr>Summary and next part</vt:lpstr>
      <vt:lpstr>Methods for estimating heritability using individual-level data?</vt:lpstr>
      <vt:lpstr>Outline</vt:lpstr>
      <vt:lpstr>Haseman-Elston (HE) regression</vt:lpstr>
      <vt:lpstr>HE regression with GCTA</vt:lpstr>
      <vt:lpstr>Genome-based Restricted Maximum Likelihood (GREML)</vt:lpstr>
      <vt:lpstr>The “G” part in GREML…</vt:lpstr>
      <vt:lpstr>The “G” part in GREML…</vt:lpstr>
      <vt:lpstr>The “G” part in GREML…</vt:lpstr>
      <vt:lpstr>The “G” part in GREML…</vt:lpstr>
      <vt:lpstr>The “REML” part in GREML…</vt:lpstr>
      <vt:lpstr>The “REML” part in GREML…</vt:lpstr>
      <vt:lpstr>GREML estimation with GCTA</vt:lpstr>
      <vt:lpstr>Summary and next part</vt:lpstr>
      <vt:lpstr>Interpretation of heritability estimates from SNPs</vt:lpstr>
      <vt:lpstr>Outline</vt:lpstr>
      <vt:lpstr>Missing heritability</vt:lpstr>
      <vt:lpstr>Biases in heritability estimates</vt:lpstr>
      <vt:lpstr>Shared environmental effects</vt:lpstr>
      <vt:lpstr>Population stratification</vt:lpstr>
      <vt:lpstr>MAF and LD heterogeneity - issue</vt:lpstr>
      <vt:lpstr>MAF and LD heterogeneity - solution</vt:lpstr>
      <vt:lpstr>LDMS method</vt:lpstr>
      <vt:lpstr>Summary</vt:lpstr>
      <vt:lpstr>Examples of active research in heritability estimation</vt:lpstr>
      <vt:lpstr>What are people researching in this area (individual-level data)?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Loic Yengo</dc:creator>
  <cp:lastModifiedBy>Loic Yengo</cp:lastModifiedBy>
  <cp:revision>108</cp:revision>
  <dcterms:created xsi:type="dcterms:W3CDTF">2021-05-02T01:58:34Z</dcterms:created>
  <dcterms:modified xsi:type="dcterms:W3CDTF">2023-06-17T03:51:43Z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f488380-630a-4f55-a077-a19445e3f360_Enabled">
    <vt:lpwstr>true</vt:lpwstr>
  </property>
  <property fmtid="{D5CDD505-2E9C-101B-9397-08002B2CF9AE}" pid="3" name="MSIP_Label_0f488380-630a-4f55-a077-a19445e3f360_SetDate">
    <vt:lpwstr>2022-07-19T15:05:02Z</vt:lpwstr>
  </property>
  <property fmtid="{D5CDD505-2E9C-101B-9397-08002B2CF9AE}" pid="4" name="MSIP_Label_0f488380-630a-4f55-a077-a19445e3f360_Method">
    <vt:lpwstr>Privileged</vt:lpwstr>
  </property>
  <property fmtid="{D5CDD505-2E9C-101B-9397-08002B2CF9AE}" pid="5" name="MSIP_Label_0f488380-630a-4f55-a077-a19445e3f360_Name">
    <vt:lpwstr>OFFICIAL - INTERNAL</vt:lpwstr>
  </property>
  <property fmtid="{D5CDD505-2E9C-101B-9397-08002B2CF9AE}" pid="6" name="MSIP_Label_0f488380-630a-4f55-a077-a19445e3f360_SiteId">
    <vt:lpwstr>b6e377cf-9db3-46cb-91a2-fad9605bb15c</vt:lpwstr>
  </property>
  <property fmtid="{D5CDD505-2E9C-101B-9397-08002B2CF9AE}" pid="7" name="MSIP_Label_0f488380-630a-4f55-a077-a19445e3f360_ActionId">
    <vt:lpwstr>963b439a-88b3-455e-a75a-57a749d4df09</vt:lpwstr>
  </property>
  <property fmtid="{D5CDD505-2E9C-101B-9397-08002B2CF9AE}" pid="8" name="MSIP_Label_0f488380-630a-4f55-a077-a19445e3f360_ContentBits">
    <vt:lpwstr>0</vt:lpwstr>
  </property>
</Properties>
</file>