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1" r:id="rId2"/>
    <p:sldId id="665" r:id="rId3"/>
    <p:sldId id="668" r:id="rId4"/>
    <p:sldId id="666" r:id="rId5"/>
    <p:sldId id="667" r:id="rId6"/>
    <p:sldId id="638" r:id="rId7"/>
    <p:sldId id="256" r:id="rId8"/>
    <p:sldId id="257" r:id="rId9"/>
    <p:sldId id="660" r:id="rId10"/>
    <p:sldId id="651" r:id="rId11"/>
    <p:sldId id="664" r:id="rId12"/>
    <p:sldId id="641" r:id="rId13"/>
    <p:sldId id="260" r:id="rId14"/>
    <p:sldId id="642" r:id="rId15"/>
    <p:sldId id="662" r:id="rId16"/>
    <p:sldId id="643" r:id="rId17"/>
    <p:sldId id="644" r:id="rId18"/>
    <p:sldId id="654" r:id="rId19"/>
    <p:sldId id="645" r:id="rId20"/>
    <p:sldId id="655" r:id="rId21"/>
    <p:sldId id="646" r:id="rId22"/>
    <p:sldId id="647" r:id="rId23"/>
    <p:sldId id="656" r:id="rId24"/>
    <p:sldId id="648" r:id="rId25"/>
    <p:sldId id="649" r:id="rId26"/>
    <p:sldId id="657" r:id="rId27"/>
    <p:sldId id="6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2" autoAdjust="0"/>
    <p:restoredTop sz="75688" autoAdjust="0"/>
  </p:normalViewPr>
  <p:slideViewPr>
    <p:cSldViewPr snapToGrid="0">
      <p:cViewPr varScale="1">
        <p:scale>
          <a:sx n="120" d="100"/>
          <a:sy n="120" d="100"/>
        </p:scale>
        <p:origin x="1112" y="176"/>
      </p:cViewPr>
      <p:guideLst/>
    </p:cSldViewPr>
  </p:slideViewPr>
  <p:notesTextViewPr>
    <p:cViewPr>
      <p:scale>
        <a:sx n="1" d="1"/>
        <a:sy n="1" d="1"/>
      </p:scale>
      <p:origin x="0" y="0"/>
    </p:cViewPr>
  </p:notesTextViewPr>
  <p:notesViewPr>
    <p:cSldViewPr snapToGrid="0">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52FB7-5925-410B-9577-DB4D5AC44646}" type="datetimeFigureOut">
              <a:rPr lang="en-AU" smtClean="0"/>
              <a:t>20/6/2024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F8E27-419B-4C09-B5B9-914E3C62636E}" type="slidenum">
              <a:rPr lang="en-AU" smtClean="0"/>
              <a:t>‹#›</a:t>
            </a:fld>
            <a:endParaRPr lang="en-AU"/>
          </a:p>
        </p:txBody>
      </p:sp>
    </p:spTree>
    <p:extLst>
      <p:ext uri="{BB962C8B-B14F-4D97-AF65-F5344CB8AC3E}">
        <p14:creationId xmlns:p14="http://schemas.microsoft.com/office/powerpoint/2010/main" val="291768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t>
            </a:r>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a:t>
            </a:fld>
            <a:endParaRPr lang="en-AU"/>
          </a:p>
        </p:txBody>
      </p:sp>
    </p:spTree>
    <p:extLst>
      <p:ext uri="{BB962C8B-B14F-4D97-AF65-F5344CB8AC3E}">
        <p14:creationId xmlns:p14="http://schemas.microsoft.com/office/powerpoint/2010/main" val="140155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Mac users: Terminal</a:t>
            </a:r>
          </a:p>
          <a:p>
            <a:r>
              <a:rPr lang="en-AU" dirty="0"/>
              <a:t>Windows users: </a:t>
            </a:r>
            <a:r>
              <a:rPr lang="en-AU" dirty="0" err="1"/>
              <a:t>Powershell</a:t>
            </a:r>
            <a:endParaRPr lang="en-AU" dirty="0"/>
          </a:p>
          <a:p>
            <a:r>
              <a:rPr lang="en-AU" dirty="0"/>
              <a:t>Or command prompt</a:t>
            </a:r>
          </a:p>
          <a:p>
            <a:r>
              <a:rPr lang="en-AU" dirty="0"/>
              <a:t>sftp </a:t>
            </a:r>
            <a:r>
              <a:rPr lang="en-AU" dirty="0" err="1"/>
              <a:t>username@hostname</a:t>
            </a:r>
            <a:r>
              <a:rPr lang="en-AU" dirty="0"/>
              <a:t>:[</a:t>
            </a:r>
            <a:r>
              <a:rPr lang="en-AU" dirty="0" err="1"/>
              <a:t>path_to_file</a:t>
            </a:r>
            <a:r>
              <a:rPr lang="en-AU" dirty="0"/>
              <a:t>]/</a:t>
            </a:r>
            <a:r>
              <a:rPr lang="en-AU" dirty="0" err="1"/>
              <a:t>test.pdf</a:t>
            </a:r>
            <a:r>
              <a:rPr lang="en-AU" dirty="0"/>
              <a:t> [</a:t>
            </a:r>
            <a:r>
              <a:rPr lang="en-AU" dirty="0" err="1"/>
              <a:t>local_path_to_save</a:t>
            </a:r>
            <a:r>
              <a:rPr lang="en-AU" dirty="0"/>
              <a:t>] </a:t>
            </a:r>
          </a:p>
        </p:txBody>
      </p:sp>
      <p:sp>
        <p:nvSpPr>
          <p:cNvPr id="4" name="Slide Number Placeholder 3"/>
          <p:cNvSpPr>
            <a:spLocks noGrp="1"/>
          </p:cNvSpPr>
          <p:nvPr>
            <p:ph type="sldNum" sz="quarter" idx="5"/>
          </p:nvPr>
        </p:nvSpPr>
        <p:spPr/>
        <p:txBody>
          <a:bodyPr/>
          <a:lstStyle/>
          <a:p>
            <a:fld id="{9FDF8E27-419B-4C09-B5B9-914E3C62636E}" type="slidenum">
              <a:rPr lang="en-AU" smtClean="0"/>
              <a:t>10</a:t>
            </a:fld>
            <a:endParaRPr lang="en-AU"/>
          </a:p>
        </p:txBody>
      </p:sp>
    </p:spTree>
    <p:extLst>
      <p:ext uri="{BB962C8B-B14F-4D97-AF65-F5344CB8AC3E}">
        <p14:creationId xmlns:p14="http://schemas.microsoft.com/office/powerpoint/2010/main" val="58636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11</a:t>
            </a:fld>
            <a:endParaRPr lang="en-AU"/>
          </a:p>
        </p:txBody>
      </p:sp>
    </p:spTree>
    <p:extLst>
      <p:ext uri="{BB962C8B-B14F-4D97-AF65-F5344CB8AC3E}">
        <p14:creationId xmlns:p14="http://schemas.microsoft.com/office/powerpoint/2010/main" val="361627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13</a:t>
            </a:fld>
            <a:endParaRPr lang="en-AU"/>
          </a:p>
        </p:txBody>
      </p:sp>
    </p:spTree>
    <p:extLst>
      <p:ext uri="{BB962C8B-B14F-4D97-AF65-F5344CB8AC3E}">
        <p14:creationId xmlns:p14="http://schemas.microsoft.com/office/powerpoint/2010/main" val="344018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14</a:t>
            </a:fld>
            <a:endParaRPr lang="en-AU"/>
          </a:p>
        </p:txBody>
      </p:sp>
    </p:spTree>
    <p:extLst>
      <p:ext uri="{BB962C8B-B14F-4D97-AF65-F5344CB8AC3E}">
        <p14:creationId xmlns:p14="http://schemas.microsoft.com/office/powerpoint/2010/main" val="2022529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15</a:t>
            </a:fld>
            <a:endParaRPr lang="en-AU"/>
          </a:p>
        </p:txBody>
      </p:sp>
    </p:spTree>
    <p:extLst>
      <p:ext uri="{BB962C8B-B14F-4D97-AF65-F5344CB8AC3E}">
        <p14:creationId xmlns:p14="http://schemas.microsoft.com/office/powerpoint/2010/main" val="275665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16</a:t>
            </a:fld>
            <a:endParaRPr lang="en-AU"/>
          </a:p>
        </p:txBody>
      </p:sp>
    </p:spTree>
    <p:extLst>
      <p:ext uri="{BB962C8B-B14F-4D97-AF65-F5344CB8AC3E}">
        <p14:creationId xmlns:p14="http://schemas.microsoft.com/office/powerpoint/2010/main" val="419227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17</a:t>
            </a:fld>
            <a:endParaRPr lang="en-AU"/>
          </a:p>
        </p:txBody>
      </p:sp>
    </p:spTree>
    <p:extLst>
      <p:ext uri="{BB962C8B-B14F-4D97-AF65-F5344CB8AC3E}">
        <p14:creationId xmlns:p14="http://schemas.microsoft.com/office/powerpoint/2010/main" val="257298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18</a:t>
            </a:fld>
            <a:endParaRPr lang="en-AU"/>
          </a:p>
        </p:txBody>
      </p:sp>
    </p:spTree>
    <p:extLst>
      <p:ext uri="{BB962C8B-B14F-4D97-AF65-F5344CB8AC3E}">
        <p14:creationId xmlns:p14="http://schemas.microsoft.com/office/powerpoint/2010/main" val="329931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19</a:t>
            </a:fld>
            <a:endParaRPr lang="en-AU"/>
          </a:p>
        </p:txBody>
      </p:sp>
    </p:spTree>
    <p:extLst>
      <p:ext uri="{BB962C8B-B14F-4D97-AF65-F5344CB8AC3E}">
        <p14:creationId xmlns:p14="http://schemas.microsoft.com/office/powerpoint/2010/main" val="493307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20</a:t>
            </a:fld>
            <a:endParaRPr lang="en-AU"/>
          </a:p>
        </p:txBody>
      </p:sp>
    </p:spTree>
    <p:extLst>
      <p:ext uri="{BB962C8B-B14F-4D97-AF65-F5344CB8AC3E}">
        <p14:creationId xmlns:p14="http://schemas.microsoft.com/office/powerpoint/2010/main" val="278129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a:t>
            </a:fld>
            <a:endParaRPr lang="en-AU"/>
          </a:p>
        </p:txBody>
      </p:sp>
    </p:spTree>
    <p:extLst>
      <p:ext uri="{BB962C8B-B14F-4D97-AF65-F5344CB8AC3E}">
        <p14:creationId xmlns:p14="http://schemas.microsoft.com/office/powerpoint/2010/main" val="324307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21</a:t>
            </a:fld>
            <a:endParaRPr lang="en-AU"/>
          </a:p>
        </p:txBody>
      </p:sp>
    </p:spTree>
    <p:extLst>
      <p:ext uri="{BB962C8B-B14F-4D97-AF65-F5344CB8AC3E}">
        <p14:creationId xmlns:p14="http://schemas.microsoft.com/office/powerpoint/2010/main" val="15644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22</a:t>
            </a:fld>
            <a:endParaRPr lang="en-AU"/>
          </a:p>
        </p:txBody>
      </p:sp>
    </p:spTree>
    <p:extLst>
      <p:ext uri="{BB962C8B-B14F-4D97-AF65-F5344CB8AC3E}">
        <p14:creationId xmlns:p14="http://schemas.microsoft.com/office/powerpoint/2010/main" val="41105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mn-lt"/>
                <a:ea typeface="MS Mincho" panose="02020609040205080304" pitchFamily="49" charset="-128"/>
                <a:cs typeface="Times New Roman" panose="02020603050405020304" pitchFamily="18" charset="0"/>
              </a:rPr>
              <a:t>(</a:t>
            </a:r>
            <a:r>
              <a:rPr lang="en-AU" sz="1200" dirty="0">
                <a:ea typeface="MS Mincho" panose="02020609040205080304" pitchFamily="49" charset="-128"/>
                <a:cs typeface="Times New Roman" panose="02020603050405020304" pitchFamily="18" charset="0"/>
              </a:rPr>
              <a:t>for example, using the sandwich estimator available in standard statistical software</a:t>
            </a:r>
            <a:r>
              <a:rPr lang="en-AU" sz="1200" dirty="0">
                <a:effectLst/>
                <a:latin typeface="+mn-lt"/>
                <a:ea typeface="MS Mincho" panose="02020609040205080304" pitchFamily="49" charset="-128"/>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23</a:t>
            </a:fld>
            <a:endParaRPr lang="en-AU"/>
          </a:p>
        </p:txBody>
      </p:sp>
    </p:spTree>
    <p:extLst>
      <p:ext uri="{BB962C8B-B14F-4D97-AF65-F5344CB8AC3E}">
        <p14:creationId xmlns:p14="http://schemas.microsoft.com/office/powerpoint/2010/main" val="401570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24</a:t>
            </a:fld>
            <a:endParaRPr lang="en-AU"/>
          </a:p>
        </p:txBody>
      </p:sp>
    </p:spTree>
    <p:extLst>
      <p:ext uri="{BB962C8B-B14F-4D97-AF65-F5344CB8AC3E}">
        <p14:creationId xmlns:p14="http://schemas.microsoft.com/office/powerpoint/2010/main" val="272930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25</a:t>
            </a:fld>
            <a:endParaRPr lang="en-AU"/>
          </a:p>
        </p:txBody>
      </p:sp>
    </p:spTree>
    <p:extLst>
      <p:ext uri="{BB962C8B-B14F-4D97-AF65-F5344CB8AC3E}">
        <p14:creationId xmlns:p14="http://schemas.microsoft.com/office/powerpoint/2010/main" val="319326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26</a:t>
            </a:fld>
            <a:endParaRPr lang="en-AU"/>
          </a:p>
        </p:txBody>
      </p:sp>
    </p:spTree>
    <p:extLst>
      <p:ext uri="{BB962C8B-B14F-4D97-AF65-F5344CB8AC3E}">
        <p14:creationId xmlns:p14="http://schemas.microsoft.com/office/powerpoint/2010/main" val="233514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27</a:t>
            </a:fld>
            <a:endParaRPr lang="en-AU"/>
          </a:p>
        </p:txBody>
      </p:sp>
    </p:spTree>
    <p:extLst>
      <p:ext uri="{BB962C8B-B14F-4D97-AF65-F5344CB8AC3E}">
        <p14:creationId xmlns:p14="http://schemas.microsoft.com/office/powerpoint/2010/main" val="8679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3</a:t>
            </a:fld>
            <a:endParaRPr lang="en-AU"/>
          </a:p>
        </p:txBody>
      </p:sp>
    </p:spTree>
    <p:extLst>
      <p:ext uri="{BB962C8B-B14F-4D97-AF65-F5344CB8AC3E}">
        <p14:creationId xmlns:p14="http://schemas.microsoft.com/office/powerpoint/2010/main" val="327086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4</a:t>
            </a:fld>
            <a:endParaRPr lang="en-AU"/>
          </a:p>
        </p:txBody>
      </p:sp>
    </p:spTree>
    <p:extLst>
      <p:ext uri="{BB962C8B-B14F-4D97-AF65-F5344CB8AC3E}">
        <p14:creationId xmlns:p14="http://schemas.microsoft.com/office/powerpoint/2010/main" val="121850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5</a:t>
            </a:fld>
            <a:endParaRPr lang="en-AU"/>
          </a:p>
        </p:txBody>
      </p:sp>
    </p:spTree>
    <p:extLst>
      <p:ext uri="{BB962C8B-B14F-4D97-AF65-F5344CB8AC3E}">
        <p14:creationId xmlns:p14="http://schemas.microsoft.com/office/powerpoint/2010/main" val="40470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8E27-419B-4C09-B5B9-914E3C62636E}" type="slidenum">
              <a:rPr lang="en-AU" smtClean="0"/>
              <a:t>6</a:t>
            </a:fld>
            <a:endParaRPr lang="en-AU"/>
          </a:p>
        </p:txBody>
      </p:sp>
    </p:spTree>
    <p:extLst>
      <p:ext uri="{BB962C8B-B14F-4D97-AF65-F5344CB8AC3E}">
        <p14:creationId xmlns:p14="http://schemas.microsoft.com/office/powerpoint/2010/main" val="206194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7</a:t>
            </a:fld>
            <a:endParaRPr lang="en-AU"/>
          </a:p>
        </p:txBody>
      </p:sp>
    </p:spTree>
    <p:extLst>
      <p:ext uri="{BB962C8B-B14F-4D97-AF65-F5344CB8AC3E}">
        <p14:creationId xmlns:p14="http://schemas.microsoft.com/office/powerpoint/2010/main" val="34664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8</a:t>
            </a:fld>
            <a:endParaRPr lang="en-AU"/>
          </a:p>
        </p:txBody>
      </p:sp>
    </p:spTree>
    <p:extLst>
      <p:ext uri="{BB962C8B-B14F-4D97-AF65-F5344CB8AC3E}">
        <p14:creationId xmlns:p14="http://schemas.microsoft.com/office/powerpoint/2010/main" val="77551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FDF8E27-419B-4C09-B5B9-914E3C62636E}" type="slidenum">
              <a:rPr lang="en-AU" smtClean="0"/>
              <a:t>9</a:t>
            </a:fld>
            <a:endParaRPr lang="en-AU"/>
          </a:p>
        </p:txBody>
      </p:sp>
    </p:spTree>
    <p:extLst>
      <p:ext uri="{BB962C8B-B14F-4D97-AF65-F5344CB8AC3E}">
        <p14:creationId xmlns:p14="http://schemas.microsoft.com/office/powerpoint/2010/main" val="200589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rgbClr val="962A8B"/>
            </a:gs>
            <a:gs pos="100000">
              <a:schemeClr val="accent1"/>
            </a:gs>
          </a:gsLst>
          <a:lin ang="0" scaled="1"/>
        </a:gra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A365323-3F4C-42A2-A8C5-E7C02EECE16E}"/>
              </a:ext>
            </a:extLst>
          </p:cNvPr>
          <p:cNvSpPr/>
          <p:nvPr/>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rgbClr val="FFFFFF"/>
          </a:solidFill>
          <a:ln w="14480" cap="flat">
            <a:noFill/>
            <a:prstDash val="solid"/>
            <a:miter/>
          </a:ln>
        </p:spPr>
        <p:txBody>
          <a:bodyPr rtlCol="0" anchor="ctr"/>
          <a:lstStyle/>
          <a:p>
            <a:endParaRPr lang="en-US"/>
          </a:p>
        </p:txBody>
      </p:sp>
      <p:sp>
        <p:nvSpPr>
          <p:cNvPr id="2" name="Title 1"/>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rgbClr val="51247A"/>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7" name="Text Placeholder 6"/>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rgbClr val="999490"/>
                </a:solidFill>
                <a:latin typeface="+mn-lt"/>
                <a:ea typeface="+mj-ea"/>
                <a:cs typeface="+mj-cs"/>
              </a:defRPr>
            </a:lvl1pPr>
          </a:lstStyle>
          <a:p>
            <a:pPr lvl="0">
              <a:lnSpc>
                <a:spcPct val="100000"/>
              </a:lnSpc>
              <a:spcBef>
                <a:spcPct val="0"/>
              </a:spcBef>
            </a:pPr>
            <a:r>
              <a:rPr lang="en-US" dirty="0"/>
              <a:t>Presentation subtitle goes here</a:t>
            </a:r>
          </a:p>
        </p:txBody>
      </p:sp>
      <p:pic>
        <p:nvPicPr>
          <p:cNvPr id="4" name="Picture 3">
            <a:extLst>
              <a:ext uri="{FF2B5EF4-FFF2-40B4-BE49-F238E27FC236}">
                <a16:creationId xmlns:a16="http://schemas.microsoft.com/office/drawing/2014/main" id="{96F98853-2263-DFE9-D4DB-3497445667DE}"/>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7218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2030400"/>
            <a:ext cx="10801350" cy="406364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GB"/>
              <a:t>Click to edit Master title style</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endParaRPr lang="en-AU"/>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5" name="Text Placeholder 5">
            <a:extLst>
              <a:ext uri="{FF2B5EF4-FFF2-40B4-BE49-F238E27FC236}">
                <a16:creationId xmlns:a16="http://schemas.microsoft.com/office/drawing/2014/main" id="{243CB3D8-2629-4424-B4A4-6246A0F1B642}"/>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06834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25329E0A-327E-4475-ACC4-637C24D9D6D8}"/>
              </a:ext>
            </a:extLst>
          </p:cNvPr>
          <p:cNvSpPr>
            <a:spLocks noGrp="1"/>
          </p:cNvSpPr>
          <p:nvPr>
            <p:ph sz="quarter" idx="10"/>
          </p:nvPr>
        </p:nvSpPr>
        <p:spPr>
          <a:xfrm>
            <a:off x="695326" y="2030400"/>
            <a:ext cx="5208587"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96221FCF-FD80-4F6D-8DA9-9317EBC3BD65}"/>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3A4F1765-68C5-44D1-A98C-B4F4A28FB056}"/>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19D46B37-73CD-4FCA-A759-8E2A51429F98}"/>
              </a:ext>
            </a:extLst>
          </p:cNvPr>
          <p:cNvSpPr>
            <a:spLocks noGrp="1"/>
          </p:cNvSpPr>
          <p:nvPr>
            <p:ph sz="quarter" idx="32"/>
          </p:nvPr>
        </p:nvSpPr>
        <p:spPr>
          <a:xfrm>
            <a:off x="6288088" y="2030400"/>
            <a:ext cx="5208587"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72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58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 image + two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21162"/>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652B2A8D-B4F0-4F59-9EF7-9E937C1D8258}" type="slidenum">
              <a:rPr lang="en-AU" smtClean="0"/>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704627" y="942975"/>
            <a:ext cx="3384550" cy="3240087"/>
          </a:xfrm>
        </p:spPr>
        <p:txBody>
          <a:bodyPr/>
          <a:lstStyle/>
          <a:p>
            <a:r>
              <a:rPr lang="en-GB"/>
              <a:t>Click to edit Master title style</a:t>
            </a:r>
            <a:endParaRPr lang="en-AU" dirty="0"/>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937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3412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4918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 image + three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51994"/>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652B2A8D-B4F0-4F59-9EF7-9E937C1D8258}" type="slidenum">
              <a:rPr lang="en-AU" smtClean="0"/>
              <a:t>‹#›</a:t>
            </a:fld>
            <a:endParaRPr lang="en-AU"/>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39571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104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9">
            <a:extLst>
              <a:ext uri="{FF2B5EF4-FFF2-40B4-BE49-F238E27FC236}">
                <a16:creationId xmlns:a16="http://schemas.microsoft.com/office/drawing/2014/main" id="{53CF38C6-1EBE-4ED1-8E7F-383C6D451680}"/>
              </a:ext>
            </a:extLst>
          </p:cNvPr>
          <p:cNvSpPr>
            <a:spLocks noGrp="1"/>
          </p:cNvSpPr>
          <p:nvPr>
            <p:ph sz="quarter" idx="10"/>
          </p:nvPr>
        </p:nvSpPr>
        <p:spPr>
          <a:xfrm>
            <a:off x="6809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77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tro + two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982800"/>
            <a:ext cx="3384550" cy="1294072"/>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6" y="2382000"/>
            <a:ext cx="3384550" cy="3491470"/>
          </a:xfrm>
          <a:prstGeom prst="rect">
            <a:avLst/>
          </a:prstGeom>
        </p:spPr>
        <p:txBody>
          <a:bodyPr>
            <a:normAutofit/>
          </a:bodyPr>
          <a:lstStyle>
            <a:lvl1pPr>
              <a:lnSpc>
                <a:spcPct val="120000"/>
              </a:lnSpc>
              <a:defRPr sz="18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982800"/>
            <a:ext cx="3384549" cy="47513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5" y="982800"/>
            <a:ext cx="3384549" cy="47513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335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cons + two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C532FC-7828-49E7-B6EF-06CAF53DDA64}"/>
              </a:ext>
            </a:extLst>
          </p:cNvPr>
          <p:cNvSpPr/>
          <p:nvPr/>
        </p:nvSpPr>
        <p:spPr>
          <a:xfrm>
            <a:off x="8102601" y="0"/>
            <a:ext cx="4079875" cy="6858000"/>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lvl1pPr>
              <a:defRPr>
                <a:solidFill>
                  <a:schemeClr val="bg1"/>
                </a:solidFill>
              </a:defRPr>
            </a:lvl1p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hasCustomPrompt="1"/>
          </p:nvPr>
        </p:nvSpPr>
        <p:spPr>
          <a:xfrm>
            <a:off x="9302058" y="156527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763200"/>
            <a:ext cx="7096126"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70485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441960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Content Placeholder 9">
            <a:extLst>
              <a:ext uri="{FF2B5EF4-FFF2-40B4-BE49-F238E27FC236}">
                <a16:creationId xmlns:a16="http://schemas.microsoft.com/office/drawing/2014/main" id="{AF32EBB3-7E44-468B-BEFB-9B255A6F1EB8}"/>
              </a:ext>
            </a:extLst>
          </p:cNvPr>
          <p:cNvSpPr>
            <a:spLocks noGrp="1"/>
          </p:cNvSpPr>
          <p:nvPr>
            <p:ph sz="quarter" idx="34" hasCustomPrompt="1"/>
          </p:nvPr>
        </p:nvSpPr>
        <p:spPr>
          <a:xfrm>
            <a:off x="9302058" y="278129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2" name="Content Placeholder 9">
            <a:extLst>
              <a:ext uri="{FF2B5EF4-FFF2-40B4-BE49-F238E27FC236}">
                <a16:creationId xmlns:a16="http://schemas.microsoft.com/office/drawing/2014/main" id="{0B41B234-B4D0-4D79-AEB1-C98A1F8CCE58}"/>
              </a:ext>
            </a:extLst>
          </p:cNvPr>
          <p:cNvSpPr>
            <a:spLocks noGrp="1"/>
          </p:cNvSpPr>
          <p:nvPr>
            <p:ph sz="quarter" idx="35" hasCustomPrompt="1"/>
          </p:nvPr>
        </p:nvSpPr>
        <p:spPr>
          <a:xfrm>
            <a:off x="9302058" y="399730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3" name="Content Placeholder 9">
            <a:extLst>
              <a:ext uri="{FF2B5EF4-FFF2-40B4-BE49-F238E27FC236}">
                <a16:creationId xmlns:a16="http://schemas.microsoft.com/office/drawing/2014/main" id="{0D058AAA-CC5E-4EB4-8A66-630C36AEA6A3}"/>
              </a:ext>
            </a:extLst>
          </p:cNvPr>
          <p:cNvSpPr>
            <a:spLocks noGrp="1"/>
          </p:cNvSpPr>
          <p:nvPr>
            <p:ph sz="quarter" idx="36" hasCustomPrompt="1"/>
          </p:nvPr>
        </p:nvSpPr>
        <p:spPr>
          <a:xfrm>
            <a:off x="9302058" y="521332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24" name="Content Placeholder 12">
            <a:extLst>
              <a:ext uri="{FF2B5EF4-FFF2-40B4-BE49-F238E27FC236}">
                <a16:creationId xmlns:a16="http://schemas.microsoft.com/office/drawing/2014/main" id="{4D2AB6EC-9563-4A3F-B32C-5B6C8DECC827}"/>
              </a:ext>
            </a:extLst>
          </p:cNvPr>
          <p:cNvSpPr>
            <a:spLocks noGrp="1"/>
          </p:cNvSpPr>
          <p:nvPr>
            <p:ph sz="quarter" idx="12" hasCustomPrompt="1"/>
          </p:nvPr>
        </p:nvSpPr>
        <p:spPr>
          <a:xfrm>
            <a:off x="8797925" y="1565276"/>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5" name="Content Placeholder 12">
            <a:extLst>
              <a:ext uri="{FF2B5EF4-FFF2-40B4-BE49-F238E27FC236}">
                <a16:creationId xmlns:a16="http://schemas.microsoft.com/office/drawing/2014/main" id="{4ABE180E-CFFE-4CAE-A73A-A88BD1BEE804}"/>
              </a:ext>
            </a:extLst>
          </p:cNvPr>
          <p:cNvSpPr>
            <a:spLocks noGrp="1"/>
          </p:cNvSpPr>
          <p:nvPr>
            <p:ph sz="quarter" idx="37" hasCustomPrompt="1"/>
          </p:nvPr>
        </p:nvSpPr>
        <p:spPr>
          <a:xfrm>
            <a:off x="8797925" y="2781291"/>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6" name="Content Placeholder 12">
            <a:extLst>
              <a:ext uri="{FF2B5EF4-FFF2-40B4-BE49-F238E27FC236}">
                <a16:creationId xmlns:a16="http://schemas.microsoft.com/office/drawing/2014/main" id="{ECD62701-D54F-4D35-A337-33AE67BB7307}"/>
              </a:ext>
            </a:extLst>
          </p:cNvPr>
          <p:cNvSpPr>
            <a:spLocks noGrp="1"/>
          </p:cNvSpPr>
          <p:nvPr>
            <p:ph sz="quarter" idx="38" hasCustomPrompt="1"/>
          </p:nvPr>
        </p:nvSpPr>
        <p:spPr>
          <a:xfrm>
            <a:off x="8797925" y="3997306"/>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7" name="Content Placeholder 12">
            <a:extLst>
              <a:ext uri="{FF2B5EF4-FFF2-40B4-BE49-F238E27FC236}">
                <a16:creationId xmlns:a16="http://schemas.microsoft.com/office/drawing/2014/main" id="{3CA48A95-C256-4238-BDF0-2E7279624AEB}"/>
              </a:ext>
            </a:extLst>
          </p:cNvPr>
          <p:cNvSpPr>
            <a:spLocks noGrp="1"/>
          </p:cNvSpPr>
          <p:nvPr>
            <p:ph sz="quarter" idx="39" hasCustomPrompt="1"/>
          </p:nvPr>
        </p:nvSpPr>
        <p:spPr>
          <a:xfrm>
            <a:off x="8797925" y="5213321"/>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pic>
        <p:nvPicPr>
          <p:cNvPr id="19" name="Picture 18">
            <a:extLst>
              <a:ext uri="{FF2B5EF4-FFF2-40B4-BE49-F238E27FC236}">
                <a16:creationId xmlns:a16="http://schemas.microsoft.com/office/drawing/2014/main" id="{7BD43D24-DED4-FCB2-C7FB-44ABCBEE6129}"/>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6849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2 Graphs">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endParaRPr lang="en-AU"/>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CEC2D33F-D887-4527-98FE-88AEA004A9AE}"/>
              </a:ext>
            </a:extLst>
          </p:cNvPr>
          <p:cNvSpPr>
            <a:spLocks noGrp="1"/>
          </p:cNvSpPr>
          <p:nvPr>
            <p:ph sz="quarter" idx="10"/>
          </p:nvPr>
        </p:nvSpPr>
        <p:spPr>
          <a:xfrm>
            <a:off x="679927" y="2477978"/>
            <a:ext cx="5208587" cy="324008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itle 3">
            <a:extLst>
              <a:ext uri="{FF2B5EF4-FFF2-40B4-BE49-F238E27FC236}">
                <a16:creationId xmlns:a16="http://schemas.microsoft.com/office/drawing/2014/main" id="{564D6273-13C3-41E3-9854-6BA8DC870939}"/>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9" name="Text Placeholder 5">
            <a:extLst>
              <a:ext uri="{FF2B5EF4-FFF2-40B4-BE49-F238E27FC236}">
                <a16:creationId xmlns:a16="http://schemas.microsoft.com/office/drawing/2014/main" id="{60130E7F-2696-4D7D-8351-3A820B0259DC}"/>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20" name="Content Placeholder 9">
            <a:extLst>
              <a:ext uri="{FF2B5EF4-FFF2-40B4-BE49-F238E27FC236}">
                <a16:creationId xmlns:a16="http://schemas.microsoft.com/office/drawing/2014/main" id="{4C22DC31-C022-4D35-A4CA-01E2EE12CEB3}"/>
              </a:ext>
            </a:extLst>
          </p:cNvPr>
          <p:cNvSpPr>
            <a:spLocks noGrp="1"/>
          </p:cNvSpPr>
          <p:nvPr>
            <p:ph sz="quarter" idx="32" hasCustomPrompt="1"/>
          </p:nvPr>
        </p:nvSpPr>
        <p:spPr>
          <a:xfrm>
            <a:off x="695326" y="2030400"/>
            <a:ext cx="5208587"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dirty="0"/>
              <a:t>[Graph title]</a:t>
            </a:r>
          </a:p>
        </p:txBody>
      </p:sp>
      <p:sp>
        <p:nvSpPr>
          <p:cNvPr id="21" name="Content Placeholder 9">
            <a:extLst>
              <a:ext uri="{FF2B5EF4-FFF2-40B4-BE49-F238E27FC236}">
                <a16:creationId xmlns:a16="http://schemas.microsoft.com/office/drawing/2014/main" id="{6319767D-07B2-4A1E-BE78-9D7F3E8A2DF0}"/>
              </a:ext>
            </a:extLst>
          </p:cNvPr>
          <p:cNvSpPr>
            <a:spLocks noGrp="1"/>
          </p:cNvSpPr>
          <p:nvPr>
            <p:ph sz="quarter" idx="33"/>
          </p:nvPr>
        </p:nvSpPr>
        <p:spPr>
          <a:xfrm>
            <a:off x="6272689" y="2477978"/>
            <a:ext cx="5208587" cy="324008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2" name="Content Placeholder 9">
            <a:extLst>
              <a:ext uri="{FF2B5EF4-FFF2-40B4-BE49-F238E27FC236}">
                <a16:creationId xmlns:a16="http://schemas.microsoft.com/office/drawing/2014/main" id="{26657DA0-8703-4499-B474-1559693405B0}"/>
              </a:ext>
            </a:extLst>
          </p:cNvPr>
          <p:cNvSpPr>
            <a:spLocks noGrp="1"/>
          </p:cNvSpPr>
          <p:nvPr>
            <p:ph sz="quarter" idx="34" hasCustomPrompt="1"/>
          </p:nvPr>
        </p:nvSpPr>
        <p:spPr>
          <a:xfrm>
            <a:off x="6288088" y="2030400"/>
            <a:ext cx="5208587"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dirty="0"/>
              <a:t>[Graph title]</a:t>
            </a:r>
          </a:p>
        </p:txBody>
      </p:sp>
    </p:spTree>
    <p:extLst>
      <p:ext uri="{BB962C8B-B14F-4D97-AF65-F5344CB8AC3E}">
        <p14:creationId xmlns:p14="http://schemas.microsoft.com/office/powerpoint/2010/main" val="13536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Layout Horizontal">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endParaRPr lang="en-AU"/>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1" name="Content Placeholder 9">
            <a:extLst>
              <a:ext uri="{FF2B5EF4-FFF2-40B4-BE49-F238E27FC236}">
                <a16:creationId xmlns:a16="http://schemas.microsoft.com/office/drawing/2014/main" id="{E77EF712-8DED-4A52-BD51-103375D11B54}"/>
              </a:ext>
            </a:extLst>
          </p:cNvPr>
          <p:cNvSpPr>
            <a:spLocks noGrp="1"/>
          </p:cNvSpPr>
          <p:nvPr>
            <p:ph sz="quarter" idx="10"/>
          </p:nvPr>
        </p:nvSpPr>
        <p:spPr>
          <a:xfrm>
            <a:off x="694800" y="2030400"/>
            <a:ext cx="10801349"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EE4083B0-5F51-4F95-BD7A-3B4222E8A272}"/>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00BC9CFA-71EA-43AD-BDD4-7FDB2FDF1BD1}"/>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182B9C09-CED4-448F-920B-B0EA81FCD18B}"/>
              </a:ext>
            </a:extLst>
          </p:cNvPr>
          <p:cNvSpPr>
            <a:spLocks noGrp="1"/>
          </p:cNvSpPr>
          <p:nvPr>
            <p:ph sz="quarter" idx="32"/>
          </p:nvPr>
        </p:nvSpPr>
        <p:spPr>
          <a:xfrm>
            <a:off x="694800" y="3918534"/>
            <a:ext cx="10801349"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761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ne Third Two Third 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073AADBC-DF68-45FD-854E-35806C6DE09F}"/>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AFEEB2E7-44F2-48F2-BBFC-DF704AD7B376}"/>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FF3FFB07-730C-4029-A1B2-3F55F310FE8D}"/>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4FAE2FD6-F041-4D7F-8F92-2AFDD991FE5D}"/>
              </a:ext>
            </a:extLst>
          </p:cNvPr>
          <p:cNvSpPr>
            <a:spLocks noGrp="1"/>
          </p:cNvSpPr>
          <p:nvPr>
            <p:ph sz="quarter" idx="32"/>
          </p:nvPr>
        </p:nvSpPr>
        <p:spPr>
          <a:xfrm>
            <a:off x="4427539" y="2030400"/>
            <a:ext cx="7069136"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7247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97F7E37-8565-4210-8CB9-D04B2BAF361C}"/>
              </a:ext>
            </a:extLst>
          </p:cNvPr>
          <p:cNvSpPr/>
          <p:nvPr/>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rgbClr val="51247A"/>
              </a:gs>
              <a:gs pos="100000">
                <a:srgbClr val="962A8B"/>
              </a:gs>
            </a:gsLst>
            <a:lin ang="10800000" scaled="1"/>
            <a:tileRect/>
          </a:gradFill>
          <a:ln w="14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1D37"/>
              </a:solidFill>
              <a:effectLst/>
              <a:uLnTx/>
              <a:uFillTx/>
              <a:latin typeface="Gotham Book"/>
            </a:endParaRPr>
          </a:p>
        </p:txBody>
      </p:sp>
      <p:sp>
        <p:nvSpPr>
          <p:cNvPr id="15" name="Title 1">
            <a:extLst>
              <a:ext uri="{FF2B5EF4-FFF2-40B4-BE49-F238E27FC236}">
                <a16:creationId xmlns:a16="http://schemas.microsoft.com/office/drawing/2014/main" id="{5CEF5EBB-02AF-4BB0-8215-ABDBBF0D02E0}"/>
              </a:ext>
            </a:extLst>
          </p:cNvPr>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16" name="Text Placeholder 6">
            <a:extLst>
              <a:ext uri="{FF2B5EF4-FFF2-40B4-BE49-F238E27FC236}">
                <a16:creationId xmlns:a16="http://schemas.microsoft.com/office/drawing/2014/main" id="{B0C04C2E-5E9B-4744-BB83-74543AFA907D}"/>
              </a:ext>
            </a:extLst>
          </p:cNvPr>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dirty="0"/>
              <a:t>Presentation subtitle goes here</a:t>
            </a:r>
          </a:p>
        </p:txBody>
      </p:sp>
      <p:pic>
        <p:nvPicPr>
          <p:cNvPr id="3" name="Picture 2">
            <a:extLst>
              <a:ext uri="{FF2B5EF4-FFF2-40B4-BE49-F238E27FC236}">
                <a16:creationId xmlns:a16="http://schemas.microsoft.com/office/drawing/2014/main" id="{817F9C90-1B55-A440-3671-71EC9ADE53E7}"/>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02796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Third One Third Title and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Content Placeholder 9">
            <a:extLst>
              <a:ext uri="{FF2B5EF4-FFF2-40B4-BE49-F238E27FC236}">
                <a16:creationId xmlns:a16="http://schemas.microsoft.com/office/drawing/2014/main" id="{CC6A8FED-FA65-4CA1-BCAC-A45FB3462E67}"/>
              </a:ext>
            </a:extLst>
          </p:cNvPr>
          <p:cNvSpPr>
            <a:spLocks noGrp="1"/>
          </p:cNvSpPr>
          <p:nvPr>
            <p:ph sz="quarter" idx="10"/>
          </p:nvPr>
        </p:nvSpPr>
        <p:spPr>
          <a:xfrm>
            <a:off x="8094663"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itle 3">
            <a:extLst>
              <a:ext uri="{FF2B5EF4-FFF2-40B4-BE49-F238E27FC236}">
                <a16:creationId xmlns:a16="http://schemas.microsoft.com/office/drawing/2014/main" id="{D65DFCA3-BD94-4763-9B1A-CD6AE2B1E931}"/>
              </a:ext>
            </a:extLst>
          </p:cNvPr>
          <p:cNvSpPr>
            <a:spLocks noGrp="1"/>
          </p:cNvSpPr>
          <p:nvPr>
            <p:ph type="title"/>
          </p:nvPr>
        </p:nvSpPr>
        <p:spPr>
          <a:xfrm>
            <a:off x="695325" y="763200"/>
            <a:ext cx="10801351" cy="469056"/>
          </a:xfrm>
        </p:spPr>
        <p:txBody>
          <a:bodyPr/>
          <a:lstStyle/>
          <a:p>
            <a:r>
              <a:rPr lang="en-GB"/>
              <a:t>Click to edit Master title style</a:t>
            </a:r>
            <a:endParaRPr lang="en-AU" dirty="0"/>
          </a:p>
        </p:txBody>
      </p:sp>
      <p:sp>
        <p:nvSpPr>
          <p:cNvPr id="16" name="Text Placeholder 5">
            <a:extLst>
              <a:ext uri="{FF2B5EF4-FFF2-40B4-BE49-F238E27FC236}">
                <a16:creationId xmlns:a16="http://schemas.microsoft.com/office/drawing/2014/main" id="{20E119BA-A47F-4967-9FEC-495C9F92A72D}"/>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17" name="Content Placeholder 9">
            <a:extLst>
              <a:ext uri="{FF2B5EF4-FFF2-40B4-BE49-F238E27FC236}">
                <a16:creationId xmlns:a16="http://schemas.microsoft.com/office/drawing/2014/main" id="{75AE0700-627C-416D-BA13-5D2F3C8E5562}"/>
              </a:ext>
            </a:extLst>
          </p:cNvPr>
          <p:cNvSpPr>
            <a:spLocks noGrp="1"/>
          </p:cNvSpPr>
          <p:nvPr>
            <p:ph sz="quarter" idx="32"/>
          </p:nvPr>
        </p:nvSpPr>
        <p:spPr>
          <a:xfrm>
            <a:off x="695325" y="2030400"/>
            <a:ext cx="7096125"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752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1999" cy="6857999"/>
          </a:xfrm>
          <a:prstGeom prst="rect">
            <a:avLst/>
          </a:prstGeom>
          <a:solidFill>
            <a:schemeClr val="bg1">
              <a:lumMod val="95000"/>
            </a:schemeClr>
          </a:solidFill>
        </p:spPr>
        <p:txBody>
          <a:bodyPr vert="horz" wrap="square" lIns="0" tIns="0" rIns="0" bIns="0" rtlCol="0" anchor="ctr" anchorCtr="0">
            <a:noAutofit/>
          </a:bodyPr>
          <a:lstStyle>
            <a:lvl1pPr algn="ctr">
              <a:defRPr lang="en-AU" dirty="0"/>
            </a:lvl1pPr>
          </a:lstStyle>
          <a:p>
            <a:pPr lvl="0"/>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solidFill>
                  <a:schemeClr val="tx1"/>
                </a:solidFill>
              </a:defRPr>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dirty="0"/>
              <a:t>[Title]</a:t>
            </a:r>
            <a:endParaRPr lang="en-AU" dirty="0"/>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lvl1pPr>
              <a:defRPr>
                <a:solidFill>
                  <a:schemeClr val="bg1"/>
                </a:solidFill>
              </a:defRPr>
            </a:lvl1pPr>
          </a:lstStyle>
          <a:p>
            <a:endParaRPr lang="en-AU"/>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lvl1pPr>
              <a:defRPr>
                <a:solidFill>
                  <a:schemeClr val="bg1"/>
                </a:solidFill>
              </a:defRPr>
            </a:lvl1pPr>
          </a:lstStyle>
          <a:p>
            <a:fld id="{652B2A8D-B4F0-4F59-9EF7-9E937C1D8258}" type="slidenum">
              <a:rPr lang="en-AU" smtClean="0"/>
              <a:t>‹#›</a:t>
            </a:fld>
            <a:endParaRPr lang="en-AU"/>
          </a:p>
        </p:txBody>
      </p:sp>
    </p:spTree>
    <p:extLst>
      <p:ext uri="{BB962C8B-B14F-4D97-AF65-F5344CB8AC3E}">
        <p14:creationId xmlns:p14="http://schemas.microsoft.com/office/powerpoint/2010/main" val="349923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2001916"/>
            <a:ext cx="10801349" cy="3947404"/>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14" name="Text Placeholder 5">
            <a:extLst>
              <a:ext uri="{FF2B5EF4-FFF2-40B4-BE49-F238E27FC236}">
                <a16:creationId xmlns:a16="http://schemas.microsoft.com/office/drawing/2014/main" id="{FE9E9E33-B596-4A72-ACBD-699AC270638F}"/>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30754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with Image Two Third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E278AFA-A93C-4FAD-AA41-A6E61D8974AC}"/>
              </a:ext>
            </a:extLst>
          </p:cNvPr>
          <p:cNvSpPr>
            <a:spLocks noGrp="1"/>
          </p:cNvSpPr>
          <p:nvPr>
            <p:ph type="pic" sz="quarter" idx="23" hasCustomPrompt="1"/>
          </p:nvPr>
        </p:nvSpPr>
        <p:spPr>
          <a:xfrm>
            <a:off x="4400549" y="-4"/>
            <a:ext cx="7810872" cy="685800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endParaRPr lang="en-AU"/>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lvl1pPr>
              <a:defRPr>
                <a:solidFill>
                  <a:schemeClr val="bg1"/>
                </a:solidFill>
              </a:defRPr>
            </a:lvl1pPr>
          </a:lstStyle>
          <a:p>
            <a:fld id="{652B2A8D-B4F0-4F59-9EF7-9E937C1D8258}" type="slidenum">
              <a:rPr lang="en-AU" smtClean="0"/>
              <a:t>‹#›</a:t>
            </a:fld>
            <a:endParaRPr lang="en-AU"/>
          </a:p>
        </p:txBody>
      </p:sp>
      <p:sp>
        <p:nvSpPr>
          <p:cNvPr id="18" name="Content Placeholder 17">
            <a:extLst>
              <a:ext uri="{FF2B5EF4-FFF2-40B4-BE49-F238E27FC236}">
                <a16:creationId xmlns:a16="http://schemas.microsoft.com/office/drawing/2014/main" id="{8F8ED989-2306-4E52-9B82-69A7EC193988}"/>
              </a:ext>
            </a:extLst>
          </p:cNvPr>
          <p:cNvSpPr>
            <a:spLocks noGrp="1"/>
          </p:cNvSpPr>
          <p:nvPr>
            <p:ph sz="quarter" idx="24"/>
          </p:nvPr>
        </p:nvSpPr>
        <p:spPr>
          <a:xfrm>
            <a:off x="695326" y="2030400"/>
            <a:ext cx="3384549" cy="3979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lnSpc>
                <a:spcPct val="100000"/>
              </a:lnSpc>
              <a:spcAft>
                <a:spcPts val="1200"/>
              </a:spcAft>
              <a:defRPr sz="1400"/>
            </a:lvl1pPr>
            <a:lvl2pPr>
              <a:lnSpc>
                <a:spcPct val="100000"/>
              </a:lnSpc>
              <a:spcAft>
                <a:spcPts val="1200"/>
              </a:spcAft>
              <a:defRPr sz="1400"/>
            </a:lvl2pPr>
            <a:lvl3pPr>
              <a:lnSpc>
                <a:spcPct val="100000"/>
              </a:lnSpc>
              <a:spcAft>
                <a:spcPts val="1200"/>
              </a:spcAft>
              <a:defRPr sz="1400"/>
            </a:lvl3pPr>
            <a:lvl4pPr>
              <a:lnSpc>
                <a:spcPct val="100000"/>
              </a:lnSpc>
              <a:spcAft>
                <a:spcPts val="1200"/>
              </a:spcAft>
              <a:defRPr sz="1400"/>
            </a:lvl4pPr>
            <a:lvl5pPr>
              <a:lnSpc>
                <a:spcPct val="100000"/>
              </a:lnSpc>
              <a:spcAft>
                <a:spcPts val="120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1" name="Title 1">
            <a:extLst>
              <a:ext uri="{FF2B5EF4-FFF2-40B4-BE49-F238E27FC236}">
                <a16:creationId xmlns:a16="http://schemas.microsoft.com/office/drawing/2014/main" id="{4ABC919D-2CAB-42EE-BCCF-5B744E8E7227}"/>
              </a:ext>
            </a:extLst>
          </p:cNvPr>
          <p:cNvSpPr>
            <a:spLocks noGrp="1"/>
          </p:cNvSpPr>
          <p:nvPr>
            <p:ph type="title" hasCustomPrompt="1"/>
          </p:nvPr>
        </p:nvSpPr>
        <p:spPr>
          <a:xfrm>
            <a:off x="695327" y="763200"/>
            <a:ext cx="3384548" cy="503510"/>
          </a:xfrm>
        </p:spPr>
        <p:txBody>
          <a:bodyPr anchor="t">
            <a:noAutofit/>
          </a:bodyPr>
          <a:lstStyle>
            <a:lvl1pPr>
              <a:defRPr sz="4000"/>
            </a:lvl1pPr>
          </a:lstStyle>
          <a:p>
            <a:r>
              <a:rPr lang="en-US" dirty="0"/>
              <a:t>Title here</a:t>
            </a:r>
            <a:endParaRPr lang="en-AU" dirty="0"/>
          </a:p>
        </p:txBody>
      </p:sp>
      <p:sp>
        <p:nvSpPr>
          <p:cNvPr id="22" name="Text Placeholder 5">
            <a:extLst>
              <a:ext uri="{FF2B5EF4-FFF2-40B4-BE49-F238E27FC236}">
                <a16:creationId xmlns:a16="http://schemas.microsoft.com/office/drawing/2014/main" id="{F4130282-F858-425B-AE74-20EE73DF9819}"/>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84611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with Image Half">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endParaRPr lang="en-AU"/>
          </a:p>
        </p:txBody>
      </p:sp>
      <p:sp>
        <p:nvSpPr>
          <p:cNvPr id="18" name="Picture Placeholder 17">
            <a:extLst>
              <a:ext uri="{FF2B5EF4-FFF2-40B4-BE49-F238E27FC236}">
                <a16:creationId xmlns:a16="http://schemas.microsoft.com/office/drawing/2014/main" id="{ADD8DE5C-8A89-400F-8CA9-77C24E2B49BA}"/>
              </a:ext>
            </a:extLst>
          </p:cNvPr>
          <p:cNvSpPr>
            <a:spLocks noGrp="1"/>
          </p:cNvSpPr>
          <p:nvPr>
            <p:ph type="pic" sz="quarter" idx="22" hasCustomPrompt="1"/>
          </p:nvPr>
        </p:nvSpPr>
        <p:spPr>
          <a:xfrm>
            <a:off x="5591945" y="-4"/>
            <a:ext cx="6586315" cy="6858001"/>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lvl1pPr>
              <a:defRPr>
                <a:solidFill>
                  <a:schemeClr val="bg1"/>
                </a:solidFill>
              </a:defRPr>
            </a:lvl1pPr>
          </a:lstStyle>
          <a:p>
            <a:fld id="{652B2A8D-B4F0-4F59-9EF7-9E937C1D8258}" type="slidenum">
              <a:rPr lang="en-AU" smtClean="0"/>
              <a:t>‹#›</a:t>
            </a:fld>
            <a:endParaRPr lang="en-AU"/>
          </a:p>
        </p:txBody>
      </p:sp>
      <p:sp>
        <p:nvSpPr>
          <p:cNvPr id="23" name="Content Placeholder 22">
            <a:extLst>
              <a:ext uri="{FF2B5EF4-FFF2-40B4-BE49-F238E27FC236}">
                <a16:creationId xmlns:a16="http://schemas.microsoft.com/office/drawing/2014/main" id="{5E6B1A59-9939-4457-A48E-2E14017A35CE}"/>
              </a:ext>
            </a:extLst>
          </p:cNvPr>
          <p:cNvSpPr>
            <a:spLocks noGrp="1"/>
          </p:cNvSpPr>
          <p:nvPr>
            <p:ph sz="quarter" idx="23"/>
          </p:nvPr>
        </p:nvSpPr>
        <p:spPr>
          <a:xfrm>
            <a:off x="695326" y="2030400"/>
            <a:ext cx="4500000" cy="3871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smtClean="0"/>
            </a:lvl1pPr>
            <a:lvl2pPr>
              <a:defRPr lang="en-US" sz="1400" smtClean="0"/>
            </a:lvl2pPr>
            <a:lvl3pPr>
              <a:defRPr lang="en-US" sz="1400" smtClean="0"/>
            </a:lvl3pPr>
            <a:lvl4pPr>
              <a:defRPr lang="en-US" sz="1400" smtClean="0"/>
            </a:lvl4pPr>
            <a:lvl5pPr>
              <a:defRPr lang="en-AU" sz="1400"/>
            </a:lvl5pPr>
          </a:lstStyle>
          <a:p>
            <a:pPr lvl="0">
              <a:lnSpc>
                <a:spcPct val="100000"/>
              </a:lnSpc>
              <a:spcAft>
                <a:spcPts val="1200"/>
              </a:spcAft>
            </a:pPr>
            <a:r>
              <a:rPr lang="en-GB"/>
              <a:t>Click to edit Master text styles</a:t>
            </a:r>
          </a:p>
          <a:p>
            <a:pPr lvl="1">
              <a:lnSpc>
                <a:spcPct val="100000"/>
              </a:lnSpc>
              <a:spcAft>
                <a:spcPts val="1200"/>
              </a:spcAft>
            </a:pPr>
            <a:r>
              <a:rPr lang="en-GB"/>
              <a:t>Second level</a:t>
            </a:r>
          </a:p>
          <a:p>
            <a:pPr lvl="2">
              <a:lnSpc>
                <a:spcPct val="100000"/>
              </a:lnSpc>
              <a:spcAft>
                <a:spcPts val="1200"/>
              </a:spcAft>
            </a:pPr>
            <a:r>
              <a:rPr lang="en-GB"/>
              <a:t>Third level</a:t>
            </a:r>
          </a:p>
          <a:p>
            <a:pPr lvl="3">
              <a:lnSpc>
                <a:spcPct val="100000"/>
              </a:lnSpc>
              <a:spcAft>
                <a:spcPts val="1200"/>
              </a:spcAft>
            </a:pPr>
            <a:r>
              <a:rPr lang="en-GB"/>
              <a:t>Fourth level</a:t>
            </a:r>
          </a:p>
          <a:p>
            <a:pPr lvl="4">
              <a:lnSpc>
                <a:spcPct val="100000"/>
              </a:lnSpc>
              <a:spcAft>
                <a:spcPts val="1200"/>
              </a:spcAft>
            </a:pPr>
            <a:r>
              <a:rPr lang="en-GB"/>
              <a:t>Fifth level</a:t>
            </a:r>
            <a:endParaRPr lang="en-AU" dirty="0"/>
          </a:p>
        </p:txBody>
      </p:sp>
      <p:sp>
        <p:nvSpPr>
          <p:cNvPr id="24" name="Title 1">
            <a:extLst>
              <a:ext uri="{FF2B5EF4-FFF2-40B4-BE49-F238E27FC236}">
                <a16:creationId xmlns:a16="http://schemas.microsoft.com/office/drawing/2014/main" id="{F3F9AAC9-FF46-40B0-8882-C71A56BB2719}"/>
              </a:ext>
            </a:extLst>
          </p:cNvPr>
          <p:cNvSpPr>
            <a:spLocks noGrp="1"/>
          </p:cNvSpPr>
          <p:nvPr>
            <p:ph type="title" hasCustomPrompt="1"/>
          </p:nvPr>
        </p:nvSpPr>
        <p:spPr>
          <a:xfrm>
            <a:off x="695327" y="763200"/>
            <a:ext cx="4500000" cy="503510"/>
          </a:xfrm>
        </p:spPr>
        <p:txBody>
          <a:bodyPr anchor="t">
            <a:noAutofit/>
          </a:bodyPr>
          <a:lstStyle>
            <a:lvl1pPr>
              <a:defRPr sz="4000"/>
            </a:lvl1pPr>
          </a:lstStyle>
          <a:p>
            <a:r>
              <a:rPr lang="en-US" dirty="0"/>
              <a:t>Title here</a:t>
            </a:r>
            <a:endParaRPr lang="en-AU" dirty="0"/>
          </a:p>
        </p:txBody>
      </p:sp>
      <p:sp>
        <p:nvSpPr>
          <p:cNvPr id="25" name="Text Placeholder 5">
            <a:extLst>
              <a:ext uri="{FF2B5EF4-FFF2-40B4-BE49-F238E27FC236}">
                <a16:creationId xmlns:a16="http://schemas.microsoft.com/office/drawing/2014/main" id="{34EB2009-A38E-42C4-8D4A-72D274A5A488}"/>
              </a:ext>
            </a:extLst>
          </p:cNvPr>
          <p:cNvSpPr>
            <a:spLocks noGrp="1"/>
          </p:cNvSpPr>
          <p:nvPr>
            <p:ph type="body" sz="quarter" idx="31" hasCustomPrompt="1"/>
          </p:nvPr>
        </p:nvSpPr>
        <p:spPr>
          <a:xfrm>
            <a:off x="695326" y="1364400"/>
            <a:ext cx="450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08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with Image One Thir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95E7F27E-BB6C-4782-8015-F05E2C5C1EDC}"/>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19" name="Picture Placeholder 18">
            <a:extLst>
              <a:ext uri="{FF2B5EF4-FFF2-40B4-BE49-F238E27FC236}">
                <a16:creationId xmlns:a16="http://schemas.microsoft.com/office/drawing/2014/main" id="{2D3E74F8-FA5A-4025-A701-02F364DB2A54}"/>
              </a:ext>
            </a:extLst>
          </p:cNvPr>
          <p:cNvSpPr>
            <a:spLocks noGrp="1"/>
          </p:cNvSpPr>
          <p:nvPr>
            <p:ph type="pic" sz="quarter" idx="22" hasCustomPrompt="1"/>
          </p:nvPr>
        </p:nvSpPr>
        <p:spPr>
          <a:xfrm>
            <a:off x="8125074" y="-3"/>
            <a:ext cx="4066927" cy="6858001"/>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lvl1pPr>
              <a:defRPr>
                <a:solidFill>
                  <a:schemeClr val="bg1"/>
                </a:solidFill>
              </a:defRPr>
            </a:lvl1pPr>
          </a:lstStyle>
          <a:p>
            <a:fld id="{652B2A8D-B4F0-4F59-9EF7-9E937C1D8258}" type="slidenum">
              <a:rPr lang="en-AU" smtClean="0"/>
              <a:t>‹#›</a:t>
            </a:fld>
            <a:endParaRPr lang="en-AU"/>
          </a:p>
        </p:txBody>
      </p:sp>
      <p:sp>
        <p:nvSpPr>
          <p:cNvPr id="21" name="Title 1">
            <a:extLst>
              <a:ext uri="{FF2B5EF4-FFF2-40B4-BE49-F238E27FC236}">
                <a16:creationId xmlns:a16="http://schemas.microsoft.com/office/drawing/2014/main" id="{FDE1070F-73A4-4C19-B1CF-FB38DA047EC1}"/>
              </a:ext>
            </a:extLst>
          </p:cNvPr>
          <p:cNvSpPr>
            <a:spLocks noGrp="1"/>
          </p:cNvSpPr>
          <p:nvPr>
            <p:ph type="title"/>
          </p:nvPr>
        </p:nvSpPr>
        <p:spPr>
          <a:xfrm>
            <a:off x="695326" y="763200"/>
            <a:ext cx="7096125" cy="503510"/>
          </a:xfrm>
        </p:spPr>
        <p:txBody>
          <a:bodyPr anchor="t">
            <a:noAutofit/>
          </a:bodyPr>
          <a:lstStyle>
            <a:lvl1pPr>
              <a:defRPr sz="4000"/>
            </a:lvl1pPr>
          </a:lstStyle>
          <a:p>
            <a:r>
              <a:rPr lang="en-GB"/>
              <a:t>Click to edit Master title style</a:t>
            </a:r>
            <a:endParaRPr lang="en-AU" dirty="0"/>
          </a:p>
        </p:txBody>
      </p:sp>
      <p:sp>
        <p:nvSpPr>
          <p:cNvPr id="25" name="Content Placeholder 24">
            <a:extLst>
              <a:ext uri="{FF2B5EF4-FFF2-40B4-BE49-F238E27FC236}">
                <a16:creationId xmlns:a16="http://schemas.microsoft.com/office/drawing/2014/main" id="{FBA097BA-93E9-4864-A12D-108034747944}"/>
              </a:ext>
            </a:extLst>
          </p:cNvPr>
          <p:cNvSpPr>
            <a:spLocks noGrp="1"/>
          </p:cNvSpPr>
          <p:nvPr>
            <p:ph sz="quarter" idx="23"/>
          </p:nvPr>
        </p:nvSpPr>
        <p:spPr>
          <a:xfrm>
            <a:off x="695326" y="2030400"/>
            <a:ext cx="7096124" cy="4064400"/>
          </a:xfrm>
          <a:custGeom>
            <a:avLst/>
            <a:gdLst>
              <a:gd name="connsiteX0" fmla="*/ 0 w 7096124"/>
              <a:gd name="connsiteY0" fmla="*/ 0 h 3240087"/>
              <a:gd name="connsiteX1" fmla="*/ 7096124 w 7096124"/>
              <a:gd name="connsiteY1" fmla="*/ 0 h 3240087"/>
              <a:gd name="connsiteX2" fmla="*/ 7096124 w 7096124"/>
              <a:gd name="connsiteY2" fmla="*/ 3240087 h 3240087"/>
              <a:gd name="connsiteX3" fmla="*/ 0 w 709612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7096124" h="3240087">
                <a:moveTo>
                  <a:pt x="0" y="0"/>
                </a:moveTo>
                <a:lnTo>
                  <a:pt x="7096124" y="0"/>
                </a:lnTo>
                <a:lnTo>
                  <a:pt x="7096124" y="3240087"/>
                </a:lnTo>
                <a:lnTo>
                  <a:pt x="0" y="3240087"/>
                </a:lnTo>
                <a:close/>
              </a:path>
            </a:pathLst>
          </a:custGeom>
        </p:spPr>
        <p:txBody>
          <a:bodyPr vert="horz" wrap="square"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AU" sz="1400" dirty="0"/>
            </a:lvl5pPr>
          </a:lstStyle>
          <a:p>
            <a:pPr lvl="0">
              <a:lnSpc>
                <a:spcPct val="100000"/>
              </a:lnSpc>
              <a:spcAft>
                <a:spcPts val="1200"/>
              </a:spcAft>
            </a:pPr>
            <a:r>
              <a:rPr lang="en-GB"/>
              <a:t>Click to edit Master text styles</a:t>
            </a:r>
          </a:p>
          <a:p>
            <a:pPr lvl="1">
              <a:lnSpc>
                <a:spcPct val="100000"/>
              </a:lnSpc>
              <a:spcAft>
                <a:spcPts val="1200"/>
              </a:spcAft>
            </a:pPr>
            <a:r>
              <a:rPr lang="en-GB"/>
              <a:t>Second level</a:t>
            </a:r>
          </a:p>
          <a:p>
            <a:pPr lvl="2">
              <a:lnSpc>
                <a:spcPct val="100000"/>
              </a:lnSpc>
              <a:spcAft>
                <a:spcPts val="1200"/>
              </a:spcAft>
            </a:pPr>
            <a:r>
              <a:rPr lang="en-GB"/>
              <a:t>Third level</a:t>
            </a:r>
          </a:p>
          <a:p>
            <a:pPr lvl="3">
              <a:lnSpc>
                <a:spcPct val="100000"/>
              </a:lnSpc>
              <a:spcAft>
                <a:spcPts val="1200"/>
              </a:spcAft>
            </a:pPr>
            <a:r>
              <a:rPr lang="en-GB"/>
              <a:t>Fourth level</a:t>
            </a:r>
          </a:p>
          <a:p>
            <a:pPr lvl="4">
              <a:lnSpc>
                <a:spcPct val="100000"/>
              </a:lnSpc>
              <a:spcAft>
                <a:spcPts val="1200"/>
              </a:spcAft>
            </a:pPr>
            <a:r>
              <a:rPr lang="en-GB"/>
              <a:t>Fifth level</a:t>
            </a:r>
            <a:endParaRPr lang="en-AU" dirty="0"/>
          </a:p>
        </p:txBody>
      </p:sp>
      <p:sp>
        <p:nvSpPr>
          <p:cNvPr id="31" name="Text Placeholder 5">
            <a:extLst>
              <a:ext uri="{FF2B5EF4-FFF2-40B4-BE49-F238E27FC236}">
                <a16:creationId xmlns:a16="http://schemas.microsoft.com/office/drawing/2014/main" id="{C6C5E2F5-0061-4600-A426-EB0BCA3B0D8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99518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795A59A-32A0-4E4F-ADE5-B079E4BC191A}"/>
              </a:ext>
            </a:extLst>
          </p:cNvPr>
          <p:cNvSpPr>
            <a:spLocks noGrp="1"/>
          </p:cNvSpPr>
          <p:nvPr>
            <p:ph type="pic" sz="quarter" idx="23" hasCustomPrompt="1"/>
          </p:nvPr>
        </p:nvSpPr>
        <p:spPr>
          <a:xfrm>
            <a:off x="4400549" y="0"/>
            <a:ext cx="7810872" cy="687251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lvl1pPr>
              <a:defRPr>
                <a:solidFill>
                  <a:schemeClr val="bg1"/>
                </a:solidFill>
              </a:defRPr>
            </a:lvl1pPr>
          </a:lstStyle>
          <a:p>
            <a:fld id="{652B2A8D-B4F0-4F59-9EF7-9E937C1D8258}" type="slidenum">
              <a:rPr lang="en-AU" smtClean="0"/>
              <a:t>‹#›</a:t>
            </a:fld>
            <a:endParaRPr lang="en-AU"/>
          </a:p>
        </p:txBody>
      </p:sp>
      <p:sp>
        <p:nvSpPr>
          <p:cNvPr id="9" name="TextBox 8">
            <a:extLst>
              <a:ext uri="{FF2B5EF4-FFF2-40B4-BE49-F238E27FC236}">
                <a16:creationId xmlns:a16="http://schemas.microsoft.com/office/drawing/2014/main" id="{43322D7A-8171-44C9-AFA6-24E34B78763E}"/>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6" name="Content Placeholder 15">
            <a:extLst>
              <a:ext uri="{FF2B5EF4-FFF2-40B4-BE49-F238E27FC236}">
                <a16:creationId xmlns:a16="http://schemas.microsoft.com/office/drawing/2014/main" id="{0A71569F-BB25-4674-BADB-F4162EFAC7FD}"/>
              </a:ext>
            </a:extLst>
          </p:cNvPr>
          <p:cNvSpPr>
            <a:spLocks noGrp="1"/>
          </p:cNvSpPr>
          <p:nvPr>
            <p:ph sz="quarter" idx="24"/>
          </p:nvPr>
        </p:nvSpPr>
        <p:spPr>
          <a:xfrm>
            <a:off x="695326" y="2030400"/>
            <a:ext cx="3384549" cy="4206912"/>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spcAft>
                <a:spcPts val="1200"/>
              </a:spcAft>
              <a:defRPr sz="1400">
                <a:solidFill>
                  <a:schemeClr val="bg1"/>
                </a:solidFill>
              </a:defRPr>
            </a:lvl1pPr>
            <a:lvl2pPr>
              <a:spcAft>
                <a:spcPts val="1200"/>
              </a:spcAft>
              <a:defRPr sz="1400">
                <a:solidFill>
                  <a:schemeClr val="bg1"/>
                </a:solidFill>
              </a:defRPr>
            </a:lvl2pPr>
            <a:lvl3pPr>
              <a:spcAft>
                <a:spcPts val="1200"/>
              </a:spcAft>
              <a:buClr>
                <a:schemeClr val="bg1"/>
              </a:buClr>
              <a:defRPr sz="1400">
                <a:solidFill>
                  <a:schemeClr val="bg1"/>
                </a:solidFill>
              </a:defRPr>
            </a:lvl3pPr>
            <a:lvl4pPr>
              <a:spcAft>
                <a:spcPts val="1200"/>
              </a:spcAft>
              <a:defRPr sz="1400">
                <a:solidFill>
                  <a:schemeClr val="bg1"/>
                </a:solidFill>
              </a:defRPr>
            </a:lvl4pPr>
            <a:lvl5pPr>
              <a:spcAft>
                <a:spcPts val="12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0" name="Title 1">
            <a:extLst>
              <a:ext uri="{FF2B5EF4-FFF2-40B4-BE49-F238E27FC236}">
                <a16:creationId xmlns:a16="http://schemas.microsoft.com/office/drawing/2014/main" id="{BA46BE02-73A4-478B-91B5-60E3126AD077}"/>
              </a:ext>
            </a:extLst>
          </p:cNvPr>
          <p:cNvSpPr>
            <a:spLocks noGrp="1"/>
          </p:cNvSpPr>
          <p:nvPr>
            <p:ph type="title" hasCustomPrompt="1"/>
          </p:nvPr>
        </p:nvSpPr>
        <p:spPr>
          <a:xfrm>
            <a:off x="695327" y="763200"/>
            <a:ext cx="3384548" cy="503510"/>
          </a:xfrm>
        </p:spPr>
        <p:txBody>
          <a:bodyPr anchor="t">
            <a:noAutofit/>
          </a:bodyPr>
          <a:lstStyle>
            <a:lvl1pPr>
              <a:defRPr sz="4000">
                <a:solidFill>
                  <a:schemeClr val="bg1"/>
                </a:solidFill>
              </a:defRPr>
            </a:lvl1pPr>
          </a:lstStyle>
          <a:p>
            <a:r>
              <a:rPr lang="en-US" dirty="0"/>
              <a:t>Title here</a:t>
            </a:r>
            <a:endParaRPr lang="en-AU" dirty="0"/>
          </a:p>
        </p:txBody>
      </p:sp>
      <p:sp>
        <p:nvSpPr>
          <p:cNvPr id="21" name="Text Placeholder 5">
            <a:extLst>
              <a:ext uri="{FF2B5EF4-FFF2-40B4-BE49-F238E27FC236}">
                <a16:creationId xmlns:a16="http://schemas.microsoft.com/office/drawing/2014/main" id="{1B3E6F15-268B-42EB-A1DC-9E9E18BCA2E7}"/>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51484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4E0D937-BE88-4584-B716-79FDE92B735A}"/>
              </a:ext>
            </a:extLst>
          </p:cNvPr>
          <p:cNvSpPr>
            <a:spLocks noGrp="1"/>
          </p:cNvSpPr>
          <p:nvPr>
            <p:ph type="pic" sz="quarter" idx="22" hasCustomPrompt="1"/>
          </p:nvPr>
        </p:nvSpPr>
        <p:spPr>
          <a:xfrm>
            <a:off x="5605685" y="0"/>
            <a:ext cx="6586315" cy="6887025"/>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652B2A8D-B4F0-4F59-9EF7-9E937C1D8258}" type="slidenum">
              <a:rPr lang="en-AU" smtClean="0"/>
              <a:t>‹#›</a:t>
            </a:fld>
            <a:endParaRPr lang="en-AU"/>
          </a:p>
        </p:txBody>
      </p:sp>
      <p:sp>
        <p:nvSpPr>
          <p:cNvPr id="14" name="TextBox 13">
            <a:extLst>
              <a:ext uri="{FF2B5EF4-FFF2-40B4-BE49-F238E27FC236}">
                <a16:creationId xmlns:a16="http://schemas.microsoft.com/office/drawing/2014/main" id="{54B152F0-B857-4837-AD26-E55058B68A12}"/>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20" name="Content Placeholder 19">
            <a:extLst>
              <a:ext uri="{FF2B5EF4-FFF2-40B4-BE49-F238E27FC236}">
                <a16:creationId xmlns:a16="http://schemas.microsoft.com/office/drawing/2014/main" id="{7EFD1972-8EA7-4ECA-B4BE-8591D45B72CC}"/>
              </a:ext>
            </a:extLst>
          </p:cNvPr>
          <p:cNvSpPr>
            <a:spLocks noGrp="1"/>
          </p:cNvSpPr>
          <p:nvPr>
            <p:ph sz="quarter" idx="24"/>
          </p:nvPr>
        </p:nvSpPr>
        <p:spPr>
          <a:xfrm>
            <a:off x="695326" y="2030400"/>
            <a:ext cx="4536578"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GB"/>
              <a:t>Click to edit Master text styles</a:t>
            </a:r>
          </a:p>
          <a:p>
            <a:pPr lvl="1">
              <a:spcAft>
                <a:spcPts val="1200"/>
              </a:spcAft>
            </a:pPr>
            <a:r>
              <a:rPr lang="en-GB"/>
              <a:t>Second level</a:t>
            </a:r>
          </a:p>
          <a:p>
            <a:pPr lvl="2">
              <a:spcAft>
                <a:spcPts val="1200"/>
              </a:spcAft>
            </a:pPr>
            <a:r>
              <a:rPr lang="en-GB"/>
              <a:t>Third level</a:t>
            </a:r>
          </a:p>
          <a:p>
            <a:pPr lvl="3">
              <a:spcAft>
                <a:spcPts val="1200"/>
              </a:spcAft>
            </a:pPr>
            <a:r>
              <a:rPr lang="en-GB"/>
              <a:t>Fourth level</a:t>
            </a:r>
          </a:p>
          <a:p>
            <a:pPr lvl="4">
              <a:spcAft>
                <a:spcPts val="1200"/>
              </a:spcAft>
            </a:pPr>
            <a:r>
              <a:rPr lang="en-GB"/>
              <a:t>Fifth level</a:t>
            </a:r>
            <a:endParaRPr lang="en-AU" dirty="0"/>
          </a:p>
        </p:txBody>
      </p:sp>
      <p:sp>
        <p:nvSpPr>
          <p:cNvPr id="21" name="Title 1">
            <a:extLst>
              <a:ext uri="{FF2B5EF4-FFF2-40B4-BE49-F238E27FC236}">
                <a16:creationId xmlns:a16="http://schemas.microsoft.com/office/drawing/2014/main" id="{6086D5B7-49D4-45BF-9DA6-AAB93DAE779F}"/>
              </a:ext>
            </a:extLst>
          </p:cNvPr>
          <p:cNvSpPr>
            <a:spLocks noGrp="1"/>
          </p:cNvSpPr>
          <p:nvPr>
            <p:ph type="title" hasCustomPrompt="1"/>
          </p:nvPr>
        </p:nvSpPr>
        <p:spPr>
          <a:xfrm>
            <a:off x="695327" y="763200"/>
            <a:ext cx="4536578" cy="503510"/>
          </a:xfrm>
        </p:spPr>
        <p:txBody>
          <a:bodyPr anchor="t">
            <a:noAutofit/>
          </a:bodyPr>
          <a:lstStyle>
            <a:lvl1pPr>
              <a:defRPr sz="4000">
                <a:solidFill>
                  <a:schemeClr val="bg1"/>
                </a:solidFill>
              </a:defRPr>
            </a:lvl1pPr>
          </a:lstStyle>
          <a:p>
            <a:r>
              <a:rPr lang="en-US" dirty="0"/>
              <a:t>Title here</a:t>
            </a:r>
            <a:endParaRPr lang="en-AU" dirty="0"/>
          </a:p>
        </p:txBody>
      </p:sp>
      <p:sp>
        <p:nvSpPr>
          <p:cNvPr id="22" name="Text Placeholder 5">
            <a:extLst>
              <a:ext uri="{FF2B5EF4-FFF2-40B4-BE49-F238E27FC236}">
                <a16:creationId xmlns:a16="http://schemas.microsoft.com/office/drawing/2014/main" id="{6C6C5F7B-FB99-4491-8B47-FF6117F53B75}"/>
              </a:ext>
            </a:extLst>
          </p:cNvPr>
          <p:cNvSpPr>
            <a:spLocks noGrp="1"/>
          </p:cNvSpPr>
          <p:nvPr>
            <p:ph type="body" sz="quarter" idx="31" hasCustomPrompt="1"/>
          </p:nvPr>
        </p:nvSpPr>
        <p:spPr>
          <a:xfrm>
            <a:off x="695326" y="1364400"/>
            <a:ext cx="453657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7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40DF0C2-28B5-445A-B99A-61CA30EFB414}"/>
              </a:ext>
            </a:extLst>
          </p:cNvPr>
          <p:cNvSpPr>
            <a:spLocks noGrp="1"/>
          </p:cNvSpPr>
          <p:nvPr>
            <p:ph type="body" sz="quarter" idx="32"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17" name="Picture Placeholder 16">
            <a:extLst>
              <a:ext uri="{FF2B5EF4-FFF2-40B4-BE49-F238E27FC236}">
                <a16:creationId xmlns:a16="http://schemas.microsoft.com/office/drawing/2014/main" id="{5B5D6B1C-6262-4AF0-90EE-88B7D7185125}"/>
              </a:ext>
            </a:extLst>
          </p:cNvPr>
          <p:cNvSpPr>
            <a:spLocks noGrp="1"/>
          </p:cNvSpPr>
          <p:nvPr>
            <p:ph type="pic" sz="quarter" idx="23" hasCustomPrompt="1"/>
          </p:nvPr>
        </p:nvSpPr>
        <p:spPr>
          <a:xfrm>
            <a:off x="8125074" y="1"/>
            <a:ext cx="4066927" cy="6887026"/>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15" name="TextBox 14">
            <a:extLst>
              <a:ext uri="{FF2B5EF4-FFF2-40B4-BE49-F238E27FC236}">
                <a16:creationId xmlns:a16="http://schemas.microsoft.com/office/drawing/2014/main" id="{52BEE3ED-5C13-4151-AFC4-04F14BD9ECA3}"/>
              </a:ext>
            </a:extLst>
          </p:cNvPr>
          <p:cNvSpPr txBox="1"/>
          <p:nvPr/>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endParaRPr lang="en-AU"/>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lvl1pPr>
              <a:defRPr>
                <a:solidFill>
                  <a:schemeClr val="bg1"/>
                </a:solidFill>
              </a:defRPr>
            </a:lvl1pPr>
          </a:lstStyle>
          <a:p>
            <a:fld id="{652B2A8D-B4F0-4F59-9EF7-9E937C1D8258}" type="slidenum">
              <a:rPr lang="en-AU" smtClean="0"/>
              <a:t>‹#›</a:t>
            </a:fld>
            <a:endParaRPr lang="en-AU"/>
          </a:p>
        </p:txBody>
      </p:sp>
      <p:sp>
        <p:nvSpPr>
          <p:cNvPr id="20" name="Content Placeholder 19">
            <a:extLst>
              <a:ext uri="{FF2B5EF4-FFF2-40B4-BE49-F238E27FC236}">
                <a16:creationId xmlns:a16="http://schemas.microsoft.com/office/drawing/2014/main" id="{AF12626A-8317-4616-9DEA-523330E3B61A}"/>
              </a:ext>
            </a:extLst>
          </p:cNvPr>
          <p:cNvSpPr>
            <a:spLocks noGrp="1"/>
          </p:cNvSpPr>
          <p:nvPr>
            <p:ph sz="quarter" idx="24"/>
          </p:nvPr>
        </p:nvSpPr>
        <p:spPr>
          <a:xfrm>
            <a:off x="695326" y="2030400"/>
            <a:ext cx="7096124"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GB"/>
              <a:t>Click to edit Master text styles</a:t>
            </a:r>
          </a:p>
          <a:p>
            <a:pPr lvl="1">
              <a:spcAft>
                <a:spcPts val="1200"/>
              </a:spcAft>
            </a:pPr>
            <a:r>
              <a:rPr lang="en-GB"/>
              <a:t>Second level</a:t>
            </a:r>
          </a:p>
          <a:p>
            <a:pPr lvl="2">
              <a:spcAft>
                <a:spcPts val="1200"/>
              </a:spcAft>
            </a:pPr>
            <a:r>
              <a:rPr lang="en-GB"/>
              <a:t>Third level</a:t>
            </a:r>
          </a:p>
          <a:p>
            <a:pPr lvl="3">
              <a:spcAft>
                <a:spcPts val="1200"/>
              </a:spcAft>
            </a:pPr>
            <a:r>
              <a:rPr lang="en-GB"/>
              <a:t>Fourth level</a:t>
            </a:r>
          </a:p>
          <a:p>
            <a:pPr lvl="4">
              <a:spcAft>
                <a:spcPts val="1200"/>
              </a:spcAft>
            </a:pPr>
            <a:r>
              <a:rPr lang="en-GB"/>
              <a:t>Fifth level</a:t>
            </a:r>
            <a:endParaRPr lang="en-AU" dirty="0"/>
          </a:p>
        </p:txBody>
      </p:sp>
      <p:sp>
        <p:nvSpPr>
          <p:cNvPr id="21" name="Title 1">
            <a:extLst>
              <a:ext uri="{FF2B5EF4-FFF2-40B4-BE49-F238E27FC236}">
                <a16:creationId xmlns:a16="http://schemas.microsoft.com/office/drawing/2014/main" id="{9AC21342-65B5-43EB-A61C-CC10FC7BD7B3}"/>
              </a:ext>
            </a:extLst>
          </p:cNvPr>
          <p:cNvSpPr>
            <a:spLocks noGrp="1"/>
          </p:cNvSpPr>
          <p:nvPr>
            <p:ph type="title"/>
          </p:nvPr>
        </p:nvSpPr>
        <p:spPr>
          <a:xfrm>
            <a:off x="695326" y="763200"/>
            <a:ext cx="7096125" cy="503510"/>
          </a:xfrm>
        </p:spPr>
        <p:txBody>
          <a:bodyPr anchor="t">
            <a:noAutofit/>
          </a:bodyPr>
          <a:lstStyle>
            <a:lvl1pPr>
              <a:defRPr sz="4000">
                <a:solidFill>
                  <a:schemeClr val="bg1"/>
                </a:solidFill>
              </a:defRPr>
            </a:lvl1pPr>
          </a:lstStyle>
          <a:p>
            <a:r>
              <a:rPr lang="en-GB"/>
              <a:t>Click to edit Master title style</a:t>
            </a:r>
            <a:endParaRPr lang="en-AU" dirty="0"/>
          </a:p>
        </p:txBody>
      </p:sp>
      <p:sp>
        <p:nvSpPr>
          <p:cNvPr id="22" name="Text Placeholder 5">
            <a:extLst>
              <a:ext uri="{FF2B5EF4-FFF2-40B4-BE49-F238E27FC236}">
                <a16:creationId xmlns:a16="http://schemas.microsoft.com/office/drawing/2014/main" id="{09B74B0F-B518-4927-A74F-313B2EC2610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0831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1"/>
            <a:ext cx="3888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32144"/>
            <a:ext cx="3888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293490" y="-1"/>
            <a:ext cx="3924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293490" y="3432144"/>
            <a:ext cx="3924000" cy="3425856"/>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a:xfrm>
            <a:off x="11208568" y="6526800"/>
            <a:ext cx="288032" cy="108000"/>
          </a:xfrm>
        </p:spPr>
        <p:txBody>
          <a:bodyPr/>
          <a:lstStyle>
            <a:lvl1pPr>
              <a:defRPr>
                <a:solidFill>
                  <a:schemeClr val="bg1"/>
                </a:solidFill>
              </a:defRPr>
            </a:lvl1pPr>
          </a:lstStyle>
          <a:p>
            <a:fld id="{652B2A8D-B4F0-4F59-9EF7-9E937C1D8258}" type="slidenum">
              <a:rPr lang="en-AU" smtClean="0"/>
              <a:t>‹#›</a:t>
            </a:fld>
            <a:endParaRPr lang="en-AU"/>
          </a:p>
        </p:txBody>
      </p:sp>
      <p:sp>
        <p:nvSpPr>
          <p:cNvPr id="22" name="Content Placeholder 21">
            <a:extLst>
              <a:ext uri="{FF2B5EF4-FFF2-40B4-BE49-F238E27FC236}">
                <a16:creationId xmlns:a16="http://schemas.microsoft.com/office/drawing/2014/main" id="{7E880590-31EE-469A-A906-EE62AC106577}"/>
              </a:ext>
            </a:extLst>
          </p:cNvPr>
          <p:cNvSpPr>
            <a:spLocks noGrp="1"/>
          </p:cNvSpPr>
          <p:nvPr>
            <p:ph sz="quarter" idx="23"/>
          </p:nvPr>
        </p:nvSpPr>
        <p:spPr>
          <a:xfrm>
            <a:off x="695325" y="2030400"/>
            <a:ext cx="3384000" cy="4206912"/>
          </a:xfrm>
          <a:custGeom>
            <a:avLst/>
            <a:gdLst>
              <a:gd name="connsiteX0" fmla="*/ 0 w 3384000"/>
              <a:gd name="connsiteY0" fmla="*/ 0 h 3240087"/>
              <a:gd name="connsiteX1" fmla="*/ 3384000 w 3384000"/>
              <a:gd name="connsiteY1" fmla="*/ 0 h 3240087"/>
              <a:gd name="connsiteX2" fmla="*/ 3384000 w 3384000"/>
              <a:gd name="connsiteY2" fmla="*/ 3240087 h 3240087"/>
              <a:gd name="connsiteX3" fmla="*/ 0 w 3384000"/>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3384000" h="3240087">
                <a:moveTo>
                  <a:pt x="0" y="0"/>
                </a:moveTo>
                <a:lnTo>
                  <a:pt x="3384000" y="0"/>
                </a:lnTo>
                <a:lnTo>
                  <a:pt x="3384000" y="3240087"/>
                </a:lnTo>
                <a:lnTo>
                  <a:pt x="0" y="324008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3" name="Text Placeholder 5">
            <a:extLst>
              <a:ext uri="{FF2B5EF4-FFF2-40B4-BE49-F238E27FC236}">
                <a16:creationId xmlns:a16="http://schemas.microsoft.com/office/drawing/2014/main" id="{088CFC63-6AC8-47EA-B1E4-85A2108A3BDE}"/>
              </a:ext>
            </a:extLst>
          </p:cNvPr>
          <p:cNvSpPr>
            <a:spLocks noGrp="1"/>
          </p:cNvSpPr>
          <p:nvPr>
            <p:ph type="body" sz="quarter" idx="31" hasCustomPrompt="1"/>
          </p:nvPr>
        </p:nvSpPr>
        <p:spPr>
          <a:xfrm>
            <a:off x="695326" y="1364400"/>
            <a:ext cx="33845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
        <p:nvSpPr>
          <p:cNvPr id="4" name="Title 3">
            <a:extLst>
              <a:ext uri="{FF2B5EF4-FFF2-40B4-BE49-F238E27FC236}">
                <a16:creationId xmlns:a16="http://schemas.microsoft.com/office/drawing/2014/main" id="{A4BF4B32-3145-473F-ACA2-E9AC7D19BD3C}"/>
              </a:ext>
            </a:extLst>
          </p:cNvPr>
          <p:cNvSpPr>
            <a:spLocks noGrp="1"/>
          </p:cNvSpPr>
          <p:nvPr>
            <p:ph type="title" hasCustomPrompt="1"/>
          </p:nvPr>
        </p:nvSpPr>
        <p:spPr>
          <a:xfrm>
            <a:off x="695326" y="763200"/>
            <a:ext cx="3384550" cy="469056"/>
          </a:xfrm>
        </p:spPr>
        <p:txBody>
          <a:bodyPr/>
          <a:lstStyle/>
          <a:p>
            <a:r>
              <a:rPr lang="en-US" dirty="0"/>
              <a:t>Title style</a:t>
            </a:r>
            <a:endParaRPr lang="en-AU" dirty="0"/>
          </a:p>
        </p:txBody>
      </p:sp>
    </p:spTree>
    <p:extLst>
      <p:ext uri="{BB962C8B-B14F-4D97-AF65-F5344CB8AC3E}">
        <p14:creationId xmlns:p14="http://schemas.microsoft.com/office/powerpoint/2010/main" val="115738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3">
    <p:bg>
      <p:bgPr>
        <a:gradFill>
          <a:gsLst>
            <a:gs pos="0">
              <a:schemeClr val="accent1"/>
            </a:gs>
            <a:gs pos="100000">
              <a:schemeClr val="accent2"/>
            </a:gs>
          </a:gsLst>
          <a:lin ang="0" scaled="1"/>
        </a:gra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AC95EBE-2B41-83C2-04AE-F53ADADC5543}"/>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24" name="Title 1">
            <a:extLst>
              <a:ext uri="{FF2B5EF4-FFF2-40B4-BE49-F238E27FC236}">
                <a16:creationId xmlns:a16="http://schemas.microsoft.com/office/drawing/2014/main" id="{FE9A60ED-79D3-4B3F-A150-9831CF0023BF}"/>
              </a:ext>
            </a:extLst>
          </p:cNvPr>
          <p:cNvSpPr>
            <a:spLocks noGrp="1"/>
          </p:cNvSpPr>
          <p:nvPr>
            <p:ph type="title" hasCustomPrompt="1"/>
          </p:nvPr>
        </p:nvSpPr>
        <p:spPr>
          <a:xfrm>
            <a:off x="6387492" y="282703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accent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25" name="Text Placeholder 6">
            <a:extLst>
              <a:ext uri="{FF2B5EF4-FFF2-40B4-BE49-F238E27FC236}">
                <a16:creationId xmlns:a16="http://schemas.microsoft.com/office/drawing/2014/main" id="{BCDA3659-A7C6-451A-99C1-5E9DC9C183D5}"/>
              </a:ext>
            </a:extLst>
          </p:cNvPr>
          <p:cNvSpPr>
            <a:spLocks noGrp="1"/>
          </p:cNvSpPr>
          <p:nvPr>
            <p:ph type="body" sz="quarter" idx="11" hasCustomPrompt="1"/>
          </p:nvPr>
        </p:nvSpPr>
        <p:spPr>
          <a:xfrm>
            <a:off x="6387464" y="4354056"/>
            <a:ext cx="5116831" cy="246221"/>
          </a:xfrm>
          <a:prstGeom prst="rect">
            <a:avLst/>
          </a:prstGeom>
        </p:spPr>
        <p:txBody>
          <a:bodyPr vert="horz" wrap="square" lIns="0" tIns="0" rIns="0" bIns="0" rtlCol="0" anchor="t">
            <a:noAutofit/>
          </a:bodyPr>
          <a:lstStyle>
            <a:lvl1pPr>
              <a:defRPr lang="en-US" sz="1600" b="1" spc="0" baseline="0" dirty="0">
                <a:solidFill>
                  <a:schemeClr val="accent1"/>
                </a:solidFill>
                <a:latin typeface="+mn-lt"/>
                <a:ea typeface="+mj-ea"/>
                <a:cs typeface="+mj-cs"/>
              </a:defRPr>
            </a:lvl1pPr>
          </a:lstStyle>
          <a:p>
            <a:pPr lvl="0">
              <a:lnSpc>
                <a:spcPct val="100000"/>
              </a:lnSpc>
              <a:spcBef>
                <a:spcPct val="0"/>
              </a:spcBef>
            </a:pPr>
            <a:r>
              <a:rPr lang="en-US" dirty="0"/>
              <a:t>Presentation subtitle goes here</a:t>
            </a:r>
          </a:p>
        </p:txBody>
      </p:sp>
      <p:pic>
        <p:nvPicPr>
          <p:cNvPr id="7" name="Picture 6">
            <a:extLst>
              <a:ext uri="{FF2B5EF4-FFF2-40B4-BE49-F238E27FC236}">
                <a16:creationId xmlns:a16="http://schemas.microsoft.com/office/drawing/2014/main" id="{28A72442-65F5-A6EB-A8DE-297487802ED3}"/>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242401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89700" y="3183349"/>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4000" y="3183349"/>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07050" y="3182602"/>
            <a:ext cx="3384000" cy="2518938"/>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GB"/>
              <a:t>Click to edit Master text styles</a:t>
            </a:r>
          </a:p>
          <a:p>
            <a:pPr lvl="1"/>
            <a:r>
              <a:rPr lang="en-GB"/>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400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0705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652B2A8D-B4F0-4F59-9EF7-9E937C1D8258}" type="slidenum">
              <a:rPr lang="en-AU" smtClean="0"/>
              <a:t>‹#›</a:t>
            </a:fld>
            <a:endParaRPr lang="en-AU"/>
          </a:p>
        </p:txBody>
      </p:sp>
      <p:sp>
        <p:nvSpPr>
          <p:cNvPr id="22" name="Text Placeholder 5">
            <a:extLst>
              <a:ext uri="{FF2B5EF4-FFF2-40B4-BE49-F238E27FC236}">
                <a16:creationId xmlns:a16="http://schemas.microsoft.com/office/drawing/2014/main" id="{D945792A-E478-4C06-AA1A-F66F0D1360C5}"/>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4946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cons &amp;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9"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4000"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9"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4000"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7" y="4797520"/>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endParaRPr lang="en-AU"/>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652B2A8D-B4F0-4F59-9EF7-9E937C1D8258}" type="slidenum">
              <a:rPr lang="en-AU" smtClean="0"/>
              <a:t>‹#›</a:t>
            </a:fld>
            <a:endParaRPr lang="en-AU"/>
          </a:p>
        </p:txBody>
      </p:sp>
      <p:sp>
        <p:nvSpPr>
          <p:cNvPr id="3" name="Content Placeholder 2">
            <a:extLst>
              <a:ext uri="{FF2B5EF4-FFF2-40B4-BE49-F238E27FC236}">
                <a16:creationId xmlns:a16="http://schemas.microsoft.com/office/drawing/2014/main" id="{B91D2368-D448-4F04-824D-4A3EF656D5ED}"/>
              </a:ext>
            </a:extLst>
          </p:cNvPr>
          <p:cNvSpPr>
            <a:spLocks noGrp="1"/>
          </p:cNvSpPr>
          <p:nvPr>
            <p:ph sz="quarter" idx="41" hasCustomPrompt="1"/>
          </p:nvPr>
        </p:nvSpPr>
        <p:spPr>
          <a:xfrm>
            <a:off x="1944150"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37" name="Content Placeholder 2">
            <a:extLst>
              <a:ext uri="{FF2B5EF4-FFF2-40B4-BE49-F238E27FC236}">
                <a16:creationId xmlns:a16="http://schemas.microsoft.com/office/drawing/2014/main" id="{A9649456-8637-4360-BBD3-85C56C7B2274}"/>
              </a:ext>
            </a:extLst>
          </p:cNvPr>
          <p:cNvSpPr>
            <a:spLocks noGrp="1"/>
          </p:cNvSpPr>
          <p:nvPr>
            <p:ph sz="quarter" idx="42" hasCustomPrompt="1"/>
          </p:nvPr>
        </p:nvSpPr>
        <p:spPr>
          <a:xfrm>
            <a:off x="5628481"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38" name="Text Placeholder 14">
            <a:extLst>
              <a:ext uri="{FF2B5EF4-FFF2-40B4-BE49-F238E27FC236}">
                <a16:creationId xmlns:a16="http://schemas.microsoft.com/office/drawing/2014/main" id="{ABC2BBD3-CE16-4D42-BE52-82E0EEDC9726}"/>
              </a:ext>
            </a:extLst>
          </p:cNvPr>
          <p:cNvSpPr>
            <a:spLocks noGrp="1"/>
          </p:cNvSpPr>
          <p:nvPr>
            <p:ph type="body" sz="quarter" idx="43" hasCustomPrompt="1"/>
          </p:nvPr>
        </p:nvSpPr>
        <p:spPr>
          <a:xfrm>
            <a:off x="8091107"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9" name="Content Placeholder 2">
            <a:extLst>
              <a:ext uri="{FF2B5EF4-FFF2-40B4-BE49-F238E27FC236}">
                <a16:creationId xmlns:a16="http://schemas.microsoft.com/office/drawing/2014/main" id="{C5A7B488-C2A3-4A1D-9325-F1CD7F4FEF8D}"/>
              </a:ext>
            </a:extLst>
          </p:cNvPr>
          <p:cNvSpPr>
            <a:spLocks noGrp="1"/>
          </p:cNvSpPr>
          <p:nvPr>
            <p:ph sz="quarter" idx="44" hasCustomPrompt="1"/>
          </p:nvPr>
        </p:nvSpPr>
        <p:spPr>
          <a:xfrm>
            <a:off x="9315588" y="1700907"/>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0" name="Content Placeholder 2">
            <a:extLst>
              <a:ext uri="{FF2B5EF4-FFF2-40B4-BE49-F238E27FC236}">
                <a16:creationId xmlns:a16="http://schemas.microsoft.com/office/drawing/2014/main" id="{A07AED75-9446-4235-B6D5-E94B587A90EC}"/>
              </a:ext>
            </a:extLst>
          </p:cNvPr>
          <p:cNvSpPr>
            <a:spLocks noGrp="1"/>
          </p:cNvSpPr>
          <p:nvPr>
            <p:ph sz="quarter" idx="45" hasCustomPrompt="1"/>
          </p:nvPr>
        </p:nvSpPr>
        <p:spPr>
          <a:xfrm>
            <a:off x="1944150"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1" name="Content Placeholder 2">
            <a:extLst>
              <a:ext uri="{FF2B5EF4-FFF2-40B4-BE49-F238E27FC236}">
                <a16:creationId xmlns:a16="http://schemas.microsoft.com/office/drawing/2014/main" id="{154C06CF-1094-450B-B523-120305F61CF8}"/>
              </a:ext>
            </a:extLst>
          </p:cNvPr>
          <p:cNvSpPr>
            <a:spLocks noGrp="1"/>
          </p:cNvSpPr>
          <p:nvPr>
            <p:ph sz="quarter" idx="46" hasCustomPrompt="1"/>
          </p:nvPr>
        </p:nvSpPr>
        <p:spPr>
          <a:xfrm>
            <a:off x="5628481"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42" name="Content Placeholder 2">
            <a:extLst>
              <a:ext uri="{FF2B5EF4-FFF2-40B4-BE49-F238E27FC236}">
                <a16:creationId xmlns:a16="http://schemas.microsoft.com/office/drawing/2014/main" id="{A79A2BE6-224B-4008-A847-524C659BA6DE}"/>
              </a:ext>
            </a:extLst>
          </p:cNvPr>
          <p:cNvSpPr>
            <a:spLocks noGrp="1"/>
          </p:cNvSpPr>
          <p:nvPr>
            <p:ph sz="quarter" idx="47" hasCustomPrompt="1"/>
          </p:nvPr>
        </p:nvSpPr>
        <p:spPr>
          <a:xfrm>
            <a:off x="9315588" y="3857581"/>
            <a:ext cx="935038" cy="935038"/>
          </a:xfrm>
          <a:prstGeom prst="rect">
            <a:avLst/>
          </a:prstGeom>
        </p:spPr>
        <p:txBody>
          <a:bodyPr>
            <a:normAutofit/>
          </a:bodyPr>
          <a:lstStyle>
            <a:lvl1pPr algn="ctr">
              <a:defRPr sz="1000"/>
            </a:lvl1pPr>
          </a:lstStyle>
          <a:p>
            <a:pPr lvl="0"/>
            <a:r>
              <a:rPr lang="en-US" dirty="0"/>
              <a:t>Click icon to insert icon</a:t>
            </a:r>
          </a:p>
          <a:p>
            <a:pPr lvl="0"/>
            <a:endParaRPr lang="en-US" dirty="0"/>
          </a:p>
        </p:txBody>
      </p:sp>
      <p:sp>
        <p:nvSpPr>
          <p:cNvPr id="50" name="Text Placeholder 49">
            <a:extLst>
              <a:ext uri="{FF2B5EF4-FFF2-40B4-BE49-F238E27FC236}">
                <a16:creationId xmlns:a16="http://schemas.microsoft.com/office/drawing/2014/main" id="{B2B5AAD5-088A-40FA-8D98-F1660EE94401}"/>
              </a:ext>
            </a:extLst>
          </p:cNvPr>
          <p:cNvSpPr>
            <a:spLocks noGrp="1"/>
          </p:cNvSpPr>
          <p:nvPr>
            <p:ph type="body" sz="quarter" idx="20"/>
          </p:nvPr>
        </p:nvSpPr>
        <p:spPr>
          <a:xfrm>
            <a:off x="719669"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1" name="Text Placeholder 50">
            <a:extLst>
              <a:ext uri="{FF2B5EF4-FFF2-40B4-BE49-F238E27FC236}">
                <a16:creationId xmlns:a16="http://schemas.microsoft.com/office/drawing/2014/main" id="{B96D700E-8A32-4E42-821F-DCAA6F725DDB}"/>
              </a:ext>
            </a:extLst>
          </p:cNvPr>
          <p:cNvSpPr>
            <a:spLocks noGrp="1"/>
          </p:cNvSpPr>
          <p:nvPr>
            <p:ph type="body" sz="quarter" idx="48"/>
          </p:nvPr>
        </p:nvSpPr>
        <p:spPr>
          <a:xfrm>
            <a:off x="4404000"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2" name="Text Placeholder 51">
            <a:extLst>
              <a:ext uri="{FF2B5EF4-FFF2-40B4-BE49-F238E27FC236}">
                <a16:creationId xmlns:a16="http://schemas.microsoft.com/office/drawing/2014/main" id="{B4C604B0-1898-4D36-B3EA-B6BC5BA6D5F0}"/>
              </a:ext>
            </a:extLst>
          </p:cNvPr>
          <p:cNvSpPr>
            <a:spLocks noGrp="1"/>
          </p:cNvSpPr>
          <p:nvPr>
            <p:ph type="body" sz="quarter" idx="49"/>
          </p:nvPr>
        </p:nvSpPr>
        <p:spPr>
          <a:xfrm>
            <a:off x="8091107"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3" name="Text Placeholder 52">
            <a:extLst>
              <a:ext uri="{FF2B5EF4-FFF2-40B4-BE49-F238E27FC236}">
                <a16:creationId xmlns:a16="http://schemas.microsoft.com/office/drawing/2014/main" id="{E99A811A-E6D0-4129-9394-A6BD6BC81158}"/>
              </a:ext>
            </a:extLst>
          </p:cNvPr>
          <p:cNvSpPr>
            <a:spLocks noGrp="1"/>
          </p:cNvSpPr>
          <p:nvPr>
            <p:ph type="body" sz="quarter" idx="50"/>
          </p:nvPr>
        </p:nvSpPr>
        <p:spPr>
          <a:xfrm>
            <a:off x="719669"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4" name="Text Placeholder 53">
            <a:extLst>
              <a:ext uri="{FF2B5EF4-FFF2-40B4-BE49-F238E27FC236}">
                <a16:creationId xmlns:a16="http://schemas.microsoft.com/office/drawing/2014/main" id="{92ABE221-1714-464C-9F47-13AA952154A9}"/>
              </a:ext>
            </a:extLst>
          </p:cNvPr>
          <p:cNvSpPr>
            <a:spLocks noGrp="1"/>
          </p:cNvSpPr>
          <p:nvPr>
            <p:ph type="body" sz="quarter" idx="51"/>
          </p:nvPr>
        </p:nvSpPr>
        <p:spPr>
          <a:xfrm>
            <a:off x="4404000"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55" name="Text Placeholder 54">
            <a:extLst>
              <a:ext uri="{FF2B5EF4-FFF2-40B4-BE49-F238E27FC236}">
                <a16:creationId xmlns:a16="http://schemas.microsoft.com/office/drawing/2014/main" id="{D31D0BA8-500F-44DE-802E-21AECAE96B24}"/>
              </a:ext>
            </a:extLst>
          </p:cNvPr>
          <p:cNvSpPr>
            <a:spLocks noGrp="1"/>
          </p:cNvSpPr>
          <p:nvPr>
            <p:ph type="body" sz="quarter" idx="52"/>
          </p:nvPr>
        </p:nvSpPr>
        <p:spPr>
          <a:xfrm>
            <a:off x="8091107"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45603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112705" y="2012495"/>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2886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2886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65655" y="2012495"/>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8181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8181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719695" y="2012495"/>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3585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3585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48303" y="2012495"/>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64459"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64459"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GB"/>
              <a:t>Click to edit Master text styles</a:t>
            </a:r>
          </a:p>
          <a:p>
            <a:pPr lvl="1"/>
            <a:r>
              <a:rPr lang="en-GB"/>
              <a:t>Second level</a:t>
            </a:r>
          </a:p>
        </p:txBody>
      </p:sp>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GB"/>
              <a:t>Click to edit Master title style</a:t>
            </a:r>
            <a:endParaRPr lang="en-AU" dirty="0"/>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endParaRPr lang="en-AU"/>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652B2A8D-B4F0-4F59-9EF7-9E937C1D8258}" type="slidenum">
              <a:rPr lang="en-AU" smtClean="0"/>
              <a:t>‹#›</a:t>
            </a:fld>
            <a:endParaRPr lang="en-AU"/>
          </a:p>
        </p:txBody>
      </p:sp>
    </p:spTree>
    <p:extLst>
      <p:ext uri="{BB962C8B-B14F-4D97-AF65-F5344CB8AC3E}">
        <p14:creationId xmlns:p14="http://schemas.microsoft.com/office/powerpoint/2010/main" val="18208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6000" y="979200"/>
            <a:ext cx="5400673" cy="4751390"/>
          </a:xfrm>
          <a:prstGeom prst="rect">
            <a:avLst/>
          </a:prstGeom>
          <a:solidFill>
            <a:schemeClr val="accent1"/>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5" name="Content Placeholder 14">
            <a:extLst>
              <a:ext uri="{FF2B5EF4-FFF2-40B4-BE49-F238E27FC236}">
                <a16:creationId xmlns:a16="http://schemas.microsoft.com/office/drawing/2014/main" id="{6102FA23-4F6E-4CE7-83FA-05BAC2F85D52}"/>
              </a:ext>
            </a:extLst>
          </p:cNvPr>
          <p:cNvSpPr>
            <a:spLocks noGrp="1"/>
          </p:cNvSpPr>
          <p:nvPr>
            <p:ph sz="quarter" idx="21"/>
          </p:nvPr>
        </p:nvSpPr>
        <p:spPr>
          <a:xfrm>
            <a:off x="695324" y="2163010"/>
            <a:ext cx="5197808" cy="356758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ext Placeholder 5">
            <a:extLst>
              <a:ext uri="{FF2B5EF4-FFF2-40B4-BE49-F238E27FC236}">
                <a16:creationId xmlns:a16="http://schemas.microsoft.com/office/drawing/2014/main" id="{E77735E5-7E07-439E-A173-ACABCE0324C3}"/>
              </a:ext>
            </a:extLst>
          </p:cNvPr>
          <p:cNvSpPr>
            <a:spLocks noGrp="1"/>
          </p:cNvSpPr>
          <p:nvPr>
            <p:ph type="body" sz="quarter" idx="31" hasCustomPrompt="1"/>
          </p:nvPr>
        </p:nvSpPr>
        <p:spPr>
          <a:xfrm>
            <a:off x="695324" y="1552567"/>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17460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6000" y="979200"/>
            <a:ext cx="5400673" cy="4884587"/>
          </a:xfrm>
          <a:prstGeom prst="rect">
            <a:avLst/>
          </a:prstGeom>
          <a:solidFill>
            <a:srgbClr val="962A8B"/>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endParaRPr lang="en-AU"/>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652B2A8D-B4F0-4F59-9EF7-9E937C1D8258}" type="slidenum">
              <a:rPr lang="en-AU" smtClean="0"/>
              <a:t>‹#›</a:t>
            </a:fld>
            <a:endParaRPr lang="en-AU"/>
          </a:p>
        </p:txBody>
      </p:sp>
      <p:sp>
        <p:nvSpPr>
          <p:cNvPr id="10" name="Content Placeholder 9">
            <a:extLst>
              <a:ext uri="{FF2B5EF4-FFF2-40B4-BE49-F238E27FC236}">
                <a16:creationId xmlns:a16="http://schemas.microsoft.com/office/drawing/2014/main" id="{9DF16ADB-A971-4A3C-96F9-2639482B11CF}"/>
              </a:ext>
            </a:extLst>
          </p:cNvPr>
          <p:cNvSpPr>
            <a:spLocks noGrp="1"/>
          </p:cNvSpPr>
          <p:nvPr>
            <p:ph sz="quarter" idx="23"/>
          </p:nvPr>
        </p:nvSpPr>
        <p:spPr>
          <a:xfrm>
            <a:off x="695324" y="2163600"/>
            <a:ext cx="5197808" cy="37001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itle 1">
            <a:extLst>
              <a:ext uri="{FF2B5EF4-FFF2-40B4-BE49-F238E27FC236}">
                <a16:creationId xmlns:a16="http://schemas.microsoft.com/office/drawing/2014/main" id="{6475E2FC-2D3C-4D15-BB0D-D4B480A1F98B}"/>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4" name="Text Placeholder 5">
            <a:extLst>
              <a:ext uri="{FF2B5EF4-FFF2-40B4-BE49-F238E27FC236}">
                <a16:creationId xmlns:a16="http://schemas.microsoft.com/office/drawing/2014/main" id="{B0544620-FB92-442D-8D66-3B8ACA09391A}"/>
              </a:ext>
            </a:extLst>
          </p:cNvPr>
          <p:cNvSpPr>
            <a:spLocks noGrp="1"/>
          </p:cNvSpPr>
          <p:nvPr>
            <p:ph type="body" sz="quarter" idx="31" hasCustomPrompt="1"/>
          </p:nvPr>
        </p:nvSpPr>
        <p:spPr>
          <a:xfrm>
            <a:off x="695324"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988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288088" y="1004400"/>
            <a:ext cx="5400672" cy="4859390"/>
          </a:xfrm>
          <a:prstGeom prst="rect">
            <a:avLst/>
          </a:prstGeom>
          <a:solidFill>
            <a:srgbClr val="D7D1CC"/>
          </a:solidFill>
        </p:spPr>
        <p:txBody>
          <a:bodyPr lIns="180000" rIns="180000" anchor="ctr">
            <a:normAutofit/>
          </a:bodyPr>
          <a:lstStyle>
            <a:lvl1pPr algn="ctr">
              <a:defRPr sz="1800">
                <a:solidFill>
                  <a:schemeClr val="tx1"/>
                </a:solidFill>
              </a:defRPr>
            </a:lvl1pPr>
          </a:lstStyle>
          <a:p>
            <a:pPr lvl="0"/>
            <a:r>
              <a:rPr lang="en-US" dirty="0"/>
              <a:t>Edit Master text styles</a:t>
            </a:r>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5" name="Content Placeholder 14">
            <a:extLst>
              <a:ext uri="{FF2B5EF4-FFF2-40B4-BE49-F238E27FC236}">
                <a16:creationId xmlns:a16="http://schemas.microsoft.com/office/drawing/2014/main" id="{97467BC2-B2BE-4205-B9B5-DA5CC1F6A008}"/>
              </a:ext>
            </a:extLst>
          </p:cNvPr>
          <p:cNvSpPr>
            <a:spLocks noGrp="1"/>
          </p:cNvSpPr>
          <p:nvPr>
            <p:ph sz="quarter" idx="23"/>
          </p:nvPr>
        </p:nvSpPr>
        <p:spPr>
          <a:xfrm>
            <a:off x="695323" y="2163600"/>
            <a:ext cx="5197808" cy="370019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itle 1">
            <a:extLst>
              <a:ext uri="{FF2B5EF4-FFF2-40B4-BE49-F238E27FC236}">
                <a16:creationId xmlns:a16="http://schemas.microsoft.com/office/drawing/2014/main" id="{D1D1FD25-98B7-4075-B181-7E91AA14BBA1}"/>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7" name="Text Placeholder 5">
            <a:extLst>
              <a:ext uri="{FF2B5EF4-FFF2-40B4-BE49-F238E27FC236}">
                <a16:creationId xmlns:a16="http://schemas.microsoft.com/office/drawing/2014/main" id="{AC596C78-2D0A-467F-BBBA-B45A6E93091E}"/>
              </a:ext>
            </a:extLst>
          </p:cNvPr>
          <p:cNvSpPr>
            <a:spLocks noGrp="1"/>
          </p:cNvSpPr>
          <p:nvPr>
            <p:ph type="body" sz="quarter" idx="31" hasCustomPrompt="1"/>
          </p:nvPr>
        </p:nvSpPr>
        <p:spPr>
          <a:xfrm>
            <a:off x="695323" y="1551600"/>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08485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5927" y="979200"/>
            <a:ext cx="5400673" cy="4751387"/>
          </a:xfrm>
          <a:prstGeom prst="rect">
            <a:avLst/>
          </a:prstGeom>
          <a:solidFill>
            <a:srgbClr val="999490"/>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652B2A8D-B4F0-4F59-9EF7-9E937C1D8258}" type="slidenum">
              <a:rPr lang="en-AU" smtClean="0"/>
              <a:t>‹#›</a:t>
            </a:fld>
            <a:endParaRPr lang="en-AU"/>
          </a:p>
        </p:txBody>
      </p:sp>
      <p:sp>
        <p:nvSpPr>
          <p:cNvPr id="14" name="Content Placeholder 13">
            <a:extLst>
              <a:ext uri="{FF2B5EF4-FFF2-40B4-BE49-F238E27FC236}">
                <a16:creationId xmlns:a16="http://schemas.microsoft.com/office/drawing/2014/main" id="{B6ED75D5-4A4F-4C1A-87D9-0AF5841C602D}"/>
              </a:ext>
            </a:extLst>
          </p:cNvPr>
          <p:cNvSpPr>
            <a:spLocks noGrp="1"/>
          </p:cNvSpPr>
          <p:nvPr>
            <p:ph sz="quarter" idx="21"/>
          </p:nvPr>
        </p:nvSpPr>
        <p:spPr>
          <a:xfrm>
            <a:off x="695251" y="2163599"/>
            <a:ext cx="5197808" cy="35669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5" name="Title 1">
            <a:extLst>
              <a:ext uri="{FF2B5EF4-FFF2-40B4-BE49-F238E27FC236}">
                <a16:creationId xmlns:a16="http://schemas.microsoft.com/office/drawing/2014/main" id="{40B64CD2-00BE-477A-85FC-603E001D59A5}"/>
              </a:ext>
            </a:extLst>
          </p:cNvPr>
          <p:cNvSpPr>
            <a:spLocks noGrp="1"/>
          </p:cNvSpPr>
          <p:nvPr>
            <p:ph type="title" hasCustomPrompt="1"/>
          </p:nvPr>
        </p:nvSpPr>
        <p:spPr>
          <a:xfrm>
            <a:off x="695326" y="979200"/>
            <a:ext cx="5208588" cy="469056"/>
          </a:xfrm>
        </p:spPr>
        <p:txBody>
          <a:bodyPr/>
          <a:lstStyle>
            <a:lvl1pPr>
              <a:defRPr/>
            </a:lvl1pPr>
          </a:lstStyle>
          <a:p>
            <a:r>
              <a:rPr lang="en-AU" dirty="0"/>
              <a:t>Title here</a:t>
            </a:r>
          </a:p>
        </p:txBody>
      </p:sp>
      <p:sp>
        <p:nvSpPr>
          <p:cNvPr id="16" name="Text Placeholder 5">
            <a:extLst>
              <a:ext uri="{FF2B5EF4-FFF2-40B4-BE49-F238E27FC236}">
                <a16:creationId xmlns:a16="http://schemas.microsoft.com/office/drawing/2014/main" id="{906C11C8-809D-4D04-925A-33C6DB34BE57}"/>
              </a:ext>
            </a:extLst>
          </p:cNvPr>
          <p:cNvSpPr>
            <a:spLocks noGrp="1"/>
          </p:cNvSpPr>
          <p:nvPr>
            <p:ph type="body" sz="quarter" idx="31" hasCustomPrompt="1"/>
          </p:nvPr>
        </p:nvSpPr>
        <p:spPr>
          <a:xfrm>
            <a:off x="695251"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85646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6" y="2040365"/>
            <a:ext cx="3384548" cy="3671777"/>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GB"/>
              <a:t>Click to edit Master title style</a:t>
            </a:r>
            <a:endParaRPr lang="en-AU" dirty="0"/>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2030400"/>
            <a:ext cx="3384548" cy="3671777"/>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4" y="2033057"/>
            <a:ext cx="3384548" cy="3671777"/>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652B2A8D-B4F0-4F59-9EF7-9E937C1D8258}" type="slidenum">
              <a:rPr lang="en-AU" smtClean="0"/>
              <a:t>‹#›</a:t>
            </a:fld>
            <a:endParaRPr lang="en-AU"/>
          </a:p>
        </p:txBody>
      </p:sp>
      <p:sp>
        <p:nvSpPr>
          <p:cNvPr id="17" name="Text Placeholder 5">
            <a:extLst>
              <a:ext uri="{FF2B5EF4-FFF2-40B4-BE49-F238E27FC236}">
                <a16:creationId xmlns:a16="http://schemas.microsoft.com/office/drawing/2014/main" id="{B4749D6D-DBC4-4697-B59F-A3C7324B6856}"/>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2477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ulti-layout 1">
    <p:spTree>
      <p:nvGrpSpPr>
        <p:cNvPr id="1" name=""/>
        <p:cNvGrpSpPr/>
        <p:nvPr/>
      </p:nvGrpSpPr>
      <p:grpSpPr>
        <a:xfrm>
          <a:off x="0" y="0"/>
          <a:ext cx="0" cy="0"/>
          <a:chOff x="0" y="0"/>
          <a:chExt cx="0" cy="0"/>
        </a:xfrm>
      </p:grpSpPr>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5206" y="4361190"/>
            <a:ext cx="5198533" cy="1368000"/>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GB"/>
              <a:t>Click to edit Master title style</a:t>
            </a:r>
            <a:endParaRPr lang="en-AU" dirty="0"/>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endParaRPr lang="en-AU"/>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652B2A8D-B4F0-4F59-9EF7-9E937C1D8258}" type="slidenum">
              <a:rPr lang="en-AU" smtClean="0"/>
              <a:t>‹#›</a:t>
            </a:fld>
            <a:endParaRPr lang="en-AU"/>
          </a:p>
        </p:txBody>
      </p:sp>
      <p:sp>
        <p:nvSpPr>
          <p:cNvPr id="25" name="Content Placeholder 24">
            <a:extLst>
              <a:ext uri="{FF2B5EF4-FFF2-40B4-BE49-F238E27FC236}">
                <a16:creationId xmlns:a16="http://schemas.microsoft.com/office/drawing/2014/main" id="{CC10889F-C770-4849-AEED-7C7D5B93A05C}"/>
              </a:ext>
            </a:extLst>
          </p:cNvPr>
          <p:cNvSpPr>
            <a:spLocks noGrp="1"/>
          </p:cNvSpPr>
          <p:nvPr>
            <p:ph sz="quarter" idx="29"/>
          </p:nvPr>
        </p:nvSpPr>
        <p:spPr>
          <a:xfrm>
            <a:off x="691387" y="3605190"/>
            <a:ext cx="5198533" cy="2124000"/>
          </a:xfrm>
          <a:custGeom>
            <a:avLst/>
            <a:gdLst>
              <a:gd name="connsiteX0" fmla="*/ 0 w 5198533"/>
              <a:gd name="connsiteY0" fmla="*/ 0 h 2130692"/>
              <a:gd name="connsiteX1" fmla="*/ 5198533 w 5198533"/>
              <a:gd name="connsiteY1" fmla="*/ 0 h 2130692"/>
              <a:gd name="connsiteX2" fmla="*/ 5198533 w 5198533"/>
              <a:gd name="connsiteY2" fmla="*/ 2130692 h 2130692"/>
              <a:gd name="connsiteX3" fmla="*/ 0 w 5198533"/>
              <a:gd name="connsiteY3" fmla="*/ 2130692 h 2130692"/>
            </a:gdLst>
            <a:ahLst/>
            <a:cxnLst>
              <a:cxn ang="0">
                <a:pos x="connsiteX0" y="connsiteY0"/>
              </a:cxn>
              <a:cxn ang="0">
                <a:pos x="connsiteX1" y="connsiteY1"/>
              </a:cxn>
              <a:cxn ang="0">
                <a:pos x="connsiteX2" y="connsiteY2"/>
              </a:cxn>
              <a:cxn ang="0">
                <a:pos x="connsiteX3" y="connsiteY3"/>
              </a:cxn>
            </a:cxnLst>
            <a:rect l="l" t="t" r="r" b="b"/>
            <a:pathLst>
              <a:path w="5198533" h="2130692">
                <a:moveTo>
                  <a:pt x="0" y="0"/>
                </a:moveTo>
                <a:lnTo>
                  <a:pt x="5198533" y="0"/>
                </a:lnTo>
                <a:lnTo>
                  <a:pt x="5198533" y="2130692"/>
                </a:lnTo>
                <a:lnTo>
                  <a:pt x="0" y="2130692"/>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7" name="Content Placeholder 26">
            <a:extLst>
              <a:ext uri="{FF2B5EF4-FFF2-40B4-BE49-F238E27FC236}">
                <a16:creationId xmlns:a16="http://schemas.microsoft.com/office/drawing/2014/main" id="{1880E58C-1E83-49D4-8716-E066300863C6}"/>
              </a:ext>
            </a:extLst>
          </p:cNvPr>
          <p:cNvSpPr>
            <a:spLocks noGrp="1"/>
          </p:cNvSpPr>
          <p:nvPr>
            <p:ph sz="quarter" idx="30"/>
          </p:nvPr>
        </p:nvSpPr>
        <p:spPr>
          <a:xfrm>
            <a:off x="6285205" y="2052179"/>
            <a:ext cx="5198400" cy="2124000"/>
          </a:xfrm>
          <a:custGeom>
            <a:avLst/>
            <a:gdLst>
              <a:gd name="connsiteX0" fmla="*/ 0 w 5198400"/>
              <a:gd name="connsiteY0" fmla="*/ 0 h 1905365"/>
              <a:gd name="connsiteX1" fmla="*/ 5198400 w 5198400"/>
              <a:gd name="connsiteY1" fmla="*/ 0 h 1905365"/>
              <a:gd name="connsiteX2" fmla="*/ 5198400 w 5198400"/>
              <a:gd name="connsiteY2" fmla="*/ 1905365 h 1905365"/>
              <a:gd name="connsiteX3" fmla="*/ 0 w 5198400"/>
              <a:gd name="connsiteY3" fmla="*/ 1905365 h 1905365"/>
            </a:gdLst>
            <a:ahLst/>
            <a:cxnLst>
              <a:cxn ang="0">
                <a:pos x="connsiteX0" y="connsiteY0"/>
              </a:cxn>
              <a:cxn ang="0">
                <a:pos x="connsiteX1" y="connsiteY1"/>
              </a:cxn>
              <a:cxn ang="0">
                <a:pos x="connsiteX2" y="connsiteY2"/>
              </a:cxn>
              <a:cxn ang="0">
                <a:pos x="connsiteX3" y="connsiteY3"/>
              </a:cxn>
            </a:cxnLst>
            <a:rect l="l" t="t" r="r" b="b"/>
            <a:pathLst>
              <a:path w="5198400" h="1905365">
                <a:moveTo>
                  <a:pt x="0" y="0"/>
                </a:moveTo>
                <a:lnTo>
                  <a:pt x="5198400" y="0"/>
                </a:lnTo>
                <a:lnTo>
                  <a:pt x="5198400" y="1905365"/>
                </a:lnTo>
                <a:lnTo>
                  <a:pt x="0" y="1905365"/>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9" name="Content Placeholder 28">
            <a:extLst>
              <a:ext uri="{FF2B5EF4-FFF2-40B4-BE49-F238E27FC236}">
                <a16:creationId xmlns:a16="http://schemas.microsoft.com/office/drawing/2014/main" id="{40A5220A-8DEB-49E1-AD72-4DE38F10001D}"/>
              </a:ext>
            </a:extLst>
          </p:cNvPr>
          <p:cNvSpPr>
            <a:spLocks noGrp="1"/>
          </p:cNvSpPr>
          <p:nvPr>
            <p:ph sz="quarter" idx="31"/>
          </p:nvPr>
        </p:nvSpPr>
        <p:spPr>
          <a:xfrm>
            <a:off x="694799" y="2030400"/>
            <a:ext cx="5198532" cy="1368226"/>
          </a:xfrm>
          <a:custGeom>
            <a:avLst/>
            <a:gdLst>
              <a:gd name="connsiteX0" fmla="*/ 0 w 5198532"/>
              <a:gd name="connsiteY0" fmla="*/ 0 h 1368226"/>
              <a:gd name="connsiteX1" fmla="*/ 5198532 w 5198532"/>
              <a:gd name="connsiteY1" fmla="*/ 0 h 1368226"/>
              <a:gd name="connsiteX2" fmla="*/ 5198532 w 5198532"/>
              <a:gd name="connsiteY2" fmla="*/ 1368226 h 1368226"/>
              <a:gd name="connsiteX3" fmla="*/ 0 w 5198532"/>
              <a:gd name="connsiteY3" fmla="*/ 1368226 h 1368226"/>
            </a:gdLst>
            <a:ahLst/>
            <a:cxnLst>
              <a:cxn ang="0">
                <a:pos x="connsiteX0" y="connsiteY0"/>
              </a:cxn>
              <a:cxn ang="0">
                <a:pos x="connsiteX1" y="connsiteY1"/>
              </a:cxn>
              <a:cxn ang="0">
                <a:pos x="connsiteX2" y="connsiteY2"/>
              </a:cxn>
              <a:cxn ang="0">
                <a:pos x="connsiteX3" y="connsiteY3"/>
              </a:cxn>
            </a:cxnLst>
            <a:rect l="l" t="t" r="r" b="b"/>
            <a:pathLst>
              <a:path w="5198532" h="1368226">
                <a:moveTo>
                  <a:pt x="0" y="0"/>
                </a:moveTo>
                <a:lnTo>
                  <a:pt x="5198532" y="0"/>
                </a:lnTo>
                <a:lnTo>
                  <a:pt x="5198532" y="1368226"/>
                </a:lnTo>
                <a:lnTo>
                  <a:pt x="0" y="1368226"/>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30" name="Text Placeholder 5">
            <a:extLst>
              <a:ext uri="{FF2B5EF4-FFF2-40B4-BE49-F238E27FC236}">
                <a16:creationId xmlns:a16="http://schemas.microsoft.com/office/drawing/2014/main" id="{76E37327-CD28-4B4C-A327-FE60BBD71F6C}"/>
              </a:ext>
            </a:extLst>
          </p:cNvPr>
          <p:cNvSpPr>
            <a:spLocks noGrp="1"/>
          </p:cNvSpPr>
          <p:nvPr>
            <p:ph type="body" sz="quarter" idx="32" hasCustomPrompt="1"/>
          </p:nvPr>
        </p:nvSpPr>
        <p:spPr>
          <a:xfrm>
            <a:off x="695326" y="1364400"/>
            <a:ext cx="10801349" cy="506132"/>
          </a:xfrm>
          <a:prstGeom prst="rect">
            <a:avLst/>
          </a:prstGeom>
        </p:spPr>
        <p:txBody>
          <a:bodyPr>
            <a:norm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4591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40928" y="2426193"/>
            <a:ext cx="5219998" cy="12646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40928" y="4338433"/>
            <a:ext cx="5219996" cy="1368000"/>
          </a:xfrm>
          <a:prstGeom prst="rect">
            <a:avLst/>
          </a:prstGeom>
        </p:spPr>
        <p:txBody>
          <a:bodyPr/>
          <a:lstStyle>
            <a:lvl1pPr>
              <a:defRPr/>
            </a:lvl1pPr>
          </a:lstStyle>
          <a:p>
            <a:pPr lvl="0"/>
            <a:r>
              <a:rPr lang="en-US" dirty="0"/>
              <a:t> </a:t>
            </a:r>
            <a:endParaRPr lang="en-AU" dirty="0"/>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40928" y="4059949"/>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GB"/>
              <a:t>Click to 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030400"/>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799" y="4050433"/>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GB"/>
              <a:t>Click to edit Master title style</a:t>
            </a:r>
            <a:endParaRPr lang="en-AU" dirty="0"/>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endParaRPr lang="en-AU"/>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652B2A8D-B4F0-4F59-9EF7-9E937C1D8258}" type="slidenum">
              <a:rPr lang="en-AU" smtClean="0"/>
              <a:t>‹#›</a:t>
            </a:fld>
            <a:endParaRPr lang="en-AU"/>
          </a:p>
        </p:txBody>
      </p:sp>
      <p:sp>
        <p:nvSpPr>
          <p:cNvPr id="25" name="Text Placeholder 5">
            <a:extLst>
              <a:ext uri="{FF2B5EF4-FFF2-40B4-BE49-F238E27FC236}">
                <a16:creationId xmlns:a16="http://schemas.microsoft.com/office/drawing/2014/main" id="{E3EEABC2-F12A-48B3-8BD1-6F2CE1CA2422}"/>
              </a:ext>
            </a:extLst>
          </p:cNvPr>
          <p:cNvSpPr>
            <a:spLocks noGrp="1"/>
          </p:cNvSpPr>
          <p:nvPr>
            <p:ph type="body" sz="quarter" idx="35"/>
          </p:nvPr>
        </p:nvSpPr>
        <p:spPr>
          <a:xfrm>
            <a:off x="6240928" y="2028166"/>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GB"/>
              <a:t>Click to edit Master text styles</a:t>
            </a:r>
          </a:p>
        </p:txBody>
      </p:sp>
      <p:sp>
        <p:nvSpPr>
          <p:cNvPr id="26" name="Text Placeholder 5">
            <a:extLst>
              <a:ext uri="{FF2B5EF4-FFF2-40B4-BE49-F238E27FC236}">
                <a16:creationId xmlns:a16="http://schemas.microsoft.com/office/drawing/2014/main" id="{88F298BC-8471-411E-B254-EFEEFEB67AEA}"/>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0248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19C6CF3-60A7-899D-2A0B-5CB145E232EB}"/>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17" name="Title 1">
            <a:extLst>
              <a:ext uri="{FF2B5EF4-FFF2-40B4-BE49-F238E27FC236}">
                <a16:creationId xmlns:a16="http://schemas.microsoft.com/office/drawing/2014/main" id="{66432C9E-CC92-4B1E-A531-00A7F945EA89}"/>
              </a:ext>
            </a:extLst>
          </p:cNvPr>
          <p:cNvSpPr>
            <a:spLocks noGrp="1"/>
          </p:cNvSpPr>
          <p:nvPr>
            <p:ph type="title" hasCustomPrompt="1"/>
          </p:nvPr>
        </p:nvSpPr>
        <p:spPr>
          <a:xfrm>
            <a:off x="1703512" y="2012082"/>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dirty="0"/>
              <a:t>Presentation title goes here</a:t>
            </a:r>
            <a:endParaRPr lang="en-AU" dirty="0"/>
          </a:p>
        </p:txBody>
      </p:sp>
      <p:sp>
        <p:nvSpPr>
          <p:cNvPr id="18" name="Text Placeholder 6">
            <a:extLst>
              <a:ext uri="{FF2B5EF4-FFF2-40B4-BE49-F238E27FC236}">
                <a16:creationId xmlns:a16="http://schemas.microsoft.com/office/drawing/2014/main" id="{08B01333-1B7A-4924-B0F3-974EA92411A2}"/>
              </a:ext>
            </a:extLst>
          </p:cNvPr>
          <p:cNvSpPr>
            <a:spLocks noGrp="1"/>
          </p:cNvSpPr>
          <p:nvPr>
            <p:ph type="body" sz="quarter" idx="11" hasCustomPrompt="1"/>
          </p:nvPr>
        </p:nvSpPr>
        <p:spPr>
          <a:xfrm>
            <a:off x="1703484" y="3539108"/>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dirty="0"/>
              <a:t>Presentation subtitle goes here</a:t>
            </a:r>
          </a:p>
        </p:txBody>
      </p:sp>
      <p:pic>
        <p:nvPicPr>
          <p:cNvPr id="8" name="Picture 7">
            <a:extLst>
              <a:ext uri="{FF2B5EF4-FFF2-40B4-BE49-F238E27FC236}">
                <a16:creationId xmlns:a16="http://schemas.microsoft.com/office/drawing/2014/main" id="{984191BB-9746-40D8-0239-82926101E697}"/>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2986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l">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6322634"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652B2A8D-B4F0-4F59-9EF7-9E937C1D8258}" type="slidenum">
              <a:rPr lang="en-AU" smtClean="0"/>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6960096" y="2552856"/>
            <a:ext cx="3024336" cy="1538883"/>
          </a:xfrm>
        </p:spPr>
        <p:txBody>
          <a:bodyPr vert="horz" wrap="square" lIns="0" tIns="0" rIns="0" bIns="0" rtlCol="0" anchor="b" anchorCtr="0">
            <a:spAutoFit/>
          </a:bodyPr>
          <a:lstStyle>
            <a:lvl1pPr>
              <a:defRPr lang="en-US" sz="2000" b="1" spc="25" dirty="0" smtClean="0">
                <a:solidFill>
                  <a:schemeClr val="bg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r>
              <a:rPr lang="en-US" dirty="0"/>
              <a:t> </a:t>
            </a:r>
            <a:r>
              <a:rPr lang="en-US" dirty="0" err="1"/>
              <a:t>aliquam</a:t>
            </a:r>
            <a:r>
              <a:rPr lang="en-US" dirty="0"/>
              <a:t> in </a:t>
            </a:r>
            <a:r>
              <a:rPr lang="en-US" dirty="0" err="1"/>
              <a:t>elit</a:t>
            </a:r>
            <a:r>
              <a:rPr lang="en-US" dirty="0"/>
              <a:t> </a:t>
            </a:r>
            <a:r>
              <a:rPr lang="en-US" dirty="0" err="1"/>
              <a:t>urna</a:t>
            </a:r>
            <a:endParaRPr lang="en-US" dirty="0"/>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6960096" y="4509120"/>
            <a:ext cx="3024336" cy="215444"/>
          </a:xfrm>
        </p:spPr>
        <p:txBody>
          <a:bodyPr vert="horz" wrap="square" lIns="0" tIns="0" rIns="0" bIns="0" rtlCol="0" anchor="t">
            <a:spAutoFit/>
          </a:bodyPr>
          <a:lstStyle>
            <a:lvl1pPr>
              <a:defRPr lang="en-US" sz="1400" b="0" spc="25" dirty="0" smtClean="0">
                <a:solidFill>
                  <a:schemeClr val="bg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endParaRPr lang="en-US" dirty="0"/>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6960096" y="4295030"/>
            <a:ext cx="950400" cy="108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Tree>
    <p:extLst>
      <p:ext uri="{BB962C8B-B14F-4D97-AF65-F5344CB8AC3E}">
        <p14:creationId xmlns:p14="http://schemas.microsoft.com/office/powerpoint/2010/main" val="26683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r">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2639616"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652B2A8D-B4F0-4F59-9EF7-9E937C1D8258}" type="slidenum">
              <a:rPr lang="en-AU" smtClean="0"/>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3277078" y="2552856"/>
            <a:ext cx="3024336" cy="1538883"/>
          </a:xfrm>
        </p:spPr>
        <p:txBody>
          <a:bodyPr vert="horz" wrap="square" lIns="0" tIns="0" rIns="0" bIns="0" rtlCol="0" anchor="b" anchorCtr="0">
            <a:spAutoFit/>
          </a:bodyPr>
          <a:lstStyle>
            <a:lvl1pPr>
              <a:defRPr lang="en-US" sz="2000" b="1" spc="25" dirty="0" smtClean="0">
                <a:solidFill>
                  <a:schemeClr val="accent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r>
              <a:rPr lang="en-US" dirty="0"/>
              <a:t> </a:t>
            </a:r>
            <a:r>
              <a:rPr lang="en-US" dirty="0" err="1"/>
              <a:t>aliquam</a:t>
            </a:r>
            <a:r>
              <a:rPr lang="en-US" dirty="0"/>
              <a:t> in </a:t>
            </a:r>
            <a:r>
              <a:rPr lang="en-US" dirty="0" err="1"/>
              <a:t>elit</a:t>
            </a:r>
            <a:r>
              <a:rPr lang="en-US" dirty="0"/>
              <a:t> </a:t>
            </a:r>
            <a:r>
              <a:rPr lang="en-US" dirty="0" err="1"/>
              <a:t>urna</a:t>
            </a:r>
            <a:endParaRPr lang="en-US" dirty="0"/>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3277078" y="4509120"/>
            <a:ext cx="3024336" cy="215444"/>
          </a:xfrm>
        </p:spPr>
        <p:txBody>
          <a:bodyPr vert="horz" wrap="square" lIns="0" tIns="0" rIns="0" bIns="0" rtlCol="0" anchor="t">
            <a:spAutoFit/>
          </a:bodyPr>
          <a:lstStyle>
            <a:lvl1pPr>
              <a:defRPr lang="en-US" sz="1400" b="0" spc="25" dirty="0" smtClean="0">
                <a:solidFill>
                  <a:schemeClr val="accent1"/>
                </a:solidFill>
                <a:latin typeface="+mn-lt"/>
                <a:ea typeface="+mj-ea"/>
                <a:cs typeface="+mj-cs"/>
              </a:defRPr>
            </a:lvl1pPr>
          </a:lstStyle>
          <a:p>
            <a:pPr marL="12700" lvl="0">
              <a:lnSpc>
                <a:spcPct val="100000"/>
              </a:lnSpc>
              <a:spcBef>
                <a:spcPts val="0"/>
              </a:spcBef>
            </a:pPr>
            <a:r>
              <a:rPr lang="en-US" dirty="0" err="1"/>
              <a:t>Consectetur</a:t>
            </a:r>
            <a:r>
              <a:rPr lang="en-US" dirty="0"/>
              <a:t> </a:t>
            </a:r>
            <a:r>
              <a:rPr lang="en-US" dirty="0" err="1"/>
              <a:t>adipiscing</a:t>
            </a:r>
            <a:endParaRPr lang="en-US" dirty="0"/>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3277078" y="4295030"/>
            <a:ext cx="950400" cy="10800"/>
          </a:xfrm>
          <a:prstGeom prst="rect">
            <a:avLst/>
          </a:prstGeom>
          <a:solidFill>
            <a:schemeClr val="tx2">
              <a:alpha val="50000"/>
            </a:schemeClr>
          </a:solidFill>
        </p:spPr>
        <p:txBody>
          <a:bodyPr/>
          <a:lstStyle>
            <a:lvl1pPr>
              <a:defRPr>
                <a:latin typeface="+mn-lt"/>
              </a:defRPr>
            </a:lvl1pPr>
          </a:lstStyle>
          <a:p>
            <a:pPr lvl="0"/>
            <a:r>
              <a:rPr lang="en-US" dirty="0"/>
              <a:t> </a:t>
            </a:r>
            <a:endParaRPr lang="en-AU" dirty="0"/>
          </a:p>
        </p:txBody>
      </p:sp>
    </p:spTree>
    <p:extLst>
      <p:ext uri="{BB962C8B-B14F-4D97-AF65-F5344CB8AC3E}">
        <p14:creationId xmlns:p14="http://schemas.microsoft.com/office/powerpoint/2010/main" val="357821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mage + icons + one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BA98747-0DB5-4B1B-B49E-00EE7FBBF5D6}"/>
              </a:ext>
            </a:extLst>
          </p:cNvPr>
          <p:cNvSpPr>
            <a:spLocks noGrp="1"/>
          </p:cNvSpPr>
          <p:nvPr>
            <p:ph type="pic" sz="quarter" idx="33" hasCustomPrompt="1"/>
          </p:nvPr>
        </p:nvSpPr>
        <p:spPr>
          <a:xfrm>
            <a:off x="-4514" y="1306470"/>
            <a:ext cx="3753813" cy="5546544"/>
          </a:xfrm>
          <a:custGeom>
            <a:avLst/>
            <a:gdLst>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0 w 3753813"/>
              <a:gd name="connsiteY4" fmla="*/ 6308592 h 6308700"/>
              <a:gd name="connsiteX5" fmla="*/ 1216808 w 3753813"/>
              <a:gd name="connsiteY5" fmla="*/ 6308592 h 6308700"/>
              <a:gd name="connsiteX6" fmla="*/ 1216808 w 3753813"/>
              <a:gd name="connsiteY6" fmla="*/ 6308513 h 6308700"/>
              <a:gd name="connsiteX7" fmla="*/ 1142621 w 3753813"/>
              <a:gd name="connsiteY7" fmla="*/ 6308513 h 6308700"/>
              <a:gd name="connsiteX8" fmla="*/ 11598 w 3753813"/>
              <a:gd name="connsiteY8" fmla="*/ 5267228 h 6308700"/>
              <a:gd name="connsiteX9" fmla="*/ 0 w 3753813"/>
              <a:gd name="connsiteY9" fmla="*/ 5221165 h 6308700"/>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1216808 w 3753813"/>
              <a:gd name="connsiteY4" fmla="*/ 6308592 h 6308700"/>
              <a:gd name="connsiteX5" fmla="*/ 1216808 w 3753813"/>
              <a:gd name="connsiteY5" fmla="*/ 6308513 h 6308700"/>
              <a:gd name="connsiteX6" fmla="*/ 1142621 w 3753813"/>
              <a:gd name="connsiteY6" fmla="*/ 6308513 h 6308700"/>
              <a:gd name="connsiteX7" fmla="*/ 11598 w 3753813"/>
              <a:gd name="connsiteY7" fmla="*/ 5267228 h 6308700"/>
              <a:gd name="connsiteX8" fmla="*/ 0 w 3753813"/>
              <a:gd name="connsiteY8" fmla="*/ 5221165 h 6308700"/>
              <a:gd name="connsiteX9" fmla="*/ 0 w 3753813"/>
              <a:gd name="connsiteY9" fmla="*/ 0 h 6308700"/>
              <a:gd name="connsiteX0" fmla="*/ 0 w 3753813"/>
              <a:gd name="connsiteY0" fmla="*/ 0 h 6308700"/>
              <a:gd name="connsiteX1" fmla="*/ 3753813 w 3753813"/>
              <a:gd name="connsiteY1" fmla="*/ 0 h 6308700"/>
              <a:gd name="connsiteX2" fmla="*/ 3753813 w 3753813"/>
              <a:gd name="connsiteY2" fmla="*/ 6308700 h 6308700"/>
              <a:gd name="connsiteX3" fmla="*/ 1216808 w 3753813"/>
              <a:gd name="connsiteY3" fmla="*/ 6308592 h 6308700"/>
              <a:gd name="connsiteX4" fmla="*/ 1216808 w 3753813"/>
              <a:gd name="connsiteY4" fmla="*/ 6308513 h 6308700"/>
              <a:gd name="connsiteX5" fmla="*/ 1142621 w 3753813"/>
              <a:gd name="connsiteY5" fmla="*/ 6308513 h 6308700"/>
              <a:gd name="connsiteX6" fmla="*/ 11598 w 3753813"/>
              <a:gd name="connsiteY6" fmla="*/ 5267228 h 6308700"/>
              <a:gd name="connsiteX7" fmla="*/ 0 w 3753813"/>
              <a:gd name="connsiteY7" fmla="*/ 5221165 h 6308700"/>
              <a:gd name="connsiteX8" fmla="*/ 0 w 3753813"/>
              <a:gd name="connsiteY8" fmla="*/ 0 h 63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813" h="6308700">
                <a:moveTo>
                  <a:pt x="0" y="0"/>
                </a:moveTo>
                <a:lnTo>
                  <a:pt x="3753813" y="0"/>
                </a:lnTo>
                <a:lnTo>
                  <a:pt x="3753813" y="6308700"/>
                </a:lnTo>
                <a:lnTo>
                  <a:pt x="1216808" y="6308592"/>
                </a:lnTo>
                <a:lnTo>
                  <a:pt x="1216808" y="6308513"/>
                </a:lnTo>
                <a:lnTo>
                  <a:pt x="1142621" y="6308513"/>
                </a:lnTo>
                <a:cubicBezTo>
                  <a:pt x="580256" y="6137392"/>
                  <a:pt x="148576" y="5723798"/>
                  <a:pt x="11598" y="5267228"/>
                </a:cubicBezTo>
                <a:lnTo>
                  <a:pt x="0" y="5221165"/>
                </a:lnTo>
                <a:lnTo>
                  <a:pt x="0" y="0"/>
                </a:lnTo>
                <a:close/>
              </a:path>
            </a:pathLst>
          </a:custGeom>
          <a:solidFill>
            <a:schemeClr val="bg1">
              <a:lumMod val="95000"/>
            </a:schemeClr>
          </a:solidFill>
        </p:spPr>
        <p:txBody>
          <a:bodyPr wrap="square" anchor="ctr" anchorCtr="0">
            <a:noAutofit/>
          </a:bodyPr>
          <a:lstStyle>
            <a:lvl1pPr algn="ctr">
              <a:defRPr/>
            </a:lvl1pPr>
          </a:lstStyle>
          <a:p>
            <a:r>
              <a:rPr lang="en-AU" dirty="0"/>
              <a:t>Insert image and send to back</a:t>
            </a:r>
          </a:p>
        </p:txBody>
      </p:sp>
      <p:sp>
        <p:nvSpPr>
          <p:cNvPr id="7" name="Rectangle 6">
            <a:extLst>
              <a:ext uri="{FF2B5EF4-FFF2-40B4-BE49-F238E27FC236}">
                <a16:creationId xmlns:a16="http://schemas.microsoft.com/office/drawing/2014/main" id="{D7C74646-5116-45C7-99CA-F3BEE3092EC8}"/>
              </a:ext>
            </a:extLst>
          </p:cNvPr>
          <p:cNvSpPr/>
          <p:nvPr/>
        </p:nvSpPr>
        <p:spPr>
          <a:xfrm>
            <a:off x="3801968" y="1311456"/>
            <a:ext cx="3491358" cy="5546544"/>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8F0D68F-568E-4F07-BF1B-D56E5E1616BC}"/>
              </a:ext>
            </a:extLst>
          </p:cNvPr>
          <p:cNvSpPr>
            <a:spLocks noGrp="1"/>
          </p:cNvSpPr>
          <p:nvPr>
            <p:ph type="sldNum" sz="quarter" idx="11"/>
          </p:nvPr>
        </p:nvSpPr>
        <p:spPr/>
        <p:txBody>
          <a:bodyPr/>
          <a:lstStyle/>
          <a:p>
            <a:fld id="{652B2A8D-B4F0-4F59-9EF7-9E937C1D8258}" type="slidenum">
              <a:rPr lang="en-AU" smtClean="0"/>
              <a:t>‹#›</a:t>
            </a:fld>
            <a:endParaRPr lang="en-AU"/>
          </a:p>
        </p:txBody>
      </p:sp>
      <p:sp>
        <p:nvSpPr>
          <p:cNvPr id="8" name="Title 3">
            <a:extLst>
              <a:ext uri="{FF2B5EF4-FFF2-40B4-BE49-F238E27FC236}">
                <a16:creationId xmlns:a16="http://schemas.microsoft.com/office/drawing/2014/main" id="{B7690930-F7A3-403F-8CD6-64AE7616C481}"/>
              </a:ext>
            </a:extLst>
          </p:cNvPr>
          <p:cNvSpPr>
            <a:spLocks noGrp="1"/>
          </p:cNvSpPr>
          <p:nvPr>
            <p:ph type="title" hasCustomPrompt="1"/>
          </p:nvPr>
        </p:nvSpPr>
        <p:spPr>
          <a:xfrm>
            <a:off x="7551600" y="1307416"/>
            <a:ext cx="3945000" cy="469056"/>
          </a:xfrm>
        </p:spPr>
        <p:txBody>
          <a:bodyPr/>
          <a:lstStyle>
            <a:lvl1pPr>
              <a:defRPr/>
            </a:lvl1pPr>
          </a:lstStyle>
          <a:p>
            <a:r>
              <a:rPr lang="en-US" dirty="0"/>
              <a:t>Title here</a:t>
            </a:r>
            <a:endParaRPr lang="en-AU" dirty="0"/>
          </a:p>
        </p:txBody>
      </p:sp>
      <p:sp>
        <p:nvSpPr>
          <p:cNvPr id="11" name="Text Placeholder 10">
            <a:extLst>
              <a:ext uri="{FF2B5EF4-FFF2-40B4-BE49-F238E27FC236}">
                <a16:creationId xmlns:a16="http://schemas.microsoft.com/office/drawing/2014/main" id="{6710EEB8-1B8C-4828-AF29-90D9289687B3}"/>
              </a:ext>
            </a:extLst>
          </p:cNvPr>
          <p:cNvSpPr>
            <a:spLocks noGrp="1"/>
          </p:cNvSpPr>
          <p:nvPr>
            <p:ph type="body" sz="quarter" idx="32"/>
          </p:nvPr>
        </p:nvSpPr>
        <p:spPr>
          <a:xfrm>
            <a:off x="7559562" y="1916832"/>
            <a:ext cx="3937038" cy="42896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9">
            <a:extLst>
              <a:ext uri="{FF2B5EF4-FFF2-40B4-BE49-F238E27FC236}">
                <a16:creationId xmlns:a16="http://schemas.microsoft.com/office/drawing/2014/main" id="{2C1FFA05-383E-4EA0-8A7A-14406633FDAE}"/>
              </a:ext>
            </a:extLst>
          </p:cNvPr>
          <p:cNvSpPr>
            <a:spLocks noGrp="1"/>
          </p:cNvSpPr>
          <p:nvPr>
            <p:ph sz="quarter" idx="34" hasCustomPrompt="1"/>
          </p:nvPr>
        </p:nvSpPr>
        <p:spPr>
          <a:xfrm>
            <a:off x="4511824" y="1993680"/>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5" name="Content Placeholder 9">
            <a:extLst>
              <a:ext uri="{FF2B5EF4-FFF2-40B4-BE49-F238E27FC236}">
                <a16:creationId xmlns:a16="http://schemas.microsoft.com/office/drawing/2014/main" id="{EF7C04B6-0E34-422C-AFA2-C2258851736A}"/>
              </a:ext>
            </a:extLst>
          </p:cNvPr>
          <p:cNvSpPr>
            <a:spLocks noGrp="1"/>
          </p:cNvSpPr>
          <p:nvPr>
            <p:ph sz="quarter" idx="35" hasCustomPrompt="1"/>
          </p:nvPr>
        </p:nvSpPr>
        <p:spPr>
          <a:xfrm>
            <a:off x="4511824" y="3470058"/>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6" name="Content Placeholder 9">
            <a:extLst>
              <a:ext uri="{FF2B5EF4-FFF2-40B4-BE49-F238E27FC236}">
                <a16:creationId xmlns:a16="http://schemas.microsoft.com/office/drawing/2014/main" id="{626B73AE-3585-4450-A61F-2665857EB816}"/>
              </a:ext>
            </a:extLst>
          </p:cNvPr>
          <p:cNvSpPr>
            <a:spLocks noGrp="1"/>
          </p:cNvSpPr>
          <p:nvPr>
            <p:ph sz="quarter" idx="36" hasCustomPrompt="1"/>
          </p:nvPr>
        </p:nvSpPr>
        <p:spPr>
          <a:xfrm>
            <a:off x="4511824" y="4946435"/>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Edit Master text styles</a:t>
            </a:r>
          </a:p>
          <a:p>
            <a:pPr lvl="1"/>
            <a:r>
              <a:rPr lang="en-US" dirty="0"/>
              <a:t>Second level</a:t>
            </a:r>
          </a:p>
        </p:txBody>
      </p:sp>
      <p:sp>
        <p:nvSpPr>
          <p:cNvPr id="17" name="Content Placeholder 12">
            <a:extLst>
              <a:ext uri="{FF2B5EF4-FFF2-40B4-BE49-F238E27FC236}">
                <a16:creationId xmlns:a16="http://schemas.microsoft.com/office/drawing/2014/main" id="{CEB3261A-B820-4F34-AA9C-ECB6FADB7347}"/>
              </a:ext>
            </a:extLst>
          </p:cNvPr>
          <p:cNvSpPr>
            <a:spLocks noGrp="1"/>
          </p:cNvSpPr>
          <p:nvPr>
            <p:ph sz="quarter" idx="12" hasCustomPrompt="1"/>
          </p:nvPr>
        </p:nvSpPr>
        <p:spPr>
          <a:xfrm>
            <a:off x="4007691" y="1993680"/>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18" name="Content Placeholder 12">
            <a:extLst>
              <a:ext uri="{FF2B5EF4-FFF2-40B4-BE49-F238E27FC236}">
                <a16:creationId xmlns:a16="http://schemas.microsoft.com/office/drawing/2014/main" id="{9E0DE186-927A-456D-BA02-3331C27470FD}"/>
              </a:ext>
            </a:extLst>
          </p:cNvPr>
          <p:cNvSpPr>
            <a:spLocks noGrp="1"/>
          </p:cNvSpPr>
          <p:nvPr>
            <p:ph sz="quarter" idx="37" hasCustomPrompt="1"/>
          </p:nvPr>
        </p:nvSpPr>
        <p:spPr>
          <a:xfrm>
            <a:off x="4007691" y="3470058"/>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19" name="Content Placeholder 12">
            <a:extLst>
              <a:ext uri="{FF2B5EF4-FFF2-40B4-BE49-F238E27FC236}">
                <a16:creationId xmlns:a16="http://schemas.microsoft.com/office/drawing/2014/main" id="{EC74DFA6-B8C2-4882-ADA6-BDDC15DB7D90}"/>
              </a:ext>
            </a:extLst>
          </p:cNvPr>
          <p:cNvSpPr>
            <a:spLocks noGrp="1"/>
          </p:cNvSpPr>
          <p:nvPr>
            <p:ph sz="quarter" idx="38" hasCustomPrompt="1"/>
          </p:nvPr>
        </p:nvSpPr>
        <p:spPr>
          <a:xfrm>
            <a:off x="4007691" y="4946435"/>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Tree>
    <p:extLst>
      <p:ext uri="{BB962C8B-B14F-4D97-AF65-F5344CB8AC3E}">
        <p14:creationId xmlns:p14="http://schemas.microsoft.com/office/powerpoint/2010/main" val="371094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table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6" name="Rectangle 5">
            <a:extLst>
              <a:ext uri="{FF2B5EF4-FFF2-40B4-BE49-F238E27FC236}">
                <a16:creationId xmlns:a16="http://schemas.microsoft.com/office/drawing/2014/main" id="{F394381A-1796-48D3-99D8-9D18726C1C17}"/>
              </a:ext>
            </a:extLst>
          </p:cNvPr>
          <p:cNvSpPr/>
          <p:nvPr/>
        </p:nvSpPr>
        <p:spPr>
          <a:xfrm flipV="1">
            <a:off x="-7364" y="2030400"/>
            <a:ext cx="12199364" cy="441176"/>
          </a:xfrm>
          <a:prstGeom prst="rect">
            <a:avLst/>
          </a:prstGeom>
          <a:gradFill flip="none" rotWithShape="1">
            <a:gsLst>
              <a:gs pos="38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895356"/>
          </a:xfrm>
        </p:spPr>
        <p:txBody>
          <a:bodyPr/>
          <a:lstStyle>
            <a:lvl1pPr>
              <a:defRPr>
                <a:solidFill>
                  <a:schemeClr val="bg1"/>
                </a:solidFill>
              </a:defRPr>
            </a:lvl1pPr>
          </a:lstStyle>
          <a:p>
            <a:r>
              <a:rPr lang="en-GB"/>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9903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652B2A8D-B4F0-4F59-9EF7-9E937C1D8258}" type="slidenum">
              <a:rPr lang="en-AU" smtClean="0"/>
              <a:t>‹#›</a:t>
            </a:fld>
            <a:endParaRPr lang="en-AU"/>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671887"/>
          </a:xfrm>
        </p:spPr>
        <p:txBody>
          <a:bodyPr/>
          <a:lstStyle>
            <a:lvl1pPr>
              <a:defRPr>
                <a:solidFill>
                  <a:schemeClr val="bg1"/>
                </a:solidFill>
              </a:defRPr>
            </a:lvl1pPr>
          </a:lstStyle>
          <a:p>
            <a:r>
              <a:rPr lang="en-GB"/>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20551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B02A2A-B474-483E-8BA0-6F967ADE9726}"/>
              </a:ext>
            </a:extLst>
          </p:cNvPr>
          <p:cNvSpPr>
            <a:spLocks noGrp="1"/>
          </p:cNvSpPr>
          <p:nvPr>
            <p:ph type="ftr" sz="quarter" idx="10"/>
          </p:nvPr>
        </p:nvSpPr>
        <p:spPr/>
        <p:txBody>
          <a:bodyPr/>
          <a:lstStyle/>
          <a:p>
            <a:endParaRPr lang="en-AU"/>
          </a:p>
        </p:txBody>
      </p:sp>
      <p:sp>
        <p:nvSpPr>
          <p:cNvPr id="4" name="Slide Number Placeholder 3">
            <a:extLst>
              <a:ext uri="{FF2B5EF4-FFF2-40B4-BE49-F238E27FC236}">
                <a16:creationId xmlns:a16="http://schemas.microsoft.com/office/drawing/2014/main" id="{1C168D10-C8CC-42E5-BF51-D9C5BB3F450E}"/>
              </a:ext>
            </a:extLst>
          </p:cNvPr>
          <p:cNvSpPr>
            <a:spLocks noGrp="1"/>
          </p:cNvSpPr>
          <p:nvPr>
            <p:ph type="sldNum" sz="quarter" idx="11"/>
          </p:nvPr>
        </p:nvSpPr>
        <p:spPr/>
        <p:txBody>
          <a:bodyPr/>
          <a:lstStyle/>
          <a:p>
            <a:fld id="{652B2A8D-B4F0-4F59-9EF7-9E937C1D8258}" type="slidenum">
              <a:rPr lang="en-AU" smtClean="0"/>
              <a:t>‹#›</a:t>
            </a:fld>
            <a:endParaRPr lang="en-AU"/>
          </a:p>
        </p:txBody>
      </p:sp>
      <p:sp>
        <p:nvSpPr>
          <p:cNvPr id="14" name="Picture Placeholder 21">
            <a:extLst>
              <a:ext uri="{FF2B5EF4-FFF2-40B4-BE49-F238E27FC236}">
                <a16:creationId xmlns:a16="http://schemas.microsoft.com/office/drawing/2014/main" id="{FEDE633B-2FE4-48AB-9CD1-2A1EB093AF9E}"/>
              </a:ext>
            </a:extLst>
          </p:cNvPr>
          <p:cNvSpPr>
            <a:spLocks noGrp="1"/>
          </p:cNvSpPr>
          <p:nvPr>
            <p:ph type="pic" sz="quarter" idx="14"/>
          </p:nvPr>
        </p:nvSpPr>
        <p:spPr>
          <a:xfrm>
            <a:off x="3718535" y="2778974"/>
            <a:ext cx="2301456" cy="3514546"/>
          </a:xfrm>
          <a:solidFill>
            <a:schemeClr val="bg1">
              <a:lumMod val="95000"/>
            </a:schemeClr>
          </a:solidFill>
        </p:spPr>
        <p:txBody>
          <a:bodyPr/>
          <a:lstStyle/>
          <a:p>
            <a:r>
              <a:rPr lang="en-GB"/>
              <a:t>Click icon to add picture</a:t>
            </a:r>
            <a:endParaRPr lang="en-US" dirty="0"/>
          </a:p>
        </p:txBody>
      </p:sp>
      <p:sp>
        <p:nvSpPr>
          <p:cNvPr id="17" name="Picture Placeholder 21">
            <a:extLst>
              <a:ext uri="{FF2B5EF4-FFF2-40B4-BE49-F238E27FC236}">
                <a16:creationId xmlns:a16="http://schemas.microsoft.com/office/drawing/2014/main" id="{B62BB5B9-4568-4309-93B5-668133F36808}"/>
              </a:ext>
            </a:extLst>
          </p:cNvPr>
          <p:cNvSpPr>
            <a:spLocks noGrp="1"/>
          </p:cNvSpPr>
          <p:nvPr>
            <p:ph type="pic" sz="quarter" idx="19"/>
          </p:nvPr>
        </p:nvSpPr>
        <p:spPr>
          <a:xfrm>
            <a:off x="8566940" y="908720"/>
            <a:ext cx="2964660" cy="5384800"/>
          </a:xfrm>
          <a:solidFill>
            <a:schemeClr val="bg1">
              <a:lumMod val="95000"/>
            </a:schemeClr>
          </a:solidFill>
        </p:spPr>
        <p:txBody>
          <a:bodyPr/>
          <a:lstStyle/>
          <a:p>
            <a:r>
              <a:rPr lang="en-GB"/>
              <a:t>Click icon to add picture</a:t>
            </a:r>
            <a:endParaRPr lang="en-US"/>
          </a:p>
        </p:txBody>
      </p:sp>
      <p:sp>
        <p:nvSpPr>
          <p:cNvPr id="19" name="Rectangle 18">
            <a:extLst>
              <a:ext uri="{FF2B5EF4-FFF2-40B4-BE49-F238E27FC236}">
                <a16:creationId xmlns:a16="http://schemas.microsoft.com/office/drawing/2014/main" id="{380F20EE-FF0D-49B8-9D8F-6FF4988FD153}"/>
              </a:ext>
            </a:extLst>
          </p:cNvPr>
          <p:cNvSpPr/>
          <p:nvPr/>
        </p:nvSpPr>
        <p:spPr>
          <a:xfrm>
            <a:off x="660400" y="872705"/>
            <a:ext cx="2985168" cy="5420816"/>
          </a:xfrm>
          <a:prstGeom prst="rect">
            <a:avLst/>
          </a:prstGeom>
          <a:gradFill flip="none" rotWithShape="1">
            <a:gsLst>
              <a:gs pos="38000">
                <a:schemeClr val="accent1"/>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1">
            <a:extLst>
              <a:ext uri="{FF2B5EF4-FFF2-40B4-BE49-F238E27FC236}">
                <a16:creationId xmlns:a16="http://schemas.microsoft.com/office/drawing/2014/main" id="{BDF2E1FE-5917-4797-9E49-44EFF2621531}"/>
              </a:ext>
            </a:extLst>
          </p:cNvPr>
          <p:cNvSpPr>
            <a:spLocks noGrp="1"/>
          </p:cNvSpPr>
          <p:nvPr>
            <p:ph type="pic" sz="quarter" idx="21"/>
          </p:nvPr>
        </p:nvSpPr>
        <p:spPr>
          <a:xfrm>
            <a:off x="6158903" y="908720"/>
            <a:ext cx="2301456" cy="3514546"/>
          </a:xfrm>
          <a:solidFill>
            <a:schemeClr val="bg1">
              <a:lumMod val="95000"/>
            </a:schemeClr>
          </a:solidFill>
        </p:spPr>
        <p:txBody>
          <a:bodyPr/>
          <a:lstStyle/>
          <a:p>
            <a:r>
              <a:rPr lang="en-GB"/>
              <a:t>Click icon to add picture</a:t>
            </a:r>
            <a:endParaRPr lang="en-US" dirty="0"/>
          </a:p>
        </p:txBody>
      </p:sp>
      <p:sp>
        <p:nvSpPr>
          <p:cNvPr id="21" name="Title 20">
            <a:extLst>
              <a:ext uri="{FF2B5EF4-FFF2-40B4-BE49-F238E27FC236}">
                <a16:creationId xmlns:a16="http://schemas.microsoft.com/office/drawing/2014/main" id="{B3DC9EC2-22B3-4E80-AE40-B61675B3E917}"/>
              </a:ext>
            </a:extLst>
          </p:cNvPr>
          <p:cNvSpPr>
            <a:spLocks noGrp="1"/>
          </p:cNvSpPr>
          <p:nvPr>
            <p:ph type="title"/>
          </p:nvPr>
        </p:nvSpPr>
        <p:spPr>
          <a:xfrm>
            <a:off x="830541" y="1198800"/>
            <a:ext cx="2184251" cy="1728266"/>
          </a:xfrm>
        </p:spPr>
        <p:txBody>
          <a:bodyPr/>
          <a:lstStyle>
            <a:lvl1pPr>
              <a:defRPr sz="3600">
                <a:solidFill>
                  <a:schemeClr val="bg1"/>
                </a:solidFill>
              </a:defRPr>
            </a:lvl1pPr>
          </a:lstStyle>
          <a:p>
            <a:r>
              <a:rPr lang="en-GB"/>
              <a:t>Click to edit Master title style</a:t>
            </a:r>
            <a:endParaRPr lang="en-AU" dirty="0"/>
          </a:p>
        </p:txBody>
      </p:sp>
      <p:sp>
        <p:nvSpPr>
          <p:cNvPr id="22" name="Content Placeholder 12">
            <a:extLst>
              <a:ext uri="{FF2B5EF4-FFF2-40B4-BE49-F238E27FC236}">
                <a16:creationId xmlns:a16="http://schemas.microsoft.com/office/drawing/2014/main" id="{7B8817EC-F2D7-4F5F-88AB-7D60280F2F0D}"/>
              </a:ext>
            </a:extLst>
          </p:cNvPr>
          <p:cNvSpPr>
            <a:spLocks noGrp="1"/>
          </p:cNvSpPr>
          <p:nvPr>
            <p:ph sz="quarter" idx="37" hasCustomPrompt="1"/>
          </p:nvPr>
        </p:nvSpPr>
        <p:spPr>
          <a:xfrm>
            <a:off x="3198664" y="2689870"/>
            <a:ext cx="306283" cy="307975"/>
          </a:xfrm>
          <a:prstGeom prst="rect">
            <a:avLst/>
          </a:prstGeom>
        </p:spPr>
        <p:txBody>
          <a:bodyPr>
            <a:normAutofit/>
          </a:bodyPr>
          <a:lstStyle>
            <a:lvl1pPr>
              <a:defRPr sz="800">
                <a:solidFill>
                  <a:schemeClr val="bg1"/>
                </a:solidFill>
              </a:defRPr>
            </a:lvl1pPr>
          </a:lstStyle>
          <a:p>
            <a:pPr lvl="0"/>
            <a:r>
              <a:rPr lang="en-US" dirty="0"/>
              <a:t> icon</a:t>
            </a:r>
            <a:endParaRPr lang="en-AU" dirty="0"/>
          </a:p>
        </p:txBody>
      </p:sp>
      <p:sp>
        <p:nvSpPr>
          <p:cNvPr id="24" name="Text Placeholder 23">
            <a:extLst>
              <a:ext uri="{FF2B5EF4-FFF2-40B4-BE49-F238E27FC236}">
                <a16:creationId xmlns:a16="http://schemas.microsoft.com/office/drawing/2014/main" id="{6C6F5E5E-0BED-4A63-B208-AD4730EC3FFC}"/>
              </a:ext>
            </a:extLst>
          </p:cNvPr>
          <p:cNvSpPr>
            <a:spLocks noGrp="1"/>
          </p:cNvSpPr>
          <p:nvPr>
            <p:ph type="body" sz="quarter" idx="38" hasCustomPrompt="1"/>
          </p:nvPr>
        </p:nvSpPr>
        <p:spPr>
          <a:xfrm>
            <a:off x="873113" y="5402945"/>
            <a:ext cx="2160588" cy="859210"/>
          </a:xfrm>
        </p:spPr>
        <p:txBody>
          <a:bodyPr vert="horz" wrap="square" lIns="0" tIns="0" rIns="0" bIns="0" rtlCol="0" anchor="t">
            <a:spAutoFit/>
          </a:bodyPr>
          <a:lstStyle>
            <a:lvl1pPr>
              <a:defRPr lang="en-US" b="0" spc="25" smtClean="0">
                <a:solidFill>
                  <a:schemeClr val="bg1"/>
                </a:solidFill>
                <a:latin typeface="+mn-lt"/>
                <a:ea typeface="+mj-ea"/>
                <a:cs typeface="+mj-cs"/>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AU" sz="1800">
                <a:latin typeface="+mn-lt"/>
              </a:defRPr>
            </a:lvl5pPr>
          </a:lstStyle>
          <a:p>
            <a:pPr marL="12700" lvl="0">
              <a:lnSpc>
                <a:spcPct val="120000"/>
              </a:lnSpc>
              <a:spcBef>
                <a:spcPts val="0"/>
              </a:spcBef>
            </a:pP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a:t>
            </a:r>
          </a:p>
        </p:txBody>
      </p:sp>
      <p:sp>
        <p:nvSpPr>
          <p:cNvPr id="23" name="Picture Placeholder 21">
            <a:extLst>
              <a:ext uri="{FF2B5EF4-FFF2-40B4-BE49-F238E27FC236}">
                <a16:creationId xmlns:a16="http://schemas.microsoft.com/office/drawing/2014/main" id="{4D4DB864-F519-D798-00B8-776A89ECC33A}"/>
              </a:ext>
            </a:extLst>
          </p:cNvPr>
          <p:cNvSpPr>
            <a:spLocks noGrp="1"/>
          </p:cNvSpPr>
          <p:nvPr>
            <p:ph type="pic" sz="quarter" idx="39"/>
          </p:nvPr>
        </p:nvSpPr>
        <p:spPr>
          <a:xfrm>
            <a:off x="3718535" y="908720"/>
            <a:ext cx="2301456" cy="1781150"/>
          </a:xfrm>
          <a:solidFill>
            <a:schemeClr val="bg1">
              <a:lumMod val="95000"/>
            </a:schemeClr>
          </a:solidFill>
        </p:spPr>
        <p:txBody>
          <a:bodyPr/>
          <a:lstStyle/>
          <a:p>
            <a:r>
              <a:rPr lang="en-GB"/>
              <a:t>Click icon to add picture</a:t>
            </a:r>
            <a:endParaRPr lang="en-US"/>
          </a:p>
        </p:txBody>
      </p:sp>
      <p:sp>
        <p:nvSpPr>
          <p:cNvPr id="13" name="Picture Placeholder 21">
            <a:extLst>
              <a:ext uri="{FF2B5EF4-FFF2-40B4-BE49-F238E27FC236}">
                <a16:creationId xmlns:a16="http://schemas.microsoft.com/office/drawing/2014/main" id="{C0A41928-C063-9695-DECC-1289A16CF3FE}"/>
              </a:ext>
            </a:extLst>
          </p:cNvPr>
          <p:cNvSpPr>
            <a:spLocks noGrp="1"/>
          </p:cNvSpPr>
          <p:nvPr>
            <p:ph type="pic" sz="quarter" idx="40"/>
          </p:nvPr>
        </p:nvSpPr>
        <p:spPr>
          <a:xfrm>
            <a:off x="6158903" y="4512370"/>
            <a:ext cx="2301456" cy="1781150"/>
          </a:xfrm>
          <a:solidFill>
            <a:schemeClr val="bg1">
              <a:lumMod val="95000"/>
            </a:schemeClr>
          </a:solidFill>
        </p:spPr>
        <p:txBody>
          <a:bodyPr/>
          <a:lstStyle/>
          <a:p>
            <a:r>
              <a:rPr lang="en-GB"/>
              <a:t>Click icon to add picture</a:t>
            </a:r>
            <a:endParaRPr lang="en-US"/>
          </a:p>
        </p:txBody>
      </p:sp>
    </p:spTree>
    <p:extLst>
      <p:ext uri="{BB962C8B-B14F-4D97-AF65-F5344CB8AC3E}">
        <p14:creationId xmlns:p14="http://schemas.microsoft.com/office/powerpoint/2010/main" val="25482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0385095-2391-426D-A969-133DEBAAD7D2}"/>
              </a:ext>
            </a:extLst>
          </p:cNvPr>
          <p:cNvSpPr/>
          <p:nvPr/>
        </p:nvSpPr>
        <p:spPr>
          <a:xfrm>
            <a:off x="-15679" y="246"/>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chemeClr val="accent1"/>
              </a:gs>
              <a:gs pos="100000">
                <a:schemeClr val="accent2"/>
              </a:gs>
            </a:gsLst>
            <a:lin ang="10800000" scaled="1"/>
            <a:tileRect/>
          </a:gradFill>
          <a:ln w="14480" cap="flat">
            <a:noFill/>
            <a:prstDash val="solid"/>
            <a:miter/>
          </a:ln>
        </p:spPr>
        <p:txBody>
          <a:bodyPr rtlCol="0" anchor="ctr"/>
          <a:lstStyle/>
          <a:p>
            <a:endParaRPr lang="en-US" dirty="0"/>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spc="0" baseline="0" dirty="0">
                <a:solidFill>
                  <a:schemeClr val="bg1"/>
                </a:solidFill>
                <a:latin typeface="+mn-lt"/>
                <a:ea typeface="+mj-ea"/>
                <a:cs typeface="+mj-cs"/>
              </a:defRPr>
            </a:lvl1pPr>
          </a:lstStyle>
          <a:p>
            <a:pPr lvl="0">
              <a:lnSpc>
                <a:spcPct val="100000"/>
              </a:lnSpc>
              <a:spcBef>
                <a:spcPct val="0"/>
              </a:spcBef>
            </a:pPr>
            <a:r>
              <a:rPr lang="en-US" dirty="0"/>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dirty="0"/>
              <a:t>Contact</a:t>
            </a:r>
            <a:endParaRPr lang="en-AU" dirty="0"/>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dirty="0"/>
              <a:t>+61 412 345 678</a:t>
            </a:r>
          </a:p>
        </p:txBody>
      </p:sp>
      <p:sp>
        <p:nvSpPr>
          <p:cNvPr id="51" name="Text Placeholder 50">
            <a:extLst>
              <a:ext uri="{FF2B5EF4-FFF2-40B4-BE49-F238E27FC236}">
                <a16:creationId xmlns:a16="http://schemas.microsoft.com/office/drawing/2014/main" id="{CEFEC494-73C0-494E-8DE9-7C8FE7AA87FB}"/>
              </a:ext>
            </a:extLst>
          </p:cNvPr>
          <p:cNvSpPr>
            <a:spLocks noGrp="1"/>
          </p:cNvSpPr>
          <p:nvPr>
            <p:ph type="body" sz="quarter" idx="19"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65" name="Text Placeholder 64">
            <a:extLst>
              <a:ext uri="{FF2B5EF4-FFF2-40B4-BE49-F238E27FC236}">
                <a16:creationId xmlns:a16="http://schemas.microsoft.com/office/drawing/2014/main" id="{EBA3D052-5560-4BE7-B48A-7CCBABE3CB5B}"/>
              </a:ext>
            </a:extLst>
          </p:cNvPr>
          <p:cNvSpPr>
            <a:spLocks noGrp="1"/>
          </p:cNvSpPr>
          <p:nvPr>
            <p:ph type="body" sz="quarter" idx="20"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67" name="Text Placeholder 66">
            <a:extLst>
              <a:ext uri="{FF2B5EF4-FFF2-40B4-BE49-F238E27FC236}">
                <a16:creationId xmlns:a16="http://schemas.microsoft.com/office/drawing/2014/main" id="{B3550CE3-EB5D-48BF-BD90-C402F0393BF4}"/>
              </a:ext>
            </a:extLst>
          </p:cNvPr>
          <p:cNvSpPr>
            <a:spLocks noGrp="1"/>
          </p:cNvSpPr>
          <p:nvPr>
            <p:ph type="body" sz="quarter" idx="21"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70" name="Text Placeholder 69">
            <a:extLst>
              <a:ext uri="{FF2B5EF4-FFF2-40B4-BE49-F238E27FC236}">
                <a16:creationId xmlns:a16="http://schemas.microsoft.com/office/drawing/2014/main" id="{E78C0BDD-99F2-43E0-A486-A50E5712E47F}"/>
              </a:ext>
            </a:extLst>
          </p:cNvPr>
          <p:cNvSpPr>
            <a:spLocks noGrp="1"/>
          </p:cNvSpPr>
          <p:nvPr>
            <p:ph type="body" sz="quarter" idx="22"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72" name="Text Placeholder 71">
            <a:extLst>
              <a:ext uri="{FF2B5EF4-FFF2-40B4-BE49-F238E27FC236}">
                <a16:creationId xmlns:a16="http://schemas.microsoft.com/office/drawing/2014/main" id="{751850F8-1596-48EC-9EF7-59E146FE07BD}"/>
              </a:ext>
            </a:extLst>
          </p:cNvPr>
          <p:cNvSpPr>
            <a:spLocks noGrp="1"/>
          </p:cNvSpPr>
          <p:nvPr>
            <p:ph type="body" sz="quarter" idx="23"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14" name="Text Placeholder 5">
            <a:extLst>
              <a:ext uri="{FF2B5EF4-FFF2-40B4-BE49-F238E27FC236}">
                <a16:creationId xmlns:a16="http://schemas.microsoft.com/office/drawing/2014/main" id="{018B49F0-234B-4974-77BB-C696A010C8EB}"/>
              </a:ext>
            </a:extLst>
          </p:cNvPr>
          <p:cNvSpPr txBox="1">
            <a:spLocks/>
          </p:cNvSpPr>
          <p:nvPr/>
        </p:nvSpPr>
        <p:spPr bwMode="white">
          <a:xfrm>
            <a:off x="2711606" y="5313782"/>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a:t>
            </a:r>
            <a:endParaRPr lang="en-US" sz="800" dirty="0"/>
          </a:p>
        </p:txBody>
      </p:sp>
      <p:pic>
        <p:nvPicPr>
          <p:cNvPr id="15" name="Picture 14">
            <a:extLst>
              <a:ext uri="{FF2B5EF4-FFF2-40B4-BE49-F238E27FC236}">
                <a16:creationId xmlns:a16="http://schemas.microsoft.com/office/drawing/2014/main" id="{199D9129-7B58-D3FD-2A63-67A7AE280B45}"/>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1742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51E340C-E489-401B-B6F3-AAF3490020FA}"/>
              </a:ext>
            </a:extLst>
          </p:cNvPr>
          <p:cNvSpPr>
            <a:spLocks noGrp="1"/>
          </p:cNvSpPr>
          <p:nvPr>
            <p:ph type="pic" sz="quarter" idx="19" hasCustomPrompt="1"/>
          </p:nvPr>
        </p:nvSpPr>
        <p:spPr>
          <a:xfrm>
            <a:off x="-15680" y="245"/>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chemeClr val="bg1">
              <a:lumMod val="95000"/>
            </a:schemeClr>
          </a:solidFill>
        </p:spPr>
        <p:txBody>
          <a:bodyPr wrap="square">
            <a:noAutofit/>
          </a:bodyPr>
          <a:lstStyle>
            <a:lvl1pPr>
              <a:defRPr/>
            </a:lvl1pPr>
          </a:lstStyle>
          <a:p>
            <a:r>
              <a:rPr lang="en-AU" dirty="0"/>
              <a:t>Insert image and send to back</a:t>
            </a:r>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baseline="0" dirty="0">
                <a:solidFill>
                  <a:schemeClr val="bg1"/>
                </a:solidFill>
                <a:latin typeface="+mn-lt"/>
                <a:ea typeface="+mj-ea"/>
                <a:cs typeface="+mj-cs"/>
              </a:defRPr>
            </a:lvl1pPr>
          </a:lstStyle>
          <a:p>
            <a:pPr lvl="0">
              <a:lnSpc>
                <a:spcPct val="100000"/>
              </a:lnSpc>
              <a:spcBef>
                <a:spcPct val="0"/>
              </a:spcBef>
            </a:pPr>
            <a:r>
              <a:rPr lang="en-US" dirty="0"/>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dirty="0"/>
              <a:t>Contact</a:t>
            </a:r>
            <a:endParaRPr lang="en-AU" dirty="0"/>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dirty="0"/>
              <a:t>+61 412 345 678</a:t>
            </a:r>
          </a:p>
        </p:txBody>
      </p:sp>
      <p:sp>
        <p:nvSpPr>
          <p:cNvPr id="21" name="Text Placeholder 20">
            <a:extLst>
              <a:ext uri="{FF2B5EF4-FFF2-40B4-BE49-F238E27FC236}">
                <a16:creationId xmlns:a16="http://schemas.microsoft.com/office/drawing/2014/main" id="{F9CF0F21-1AF8-4E7D-8464-6403D7D0975E}"/>
              </a:ext>
            </a:extLst>
          </p:cNvPr>
          <p:cNvSpPr>
            <a:spLocks noGrp="1"/>
          </p:cNvSpPr>
          <p:nvPr>
            <p:ph type="body" sz="quarter" idx="20"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2" name="Text Placeholder 21">
            <a:extLst>
              <a:ext uri="{FF2B5EF4-FFF2-40B4-BE49-F238E27FC236}">
                <a16:creationId xmlns:a16="http://schemas.microsoft.com/office/drawing/2014/main" id="{A85C39C7-FD74-4D69-9F1C-82E7F410C96E}"/>
              </a:ext>
            </a:extLst>
          </p:cNvPr>
          <p:cNvSpPr>
            <a:spLocks noGrp="1"/>
          </p:cNvSpPr>
          <p:nvPr>
            <p:ph type="body" sz="quarter" idx="21"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6" name="Text Placeholder 25">
            <a:extLst>
              <a:ext uri="{FF2B5EF4-FFF2-40B4-BE49-F238E27FC236}">
                <a16:creationId xmlns:a16="http://schemas.microsoft.com/office/drawing/2014/main" id="{8463355A-3DD0-4858-BE53-6F6D361EF56F}"/>
              </a:ext>
            </a:extLst>
          </p:cNvPr>
          <p:cNvSpPr>
            <a:spLocks noGrp="1"/>
          </p:cNvSpPr>
          <p:nvPr>
            <p:ph type="body" sz="quarter" idx="22"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28" name="Text Placeholder 27">
            <a:extLst>
              <a:ext uri="{FF2B5EF4-FFF2-40B4-BE49-F238E27FC236}">
                <a16:creationId xmlns:a16="http://schemas.microsoft.com/office/drawing/2014/main" id="{A40339E3-2BC2-4DF1-B88F-7DF041C1FD3A}"/>
              </a:ext>
            </a:extLst>
          </p:cNvPr>
          <p:cNvSpPr>
            <a:spLocks noGrp="1"/>
          </p:cNvSpPr>
          <p:nvPr>
            <p:ph type="body" sz="quarter" idx="23"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30" name="Text Placeholder 29">
            <a:extLst>
              <a:ext uri="{FF2B5EF4-FFF2-40B4-BE49-F238E27FC236}">
                <a16:creationId xmlns:a16="http://schemas.microsoft.com/office/drawing/2014/main" id="{AAF70255-159E-4A2A-9499-827B8744C601}"/>
              </a:ext>
            </a:extLst>
          </p:cNvPr>
          <p:cNvSpPr>
            <a:spLocks noGrp="1"/>
          </p:cNvSpPr>
          <p:nvPr>
            <p:ph type="body" sz="quarter" idx="24"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dirty="0"/>
              <a:t> </a:t>
            </a:r>
            <a:endParaRPr lang="en-AU" dirty="0"/>
          </a:p>
        </p:txBody>
      </p:sp>
      <p:sp>
        <p:nvSpPr>
          <p:cNvPr id="16" name="Text Placeholder 5">
            <a:extLst>
              <a:ext uri="{FF2B5EF4-FFF2-40B4-BE49-F238E27FC236}">
                <a16:creationId xmlns:a16="http://schemas.microsoft.com/office/drawing/2014/main" id="{49CA893B-E6B7-B8EF-95BC-43DF61BAD720}"/>
              </a:ext>
            </a:extLst>
          </p:cNvPr>
          <p:cNvSpPr txBox="1">
            <a:spLocks/>
          </p:cNvSpPr>
          <p:nvPr/>
        </p:nvSpPr>
        <p:spPr bwMode="white">
          <a:xfrm>
            <a:off x="2714281" y="5367438"/>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dirty="0"/>
              <a:t>CRICOS 00025B</a:t>
            </a:r>
            <a:endParaRPr lang="en-US" sz="800" dirty="0"/>
          </a:p>
        </p:txBody>
      </p:sp>
      <p:pic>
        <p:nvPicPr>
          <p:cNvPr id="17" name="Picture 16">
            <a:extLst>
              <a:ext uri="{FF2B5EF4-FFF2-40B4-BE49-F238E27FC236}">
                <a16:creationId xmlns:a16="http://schemas.microsoft.com/office/drawing/2014/main" id="{9BDA1BC6-57D4-AB05-9DAA-6A724E33FFE9}"/>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6944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GB"/>
              <a:t>Click to edit Master title style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652B2A8D-B4F0-4F59-9EF7-9E937C1D8258}" type="slidenum">
              <a:rPr lang="en-AU" smtClean="0"/>
              <a:t>‹#›</a:t>
            </a:fld>
            <a:endParaRPr lang="en-AU"/>
          </a:p>
        </p:txBody>
      </p:sp>
    </p:spTree>
    <p:extLst>
      <p:ext uri="{BB962C8B-B14F-4D97-AF65-F5344CB8AC3E}">
        <p14:creationId xmlns:p14="http://schemas.microsoft.com/office/powerpoint/2010/main" val="324292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Footer Placeholder 1">
            <a:extLst>
              <a:ext uri="{FF2B5EF4-FFF2-40B4-BE49-F238E27FC236}">
                <a16:creationId xmlns:a16="http://schemas.microsoft.com/office/drawing/2014/main" id="{8F016725-1C5D-4F6E-900B-3580ED1B4E08}"/>
              </a:ext>
            </a:extLst>
          </p:cNvPr>
          <p:cNvSpPr>
            <a:spLocks noGrp="1"/>
          </p:cNvSpPr>
          <p:nvPr>
            <p:ph type="ftr" sz="quarter" idx="10"/>
          </p:nvPr>
        </p:nvSpPr>
        <p:spPr/>
        <p:txBody>
          <a:bodyPr/>
          <a:lstStyle/>
          <a:p>
            <a:endParaRPr lang="en-AU"/>
          </a:p>
        </p:txBody>
      </p:sp>
      <p:sp>
        <p:nvSpPr>
          <p:cNvPr id="5" name="Slide Number Placeholder 4">
            <a:extLst>
              <a:ext uri="{FF2B5EF4-FFF2-40B4-BE49-F238E27FC236}">
                <a16:creationId xmlns:a16="http://schemas.microsoft.com/office/drawing/2014/main" id="{217FE64C-392C-4148-996C-A5BCCCAC7BD2}"/>
              </a:ext>
            </a:extLst>
          </p:cNvPr>
          <p:cNvSpPr>
            <a:spLocks noGrp="1"/>
          </p:cNvSpPr>
          <p:nvPr>
            <p:ph type="sldNum" sz="quarter" idx="11"/>
          </p:nvPr>
        </p:nvSpPr>
        <p:spPr/>
        <p:txBody>
          <a:bodyPr/>
          <a:lstStyle/>
          <a:p>
            <a:fld id="{652B2A8D-B4F0-4F59-9EF7-9E937C1D8258}" type="slidenum">
              <a:rPr lang="en-AU" smtClean="0"/>
              <a:t>‹#›</a:t>
            </a:fld>
            <a:endParaRPr lang="en-AU"/>
          </a:p>
        </p:txBody>
      </p:sp>
      <p:pic>
        <p:nvPicPr>
          <p:cNvPr id="6" name="Picture 5">
            <a:extLst>
              <a:ext uri="{FF2B5EF4-FFF2-40B4-BE49-F238E27FC236}">
                <a16:creationId xmlns:a16="http://schemas.microsoft.com/office/drawing/2014/main" id="{7103EC6B-DCAC-6CBC-8ED2-C5FC949EF838}"/>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506558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s 1">
    <p:bg>
      <p:bgPr>
        <a:gradFill flip="none" rotWithShape="1">
          <a:gsLst>
            <a:gs pos="38000">
              <a:schemeClr val="accent1"/>
            </a:gs>
            <a:gs pos="0">
              <a:schemeClr val="accent2"/>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10801350" cy="664797"/>
          </a:xfrm>
        </p:spPr>
        <p:txBody>
          <a:bodyPr vert="horz" wrap="square" lIns="0" tIns="0" rIns="0" bIns="0" rtlCol="0" anchor="t">
            <a:spAutoFit/>
          </a:bodyPr>
          <a:lstStyle>
            <a:lvl1pPr>
              <a:defRPr lang="en-AU" sz="5400" spc="0" baseline="0" dirty="0">
                <a:solidFill>
                  <a:schemeClr val="bg1"/>
                </a:solidFill>
              </a:defRPr>
            </a:lvl1pPr>
          </a:lstStyle>
          <a:p>
            <a:pPr marL="12700" lvl="0">
              <a:lnSpc>
                <a:spcPct val="80000"/>
              </a:lnSpc>
              <a:spcBef>
                <a:spcPts val="100"/>
              </a:spcBef>
            </a:pPr>
            <a:r>
              <a:rPr lang="en-US" dirty="0"/>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bg1"/>
                </a:solidFill>
              </a:defRPr>
            </a:lvl1pPr>
          </a:lstStyle>
          <a:p>
            <a:endParaRPr lang="en-AU"/>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bg1"/>
                </a:solidFill>
              </a:defRPr>
            </a:lvl1pPr>
          </a:lstStyle>
          <a:p>
            <a:fld id="{652B2A8D-B4F0-4F59-9EF7-9E937C1D8258}" type="slidenum">
              <a:rPr lang="en-AU" smtClean="0"/>
              <a:t>‹#›</a:t>
            </a:fld>
            <a:endParaRPr lang="en-AU"/>
          </a:p>
        </p:txBody>
      </p:sp>
      <p:sp>
        <p:nvSpPr>
          <p:cNvPr id="14" name="Content Placeholder 12">
            <a:extLst>
              <a:ext uri="{FF2B5EF4-FFF2-40B4-BE49-F238E27FC236}">
                <a16:creationId xmlns:a16="http://schemas.microsoft.com/office/drawing/2014/main" id="{16D860FF-5915-48B3-96B5-BDDDACDE2D92}"/>
              </a:ext>
            </a:extLst>
          </p:cNvPr>
          <p:cNvSpPr>
            <a:spLocks noGrp="1"/>
          </p:cNvSpPr>
          <p:nvPr>
            <p:ph sz="quarter" idx="12" hasCustomPrompt="1"/>
          </p:nvPr>
        </p:nvSpPr>
        <p:spPr>
          <a:xfrm>
            <a:off x="688479"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17" name="Text Placeholder 15">
            <a:extLst>
              <a:ext uri="{FF2B5EF4-FFF2-40B4-BE49-F238E27FC236}">
                <a16:creationId xmlns:a16="http://schemas.microsoft.com/office/drawing/2014/main" id="{F52728D9-330E-4A47-BE87-2C464601F5D4}"/>
              </a:ext>
            </a:extLst>
          </p:cNvPr>
          <p:cNvSpPr>
            <a:spLocks noGrp="1"/>
          </p:cNvSpPr>
          <p:nvPr>
            <p:ph type="body" sz="quarter" idx="13" hasCustomPrompt="1"/>
          </p:nvPr>
        </p:nvSpPr>
        <p:spPr>
          <a:xfrm>
            <a:off x="112060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19" name="Text Placeholder 15">
            <a:extLst>
              <a:ext uri="{FF2B5EF4-FFF2-40B4-BE49-F238E27FC236}">
                <a16:creationId xmlns:a16="http://schemas.microsoft.com/office/drawing/2014/main" id="{33D519AF-5E53-4F24-9084-2ECF7327DF8B}"/>
              </a:ext>
            </a:extLst>
          </p:cNvPr>
          <p:cNvSpPr>
            <a:spLocks noGrp="1"/>
          </p:cNvSpPr>
          <p:nvPr>
            <p:ph type="body" sz="quarter" idx="14" hasCustomPrompt="1"/>
          </p:nvPr>
        </p:nvSpPr>
        <p:spPr>
          <a:xfrm>
            <a:off x="112060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22" name="Text Placeholder 20">
            <a:extLst>
              <a:ext uri="{FF2B5EF4-FFF2-40B4-BE49-F238E27FC236}">
                <a16:creationId xmlns:a16="http://schemas.microsoft.com/office/drawing/2014/main" id="{6D75C5FE-6A47-48B9-A0B4-91C77A88F005}"/>
              </a:ext>
            </a:extLst>
          </p:cNvPr>
          <p:cNvSpPr>
            <a:spLocks noGrp="1"/>
          </p:cNvSpPr>
          <p:nvPr>
            <p:ph type="body" sz="quarter" idx="15" hasCustomPrompt="1"/>
          </p:nvPr>
        </p:nvSpPr>
        <p:spPr>
          <a:xfrm>
            <a:off x="1141874"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23" name="Content Placeholder 12">
            <a:extLst>
              <a:ext uri="{FF2B5EF4-FFF2-40B4-BE49-F238E27FC236}">
                <a16:creationId xmlns:a16="http://schemas.microsoft.com/office/drawing/2014/main" id="{33D7B8C2-1ACD-4312-8BB3-841697FC26BA}"/>
              </a:ext>
            </a:extLst>
          </p:cNvPr>
          <p:cNvSpPr>
            <a:spLocks noGrp="1"/>
          </p:cNvSpPr>
          <p:nvPr>
            <p:ph sz="quarter" idx="16" hasCustomPrompt="1"/>
          </p:nvPr>
        </p:nvSpPr>
        <p:spPr>
          <a:xfrm>
            <a:off x="4559418"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24" name="Text Placeholder 15">
            <a:extLst>
              <a:ext uri="{FF2B5EF4-FFF2-40B4-BE49-F238E27FC236}">
                <a16:creationId xmlns:a16="http://schemas.microsoft.com/office/drawing/2014/main" id="{67C8792C-10BA-48BD-91FF-8BB0072B6AB5}"/>
              </a:ext>
            </a:extLst>
          </p:cNvPr>
          <p:cNvSpPr>
            <a:spLocks noGrp="1"/>
          </p:cNvSpPr>
          <p:nvPr>
            <p:ph type="body" sz="quarter" idx="17" hasCustomPrompt="1"/>
          </p:nvPr>
        </p:nvSpPr>
        <p:spPr>
          <a:xfrm>
            <a:off x="4980449"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25" name="Text Placeholder 15">
            <a:extLst>
              <a:ext uri="{FF2B5EF4-FFF2-40B4-BE49-F238E27FC236}">
                <a16:creationId xmlns:a16="http://schemas.microsoft.com/office/drawing/2014/main" id="{494265EF-BC1F-4AB5-88E0-D2CC95870C61}"/>
              </a:ext>
            </a:extLst>
          </p:cNvPr>
          <p:cNvSpPr>
            <a:spLocks noGrp="1"/>
          </p:cNvSpPr>
          <p:nvPr>
            <p:ph type="body" sz="quarter" idx="18" hasCustomPrompt="1"/>
          </p:nvPr>
        </p:nvSpPr>
        <p:spPr>
          <a:xfrm>
            <a:off x="4980449"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26" name="Text Placeholder 20">
            <a:extLst>
              <a:ext uri="{FF2B5EF4-FFF2-40B4-BE49-F238E27FC236}">
                <a16:creationId xmlns:a16="http://schemas.microsoft.com/office/drawing/2014/main" id="{DC9F8E9D-A5AE-4007-AFF1-906BE27AA1B1}"/>
              </a:ext>
            </a:extLst>
          </p:cNvPr>
          <p:cNvSpPr>
            <a:spLocks noGrp="1"/>
          </p:cNvSpPr>
          <p:nvPr>
            <p:ph type="body" sz="quarter" idx="19" hasCustomPrompt="1"/>
          </p:nvPr>
        </p:nvSpPr>
        <p:spPr>
          <a:xfrm>
            <a:off x="4980449"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27" name="Content Placeholder 12">
            <a:extLst>
              <a:ext uri="{FF2B5EF4-FFF2-40B4-BE49-F238E27FC236}">
                <a16:creationId xmlns:a16="http://schemas.microsoft.com/office/drawing/2014/main" id="{90AC9C95-FAAF-44D7-AEB3-55A9BA4075C1}"/>
              </a:ext>
            </a:extLst>
          </p:cNvPr>
          <p:cNvSpPr>
            <a:spLocks noGrp="1"/>
          </p:cNvSpPr>
          <p:nvPr>
            <p:ph sz="quarter" idx="20" hasCustomPrompt="1"/>
          </p:nvPr>
        </p:nvSpPr>
        <p:spPr>
          <a:xfrm>
            <a:off x="8365629" y="19855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28" name="Text Placeholder 15">
            <a:extLst>
              <a:ext uri="{FF2B5EF4-FFF2-40B4-BE49-F238E27FC236}">
                <a16:creationId xmlns:a16="http://schemas.microsoft.com/office/drawing/2014/main" id="{C07D5366-0884-4D47-8F5E-DD26E47DD270}"/>
              </a:ext>
            </a:extLst>
          </p:cNvPr>
          <p:cNvSpPr>
            <a:spLocks noGrp="1"/>
          </p:cNvSpPr>
          <p:nvPr>
            <p:ph type="body" sz="quarter" idx="21" hasCustomPrompt="1"/>
          </p:nvPr>
        </p:nvSpPr>
        <p:spPr>
          <a:xfrm>
            <a:off x="879775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29" name="Text Placeholder 15">
            <a:extLst>
              <a:ext uri="{FF2B5EF4-FFF2-40B4-BE49-F238E27FC236}">
                <a16:creationId xmlns:a16="http://schemas.microsoft.com/office/drawing/2014/main" id="{C83CABAB-7230-4828-B1F7-E11FB1176D9A}"/>
              </a:ext>
            </a:extLst>
          </p:cNvPr>
          <p:cNvSpPr>
            <a:spLocks noGrp="1"/>
          </p:cNvSpPr>
          <p:nvPr>
            <p:ph type="body" sz="quarter" idx="22" hasCustomPrompt="1"/>
          </p:nvPr>
        </p:nvSpPr>
        <p:spPr>
          <a:xfrm>
            <a:off x="879775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0" name="Text Placeholder 20">
            <a:extLst>
              <a:ext uri="{FF2B5EF4-FFF2-40B4-BE49-F238E27FC236}">
                <a16:creationId xmlns:a16="http://schemas.microsoft.com/office/drawing/2014/main" id="{0B955060-0E65-456F-85F2-CD9B3DBD9B97}"/>
              </a:ext>
            </a:extLst>
          </p:cNvPr>
          <p:cNvSpPr>
            <a:spLocks noGrp="1"/>
          </p:cNvSpPr>
          <p:nvPr>
            <p:ph type="body" sz="quarter" idx="23" hasCustomPrompt="1"/>
          </p:nvPr>
        </p:nvSpPr>
        <p:spPr>
          <a:xfrm>
            <a:off x="8819024" y="28688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32" name="Content Placeholder 12">
            <a:extLst>
              <a:ext uri="{FF2B5EF4-FFF2-40B4-BE49-F238E27FC236}">
                <a16:creationId xmlns:a16="http://schemas.microsoft.com/office/drawing/2014/main" id="{2A4F6196-3D0F-4BE0-BD3B-C9E36BBF744E}"/>
              </a:ext>
            </a:extLst>
          </p:cNvPr>
          <p:cNvSpPr>
            <a:spLocks noGrp="1"/>
          </p:cNvSpPr>
          <p:nvPr>
            <p:ph sz="quarter" idx="24" hasCustomPrompt="1"/>
          </p:nvPr>
        </p:nvSpPr>
        <p:spPr>
          <a:xfrm>
            <a:off x="688479"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33" name="Text Placeholder 15">
            <a:extLst>
              <a:ext uri="{FF2B5EF4-FFF2-40B4-BE49-F238E27FC236}">
                <a16:creationId xmlns:a16="http://schemas.microsoft.com/office/drawing/2014/main" id="{15E2C50B-2DC6-47F9-8D16-3E43EFD224D6}"/>
              </a:ext>
            </a:extLst>
          </p:cNvPr>
          <p:cNvSpPr>
            <a:spLocks noGrp="1"/>
          </p:cNvSpPr>
          <p:nvPr>
            <p:ph type="body" sz="quarter" idx="25" hasCustomPrompt="1"/>
          </p:nvPr>
        </p:nvSpPr>
        <p:spPr>
          <a:xfrm>
            <a:off x="112060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34" name="Text Placeholder 15">
            <a:extLst>
              <a:ext uri="{FF2B5EF4-FFF2-40B4-BE49-F238E27FC236}">
                <a16:creationId xmlns:a16="http://schemas.microsoft.com/office/drawing/2014/main" id="{D86CC074-C4DF-413B-ACFC-9E921389EBFD}"/>
              </a:ext>
            </a:extLst>
          </p:cNvPr>
          <p:cNvSpPr>
            <a:spLocks noGrp="1"/>
          </p:cNvSpPr>
          <p:nvPr>
            <p:ph type="body" sz="quarter" idx="26" hasCustomPrompt="1"/>
          </p:nvPr>
        </p:nvSpPr>
        <p:spPr>
          <a:xfrm>
            <a:off x="112060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5" name="Text Placeholder 20">
            <a:extLst>
              <a:ext uri="{FF2B5EF4-FFF2-40B4-BE49-F238E27FC236}">
                <a16:creationId xmlns:a16="http://schemas.microsoft.com/office/drawing/2014/main" id="{4DD3C6CB-D673-40EE-8AC2-EA848771B039}"/>
              </a:ext>
            </a:extLst>
          </p:cNvPr>
          <p:cNvSpPr>
            <a:spLocks noGrp="1"/>
          </p:cNvSpPr>
          <p:nvPr>
            <p:ph type="body" sz="quarter" idx="27" hasCustomPrompt="1"/>
          </p:nvPr>
        </p:nvSpPr>
        <p:spPr>
          <a:xfrm>
            <a:off x="1141874"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36" name="Content Placeholder 12">
            <a:extLst>
              <a:ext uri="{FF2B5EF4-FFF2-40B4-BE49-F238E27FC236}">
                <a16:creationId xmlns:a16="http://schemas.microsoft.com/office/drawing/2014/main" id="{E5BA1771-59AA-4B95-84C2-A2C23AE5557A}"/>
              </a:ext>
            </a:extLst>
          </p:cNvPr>
          <p:cNvSpPr>
            <a:spLocks noGrp="1"/>
          </p:cNvSpPr>
          <p:nvPr>
            <p:ph sz="quarter" idx="28" hasCustomPrompt="1"/>
          </p:nvPr>
        </p:nvSpPr>
        <p:spPr>
          <a:xfrm>
            <a:off x="4559418"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37" name="Text Placeholder 15">
            <a:extLst>
              <a:ext uri="{FF2B5EF4-FFF2-40B4-BE49-F238E27FC236}">
                <a16:creationId xmlns:a16="http://schemas.microsoft.com/office/drawing/2014/main" id="{3FC25C93-61F9-4858-8D53-31D7E13980FE}"/>
              </a:ext>
            </a:extLst>
          </p:cNvPr>
          <p:cNvSpPr>
            <a:spLocks noGrp="1"/>
          </p:cNvSpPr>
          <p:nvPr>
            <p:ph type="body" sz="quarter" idx="29" hasCustomPrompt="1"/>
          </p:nvPr>
        </p:nvSpPr>
        <p:spPr>
          <a:xfrm>
            <a:off x="4980449"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38" name="Text Placeholder 15">
            <a:extLst>
              <a:ext uri="{FF2B5EF4-FFF2-40B4-BE49-F238E27FC236}">
                <a16:creationId xmlns:a16="http://schemas.microsoft.com/office/drawing/2014/main" id="{7458C094-0FA6-4661-80B1-A1C24EF0BBEE}"/>
              </a:ext>
            </a:extLst>
          </p:cNvPr>
          <p:cNvSpPr>
            <a:spLocks noGrp="1"/>
          </p:cNvSpPr>
          <p:nvPr>
            <p:ph type="body" sz="quarter" idx="30" hasCustomPrompt="1"/>
          </p:nvPr>
        </p:nvSpPr>
        <p:spPr>
          <a:xfrm>
            <a:off x="4980449"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39" name="Text Placeholder 20">
            <a:extLst>
              <a:ext uri="{FF2B5EF4-FFF2-40B4-BE49-F238E27FC236}">
                <a16:creationId xmlns:a16="http://schemas.microsoft.com/office/drawing/2014/main" id="{33782FA8-9B6E-4664-B875-77934A49171A}"/>
              </a:ext>
            </a:extLst>
          </p:cNvPr>
          <p:cNvSpPr>
            <a:spLocks noGrp="1"/>
          </p:cNvSpPr>
          <p:nvPr>
            <p:ph type="body" sz="quarter" idx="31" hasCustomPrompt="1"/>
          </p:nvPr>
        </p:nvSpPr>
        <p:spPr>
          <a:xfrm>
            <a:off x="4980449"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40" name="Content Placeholder 12">
            <a:extLst>
              <a:ext uri="{FF2B5EF4-FFF2-40B4-BE49-F238E27FC236}">
                <a16:creationId xmlns:a16="http://schemas.microsoft.com/office/drawing/2014/main" id="{43ED1C2D-FB28-4009-ABB2-35B70129FE4D}"/>
              </a:ext>
            </a:extLst>
          </p:cNvPr>
          <p:cNvSpPr>
            <a:spLocks noGrp="1"/>
          </p:cNvSpPr>
          <p:nvPr>
            <p:ph sz="quarter" idx="32" hasCustomPrompt="1"/>
          </p:nvPr>
        </p:nvSpPr>
        <p:spPr>
          <a:xfrm>
            <a:off x="8365629" y="3407923"/>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1" name="Text Placeholder 15">
            <a:extLst>
              <a:ext uri="{FF2B5EF4-FFF2-40B4-BE49-F238E27FC236}">
                <a16:creationId xmlns:a16="http://schemas.microsoft.com/office/drawing/2014/main" id="{571D6157-5171-4A88-B293-E5785627E679}"/>
              </a:ext>
            </a:extLst>
          </p:cNvPr>
          <p:cNvSpPr>
            <a:spLocks noGrp="1"/>
          </p:cNvSpPr>
          <p:nvPr>
            <p:ph type="body" sz="quarter" idx="33" hasCustomPrompt="1"/>
          </p:nvPr>
        </p:nvSpPr>
        <p:spPr>
          <a:xfrm>
            <a:off x="879775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42" name="Text Placeholder 15">
            <a:extLst>
              <a:ext uri="{FF2B5EF4-FFF2-40B4-BE49-F238E27FC236}">
                <a16:creationId xmlns:a16="http://schemas.microsoft.com/office/drawing/2014/main" id="{1A0723DC-167A-473B-8982-DB2CD67B7878}"/>
              </a:ext>
            </a:extLst>
          </p:cNvPr>
          <p:cNvSpPr>
            <a:spLocks noGrp="1"/>
          </p:cNvSpPr>
          <p:nvPr>
            <p:ph type="body" sz="quarter" idx="34" hasCustomPrompt="1"/>
          </p:nvPr>
        </p:nvSpPr>
        <p:spPr>
          <a:xfrm>
            <a:off x="879775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43" name="Text Placeholder 20">
            <a:extLst>
              <a:ext uri="{FF2B5EF4-FFF2-40B4-BE49-F238E27FC236}">
                <a16:creationId xmlns:a16="http://schemas.microsoft.com/office/drawing/2014/main" id="{2FD5A5C2-3945-4278-8171-1CFA062D76CD}"/>
              </a:ext>
            </a:extLst>
          </p:cNvPr>
          <p:cNvSpPr>
            <a:spLocks noGrp="1"/>
          </p:cNvSpPr>
          <p:nvPr>
            <p:ph type="body" sz="quarter" idx="35" hasCustomPrompt="1"/>
          </p:nvPr>
        </p:nvSpPr>
        <p:spPr>
          <a:xfrm>
            <a:off x="8819024" y="4291267"/>
            <a:ext cx="2682000" cy="7200"/>
          </a:xfrm>
          <a:prstGeom prst="rect">
            <a:avLst/>
          </a:prstGeom>
          <a:solidFill>
            <a:schemeClr val="bg1">
              <a:alpha val="50000"/>
            </a:schemeClr>
          </a:solidFill>
        </p:spPr>
        <p:txBody>
          <a:bodyPr/>
          <a:lstStyle>
            <a:lvl1pPr>
              <a:defRPr>
                <a:latin typeface="+mn-lt"/>
              </a:defRPr>
            </a:lvl1pPr>
          </a:lstStyle>
          <a:p>
            <a:pPr lvl="0"/>
            <a:r>
              <a:rPr lang="en-US" dirty="0"/>
              <a:t> </a:t>
            </a:r>
            <a:endParaRPr lang="en-AU" dirty="0"/>
          </a:p>
        </p:txBody>
      </p:sp>
      <p:sp>
        <p:nvSpPr>
          <p:cNvPr id="44" name="Content Placeholder 12">
            <a:extLst>
              <a:ext uri="{FF2B5EF4-FFF2-40B4-BE49-F238E27FC236}">
                <a16:creationId xmlns:a16="http://schemas.microsoft.com/office/drawing/2014/main" id="{3D7C1F14-FF83-4A5C-8785-0569A6264661}"/>
              </a:ext>
            </a:extLst>
          </p:cNvPr>
          <p:cNvSpPr>
            <a:spLocks noGrp="1"/>
          </p:cNvSpPr>
          <p:nvPr>
            <p:ph sz="quarter" idx="36" hasCustomPrompt="1"/>
          </p:nvPr>
        </p:nvSpPr>
        <p:spPr>
          <a:xfrm>
            <a:off x="688479"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5" name="Text Placeholder 15">
            <a:extLst>
              <a:ext uri="{FF2B5EF4-FFF2-40B4-BE49-F238E27FC236}">
                <a16:creationId xmlns:a16="http://schemas.microsoft.com/office/drawing/2014/main" id="{FBE7A19C-BA51-4BB3-A97B-787DA18F4333}"/>
              </a:ext>
            </a:extLst>
          </p:cNvPr>
          <p:cNvSpPr>
            <a:spLocks noGrp="1"/>
          </p:cNvSpPr>
          <p:nvPr>
            <p:ph type="body" sz="quarter" idx="37" hasCustomPrompt="1"/>
          </p:nvPr>
        </p:nvSpPr>
        <p:spPr>
          <a:xfrm>
            <a:off x="112060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46" name="Text Placeholder 15">
            <a:extLst>
              <a:ext uri="{FF2B5EF4-FFF2-40B4-BE49-F238E27FC236}">
                <a16:creationId xmlns:a16="http://schemas.microsoft.com/office/drawing/2014/main" id="{8EFD3BF2-E5BF-4460-A89A-9CBD1D82AA56}"/>
              </a:ext>
            </a:extLst>
          </p:cNvPr>
          <p:cNvSpPr>
            <a:spLocks noGrp="1"/>
          </p:cNvSpPr>
          <p:nvPr>
            <p:ph type="body" sz="quarter" idx="38" hasCustomPrompt="1"/>
          </p:nvPr>
        </p:nvSpPr>
        <p:spPr>
          <a:xfrm>
            <a:off x="112060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48" name="Content Placeholder 12">
            <a:extLst>
              <a:ext uri="{FF2B5EF4-FFF2-40B4-BE49-F238E27FC236}">
                <a16:creationId xmlns:a16="http://schemas.microsoft.com/office/drawing/2014/main" id="{8B09213D-B0C4-4971-AFC3-14487E606D83}"/>
              </a:ext>
            </a:extLst>
          </p:cNvPr>
          <p:cNvSpPr>
            <a:spLocks noGrp="1"/>
          </p:cNvSpPr>
          <p:nvPr>
            <p:ph sz="quarter" idx="40" hasCustomPrompt="1"/>
          </p:nvPr>
        </p:nvSpPr>
        <p:spPr>
          <a:xfrm>
            <a:off x="4559418"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49" name="Text Placeholder 15">
            <a:extLst>
              <a:ext uri="{FF2B5EF4-FFF2-40B4-BE49-F238E27FC236}">
                <a16:creationId xmlns:a16="http://schemas.microsoft.com/office/drawing/2014/main" id="{B7C446BC-D372-4F4C-8AEC-4B7E9BBE6764}"/>
              </a:ext>
            </a:extLst>
          </p:cNvPr>
          <p:cNvSpPr>
            <a:spLocks noGrp="1"/>
          </p:cNvSpPr>
          <p:nvPr>
            <p:ph type="body" sz="quarter" idx="41" hasCustomPrompt="1"/>
          </p:nvPr>
        </p:nvSpPr>
        <p:spPr>
          <a:xfrm>
            <a:off x="4980449"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50" name="Text Placeholder 15">
            <a:extLst>
              <a:ext uri="{FF2B5EF4-FFF2-40B4-BE49-F238E27FC236}">
                <a16:creationId xmlns:a16="http://schemas.microsoft.com/office/drawing/2014/main" id="{379728B0-640A-4AEB-A53D-B96E74DEDBFC}"/>
              </a:ext>
            </a:extLst>
          </p:cNvPr>
          <p:cNvSpPr>
            <a:spLocks noGrp="1"/>
          </p:cNvSpPr>
          <p:nvPr>
            <p:ph type="body" sz="quarter" idx="42" hasCustomPrompt="1"/>
          </p:nvPr>
        </p:nvSpPr>
        <p:spPr>
          <a:xfrm>
            <a:off x="4980449"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sp>
        <p:nvSpPr>
          <p:cNvPr id="52" name="Content Placeholder 12">
            <a:extLst>
              <a:ext uri="{FF2B5EF4-FFF2-40B4-BE49-F238E27FC236}">
                <a16:creationId xmlns:a16="http://schemas.microsoft.com/office/drawing/2014/main" id="{2316115E-183D-401B-8D79-7D52C71BE5BB}"/>
              </a:ext>
            </a:extLst>
          </p:cNvPr>
          <p:cNvSpPr>
            <a:spLocks noGrp="1"/>
          </p:cNvSpPr>
          <p:nvPr>
            <p:ph sz="quarter" idx="44" hasCustomPrompt="1"/>
          </p:nvPr>
        </p:nvSpPr>
        <p:spPr>
          <a:xfrm>
            <a:off x="8365629" y="4569066"/>
            <a:ext cx="306283" cy="307975"/>
          </a:xfrm>
          <a:prstGeom prst="rect">
            <a:avLst/>
          </a:prstGeom>
        </p:spPr>
        <p:txBody>
          <a:bodyPr>
            <a:normAutofit/>
          </a:bodyPr>
          <a:lstStyle>
            <a:lvl1pPr>
              <a:defRPr sz="800">
                <a:solidFill>
                  <a:schemeClr val="bg1"/>
                </a:solidFill>
                <a:latin typeface="+mn-lt"/>
              </a:defRPr>
            </a:lvl1pPr>
          </a:lstStyle>
          <a:p>
            <a:pPr lvl="0"/>
            <a:r>
              <a:rPr lang="en-US" dirty="0"/>
              <a:t> icon</a:t>
            </a:r>
            <a:endParaRPr lang="en-AU" dirty="0"/>
          </a:p>
        </p:txBody>
      </p:sp>
      <p:sp>
        <p:nvSpPr>
          <p:cNvPr id="53" name="Text Placeholder 15">
            <a:extLst>
              <a:ext uri="{FF2B5EF4-FFF2-40B4-BE49-F238E27FC236}">
                <a16:creationId xmlns:a16="http://schemas.microsoft.com/office/drawing/2014/main" id="{5106E342-47D6-4C57-9118-A96CCCEB4E0E}"/>
              </a:ext>
            </a:extLst>
          </p:cNvPr>
          <p:cNvSpPr>
            <a:spLocks noGrp="1"/>
          </p:cNvSpPr>
          <p:nvPr>
            <p:ph type="body" sz="quarter" idx="45" hasCustomPrompt="1"/>
          </p:nvPr>
        </p:nvSpPr>
        <p:spPr>
          <a:xfrm>
            <a:off x="879775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dirty="0"/>
              <a:t>##</a:t>
            </a:r>
            <a:endParaRPr lang="en-AU" dirty="0"/>
          </a:p>
        </p:txBody>
      </p:sp>
      <p:sp>
        <p:nvSpPr>
          <p:cNvPr id="54" name="Text Placeholder 15">
            <a:extLst>
              <a:ext uri="{FF2B5EF4-FFF2-40B4-BE49-F238E27FC236}">
                <a16:creationId xmlns:a16="http://schemas.microsoft.com/office/drawing/2014/main" id="{5CDB8DBC-A756-4D95-B21B-BDFC207DBDC0}"/>
              </a:ext>
            </a:extLst>
          </p:cNvPr>
          <p:cNvSpPr>
            <a:spLocks noGrp="1"/>
          </p:cNvSpPr>
          <p:nvPr>
            <p:ph type="body" sz="quarter" idx="46" hasCustomPrompt="1"/>
          </p:nvPr>
        </p:nvSpPr>
        <p:spPr>
          <a:xfrm>
            <a:off x="879775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dirty="0">
                <a:solidFill>
                  <a:schemeClr val="bg1"/>
                </a:solidFill>
                <a:latin typeface="Gotham Medium" panose="02000604030000020004" pitchFamily="50" charset="0"/>
              </a:rPr>
              <a:t>Lorem ipsum </a:t>
            </a:r>
          </a:p>
        </p:txBody>
      </p:sp>
      <p:pic>
        <p:nvPicPr>
          <p:cNvPr id="51" name="Picture 50">
            <a:extLst>
              <a:ext uri="{FF2B5EF4-FFF2-40B4-BE49-F238E27FC236}">
                <a16:creationId xmlns:a16="http://schemas.microsoft.com/office/drawing/2014/main" id="{D7182E29-C7AC-013C-C6C7-4BBA4EF833B1}"/>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32623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CCFE-59D2-4465-8FF0-EA25ACDEC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300F5F8-8495-485C-B6C9-0D13CD82D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C2B8DA5-8DD0-4371-8505-36E6B2BD8A11}"/>
              </a:ext>
            </a:extLst>
          </p:cNvPr>
          <p:cNvSpPr>
            <a:spLocks noGrp="1"/>
          </p:cNvSpPr>
          <p:nvPr>
            <p:ph type="dt" sz="half" idx="10"/>
          </p:nvPr>
        </p:nvSpPr>
        <p:spPr/>
        <p:txBody>
          <a:bodyPr/>
          <a:lstStyle/>
          <a:p>
            <a:fld id="{42C41DC1-CF73-4879-83DA-EDE749926626}" type="datetimeFigureOut">
              <a:rPr lang="en-AU" smtClean="0"/>
              <a:t>20/6/2024</a:t>
            </a:fld>
            <a:endParaRPr lang="en-AU"/>
          </a:p>
        </p:txBody>
      </p:sp>
      <p:sp>
        <p:nvSpPr>
          <p:cNvPr id="5" name="Footer Placeholder 4">
            <a:extLst>
              <a:ext uri="{FF2B5EF4-FFF2-40B4-BE49-F238E27FC236}">
                <a16:creationId xmlns:a16="http://schemas.microsoft.com/office/drawing/2014/main" id="{DF787B4A-6FEF-46B0-A530-96C2C6B8AE5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E5FD0A-CB1D-48F0-BB57-B3996E35F570}"/>
              </a:ext>
            </a:extLst>
          </p:cNvPr>
          <p:cNvSpPr>
            <a:spLocks noGrp="1"/>
          </p:cNvSpPr>
          <p:nvPr>
            <p:ph type="sldNum" sz="quarter" idx="12"/>
          </p:nvPr>
        </p:nvSpPr>
        <p:spPr/>
        <p:txBody>
          <a:bodyPr/>
          <a:lstStyle/>
          <a:p>
            <a:fld id="{652B2A8D-B4F0-4F59-9EF7-9E937C1D8258}" type="slidenum">
              <a:rPr lang="en-AU" smtClean="0"/>
              <a:t>‹#›</a:t>
            </a:fld>
            <a:endParaRPr lang="en-AU"/>
          </a:p>
        </p:txBody>
      </p:sp>
    </p:spTree>
    <p:extLst>
      <p:ext uri="{BB962C8B-B14F-4D97-AF65-F5344CB8AC3E}">
        <p14:creationId xmlns:p14="http://schemas.microsoft.com/office/powerpoint/2010/main" val="86073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CEE259B-5A66-48E0-9302-42413213AC23}"/>
              </a:ext>
            </a:extLst>
          </p:cNvPr>
          <p:cNvSpPr/>
          <p:nvPr/>
        </p:nvSpPr>
        <p:spPr>
          <a:xfrm>
            <a:off x="0" y="1"/>
            <a:ext cx="5050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3384550" cy="664797"/>
          </a:xfrm>
        </p:spPr>
        <p:txBody>
          <a:bodyPr vert="horz" wrap="square" lIns="0" tIns="0" rIns="0" bIns="0" rtlCol="0" anchor="t">
            <a:spAutoFit/>
          </a:bodyPr>
          <a:lstStyle>
            <a:lvl1pPr>
              <a:defRPr lang="en-AU" sz="5400" spc="0" baseline="0" dirty="0">
                <a:solidFill>
                  <a:schemeClr val="accent1"/>
                </a:solidFill>
              </a:defRPr>
            </a:lvl1pPr>
          </a:lstStyle>
          <a:p>
            <a:pPr marL="12700" lvl="0">
              <a:lnSpc>
                <a:spcPct val="80000"/>
              </a:lnSpc>
              <a:spcBef>
                <a:spcPts val="100"/>
              </a:spcBef>
            </a:pPr>
            <a:r>
              <a:rPr lang="en-US" dirty="0"/>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tx1"/>
                </a:solidFill>
              </a:defRPr>
            </a:lvl1pPr>
          </a:lstStyle>
          <a:p>
            <a:endParaRPr lang="en-AU"/>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tx1"/>
                </a:solidFill>
              </a:defRPr>
            </a:lvl1pPr>
          </a:lstStyle>
          <a:p>
            <a:fld id="{652B2A8D-B4F0-4F59-9EF7-9E937C1D8258}" type="slidenum">
              <a:rPr lang="en-AU" smtClean="0"/>
              <a:t>‹#›</a:t>
            </a:fld>
            <a:endParaRPr lang="en-AU"/>
          </a:p>
        </p:txBody>
      </p:sp>
      <p:sp>
        <p:nvSpPr>
          <p:cNvPr id="6" name="Table Placeholder 5">
            <a:extLst>
              <a:ext uri="{FF2B5EF4-FFF2-40B4-BE49-F238E27FC236}">
                <a16:creationId xmlns:a16="http://schemas.microsoft.com/office/drawing/2014/main" id="{1D5125DE-EAB9-47E1-BC95-9200E9193715}"/>
              </a:ext>
            </a:extLst>
          </p:cNvPr>
          <p:cNvSpPr>
            <a:spLocks noGrp="1"/>
          </p:cNvSpPr>
          <p:nvPr>
            <p:ph type="tbl" sz="quarter" idx="12"/>
          </p:nvPr>
        </p:nvSpPr>
        <p:spPr>
          <a:xfrm>
            <a:off x="6096000" y="1557338"/>
            <a:ext cx="5400675" cy="4751387"/>
          </a:xfrm>
          <a:prstGeom prst="rect">
            <a:avLst/>
          </a:prstGeom>
        </p:spPr>
        <p:txBody>
          <a:bodyPr/>
          <a:lstStyle/>
          <a:p>
            <a:r>
              <a:rPr lang="en-GB"/>
              <a:t>Click icon to add table</a:t>
            </a:r>
            <a:endParaRPr lang="en-AU"/>
          </a:p>
        </p:txBody>
      </p:sp>
      <p:pic>
        <p:nvPicPr>
          <p:cNvPr id="8" name="Picture 7">
            <a:extLst>
              <a:ext uri="{FF2B5EF4-FFF2-40B4-BE49-F238E27FC236}">
                <a16:creationId xmlns:a16="http://schemas.microsoft.com/office/drawing/2014/main" id="{CC6BD600-58DD-3483-3A7A-7A4FC443252A}"/>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63952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5778" y="1557338"/>
            <a:ext cx="647613" cy="498598"/>
          </a:xfrm>
          <a:noFill/>
        </p:spPr>
        <p:txBody>
          <a:bodyPr wrap="none" lIns="0" tIns="0" rIns="0" bIns="0" rtlCol="0">
            <a:spAutoFit/>
          </a:bodyPr>
          <a:lstStyle>
            <a:lvl1pPr>
              <a:defRPr lang="en-AU" sz="3600" spc="0" baseline="0" dirty="0">
                <a:solidFill>
                  <a:schemeClr val="tx2"/>
                </a:solidFill>
                <a:latin typeface="Gotham Medium" panose="02000604030000020004" pitchFamily="50" charset="0"/>
                <a:ea typeface="+mn-ea"/>
                <a:cs typeface="+mn-cs"/>
              </a:defRPr>
            </a:lvl1pPr>
          </a:lstStyle>
          <a:p>
            <a:pPr marL="0" lvl="0" algn="r"/>
            <a:r>
              <a:rPr lang="en-US" dirty="0"/>
              <a:t>##</a:t>
            </a:r>
            <a:endParaRPr lang="en-AU" dirty="0"/>
          </a:p>
        </p:txBody>
      </p:sp>
      <p:sp>
        <p:nvSpPr>
          <p:cNvPr id="16" name="Freeform: Shape 15">
            <a:extLst>
              <a:ext uri="{FF2B5EF4-FFF2-40B4-BE49-F238E27FC236}">
                <a16:creationId xmlns:a16="http://schemas.microsoft.com/office/drawing/2014/main" id="{CF4EAA35-7624-467A-AA0C-E7DE247BC9C7}"/>
              </a:ext>
            </a:extLst>
          </p:cNvPr>
          <p:cNvSpPr/>
          <p:nvPr/>
        </p:nvSpPr>
        <p:spPr>
          <a:xfrm>
            <a:off x="-1" y="3748429"/>
            <a:ext cx="12200354" cy="3109571"/>
          </a:xfrm>
          <a:custGeom>
            <a:avLst/>
            <a:gdLst>
              <a:gd name="connsiteX0" fmla="*/ 0 w 12200354"/>
              <a:gd name="connsiteY0" fmla="*/ 203868 h 3109571"/>
              <a:gd name="connsiteX1" fmla="*/ 11945 w 12200354"/>
              <a:gd name="connsiteY1" fmla="*/ 427414 h 3109571"/>
              <a:gd name="connsiteX2" fmla="*/ 2547169 w 12200354"/>
              <a:gd name="connsiteY2" fmla="*/ 3109399 h 3109571"/>
              <a:gd name="connsiteX3" fmla="*/ 2707755 w 12200354"/>
              <a:gd name="connsiteY3" fmla="*/ 3109399 h 3109571"/>
              <a:gd name="connsiteX4" fmla="*/ 2707755 w 12200354"/>
              <a:gd name="connsiteY4" fmla="*/ 3109571 h 3109571"/>
              <a:gd name="connsiteX5" fmla="*/ 0 w 12200354"/>
              <a:gd name="connsiteY5" fmla="*/ 3109571 h 3109571"/>
              <a:gd name="connsiteX6" fmla="*/ 12199992 w 12200354"/>
              <a:gd name="connsiteY6" fmla="*/ 0 h 3109571"/>
              <a:gd name="connsiteX7" fmla="*/ 12200354 w 12200354"/>
              <a:gd name="connsiteY7" fmla="*/ 0 h 3109571"/>
              <a:gd name="connsiteX8" fmla="*/ 12200354 w 12200354"/>
              <a:gd name="connsiteY8" fmla="*/ 3109571 h 3109571"/>
              <a:gd name="connsiteX9" fmla="*/ 9492599 w 12200354"/>
              <a:gd name="connsiteY9" fmla="*/ 3109571 h 3109571"/>
              <a:gd name="connsiteX10" fmla="*/ 9492599 w 12200354"/>
              <a:gd name="connsiteY10" fmla="*/ 3109399 h 3109571"/>
              <a:gd name="connsiteX11" fmla="*/ 12199992 w 12200354"/>
              <a:gd name="connsiteY11" fmla="*/ 3109399 h 3109571"/>
              <a:gd name="connsiteX12" fmla="*/ 10882585 w 12200354"/>
              <a:gd name="connsiteY12" fmla="*/ 2689921 h 3109571"/>
              <a:gd name="connsiteX13" fmla="*/ 9954919 w 12200354"/>
              <a:gd name="connsiteY13" fmla="*/ 2853835 h 3109571"/>
              <a:gd name="connsiteX14" fmla="*/ 10955864 w 12200354"/>
              <a:gd name="connsiteY14" fmla="*/ 2008077 h 3109571"/>
              <a:gd name="connsiteX15" fmla="*/ 12199992 w 12200354"/>
              <a:gd name="connsiteY15" fmla="*/ 1975802 h 3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0354" h="3109571">
                <a:moveTo>
                  <a:pt x="0" y="203868"/>
                </a:moveTo>
                <a:lnTo>
                  <a:pt x="11945" y="427414"/>
                </a:lnTo>
                <a:cubicBezTo>
                  <a:pt x="134227" y="1577204"/>
                  <a:pt x="1155955" y="2686070"/>
                  <a:pt x="2547169" y="3109399"/>
                </a:cubicBezTo>
                <a:lnTo>
                  <a:pt x="2707755" y="3109399"/>
                </a:lnTo>
                <a:lnTo>
                  <a:pt x="2707755" y="3109571"/>
                </a:lnTo>
                <a:lnTo>
                  <a:pt x="0" y="3109571"/>
                </a:lnTo>
                <a:close/>
                <a:moveTo>
                  <a:pt x="12199992" y="0"/>
                </a:moveTo>
                <a:lnTo>
                  <a:pt x="12200354" y="0"/>
                </a:lnTo>
                <a:lnTo>
                  <a:pt x="12200354" y="3109571"/>
                </a:lnTo>
                <a:lnTo>
                  <a:pt x="9492599" y="3109571"/>
                </a:lnTo>
                <a:lnTo>
                  <a:pt x="9492599" y="3109399"/>
                </a:lnTo>
                <a:lnTo>
                  <a:pt x="12199992" y="3109399"/>
                </a:lnTo>
                <a:cubicBezTo>
                  <a:pt x="11894797" y="3067888"/>
                  <a:pt x="11363064" y="2835363"/>
                  <a:pt x="10882585" y="2689921"/>
                </a:cubicBezTo>
                <a:cubicBezTo>
                  <a:pt x="10337759" y="2524687"/>
                  <a:pt x="10216776" y="2633084"/>
                  <a:pt x="9954919" y="2853835"/>
                </a:cubicBezTo>
                <a:cubicBezTo>
                  <a:pt x="10012263" y="2785427"/>
                  <a:pt x="10640823" y="2173819"/>
                  <a:pt x="10955864" y="2008077"/>
                </a:cubicBezTo>
                <a:cubicBezTo>
                  <a:pt x="11572550" y="1683293"/>
                  <a:pt x="12159598" y="1961999"/>
                  <a:pt x="12199992" y="1975802"/>
                </a:cubicBezTo>
                <a:close/>
              </a:path>
            </a:pathLst>
          </a:custGeom>
          <a:gradFill>
            <a:gsLst>
              <a:gs pos="82000">
                <a:schemeClr val="accent1"/>
              </a:gs>
              <a:gs pos="0">
                <a:schemeClr val="accent2"/>
              </a:gs>
            </a:gsLst>
            <a:lin ang="16200000" scaled="1"/>
          </a:gradFill>
          <a:ln w="14480" cap="flat">
            <a:noFill/>
            <a:prstDash val="solid"/>
            <a:miter/>
          </a:ln>
        </p:spPr>
        <p:txBody>
          <a:bodyPr wrap="square" rtlCol="0" anchor="ctr">
            <a:noAutofit/>
          </a:bodyPr>
          <a:lstStyle/>
          <a:p>
            <a:endParaRPr lang="en-US"/>
          </a:p>
        </p:txBody>
      </p:sp>
      <p:sp>
        <p:nvSpPr>
          <p:cNvPr id="19" name="Text Placeholder 6">
            <a:extLst>
              <a:ext uri="{FF2B5EF4-FFF2-40B4-BE49-F238E27FC236}">
                <a16:creationId xmlns:a16="http://schemas.microsoft.com/office/drawing/2014/main" id="{CE23A13F-B496-456B-9B43-0A8D71E8485A}"/>
              </a:ext>
            </a:extLst>
          </p:cNvPr>
          <p:cNvSpPr>
            <a:spLocks noGrp="1"/>
          </p:cNvSpPr>
          <p:nvPr>
            <p:ph type="body" sz="quarter" idx="10" hasCustomPrompt="1"/>
          </p:nvPr>
        </p:nvSpPr>
        <p:spPr>
          <a:xfrm>
            <a:off x="2798490" y="2060848"/>
            <a:ext cx="2804901" cy="1495794"/>
          </a:xfrm>
          <a:prstGeom prst="rect">
            <a:avLst/>
          </a:prstGeom>
          <a:noFill/>
        </p:spPr>
        <p:txBody>
          <a:bodyPr wrap="square" lIns="0" tIns="0" rIns="0" bIns="0" rtlCol="0">
            <a:spAutoFit/>
          </a:bodyPr>
          <a:lstStyle>
            <a:lvl1pPr algn="r">
              <a:lnSpc>
                <a:spcPct val="80000"/>
              </a:lnSpc>
              <a:spcBef>
                <a:spcPts val="0"/>
              </a:spcBef>
              <a:spcAft>
                <a:spcPts val="0"/>
              </a:spcAft>
              <a:defRPr lang="en-US" sz="5400" b="0" spc="0" baseline="0" dirty="0" smtClean="0">
                <a:latin typeface="+mj-lt"/>
              </a:defRPr>
            </a:lvl1pPr>
          </a:lstStyle>
          <a:p>
            <a:pPr lvl="0" algn="r">
              <a:lnSpc>
                <a:spcPct val="90000"/>
              </a:lnSpc>
            </a:pPr>
            <a:r>
              <a:rPr lang="en-US" dirty="0"/>
              <a:t>Divider slide</a:t>
            </a:r>
          </a:p>
        </p:txBody>
      </p:sp>
      <p:cxnSp>
        <p:nvCxnSpPr>
          <p:cNvPr id="20" name="Straight Connector 19">
            <a:extLst>
              <a:ext uri="{FF2B5EF4-FFF2-40B4-BE49-F238E27FC236}">
                <a16:creationId xmlns:a16="http://schemas.microsoft.com/office/drawing/2014/main" id="{192B8BD1-AB9B-4185-BA75-587A559ADF7D}"/>
              </a:ext>
            </a:extLst>
          </p:cNvPr>
          <p:cNvCxnSpPr>
            <a:cxnSpLocks/>
          </p:cNvCxnSpPr>
          <p:nvPr/>
        </p:nvCxnSpPr>
        <p:spPr>
          <a:xfrm>
            <a:off x="5903913" y="1541934"/>
            <a:ext cx="0" cy="3960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21">
            <a:extLst>
              <a:ext uri="{FF2B5EF4-FFF2-40B4-BE49-F238E27FC236}">
                <a16:creationId xmlns:a16="http://schemas.microsoft.com/office/drawing/2014/main" id="{64075AFB-4FF9-45DE-BEAC-0FE3DB14EFB1}"/>
              </a:ext>
            </a:extLst>
          </p:cNvPr>
          <p:cNvSpPr>
            <a:spLocks noGrp="1"/>
          </p:cNvSpPr>
          <p:nvPr>
            <p:ph type="body" sz="quarter" idx="13" hasCustomPrompt="1"/>
          </p:nvPr>
        </p:nvSpPr>
        <p:spPr>
          <a:xfrm>
            <a:off x="6127998" y="4209712"/>
            <a:ext cx="2102991" cy="1292662"/>
          </a:xfrm>
          <a:noFill/>
        </p:spPr>
        <p:txBody>
          <a:bodyPr wrap="square" lIns="0" tIns="0" rIns="0" bIns="0" rtlCol="0" anchor="b" anchorCtr="0">
            <a:spAutoFit/>
          </a:bodyPr>
          <a:lstStyle>
            <a:lvl1pPr>
              <a:lnSpc>
                <a:spcPct val="100000"/>
              </a:lnSpc>
              <a:defRPr lang="en-US" sz="1400" b="0" spc="0" baseline="0" smtClean="0"/>
            </a:lvl1pPr>
            <a:lvl2pPr>
              <a:defRPr lang="en-US" sz="1800" smtClean="0"/>
            </a:lvl2pPr>
            <a:lvl3pPr>
              <a:defRPr lang="en-US" sz="1800" smtClean="0"/>
            </a:lvl3pPr>
            <a:lvl4pPr>
              <a:defRPr lang="en-US" sz="1800" smtClean="0"/>
            </a:lvl4pPr>
            <a:lvl5pPr>
              <a:defRPr lang="en-AU"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endParaRPr lang="en-US" dirty="0"/>
          </a:p>
        </p:txBody>
      </p:sp>
      <p:pic>
        <p:nvPicPr>
          <p:cNvPr id="8" name="Picture 7">
            <a:extLst>
              <a:ext uri="{FF2B5EF4-FFF2-40B4-BE49-F238E27FC236}">
                <a16:creationId xmlns:a16="http://schemas.microsoft.com/office/drawing/2014/main" id="{36C9908F-0A19-72D8-626A-E820312739D2}"/>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6633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2">
    <p:bg>
      <p:bgPr>
        <a:gradFill>
          <a:gsLst>
            <a:gs pos="82000">
              <a:schemeClr val="accent1"/>
            </a:gs>
            <a:gs pos="0">
              <a:schemeClr val="accent2"/>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9576" y="1705365"/>
            <a:ext cx="628377" cy="609398"/>
          </a:xfrm>
          <a:noFill/>
        </p:spPr>
        <p:txBody>
          <a:bodyPr wrap="none" lIns="0" tIns="0" rIns="0" bIns="0" rtlCol="0">
            <a:spAutoFit/>
          </a:bodyPr>
          <a:lstStyle>
            <a:lvl1pPr>
              <a:defRPr lang="en-AU" sz="4400" spc="0" baseline="0" dirty="0">
                <a:solidFill>
                  <a:schemeClr val="bg1">
                    <a:alpha val="54000"/>
                  </a:schemeClr>
                </a:solidFill>
                <a:latin typeface="+mn-lt"/>
                <a:ea typeface="+mn-ea"/>
                <a:cs typeface="+mn-cs"/>
              </a:defRPr>
            </a:lvl1pPr>
          </a:lstStyle>
          <a:p>
            <a:pPr marL="0" lvl="0"/>
            <a:r>
              <a:rPr lang="en-US" dirty="0"/>
              <a:t>##</a:t>
            </a:r>
            <a:endParaRPr lang="en-AU" dirty="0"/>
          </a:p>
        </p:txBody>
      </p:sp>
      <p:sp>
        <p:nvSpPr>
          <p:cNvPr id="7" name="Text Placeholder 6"/>
          <p:cNvSpPr>
            <a:spLocks noGrp="1"/>
          </p:cNvSpPr>
          <p:nvPr>
            <p:ph type="body" sz="quarter" idx="10" hasCustomPrompt="1"/>
          </p:nvPr>
        </p:nvSpPr>
        <p:spPr>
          <a:xfrm>
            <a:off x="2295736" y="2407097"/>
            <a:ext cx="7632171" cy="1030539"/>
          </a:xfrm>
          <a:prstGeom prst="rect">
            <a:avLst/>
          </a:prstGeom>
          <a:noFill/>
        </p:spPr>
        <p:txBody>
          <a:bodyPr wrap="square" lIns="0" tIns="0" rIns="0" bIns="0" rtlCol="0">
            <a:spAutoFit/>
          </a:bodyPr>
          <a:lstStyle>
            <a:lvl1pPr>
              <a:defRPr lang="en-US" sz="6600" b="0" spc="0" baseline="0" dirty="0">
                <a:solidFill>
                  <a:schemeClr val="bg1"/>
                </a:solidFill>
                <a:latin typeface="+mn-lt"/>
              </a:defRPr>
            </a:lvl1pPr>
          </a:lstStyle>
          <a:p>
            <a:pPr lvl="0"/>
            <a:r>
              <a:rPr lang="en-US" dirty="0"/>
              <a:t>Divider slide</a:t>
            </a:r>
          </a:p>
        </p:txBody>
      </p:sp>
      <p:sp>
        <p:nvSpPr>
          <p:cNvPr id="8" name="TextBox 7">
            <a:extLst>
              <a:ext uri="{FF2B5EF4-FFF2-40B4-BE49-F238E27FC236}">
                <a16:creationId xmlns:a16="http://schemas.microsoft.com/office/drawing/2014/main" id="{57A07765-DB77-44E5-9420-D56F1378074A}"/>
              </a:ext>
            </a:extLst>
          </p:cNvPr>
          <p:cNvSpPr txBox="1"/>
          <p:nvPr/>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grpSp>
        <p:nvGrpSpPr>
          <p:cNvPr id="13" name="Group 12">
            <a:extLst>
              <a:ext uri="{FF2B5EF4-FFF2-40B4-BE49-F238E27FC236}">
                <a16:creationId xmlns:a16="http://schemas.microsoft.com/office/drawing/2014/main" id="{7DF7CB7E-3B6B-4D2E-86A1-641B43A0A14C}"/>
              </a:ext>
            </a:extLst>
          </p:cNvPr>
          <p:cNvGrpSpPr/>
          <p:nvPr/>
        </p:nvGrpSpPr>
        <p:grpSpPr>
          <a:xfrm>
            <a:off x="0" y="3748429"/>
            <a:ext cx="12200354" cy="3109571"/>
            <a:chOff x="0" y="2420888"/>
            <a:chExt cx="17408940" cy="4437112"/>
          </a:xfrm>
          <a:solidFill>
            <a:srgbClr val="FFFFFF"/>
          </a:solidFill>
        </p:grpSpPr>
        <p:sp>
          <p:nvSpPr>
            <p:cNvPr id="14" name="Freeform: Shape 13">
              <a:extLst>
                <a:ext uri="{FF2B5EF4-FFF2-40B4-BE49-F238E27FC236}">
                  <a16:creationId xmlns:a16="http://schemas.microsoft.com/office/drawing/2014/main" id="{76E0EACE-D844-41BE-AB6F-4F5D1E92ADE8}"/>
                </a:ext>
              </a:extLst>
            </p:cNvPr>
            <p:cNvSpPr/>
            <p:nvPr/>
          </p:nvSpPr>
          <p:spPr>
            <a:xfrm>
              <a:off x="13545188" y="2420888"/>
              <a:ext cx="3863752" cy="4437112"/>
            </a:xfrm>
            <a:custGeom>
              <a:avLst/>
              <a:gdLst>
                <a:gd name="connsiteX0" fmla="*/ 3863236 w 3863752"/>
                <a:gd name="connsiteY0" fmla="*/ 0 h 4437112"/>
                <a:gd name="connsiteX1" fmla="*/ 3863752 w 3863752"/>
                <a:gd name="connsiteY1" fmla="*/ 0 h 4437112"/>
                <a:gd name="connsiteX2" fmla="*/ 3863752 w 3863752"/>
                <a:gd name="connsiteY2" fmla="*/ 4437112 h 4437112"/>
                <a:gd name="connsiteX3" fmla="*/ 0 w 3863752"/>
                <a:gd name="connsiteY3" fmla="*/ 4437112 h 4437112"/>
                <a:gd name="connsiteX4" fmla="*/ 0 w 3863752"/>
                <a:gd name="connsiteY4" fmla="*/ 4436866 h 4437112"/>
                <a:gd name="connsiteX5" fmla="*/ 3863236 w 3863752"/>
                <a:gd name="connsiteY5" fmla="*/ 4436866 h 4437112"/>
                <a:gd name="connsiteX6" fmla="*/ 1983400 w 3863752"/>
                <a:gd name="connsiteY6" fmla="*/ 3838304 h 4437112"/>
                <a:gd name="connsiteX7" fmla="*/ 659694 w 3863752"/>
                <a:gd name="connsiteY7" fmla="*/ 4072197 h 4437112"/>
                <a:gd name="connsiteX8" fmla="*/ 2087964 w 3863752"/>
                <a:gd name="connsiteY8" fmla="*/ 2865367 h 4437112"/>
                <a:gd name="connsiteX9" fmla="*/ 3863236 w 3863752"/>
                <a:gd name="connsiteY9" fmla="*/ 2819313 h 4437112"/>
                <a:gd name="connsiteX10" fmla="*/ 3863236 w 3863752"/>
                <a:gd name="connsiteY10" fmla="*/ 0 h 44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3752" h="4437112">
                  <a:moveTo>
                    <a:pt x="3863236" y="0"/>
                  </a:moveTo>
                  <a:lnTo>
                    <a:pt x="3863752" y="0"/>
                  </a:lnTo>
                  <a:lnTo>
                    <a:pt x="3863752" y="4437112"/>
                  </a:lnTo>
                  <a:lnTo>
                    <a:pt x="0" y="4437112"/>
                  </a:lnTo>
                  <a:lnTo>
                    <a:pt x="0" y="4436866"/>
                  </a:lnTo>
                  <a:lnTo>
                    <a:pt x="3863236" y="4436866"/>
                  </a:lnTo>
                  <a:cubicBezTo>
                    <a:pt x="3427746" y="4377634"/>
                    <a:pt x="2669005" y="4045839"/>
                    <a:pt x="1983400" y="3838304"/>
                  </a:cubicBezTo>
                  <a:cubicBezTo>
                    <a:pt x="1205976" y="3602529"/>
                    <a:pt x="1033343" y="3757202"/>
                    <a:pt x="659694" y="4072197"/>
                  </a:cubicBezTo>
                  <a:cubicBezTo>
                    <a:pt x="741520" y="3974584"/>
                    <a:pt x="1638425" y="3101867"/>
                    <a:pt x="2087964" y="2865367"/>
                  </a:cubicBezTo>
                  <a:cubicBezTo>
                    <a:pt x="2967925" y="2401926"/>
                    <a:pt x="3805596" y="2799617"/>
                    <a:pt x="3863236" y="2819313"/>
                  </a:cubicBezTo>
                  <a:lnTo>
                    <a:pt x="3863236" y="0"/>
                  </a:lnTo>
                  <a:close/>
                </a:path>
              </a:pathLst>
            </a:custGeom>
            <a:grpFill/>
            <a:ln w="1448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FD26C57F-8D87-4F49-981A-49DD5DA143F0}"/>
                </a:ext>
              </a:extLst>
            </p:cNvPr>
            <p:cNvSpPr/>
            <p:nvPr/>
          </p:nvSpPr>
          <p:spPr>
            <a:xfrm>
              <a:off x="0" y="2711792"/>
              <a:ext cx="3863752" cy="4146208"/>
            </a:xfrm>
            <a:custGeom>
              <a:avLst/>
              <a:gdLst>
                <a:gd name="connsiteX0" fmla="*/ 0 w 3863752"/>
                <a:gd name="connsiteY0" fmla="*/ 0 h 4146208"/>
                <a:gd name="connsiteX1" fmla="*/ 17045 w 3863752"/>
                <a:gd name="connsiteY1" fmla="*/ 318982 h 4146208"/>
                <a:gd name="connsiteX2" fmla="*/ 3634608 w 3863752"/>
                <a:gd name="connsiteY2" fmla="*/ 4145962 h 4146208"/>
                <a:gd name="connsiteX3" fmla="*/ 3863752 w 3863752"/>
                <a:gd name="connsiteY3" fmla="*/ 4145962 h 4146208"/>
                <a:gd name="connsiteX4" fmla="*/ 3863752 w 3863752"/>
                <a:gd name="connsiteY4" fmla="*/ 4146208 h 4146208"/>
                <a:gd name="connsiteX5" fmla="*/ 0 w 3863752"/>
                <a:gd name="connsiteY5" fmla="*/ 4146208 h 41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752" h="4146208">
                  <a:moveTo>
                    <a:pt x="0" y="0"/>
                  </a:moveTo>
                  <a:lnTo>
                    <a:pt x="17045" y="318982"/>
                  </a:lnTo>
                  <a:cubicBezTo>
                    <a:pt x="191531" y="1959641"/>
                    <a:pt x="1649456" y="3541906"/>
                    <a:pt x="3634608" y="4145962"/>
                  </a:cubicBezTo>
                  <a:lnTo>
                    <a:pt x="3863752" y="4145962"/>
                  </a:lnTo>
                  <a:lnTo>
                    <a:pt x="3863752" y="4146208"/>
                  </a:lnTo>
                  <a:lnTo>
                    <a:pt x="0" y="41462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14A434C0-E4FD-1B3E-2128-9DA333B45C24}"/>
              </a:ext>
            </a:extLst>
          </p:cNvPr>
          <p:cNvPicPr>
            <a:picLocks noChangeAspect="1"/>
          </p:cNvPicPr>
          <p:nvPr/>
        </p:nvPicPr>
        <p:blipFill>
          <a:blip r:embed="rId2"/>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1128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3CC0AC9-AFD2-411F-B1BC-50BB961832D9}"/>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50000">
                <a:schemeClr val="tx1">
                  <a:alpha val="0"/>
                </a:schemeClr>
              </a:gs>
            </a:gsLst>
            <a:lin ang="1800000" scaled="0"/>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dirty="0"/>
              <a:t> </a:t>
            </a:r>
            <a:endParaRPr lang="en-AU" dirty="0"/>
          </a:p>
        </p:txBody>
      </p:sp>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ctr">
              <a:defRPr/>
            </a:lvl1pPr>
          </a:lstStyle>
          <a:p>
            <a:r>
              <a:rPr lang="en-AU" dirty="0"/>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407368"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dirty="0"/>
              <a:t> </a:t>
            </a:r>
            <a:endParaRPr lang="en-AU" dirty="0"/>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652B2A8D-B4F0-4F59-9EF7-9E937C1D8258}" type="slidenum">
              <a:rPr lang="en-AU" smtClean="0"/>
              <a:t>‹#›</a:t>
            </a:fld>
            <a:endParaRPr lang="en-AU"/>
          </a:p>
        </p:txBody>
      </p:sp>
      <p:sp>
        <p:nvSpPr>
          <p:cNvPr id="25" name="Title 1">
            <a:extLst>
              <a:ext uri="{FF2B5EF4-FFF2-40B4-BE49-F238E27FC236}">
                <a16:creationId xmlns:a16="http://schemas.microsoft.com/office/drawing/2014/main" id="{C94CA15D-2F52-4803-BDAE-1E7449D1A8A5}"/>
              </a:ext>
            </a:extLst>
          </p:cNvPr>
          <p:cNvSpPr>
            <a:spLocks noGrp="1"/>
          </p:cNvSpPr>
          <p:nvPr>
            <p:ph type="title" hasCustomPrompt="1"/>
          </p:nvPr>
        </p:nvSpPr>
        <p:spPr>
          <a:xfrm>
            <a:off x="1127448" y="1557338"/>
            <a:ext cx="512961" cy="498598"/>
          </a:xfrm>
          <a:noFill/>
        </p:spPr>
        <p:txBody>
          <a:bodyPr wrap="none" lIns="0" tIns="0" rIns="0" bIns="0" rtlCol="0">
            <a:spAutoFit/>
          </a:bodyPr>
          <a:lstStyle>
            <a:lvl1pPr>
              <a:defRPr lang="en-AU" sz="3600" spc="0" baseline="0" dirty="0">
                <a:solidFill>
                  <a:schemeClr val="bg1"/>
                </a:solidFill>
                <a:latin typeface="+mn-lt"/>
                <a:ea typeface="+mn-ea"/>
                <a:cs typeface="+mn-cs"/>
              </a:defRPr>
            </a:lvl1pPr>
          </a:lstStyle>
          <a:p>
            <a:pPr marL="0" lvl="0" algn="r"/>
            <a:r>
              <a:rPr lang="en-US" dirty="0"/>
              <a:t>##</a:t>
            </a:r>
            <a:endParaRPr lang="en-AU" dirty="0"/>
          </a:p>
        </p:txBody>
      </p:sp>
      <p:sp>
        <p:nvSpPr>
          <p:cNvPr id="26" name="Text Placeholder 6">
            <a:extLst>
              <a:ext uri="{FF2B5EF4-FFF2-40B4-BE49-F238E27FC236}">
                <a16:creationId xmlns:a16="http://schemas.microsoft.com/office/drawing/2014/main" id="{260FF8B9-2D7B-497E-87E0-AFAC01227A34}"/>
              </a:ext>
            </a:extLst>
          </p:cNvPr>
          <p:cNvSpPr>
            <a:spLocks noGrp="1"/>
          </p:cNvSpPr>
          <p:nvPr>
            <p:ph type="body" sz="quarter" idx="15" hasCustomPrompt="1"/>
          </p:nvPr>
        </p:nvSpPr>
        <p:spPr>
          <a:xfrm>
            <a:off x="1127448" y="2132260"/>
            <a:ext cx="2952427" cy="1495794"/>
          </a:xfrm>
          <a:prstGeom prst="rect">
            <a:avLst/>
          </a:prstGeom>
          <a:noFill/>
        </p:spPr>
        <p:txBody>
          <a:bodyPr wrap="square" lIns="0" tIns="0" rIns="0" bIns="0" rtlCol="0">
            <a:spAutoFit/>
          </a:bodyPr>
          <a:lstStyle>
            <a:lvl1pPr>
              <a:lnSpc>
                <a:spcPct val="80000"/>
              </a:lnSpc>
              <a:defRPr lang="en-US" sz="5400" b="0" spc="0" baseline="0" dirty="0">
                <a:solidFill>
                  <a:schemeClr val="bg1"/>
                </a:solidFill>
                <a:latin typeface="+mn-lt"/>
              </a:defRPr>
            </a:lvl1pPr>
          </a:lstStyle>
          <a:p>
            <a:pPr lvl="0">
              <a:lnSpc>
                <a:spcPct val="90000"/>
              </a:lnSpc>
            </a:pPr>
            <a:r>
              <a:rPr lang="en-US" dirty="0"/>
              <a:t>Divider slide</a:t>
            </a:r>
          </a:p>
        </p:txBody>
      </p:sp>
      <p:sp>
        <p:nvSpPr>
          <p:cNvPr id="27" name="Text Placeholder 21">
            <a:extLst>
              <a:ext uri="{FF2B5EF4-FFF2-40B4-BE49-F238E27FC236}">
                <a16:creationId xmlns:a16="http://schemas.microsoft.com/office/drawing/2014/main" id="{9E4A743E-85AA-4861-BE9B-D0A887D85162}"/>
              </a:ext>
            </a:extLst>
          </p:cNvPr>
          <p:cNvSpPr>
            <a:spLocks noGrp="1"/>
          </p:cNvSpPr>
          <p:nvPr>
            <p:ph type="body" sz="quarter" idx="16" hasCustomPrompt="1"/>
          </p:nvPr>
        </p:nvSpPr>
        <p:spPr>
          <a:xfrm>
            <a:off x="1127448" y="3760012"/>
            <a:ext cx="2952427" cy="861774"/>
          </a:xfrm>
          <a:noFill/>
        </p:spPr>
        <p:txBody>
          <a:bodyPr wrap="square" lIns="0" tIns="0" rIns="0" bIns="0" rtlCol="0" anchor="t" anchorCtr="0">
            <a:spAutoFit/>
          </a:bodyPr>
          <a:lstStyle>
            <a:lvl1pPr>
              <a:lnSpc>
                <a:spcPct val="100000"/>
              </a:lnSpc>
              <a:defRPr lang="en-US" sz="1400" b="0" spc="0" baseline="0" smtClean="0">
                <a:solidFill>
                  <a:schemeClr val="bg1"/>
                </a:solidFill>
                <a:latin typeface="+mn-lt"/>
              </a:defRPr>
            </a:lvl1pPr>
            <a:lvl2pPr>
              <a:defRPr lang="en-US" sz="1800" smtClean="0"/>
            </a:lvl2pPr>
            <a:lvl3pPr>
              <a:defRPr lang="en-US" sz="1800" smtClean="0"/>
            </a:lvl3pPr>
            <a:lvl4pPr>
              <a:defRPr lang="en-US" sz="1800" smtClean="0"/>
            </a:lvl4pPr>
            <a:lvl5pPr>
              <a:defRPr lang="en-AU"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aliquet</a:t>
            </a:r>
            <a:r>
              <a:rPr lang="en-US" dirty="0"/>
              <a:t> </a:t>
            </a:r>
            <a:r>
              <a:rPr lang="en-US" dirty="0" err="1"/>
              <a:t>viverra</a:t>
            </a:r>
            <a:r>
              <a:rPr lang="en-US" dirty="0"/>
              <a:t> diam, </a:t>
            </a:r>
            <a:r>
              <a:rPr lang="en-US" dirty="0" err="1"/>
              <a:t>ornare</a:t>
            </a:r>
            <a:r>
              <a:rPr lang="en-US" dirty="0"/>
              <a:t> </a:t>
            </a:r>
            <a:r>
              <a:rPr lang="en-US" dirty="0" err="1"/>
              <a:t>suscipit</a:t>
            </a:r>
            <a:r>
              <a:rPr lang="en-US" dirty="0"/>
              <a:t> </a:t>
            </a:r>
            <a:r>
              <a:rPr lang="en-US" dirty="0" err="1"/>
              <a:t>turpis</a:t>
            </a:r>
            <a:r>
              <a:rPr lang="en-US" dirty="0"/>
              <a:t> </a:t>
            </a:r>
            <a:r>
              <a:rPr lang="en-US" dirty="0" err="1"/>
              <a:t>interdum</a:t>
            </a:r>
            <a:r>
              <a:rPr lang="en-US" dirty="0"/>
              <a:t> </a:t>
            </a:r>
            <a:r>
              <a:rPr lang="en-US" dirty="0" err="1"/>
              <a:t>quis</a:t>
            </a:r>
            <a:endParaRPr lang="en-US" dirty="0"/>
          </a:p>
        </p:txBody>
      </p:sp>
    </p:spTree>
    <p:extLst>
      <p:ext uri="{BB962C8B-B14F-4D97-AF65-F5344CB8AC3E}">
        <p14:creationId xmlns:p14="http://schemas.microsoft.com/office/powerpoint/2010/main" val="6811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763960"/>
            <a:ext cx="10801351" cy="469056"/>
          </a:xfrm>
          <a:prstGeom prst="rect">
            <a:avLst/>
          </a:prstGeom>
        </p:spPr>
        <p:txBody>
          <a:bodyPr vert="horz" lIns="0" tIns="0" rIns="0" bIns="0" rtlCol="0" anchor="t" anchorCtr="0">
            <a:noAutofit/>
          </a:bodyPr>
          <a:lstStyle/>
          <a:p>
            <a:r>
              <a:rPr lang="en-US" dirty="0"/>
              <a:t>[Title]</a:t>
            </a:r>
            <a:endParaRPr lang="en-AU" dirty="0"/>
          </a:p>
        </p:txBody>
      </p:sp>
      <p:sp>
        <p:nvSpPr>
          <p:cNvPr id="6" name="Footer Placeholder 4"/>
          <p:cNvSpPr>
            <a:spLocks noGrp="1"/>
          </p:cNvSpPr>
          <p:nvPr>
            <p:ph type="ftr" sz="quarter" idx="3"/>
          </p:nvPr>
        </p:nvSpPr>
        <p:spPr>
          <a:xfrm>
            <a:off x="695326" y="6526800"/>
            <a:ext cx="3360109" cy="108000"/>
          </a:xfrm>
          <a:prstGeom prst="rect">
            <a:avLst/>
          </a:prstGeom>
        </p:spPr>
        <p:txBody>
          <a:bodyPr vert="horz" lIns="0" tIns="0" rIns="0" bIns="0" rtlCol="0" anchor="ctr"/>
          <a:lstStyle>
            <a:lvl1pPr algn="l">
              <a:defRPr sz="800" b="0">
                <a:solidFill>
                  <a:schemeClr val="tx1"/>
                </a:solidFill>
              </a:defRPr>
            </a:lvl1pPr>
          </a:lstStyle>
          <a:p>
            <a:endParaRPr lang="en-AU"/>
          </a:p>
        </p:txBody>
      </p:sp>
      <p:sp>
        <p:nvSpPr>
          <p:cNvPr id="7" name="Slide Number Placeholder 5"/>
          <p:cNvSpPr>
            <a:spLocks noGrp="1"/>
          </p:cNvSpPr>
          <p:nvPr>
            <p:ph type="sldNum" sz="quarter" idx="4"/>
          </p:nvPr>
        </p:nvSpPr>
        <p:spPr>
          <a:xfrm>
            <a:off x="11208568" y="6526800"/>
            <a:ext cx="288032" cy="108000"/>
          </a:xfrm>
          <a:prstGeom prst="rect">
            <a:avLst/>
          </a:prstGeom>
        </p:spPr>
        <p:txBody>
          <a:bodyPr vert="horz" lIns="0" tIns="0" rIns="0" bIns="0" rtlCol="0" anchor="ctr"/>
          <a:lstStyle>
            <a:lvl1pPr algn="r">
              <a:defRPr sz="800">
                <a:solidFill>
                  <a:schemeClr val="tx1"/>
                </a:solidFill>
              </a:defRPr>
            </a:lvl1pPr>
          </a:lstStyle>
          <a:p>
            <a:fld id="{652B2A8D-B4F0-4F59-9EF7-9E937C1D8258}" type="slidenum">
              <a:rPr lang="en-AU" smtClean="0"/>
              <a:t>‹#›</a:t>
            </a:fld>
            <a:endParaRPr lang="en-AU"/>
          </a:p>
        </p:txBody>
      </p:sp>
      <p:sp>
        <p:nvSpPr>
          <p:cNvPr id="5" name="Text Placeholder 4">
            <a:extLst>
              <a:ext uri="{FF2B5EF4-FFF2-40B4-BE49-F238E27FC236}">
                <a16:creationId xmlns:a16="http://schemas.microsoft.com/office/drawing/2014/main" id="{F7B3D40D-3A3C-4C3B-B5E3-57416DC62D0A}"/>
              </a:ext>
            </a:extLst>
          </p:cNvPr>
          <p:cNvSpPr>
            <a:spLocks noGrp="1"/>
          </p:cNvSpPr>
          <p:nvPr>
            <p:ph type="body" idx="1"/>
          </p:nvPr>
        </p:nvSpPr>
        <p:spPr>
          <a:xfrm>
            <a:off x="695325" y="2030400"/>
            <a:ext cx="10801350" cy="36718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8" name="Picture 7">
            <a:extLst>
              <a:ext uri="{FF2B5EF4-FFF2-40B4-BE49-F238E27FC236}">
                <a16:creationId xmlns:a16="http://schemas.microsoft.com/office/drawing/2014/main" id="{E0FB2558-6228-01A8-6AA9-F913EDFCDE95}"/>
              </a:ext>
            </a:extLst>
          </p:cNvPr>
          <p:cNvPicPr preferRelativeResize="0">
            <a:picLocks noChangeAspect="1"/>
          </p:cNvPicPr>
          <p:nvPr/>
        </p:nvPicPr>
        <p:blipFill>
          <a:blip r:embed="rId52"/>
          <a:stretch>
            <a:fillRect/>
          </a:stretch>
        </p:blipFill>
        <p:spPr>
          <a:xfrm>
            <a:off x="10314000" y="360001"/>
            <a:ext cx="1512000" cy="396445"/>
          </a:xfrm>
          <a:prstGeom prst="rect">
            <a:avLst/>
          </a:prstGeom>
        </p:spPr>
      </p:pic>
    </p:spTree>
    <p:extLst>
      <p:ext uri="{BB962C8B-B14F-4D97-AF65-F5344CB8AC3E}">
        <p14:creationId xmlns:p14="http://schemas.microsoft.com/office/powerpoint/2010/main" val="552684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38">
          <p15:clr>
            <a:srgbClr val="F26B43"/>
          </p15:clr>
        </p15:guide>
        <p15:guide id="6" orient="horz" pos="3974">
          <p15:clr>
            <a:srgbClr val="F26B43"/>
          </p15:clr>
        </p15:guide>
        <p15:guide id="7" orient="horz" pos="436">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661">
          <p15:clr>
            <a:srgbClr val="F26B43"/>
          </p15:clr>
        </p15:guide>
        <p15:guide id="20" orient="horz" pos="19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s://cnsgenomics.com/data/teaching/GNGWS24/module4/Practice_1_1SMR/"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8A1654-72F2-4EDD-BA3F-C35E7F2A0170}"/>
              </a:ext>
            </a:extLst>
          </p:cNvPr>
          <p:cNvSpPr txBox="1">
            <a:spLocks/>
          </p:cNvSpPr>
          <p:nvPr/>
        </p:nvSpPr>
        <p:spPr>
          <a:xfrm>
            <a:off x="838200" y="129741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solidFill>
                  <a:schemeClr val="accent1">
                    <a:lumMod val="75000"/>
                  </a:schemeClr>
                </a:solidFill>
              </a:rPr>
              <a:t>One-sample Mendelian randomization Practical:</a:t>
            </a:r>
          </a:p>
        </p:txBody>
      </p:sp>
      <p:sp>
        <p:nvSpPr>
          <p:cNvPr id="5" name="Title 1">
            <a:extLst>
              <a:ext uri="{FF2B5EF4-FFF2-40B4-BE49-F238E27FC236}">
                <a16:creationId xmlns:a16="http://schemas.microsoft.com/office/drawing/2014/main" id="{D1C04DA4-2C51-4EEF-8888-9325A6C0DCE9}"/>
              </a:ext>
            </a:extLst>
          </p:cNvPr>
          <p:cNvSpPr txBox="1">
            <a:spLocks/>
          </p:cNvSpPr>
          <p:nvPr/>
        </p:nvSpPr>
        <p:spPr>
          <a:xfrm>
            <a:off x="838200" y="3142512"/>
            <a:ext cx="10515600" cy="471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200" dirty="0"/>
              <a:t>Does C-Reactive Protein causally affect Blood Pressure?</a:t>
            </a:r>
          </a:p>
          <a:p>
            <a:pPr algn="ctr"/>
            <a:endParaRPr lang="en-AU" sz="3200" dirty="0"/>
          </a:p>
          <a:p>
            <a:pPr algn="ctr"/>
            <a:endParaRPr lang="en-AU" sz="3200" dirty="0"/>
          </a:p>
          <a:p>
            <a:pPr algn="ctr">
              <a:lnSpc>
                <a:spcPct val="150000"/>
              </a:lnSpc>
            </a:pPr>
            <a:r>
              <a:rPr lang="en-AU" sz="2400" dirty="0"/>
              <a:t>Shannon D’Urso</a:t>
            </a:r>
          </a:p>
          <a:p>
            <a:pPr algn="ctr">
              <a:lnSpc>
                <a:spcPct val="150000"/>
              </a:lnSpc>
            </a:pPr>
            <a:r>
              <a:rPr lang="en-AU" sz="2400" dirty="0"/>
              <a:t>Institute for Molecular Bioscience</a:t>
            </a:r>
          </a:p>
          <a:p>
            <a:pPr algn="ctr">
              <a:lnSpc>
                <a:spcPct val="150000"/>
              </a:lnSpc>
            </a:pPr>
            <a:r>
              <a:rPr lang="en-AU" sz="2400" dirty="0"/>
              <a:t>The University of Queensland</a:t>
            </a:r>
          </a:p>
        </p:txBody>
      </p:sp>
      <p:pic>
        <p:nvPicPr>
          <p:cNvPr id="2" name="Picture 2" descr="Institute for Molecular Bioscience – MRCF">
            <a:extLst>
              <a:ext uri="{FF2B5EF4-FFF2-40B4-BE49-F238E27FC236}">
                <a16:creationId xmlns:a16="http://schemas.microsoft.com/office/drawing/2014/main" id="{BFD9C50B-0AAD-A03F-DFA9-7575810D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9618"/>
            <a:ext cx="3355142" cy="111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8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2A2AF-EC47-4EB7-B0D6-D17170385FDD}"/>
              </a:ext>
            </a:extLst>
          </p:cNvPr>
          <p:cNvSpPr txBox="1"/>
          <p:nvPr/>
        </p:nvSpPr>
        <p:spPr>
          <a:xfrm>
            <a:off x="429410" y="985724"/>
            <a:ext cx="11333180" cy="5355312"/>
          </a:xfrm>
          <a:prstGeom prst="rect">
            <a:avLst/>
          </a:prstGeom>
          <a:noFill/>
        </p:spPr>
        <p:txBody>
          <a:bodyPr wrap="square" rtlCol="0">
            <a:spAutoFit/>
          </a:bodyPr>
          <a:lstStyle/>
          <a:p>
            <a:r>
              <a:rPr lang="en-AU" b="1" dirty="0">
                <a:effectLst/>
                <a:latin typeface="Arial" panose="020B0604020202020204" pitchFamily="34" charset="0"/>
                <a:ea typeface="MS Mincho" panose="02020609040205080304" pitchFamily="49" charset="-128"/>
                <a:cs typeface="Arial" panose="020B0604020202020204" pitchFamily="34" charset="0"/>
              </a:rPr>
              <a:t>Option 1 (recommended): Run the analyses locally</a:t>
            </a:r>
          </a:p>
          <a:p>
            <a:pPr marL="342900" indent="-342900">
              <a:buFont typeface="+mj-lt"/>
              <a:buAutoNum type="arabicPeriod"/>
            </a:pPr>
            <a:r>
              <a:rPr lang="en-AU" dirty="0">
                <a:effectLst/>
                <a:latin typeface="Arial" panose="020B0604020202020204" pitchFamily="34" charset="0"/>
                <a:ea typeface="MS Mincho" panose="02020609040205080304" pitchFamily="49" charset="-128"/>
                <a:cs typeface="Arial" panose="020B0604020202020204" pitchFamily="34" charset="0"/>
              </a:rPr>
              <a:t>Copy the folder to your computer  </a:t>
            </a:r>
          </a:p>
          <a:p>
            <a:r>
              <a:rPr lang="en-AU" dirty="0">
                <a:solidFill>
                  <a:schemeClr val="accent5"/>
                </a:solidFill>
                <a:latin typeface="Arial" panose="020B0604020202020204" pitchFamily="34" charset="0"/>
                <a:ea typeface="MS Mincho" panose="02020609040205080304" pitchFamily="49" charset="-128"/>
                <a:cs typeface="Arial" panose="020B0604020202020204" pitchFamily="34" charset="0"/>
              </a:rPr>
              <a:t>        </a:t>
            </a:r>
            <a:r>
              <a:rPr lang="en-AU" dirty="0">
                <a:solidFill>
                  <a:schemeClr val="accent5"/>
                </a:solidFill>
                <a:effectLst/>
                <a:latin typeface="Arial" panose="020B0604020202020204" pitchFamily="34" charset="0"/>
                <a:ea typeface="MS Mincho" panose="02020609040205080304" pitchFamily="49" charset="-128"/>
                <a:cs typeface="Arial" panose="020B0604020202020204" pitchFamily="34" charset="0"/>
              </a:rPr>
              <a:t>https://</a:t>
            </a:r>
            <a:r>
              <a:rPr lang="en-AU" dirty="0" err="1">
                <a:solidFill>
                  <a:schemeClr val="accent5"/>
                </a:solidFill>
                <a:effectLst/>
                <a:latin typeface="Arial" panose="020B0604020202020204" pitchFamily="34" charset="0"/>
                <a:ea typeface="MS Mincho" panose="02020609040205080304" pitchFamily="49" charset="-128"/>
                <a:cs typeface="Arial" panose="020B0604020202020204" pitchFamily="34" charset="0"/>
              </a:rPr>
              <a:t>cnsgenomics.com</a:t>
            </a:r>
            <a:r>
              <a:rPr lang="en-AU" dirty="0">
                <a:solidFill>
                  <a:schemeClr val="accent5"/>
                </a:solidFill>
                <a:effectLst/>
                <a:latin typeface="Arial" panose="020B0604020202020204" pitchFamily="34" charset="0"/>
                <a:ea typeface="MS Mincho" panose="02020609040205080304" pitchFamily="49" charset="-128"/>
                <a:cs typeface="Arial" panose="020B0604020202020204" pitchFamily="34" charset="0"/>
              </a:rPr>
              <a:t>/data/teaching/GNGWS24/module4/Practice_1_1SMR/	</a:t>
            </a:r>
          </a:p>
          <a:p>
            <a:r>
              <a:rPr lang="en-AU" dirty="0">
                <a:latin typeface="Arial" panose="020B0604020202020204" pitchFamily="34" charset="0"/>
                <a:ea typeface="MS Mincho" panose="02020609040205080304" pitchFamily="49" charset="-128"/>
                <a:cs typeface="Arial" panose="020B0604020202020204" pitchFamily="34" charset="0"/>
              </a:rPr>
              <a:t>2.   </a:t>
            </a:r>
            <a:r>
              <a:rPr lang="en-AU" dirty="0">
                <a:effectLst/>
                <a:latin typeface="Arial" panose="020B0604020202020204" pitchFamily="34" charset="0"/>
                <a:ea typeface="MS Mincho" panose="02020609040205080304" pitchFamily="49" charset="-128"/>
                <a:cs typeface="Arial" panose="020B0604020202020204" pitchFamily="34" charset="0"/>
              </a:rPr>
              <a:t>Open the R script in your local </a:t>
            </a:r>
            <a:r>
              <a:rPr lang="en-AU" dirty="0" err="1">
                <a:effectLst/>
                <a:latin typeface="Arial" panose="020B0604020202020204" pitchFamily="34" charset="0"/>
                <a:ea typeface="MS Mincho" panose="02020609040205080304" pitchFamily="49" charset="-128"/>
                <a:cs typeface="Arial" panose="020B0604020202020204" pitchFamily="34" charset="0"/>
              </a:rPr>
              <a:t>Rstudio</a:t>
            </a:r>
            <a:endParaRPr lang="en-AU" dirty="0">
              <a:effectLst/>
              <a:latin typeface="Arial" panose="020B0604020202020204" pitchFamily="34" charset="0"/>
              <a:ea typeface="MS Mincho" panose="02020609040205080304" pitchFamily="49" charset="-128"/>
              <a:cs typeface="Arial" panose="020B0604020202020204" pitchFamily="34" charset="0"/>
            </a:endParaRPr>
          </a:p>
          <a:p>
            <a:r>
              <a:rPr lang="en-AU" dirty="0">
                <a:effectLst/>
                <a:latin typeface="Arial" panose="020B0604020202020204" pitchFamily="34" charset="0"/>
                <a:ea typeface="MS Mincho" panose="02020609040205080304" pitchFamily="49" charset="-128"/>
                <a:cs typeface="Arial" panose="020B0604020202020204" pitchFamily="34" charset="0"/>
              </a:rPr>
              <a:t>3.   Update your working directory 	</a:t>
            </a:r>
          </a:p>
          <a:p>
            <a:r>
              <a:rPr lang="en-AU" dirty="0">
                <a:solidFill>
                  <a:schemeClr val="bg1">
                    <a:lumMod val="50000"/>
                  </a:schemeClr>
                </a:solidFill>
                <a:effectLst/>
                <a:latin typeface="Arial" panose="020B0604020202020204" pitchFamily="34" charset="0"/>
                <a:ea typeface="MS Mincho" panose="02020609040205080304" pitchFamily="49" charset="-128"/>
                <a:cs typeface="Arial" panose="020B0604020202020204" pitchFamily="34" charset="0"/>
              </a:rPr>
              <a:t>        </a:t>
            </a:r>
            <a:r>
              <a:rPr lang="en-AU" dirty="0" err="1">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setwd</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YOUR DIRECTORY/</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endParaRPr lang="en-AU" dirty="0">
              <a:effectLst/>
              <a:latin typeface="Arial" panose="020B0604020202020204" pitchFamily="34" charset="0"/>
              <a:ea typeface="MS Mincho" panose="02020609040205080304" pitchFamily="49" charset="-128"/>
              <a:cs typeface="Arial" panose="020B0604020202020204" pitchFamily="34" charset="0"/>
            </a:endParaRPr>
          </a:p>
          <a:p>
            <a:endParaRPr lang="en-AU" b="1" dirty="0">
              <a:solidFill>
                <a:schemeClr val="bg2">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r>
              <a:rPr lang="en-AU" b="1" dirty="0">
                <a:latin typeface="Arial" panose="020B0604020202020204" pitchFamily="34" charset="0"/>
                <a:ea typeface="MS Mincho" panose="02020609040205080304" pitchFamily="49" charset="-128"/>
                <a:cs typeface="Arial" panose="020B0604020202020204" pitchFamily="34" charset="0"/>
              </a:rPr>
              <a:t>Option 2: Run the analyses on the server and export plots</a:t>
            </a:r>
          </a:p>
          <a:p>
            <a:pPr marL="342900" indent="-342900">
              <a:buFont typeface="+mj-lt"/>
              <a:buAutoNum type="arabicPeriod"/>
            </a:pPr>
            <a:r>
              <a:rPr lang="en-AU" dirty="0">
                <a:latin typeface="Arial" panose="020B0604020202020204" pitchFamily="34" charset="0"/>
                <a:ea typeface="MS Mincho" panose="02020609040205080304" pitchFamily="49" charset="-128"/>
                <a:cs typeface="Arial" panose="020B0604020202020204" pitchFamily="34" charset="0"/>
              </a:rPr>
              <a:t>Log in to the server 		</a:t>
            </a:r>
          </a:p>
          <a:p>
            <a:pPr lvl="1"/>
            <a:r>
              <a:rPr lang="en-AU" i="0" u="none" strike="noStrike" dirty="0" err="1">
                <a:solidFill>
                  <a:schemeClr val="bg1">
                    <a:lumMod val="50000"/>
                  </a:schemeClr>
                </a:solidFill>
                <a:effectLst/>
                <a:latin typeface="Consolas" panose="020B0609020204030204" pitchFamily="49" charset="0"/>
                <a:cs typeface="Consolas" panose="020B0609020204030204" pitchFamily="49" charset="0"/>
              </a:rPr>
              <a:t>ssh</a:t>
            </a:r>
            <a:r>
              <a:rPr lang="en-AU" i="0" u="none" strike="noStrike" dirty="0">
                <a:solidFill>
                  <a:schemeClr val="bg1">
                    <a:lumMod val="50000"/>
                  </a:schemeClr>
                </a:solidFill>
                <a:effectLst/>
                <a:latin typeface="Consolas" panose="020B0609020204030204" pitchFamily="49" charset="0"/>
                <a:cs typeface="Consolas" panose="020B0609020204030204" pitchFamily="49" charset="0"/>
              </a:rPr>
              <a:t> </a:t>
            </a:r>
            <a:r>
              <a:rPr lang="en-AU" i="0" u="none" strike="noStrike" dirty="0">
                <a:solidFill>
                  <a:schemeClr val="bg1">
                    <a:lumMod val="50000"/>
                  </a:schemeClr>
                </a:solidFill>
                <a:effectLst/>
                <a:highlight>
                  <a:srgbClr val="FFFF00"/>
                </a:highlight>
                <a:latin typeface="Consolas" panose="020B0609020204030204" pitchFamily="49" charset="0"/>
                <a:cs typeface="Consolas" panose="020B0609020204030204" pitchFamily="49" charset="0"/>
              </a:rPr>
              <a:t>&lt;username&gt;</a:t>
            </a:r>
            <a:r>
              <a:rPr lang="en-AU" i="0" u="none" strike="noStrike" dirty="0">
                <a:solidFill>
                  <a:schemeClr val="bg1">
                    <a:lumMod val="50000"/>
                  </a:schemeClr>
                </a:solidFill>
                <a:effectLst/>
                <a:latin typeface="Consolas" panose="020B0609020204030204" pitchFamily="49" charset="0"/>
                <a:cs typeface="Consolas" panose="020B0609020204030204" pitchFamily="49" charset="0"/>
              </a:rPr>
              <a:t>@203.101.</a:t>
            </a:r>
            <a:r>
              <a:rPr lang="en-AU" i="0" u="none" strike="noStrike" dirty="0">
                <a:solidFill>
                  <a:schemeClr val="bg1">
                    <a:lumMod val="50000"/>
                  </a:schemeClr>
                </a:solidFill>
                <a:effectLst/>
                <a:highlight>
                  <a:srgbClr val="FFFF00"/>
                </a:highlight>
                <a:latin typeface="Consolas" panose="020B0609020204030204" pitchFamily="49" charset="0"/>
                <a:cs typeface="Consolas" panose="020B0609020204030204" pitchFamily="49" charset="0"/>
              </a:rPr>
              <a:t>XX.XXX</a:t>
            </a:r>
            <a:endParaRPr lang="en-AU" dirty="0">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dirty="0">
                <a:effectLst/>
                <a:latin typeface="Arial" panose="020B0604020202020204" pitchFamily="34" charset="0"/>
                <a:ea typeface="MS Mincho" panose="02020609040205080304" pitchFamily="49" charset="-128"/>
                <a:cs typeface="Arial" panose="020B0604020202020204" pitchFamily="34" charset="0"/>
              </a:rPr>
              <a:t>Copy the files to your scratch space on the cluster </a:t>
            </a:r>
          </a:p>
          <a:p>
            <a:pPr lvl="1"/>
            <a:r>
              <a:rPr lang="en-AU" dirty="0">
                <a:solidFill>
                  <a:schemeClr val="bg1">
                    <a:lumMod val="50000"/>
                  </a:schemeClr>
                </a:solidFill>
                <a:latin typeface="Arial" panose="020B0604020202020204" pitchFamily="34" charset="0"/>
                <a:ea typeface="MS Mincho" panose="02020609040205080304" pitchFamily="49" charset="-128"/>
                <a:cs typeface="Arial" panose="020B0604020202020204" pitchFamily="34" charset="0"/>
              </a:rPr>
              <a:t>c</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p –r /data/module4/</a:t>
            </a:r>
            <a:r>
              <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rPr>
              <a:t>Practice_1_1SMR/</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 /scratch/</a:t>
            </a:r>
            <a:r>
              <a:rPr lang="en-AU" dirty="0">
                <a:solidFill>
                  <a:schemeClr val="bg1">
                    <a:lumMod val="50000"/>
                  </a:schemeClr>
                </a:solidFill>
                <a:highlight>
                  <a:srgbClr val="FFFF00"/>
                </a:highlight>
                <a:latin typeface="Consolas" panose="020B0609020204030204" pitchFamily="49" charset="0"/>
                <a:ea typeface="MS Mincho" panose="02020609040205080304" pitchFamily="49" charset="-128"/>
                <a:cs typeface="Consolas" panose="020B0609020204030204" pitchFamily="49" charset="0"/>
              </a:rPr>
              <a:t>&lt;u</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endParaRPr lang="en-AU" dirty="0">
              <a:effectLst/>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dirty="0">
                <a:latin typeface="Arial" panose="020B0604020202020204" pitchFamily="34" charset="0"/>
                <a:ea typeface="MS Mincho" panose="02020609040205080304" pitchFamily="49" charset="-128"/>
                <a:cs typeface="Arial" panose="020B0604020202020204" pitchFamily="34" charset="0"/>
              </a:rPr>
              <a:t>Load R  </a:t>
            </a:r>
          </a:p>
          <a:p>
            <a:pPr lvl="1"/>
            <a:r>
              <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rPr>
              <a:t>R</a:t>
            </a:r>
            <a:endParaRPr lang="en-AU" dirty="0">
              <a:solidFill>
                <a:schemeClr val="bg1">
                  <a:lumMod val="50000"/>
                </a:schemeClr>
              </a:solidFill>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dirty="0">
                <a:latin typeface="Arial" panose="020B0604020202020204" pitchFamily="34" charset="0"/>
                <a:ea typeface="MS Mincho" panose="02020609040205080304" pitchFamily="49" charset="-128"/>
                <a:cs typeface="Arial" panose="020B0604020202020204" pitchFamily="34" charset="0"/>
              </a:rPr>
              <a:t>Update your working directory </a:t>
            </a:r>
          </a:p>
          <a:p>
            <a:r>
              <a:rPr lang="en-AU" dirty="0">
                <a:solidFill>
                  <a:schemeClr val="bg1">
                    <a:lumMod val="50000"/>
                  </a:schemeClr>
                </a:solidFill>
                <a:latin typeface="Arial" panose="020B0604020202020204" pitchFamily="34" charset="0"/>
                <a:ea typeface="MS Mincho" panose="02020609040205080304" pitchFamily="49" charset="-128"/>
                <a:cs typeface="Arial" panose="020B0604020202020204" pitchFamily="34" charset="0"/>
              </a:rPr>
              <a:t>       </a:t>
            </a:r>
            <a:r>
              <a:rPr lang="en-AU" dirty="0" err="1">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setwd</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("/scratch/</a:t>
            </a:r>
            <a:r>
              <a:rPr lang="en-AU" dirty="0">
                <a:solidFill>
                  <a:schemeClr val="bg1">
                    <a:lumMod val="50000"/>
                  </a:schemeClr>
                </a:solidFill>
                <a:highlight>
                  <a:srgbClr val="FFFF00"/>
                </a:highlight>
                <a:latin typeface="Consolas" panose="020B0609020204030204" pitchFamily="49" charset="0"/>
                <a:ea typeface="MS Mincho" panose="02020609040205080304" pitchFamily="49" charset="-128"/>
                <a:cs typeface="Consolas" panose="020B0609020204030204" pitchFamily="49" charset="0"/>
              </a:rPr>
              <a:t>&lt;u</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a:t>
            </a:r>
            <a:endPar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endParaRPr>
          </a:p>
          <a:p>
            <a:r>
              <a:rPr lang="en-AU" dirty="0">
                <a:latin typeface="Arial" panose="020B0604020202020204" pitchFamily="34" charset="0"/>
                <a:ea typeface="MS Mincho" panose="02020609040205080304" pitchFamily="49" charset="-128"/>
                <a:cs typeface="Arial" panose="020B0604020202020204" pitchFamily="34" charset="0"/>
              </a:rPr>
              <a:t>5.  E</a:t>
            </a:r>
            <a:r>
              <a:rPr lang="en-AU" dirty="0">
                <a:effectLst/>
                <a:latin typeface="Arial" panose="020B0604020202020204" pitchFamily="34" charset="0"/>
                <a:ea typeface="MS Mincho" panose="02020609040205080304" pitchFamily="49" charset="-128"/>
                <a:cs typeface="Arial" panose="020B0604020202020204" pitchFamily="34" charset="0"/>
              </a:rPr>
              <a:t>xport </a:t>
            </a:r>
            <a:r>
              <a:rPr lang="en-AU" dirty="0">
                <a:latin typeface="Arial" panose="020B0604020202020204" pitchFamily="34" charset="0"/>
                <a:ea typeface="MS Mincho" panose="02020609040205080304" pitchFamily="49" charset="-128"/>
                <a:cs typeface="Arial" panose="020B0604020202020204" pitchFamily="34" charset="0"/>
              </a:rPr>
              <a:t>plots to visualise them </a:t>
            </a:r>
          </a:p>
          <a:p>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    </a:t>
            </a:r>
            <a:r>
              <a:rPr lang="en-AU" dirty="0" err="1">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scp</a:t>
            </a:r>
            <a:r>
              <a:rPr lang="en-AU" dirty="0">
                <a:solidFill>
                  <a:schemeClr val="bg1">
                    <a:lumMod val="50000"/>
                  </a:schemeClr>
                </a:solidFill>
                <a:latin typeface="Consolas" panose="020B0609020204030204" pitchFamily="49" charset="0"/>
                <a:ea typeface="MS Mincho" panose="02020609040205080304" pitchFamily="49" charset="-128"/>
                <a:cs typeface="Consolas" panose="020B0609020204030204" pitchFamily="49" charset="0"/>
              </a:rPr>
              <a:t> </a:t>
            </a:r>
            <a:r>
              <a:rPr lang="en-AU" dirty="0">
                <a:solidFill>
                  <a:schemeClr val="bg1">
                    <a:lumMod val="50000"/>
                  </a:schemeClr>
                </a:solidFill>
                <a:highlight>
                  <a:srgbClr val="FFFF00"/>
                </a:highlight>
                <a:latin typeface="Consolas" panose="020B0609020204030204" pitchFamily="49" charset="0"/>
                <a:ea typeface="MS Mincho" panose="02020609040205080304" pitchFamily="49" charset="-128"/>
                <a:cs typeface="Consolas" panose="020B0609020204030204" pitchFamily="49" charset="0"/>
              </a:rPr>
              <a:t>&lt;u</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@203.101.</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XX.XXX</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:/scratch/</a:t>
            </a:r>
            <a:r>
              <a:rPr lang="en-AU" dirty="0">
                <a:solidFill>
                  <a:schemeClr val="bg1">
                    <a:lumMod val="50000"/>
                  </a:schemeClr>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&lt;username&gt;</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/Practice_1_1SMR/</a:t>
            </a:r>
            <a:r>
              <a:rPr lang="en-AU" dirty="0" err="1">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Rplots.pdf</a:t>
            </a:r>
            <a:r>
              <a:rPr lang="en-AU" dirty="0">
                <a:solidFill>
                  <a:schemeClr val="bg1">
                    <a:lumMod val="50000"/>
                  </a:schemeClr>
                </a:solidFill>
                <a:effectLst/>
                <a:latin typeface="Consolas" panose="020B0609020204030204" pitchFamily="49" charset="0"/>
                <a:ea typeface="MS Mincho" panose="02020609040205080304" pitchFamily="49" charset="-128"/>
                <a:cs typeface="Consolas" panose="020B0609020204030204" pitchFamily="49" charset="0"/>
              </a:rPr>
              <a:t> ./</a:t>
            </a:r>
          </a:p>
          <a:p>
            <a:endParaRPr lang="en-AU" b="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Title 1">
            <a:extLst>
              <a:ext uri="{FF2B5EF4-FFF2-40B4-BE49-F238E27FC236}">
                <a16:creationId xmlns:a16="http://schemas.microsoft.com/office/drawing/2014/main" id="{3E3BC198-C7E3-95BC-C58D-62795C444F98}"/>
              </a:ext>
            </a:extLst>
          </p:cNvPr>
          <p:cNvSpPr txBox="1">
            <a:spLocks/>
          </p:cNvSpPr>
          <p:nvPr/>
        </p:nvSpPr>
        <p:spPr>
          <a:xfrm>
            <a:off x="-533902" y="-148460"/>
            <a:ext cx="10515600" cy="1325563"/>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3600" dirty="0">
                <a:solidFill>
                  <a:schemeClr val="tx1"/>
                </a:solidFill>
              </a:rPr>
              <a:t>Preliminary Steps</a:t>
            </a:r>
          </a:p>
        </p:txBody>
      </p:sp>
    </p:spTree>
    <p:extLst>
      <p:ext uri="{BB962C8B-B14F-4D97-AF65-F5344CB8AC3E}">
        <p14:creationId xmlns:p14="http://schemas.microsoft.com/office/powerpoint/2010/main" val="13728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E1591-9A41-4999-954D-B31F1D6DEA4A}"/>
              </a:ext>
            </a:extLst>
          </p:cNvPr>
          <p:cNvSpPr txBox="1"/>
          <p:nvPr/>
        </p:nvSpPr>
        <p:spPr>
          <a:xfrm>
            <a:off x="135828" y="4724555"/>
            <a:ext cx="2049926" cy="523220"/>
          </a:xfrm>
          <a:prstGeom prst="rect">
            <a:avLst/>
          </a:prstGeom>
          <a:noFill/>
        </p:spPr>
        <p:txBody>
          <a:bodyPr wrap="square" rtlCol="0">
            <a:spAutoFit/>
          </a:bodyPr>
          <a:lstStyle/>
          <a:p>
            <a:r>
              <a:rPr lang="en-AU" sz="2800" dirty="0"/>
              <a:t>rs3091244</a:t>
            </a:r>
          </a:p>
        </p:txBody>
      </p:sp>
      <p:sp>
        <p:nvSpPr>
          <p:cNvPr id="5" name="TextBox 4">
            <a:extLst>
              <a:ext uri="{FF2B5EF4-FFF2-40B4-BE49-F238E27FC236}">
                <a16:creationId xmlns:a16="http://schemas.microsoft.com/office/drawing/2014/main" id="{41905038-C9DF-4C55-961B-52B6B131E3FA}"/>
              </a:ext>
            </a:extLst>
          </p:cNvPr>
          <p:cNvSpPr txBox="1"/>
          <p:nvPr/>
        </p:nvSpPr>
        <p:spPr>
          <a:xfrm>
            <a:off x="4239865" y="4744122"/>
            <a:ext cx="942887" cy="523220"/>
          </a:xfrm>
          <a:prstGeom prst="rect">
            <a:avLst/>
          </a:prstGeom>
          <a:noFill/>
        </p:spPr>
        <p:txBody>
          <a:bodyPr wrap="none" rtlCol="0">
            <a:spAutoFit/>
          </a:bodyPr>
          <a:lstStyle/>
          <a:p>
            <a:r>
              <a:rPr lang="en-AU" sz="2800" dirty="0"/>
              <a:t>CRP</a:t>
            </a:r>
          </a:p>
        </p:txBody>
      </p:sp>
      <p:sp>
        <p:nvSpPr>
          <p:cNvPr id="6" name="TextBox 5">
            <a:extLst>
              <a:ext uri="{FF2B5EF4-FFF2-40B4-BE49-F238E27FC236}">
                <a16:creationId xmlns:a16="http://schemas.microsoft.com/office/drawing/2014/main" id="{5ACAEEE5-253A-46D7-A33E-166B16F937AE}"/>
              </a:ext>
            </a:extLst>
          </p:cNvPr>
          <p:cNvSpPr txBox="1"/>
          <p:nvPr/>
        </p:nvSpPr>
        <p:spPr>
          <a:xfrm>
            <a:off x="8317605" y="4744122"/>
            <a:ext cx="901209" cy="523220"/>
          </a:xfrm>
          <a:prstGeom prst="rect">
            <a:avLst/>
          </a:prstGeom>
          <a:noFill/>
        </p:spPr>
        <p:txBody>
          <a:bodyPr wrap="none" rtlCol="0">
            <a:spAutoFit/>
          </a:bodyPr>
          <a:lstStyle/>
          <a:p>
            <a:r>
              <a:rPr lang="en-AU" sz="2800" dirty="0"/>
              <a:t>SBP</a:t>
            </a:r>
          </a:p>
        </p:txBody>
      </p:sp>
      <p:sp>
        <p:nvSpPr>
          <p:cNvPr id="7" name="TextBox 6">
            <a:extLst>
              <a:ext uri="{FF2B5EF4-FFF2-40B4-BE49-F238E27FC236}">
                <a16:creationId xmlns:a16="http://schemas.microsoft.com/office/drawing/2014/main" id="{4F2CC7B4-7B75-4655-B877-9385D68E8A8C}"/>
              </a:ext>
            </a:extLst>
          </p:cNvPr>
          <p:cNvSpPr txBox="1"/>
          <p:nvPr/>
        </p:nvSpPr>
        <p:spPr>
          <a:xfrm>
            <a:off x="5286565" y="1517275"/>
            <a:ext cx="2523448" cy="954107"/>
          </a:xfrm>
          <a:prstGeom prst="rect">
            <a:avLst/>
          </a:prstGeom>
          <a:noFill/>
        </p:spPr>
        <p:txBody>
          <a:bodyPr wrap="none" rtlCol="0">
            <a:spAutoFit/>
          </a:bodyPr>
          <a:lstStyle/>
          <a:p>
            <a:pPr algn="ctr"/>
            <a:r>
              <a:rPr lang="en-AU" sz="2800" dirty="0"/>
              <a:t>Confounders</a:t>
            </a:r>
          </a:p>
          <a:p>
            <a:pPr algn="ctr"/>
            <a:r>
              <a:rPr lang="en-AU" sz="2800" dirty="0"/>
              <a:t>(Income, HDL)</a:t>
            </a:r>
          </a:p>
        </p:txBody>
      </p:sp>
      <p:cxnSp>
        <p:nvCxnSpPr>
          <p:cNvPr id="12" name="Straight Arrow Connector 11">
            <a:extLst>
              <a:ext uri="{FF2B5EF4-FFF2-40B4-BE49-F238E27FC236}">
                <a16:creationId xmlns:a16="http://schemas.microsoft.com/office/drawing/2014/main" id="{78B34189-0E98-4D82-959E-240D4E224D4D}"/>
              </a:ext>
            </a:extLst>
          </p:cNvPr>
          <p:cNvCxnSpPr>
            <a:cxnSpLocks/>
          </p:cNvCxnSpPr>
          <p:nvPr/>
        </p:nvCxnSpPr>
        <p:spPr>
          <a:xfrm>
            <a:off x="1977351" y="5005732"/>
            <a:ext cx="204992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C32E8-3623-4DC0-BEE0-AD51DFB01678}"/>
              </a:ext>
            </a:extLst>
          </p:cNvPr>
          <p:cNvCxnSpPr>
            <a:cxnSpLocks/>
          </p:cNvCxnSpPr>
          <p:nvPr/>
        </p:nvCxnSpPr>
        <p:spPr>
          <a:xfrm>
            <a:off x="5141738" y="5005732"/>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85074F-C63F-44DA-82A4-FED4CEC5AF12}"/>
              </a:ext>
            </a:extLst>
          </p:cNvPr>
          <p:cNvCxnSpPr>
            <a:endCxn id="5" idx="0"/>
          </p:cNvCxnSpPr>
          <p:nvPr/>
        </p:nvCxnSpPr>
        <p:spPr>
          <a:xfrm flipH="1">
            <a:off x="4711309" y="2569540"/>
            <a:ext cx="1523591" cy="2174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D51326-64A5-4642-808E-F494B154F896}"/>
              </a:ext>
            </a:extLst>
          </p:cNvPr>
          <p:cNvCxnSpPr>
            <a:cxnSpLocks/>
          </p:cNvCxnSpPr>
          <p:nvPr/>
        </p:nvCxnSpPr>
        <p:spPr>
          <a:xfrm>
            <a:off x="6757414" y="2569540"/>
            <a:ext cx="1541421" cy="20247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C0EB4B-2079-4441-AC2C-94ED0EF7F76A}"/>
              </a:ext>
            </a:extLst>
          </p:cNvPr>
          <p:cNvSpPr txBox="1"/>
          <p:nvPr/>
        </p:nvSpPr>
        <p:spPr>
          <a:xfrm>
            <a:off x="355004" y="1479332"/>
            <a:ext cx="2932422" cy="338554"/>
          </a:xfrm>
          <a:prstGeom prst="rect">
            <a:avLst/>
          </a:prstGeom>
          <a:noFill/>
        </p:spPr>
        <p:txBody>
          <a:bodyPr wrap="square" rtlCol="0">
            <a:spAutoFit/>
          </a:bodyPr>
          <a:lstStyle/>
          <a:p>
            <a:r>
              <a:rPr lang="en-AU" sz="1600" b="1" dirty="0"/>
              <a:t>Observational</a:t>
            </a:r>
            <a:r>
              <a:rPr lang="en-AU" sz="1600" dirty="0"/>
              <a:t> </a:t>
            </a:r>
            <a:r>
              <a:rPr lang="el-GR" sz="1600" dirty="0"/>
              <a:t>β</a:t>
            </a:r>
            <a:r>
              <a:rPr lang="en-AU" sz="1600" baseline="-25000" dirty="0"/>
              <a:t>CRP-SBP</a:t>
            </a:r>
            <a:r>
              <a:rPr lang="en-AU" sz="1600" dirty="0"/>
              <a:t> =</a:t>
            </a:r>
            <a:endParaRPr lang="en-AU" sz="1600" baseline="30000" dirty="0"/>
          </a:p>
        </p:txBody>
      </p:sp>
      <p:sp>
        <p:nvSpPr>
          <p:cNvPr id="27" name="TextBox 26">
            <a:extLst>
              <a:ext uri="{FF2B5EF4-FFF2-40B4-BE49-F238E27FC236}">
                <a16:creationId xmlns:a16="http://schemas.microsoft.com/office/drawing/2014/main" id="{07BCFB6E-0B24-4ADF-BEAC-1CD5B67BC3B0}"/>
              </a:ext>
            </a:extLst>
          </p:cNvPr>
          <p:cNvSpPr txBox="1"/>
          <p:nvPr/>
        </p:nvSpPr>
        <p:spPr>
          <a:xfrm>
            <a:off x="3660687" y="6216639"/>
            <a:ext cx="1079847" cy="338554"/>
          </a:xfrm>
          <a:prstGeom prst="rect">
            <a:avLst/>
          </a:prstGeom>
          <a:noFill/>
        </p:spPr>
        <p:txBody>
          <a:bodyPr wrap="none" rtlCol="0">
            <a:spAutoFit/>
          </a:bodyPr>
          <a:lstStyle/>
          <a:p>
            <a:r>
              <a:rPr lang="el-GR" sz="1600" dirty="0"/>
              <a:t>β</a:t>
            </a:r>
            <a:r>
              <a:rPr lang="en-AU" sz="1600" baseline="-25000" dirty="0"/>
              <a:t>SNP-SBP</a:t>
            </a:r>
            <a:r>
              <a:rPr lang="en-AU" sz="1600" dirty="0"/>
              <a:t> =</a:t>
            </a:r>
            <a:endParaRPr lang="en-AU" sz="1600" baseline="30000" dirty="0"/>
          </a:p>
        </p:txBody>
      </p:sp>
      <p:sp>
        <p:nvSpPr>
          <p:cNvPr id="28" name="TextBox 27">
            <a:extLst>
              <a:ext uri="{FF2B5EF4-FFF2-40B4-BE49-F238E27FC236}">
                <a16:creationId xmlns:a16="http://schemas.microsoft.com/office/drawing/2014/main" id="{17D80CA1-EEB8-4E41-B092-DC7F8A981CFD}"/>
              </a:ext>
            </a:extLst>
          </p:cNvPr>
          <p:cNvSpPr txBox="1"/>
          <p:nvPr/>
        </p:nvSpPr>
        <p:spPr>
          <a:xfrm rot="20029114">
            <a:off x="1617157" y="2687522"/>
            <a:ext cx="1356462" cy="584775"/>
          </a:xfrm>
          <a:prstGeom prst="rect">
            <a:avLst/>
          </a:prstGeom>
          <a:noFill/>
        </p:spPr>
        <p:txBody>
          <a:bodyPr wrap="none" rtlCol="0">
            <a:spAutoFit/>
          </a:bodyPr>
          <a:lstStyle/>
          <a:p>
            <a:r>
              <a:rPr lang="el-GR" sz="1600" dirty="0"/>
              <a:t>β</a:t>
            </a:r>
            <a:r>
              <a:rPr lang="en-AU" sz="1600" baseline="-25000" dirty="0"/>
              <a:t>SNP-INCOME</a:t>
            </a:r>
            <a:r>
              <a:rPr lang="en-AU" sz="1600" dirty="0"/>
              <a:t> =</a:t>
            </a:r>
            <a:endParaRPr lang="en-AU" sz="1600" baseline="30000" dirty="0"/>
          </a:p>
          <a:p>
            <a:r>
              <a:rPr lang="el-GR" sz="1600" dirty="0"/>
              <a:t>β</a:t>
            </a:r>
            <a:r>
              <a:rPr lang="en-AU" sz="1600" baseline="-25000" dirty="0"/>
              <a:t>SNP-HDL</a:t>
            </a:r>
            <a:r>
              <a:rPr lang="en-AU" sz="1600" dirty="0"/>
              <a:t> =</a:t>
            </a:r>
            <a:endParaRPr lang="en-AU" sz="1600" baseline="30000" dirty="0"/>
          </a:p>
        </p:txBody>
      </p:sp>
      <p:sp>
        <p:nvSpPr>
          <p:cNvPr id="29" name="TextBox 28">
            <a:extLst>
              <a:ext uri="{FF2B5EF4-FFF2-40B4-BE49-F238E27FC236}">
                <a16:creationId xmlns:a16="http://schemas.microsoft.com/office/drawing/2014/main" id="{D49F42A9-0545-48A4-AD51-F61ADCF97867}"/>
              </a:ext>
            </a:extLst>
          </p:cNvPr>
          <p:cNvSpPr txBox="1"/>
          <p:nvPr/>
        </p:nvSpPr>
        <p:spPr>
          <a:xfrm>
            <a:off x="5907477" y="5185259"/>
            <a:ext cx="1087862" cy="338554"/>
          </a:xfrm>
          <a:prstGeom prst="rect">
            <a:avLst/>
          </a:prstGeom>
          <a:noFill/>
        </p:spPr>
        <p:txBody>
          <a:bodyPr wrap="none" rtlCol="0">
            <a:spAutoFit/>
          </a:bodyPr>
          <a:lstStyle/>
          <a:p>
            <a:r>
              <a:rPr lang="el-GR" sz="1600" dirty="0"/>
              <a:t>β</a:t>
            </a:r>
            <a:r>
              <a:rPr lang="en-AU" sz="1600" baseline="-25000" dirty="0"/>
              <a:t>CRP-SBP</a:t>
            </a:r>
            <a:r>
              <a:rPr lang="en-AU" sz="1600" dirty="0"/>
              <a:t> =</a:t>
            </a:r>
            <a:endParaRPr lang="en-AU" sz="1600" baseline="30000" dirty="0"/>
          </a:p>
        </p:txBody>
      </p:sp>
      <p:sp>
        <p:nvSpPr>
          <p:cNvPr id="30" name="TextBox 29">
            <a:extLst>
              <a:ext uri="{FF2B5EF4-FFF2-40B4-BE49-F238E27FC236}">
                <a16:creationId xmlns:a16="http://schemas.microsoft.com/office/drawing/2014/main" id="{4B958F49-13A9-4977-A3A6-57810CEA1D72}"/>
              </a:ext>
            </a:extLst>
          </p:cNvPr>
          <p:cNvSpPr txBox="1"/>
          <p:nvPr/>
        </p:nvSpPr>
        <p:spPr>
          <a:xfrm>
            <a:off x="1345630" y="5211879"/>
            <a:ext cx="1095877" cy="338554"/>
          </a:xfrm>
          <a:prstGeom prst="rect">
            <a:avLst/>
          </a:prstGeom>
          <a:noFill/>
        </p:spPr>
        <p:txBody>
          <a:bodyPr wrap="none" rtlCol="0">
            <a:spAutoFit/>
          </a:bodyPr>
          <a:lstStyle/>
          <a:p>
            <a:r>
              <a:rPr lang="el-GR" sz="1600" dirty="0"/>
              <a:t>β</a:t>
            </a:r>
            <a:r>
              <a:rPr lang="en-AU" sz="1600" baseline="-25000" dirty="0"/>
              <a:t>SNP-CRP</a:t>
            </a:r>
            <a:r>
              <a:rPr lang="en-AU" sz="1600" dirty="0"/>
              <a:t> =</a:t>
            </a:r>
            <a:endParaRPr lang="en-AU" sz="1600" baseline="30000" dirty="0"/>
          </a:p>
        </p:txBody>
      </p:sp>
      <p:cxnSp>
        <p:nvCxnSpPr>
          <p:cNvPr id="31" name="Straight Arrow Connector 30">
            <a:extLst>
              <a:ext uri="{FF2B5EF4-FFF2-40B4-BE49-F238E27FC236}">
                <a16:creationId xmlns:a16="http://schemas.microsoft.com/office/drawing/2014/main" id="{579B7D8D-E8D7-43DB-A3BE-C119D26FFAC2}"/>
              </a:ext>
            </a:extLst>
          </p:cNvPr>
          <p:cNvCxnSpPr>
            <a:cxnSpLocks/>
            <a:stCxn id="7" idx="1"/>
            <a:endCxn id="4" idx="0"/>
          </p:cNvCxnSpPr>
          <p:nvPr/>
        </p:nvCxnSpPr>
        <p:spPr>
          <a:xfrm flipH="1">
            <a:off x="1160791" y="1994329"/>
            <a:ext cx="4125774" cy="2730226"/>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EB257-C38F-4027-B98D-884724B960FF}"/>
              </a:ext>
            </a:extLst>
          </p:cNvPr>
          <p:cNvSpPr txBox="1"/>
          <p:nvPr/>
        </p:nvSpPr>
        <p:spPr>
          <a:xfrm>
            <a:off x="2734981" y="2898877"/>
            <a:ext cx="450764" cy="707886"/>
          </a:xfrm>
          <a:prstGeom prst="rect">
            <a:avLst/>
          </a:prstGeom>
          <a:noFill/>
        </p:spPr>
        <p:txBody>
          <a:bodyPr wrap="none" rtlCol="0">
            <a:spAutoFit/>
          </a:bodyPr>
          <a:lstStyle/>
          <a:p>
            <a:r>
              <a:rPr lang="en-AU" sz="4000" dirty="0">
                <a:solidFill>
                  <a:srgbClr val="FF0000"/>
                </a:solidFill>
              </a:rPr>
              <a:t>X</a:t>
            </a:r>
          </a:p>
        </p:txBody>
      </p:sp>
      <p:sp>
        <p:nvSpPr>
          <p:cNvPr id="34" name="TextBox 33">
            <a:extLst>
              <a:ext uri="{FF2B5EF4-FFF2-40B4-BE49-F238E27FC236}">
                <a16:creationId xmlns:a16="http://schemas.microsoft.com/office/drawing/2014/main" id="{7000E248-1908-4F67-9BC1-A9626D7757B6}"/>
              </a:ext>
            </a:extLst>
          </p:cNvPr>
          <p:cNvSpPr txBox="1"/>
          <p:nvPr/>
        </p:nvSpPr>
        <p:spPr>
          <a:xfrm rot="18447003">
            <a:off x="4143353" y="3184560"/>
            <a:ext cx="1422184" cy="584775"/>
          </a:xfrm>
          <a:prstGeom prst="rect">
            <a:avLst/>
          </a:prstGeom>
          <a:noFill/>
        </p:spPr>
        <p:txBody>
          <a:bodyPr wrap="none" rtlCol="0">
            <a:spAutoFit/>
          </a:bodyPr>
          <a:lstStyle/>
          <a:p>
            <a:r>
              <a:rPr lang="el-GR" sz="1600" dirty="0"/>
              <a:t>β</a:t>
            </a:r>
            <a:r>
              <a:rPr lang="en-AU" sz="1600" baseline="-25000" dirty="0"/>
              <a:t>CRP-INCOME</a:t>
            </a:r>
            <a:r>
              <a:rPr lang="en-AU" sz="1600" dirty="0"/>
              <a:t> = </a:t>
            </a:r>
          </a:p>
          <a:p>
            <a:r>
              <a:rPr lang="el-GR" sz="1600" dirty="0"/>
              <a:t>β</a:t>
            </a:r>
            <a:r>
              <a:rPr lang="en-AU" sz="1600" baseline="-25000" dirty="0"/>
              <a:t>CRP-HDL</a:t>
            </a:r>
            <a:r>
              <a:rPr lang="en-AU" sz="1600" dirty="0"/>
              <a:t> =</a:t>
            </a:r>
            <a:endParaRPr lang="en-AU" sz="1600" baseline="30000" dirty="0"/>
          </a:p>
        </p:txBody>
      </p:sp>
      <p:sp>
        <p:nvSpPr>
          <p:cNvPr id="35" name="TextBox 34">
            <a:extLst>
              <a:ext uri="{FF2B5EF4-FFF2-40B4-BE49-F238E27FC236}">
                <a16:creationId xmlns:a16="http://schemas.microsoft.com/office/drawing/2014/main" id="{366FCA4D-8409-4261-8AF0-E898AC4A87D8}"/>
              </a:ext>
            </a:extLst>
          </p:cNvPr>
          <p:cNvSpPr txBox="1"/>
          <p:nvPr/>
        </p:nvSpPr>
        <p:spPr>
          <a:xfrm rot="3196461">
            <a:off x="7545016" y="3289523"/>
            <a:ext cx="1345946" cy="584775"/>
          </a:xfrm>
          <a:prstGeom prst="rect">
            <a:avLst/>
          </a:prstGeom>
          <a:noFill/>
        </p:spPr>
        <p:txBody>
          <a:bodyPr wrap="none" rtlCol="0">
            <a:spAutoFit/>
          </a:bodyPr>
          <a:lstStyle/>
          <a:p>
            <a:r>
              <a:rPr lang="el-GR" sz="1600" dirty="0"/>
              <a:t>β</a:t>
            </a:r>
            <a:r>
              <a:rPr lang="en-AU" sz="1600" baseline="-25000" dirty="0"/>
              <a:t>INCOME-SBP</a:t>
            </a:r>
            <a:r>
              <a:rPr lang="en-AU" sz="1600" dirty="0"/>
              <a:t> =</a:t>
            </a:r>
            <a:endParaRPr lang="en-AU" sz="1600" baseline="30000" dirty="0"/>
          </a:p>
          <a:p>
            <a:r>
              <a:rPr lang="el-GR" sz="1600" dirty="0"/>
              <a:t>β</a:t>
            </a:r>
            <a:r>
              <a:rPr lang="en-AU" sz="1600" baseline="-25000" dirty="0"/>
              <a:t>HDL-SBP</a:t>
            </a:r>
            <a:r>
              <a:rPr lang="en-AU" sz="1600" dirty="0"/>
              <a:t> =</a:t>
            </a:r>
            <a:endParaRPr lang="en-AU" sz="1600" baseline="30000" dirty="0"/>
          </a:p>
        </p:txBody>
      </p:sp>
      <p:cxnSp>
        <p:nvCxnSpPr>
          <p:cNvPr id="37" name="Straight Connector 36">
            <a:extLst>
              <a:ext uri="{FF2B5EF4-FFF2-40B4-BE49-F238E27FC236}">
                <a16:creationId xmlns:a16="http://schemas.microsoft.com/office/drawing/2014/main" id="{1CC08FA3-1847-4303-A882-AD196480EF85}"/>
              </a:ext>
            </a:extLst>
          </p:cNvPr>
          <p:cNvCxnSpPr>
            <a:cxnSpLocks/>
          </p:cNvCxnSpPr>
          <p:nvPr/>
        </p:nvCxnSpPr>
        <p:spPr>
          <a:xfrm flipV="1">
            <a:off x="518245" y="5958147"/>
            <a:ext cx="8173020" cy="5299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C7000E2-CF52-4379-B96D-EAEB59738F25}"/>
              </a:ext>
            </a:extLst>
          </p:cNvPr>
          <p:cNvCxnSpPr/>
          <p:nvPr/>
        </p:nvCxnSpPr>
        <p:spPr>
          <a:xfrm flipV="1">
            <a:off x="518245" y="5646546"/>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14D989-61EA-434E-8242-DC3E6059E4B1}"/>
              </a:ext>
            </a:extLst>
          </p:cNvPr>
          <p:cNvCxnSpPr/>
          <p:nvPr/>
        </p:nvCxnSpPr>
        <p:spPr>
          <a:xfrm flipV="1">
            <a:off x="8682565" y="5589622"/>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34424FB-93B3-6585-9177-3449216CADAD}"/>
              </a:ext>
            </a:extLst>
          </p:cNvPr>
          <p:cNvSpPr/>
          <p:nvPr/>
        </p:nvSpPr>
        <p:spPr>
          <a:xfrm>
            <a:off x="9256245" y="2098329"/>
            <a:ext cx="2878376" cy="319247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dirty="0">
              <a:solidFill>
                <a:schemeClr val="accent1"/>
              </a:solidFill>
              <a:effectLst/>
              <a:latin typeface="Arial" panose="020B0604020202020204" pitchFamily="34" charset="0"/>
              <a:ea typeface="MS Mincho" panose="02020609040205080304" pitchFamily="49" charset="-128"/>
              <a:cs typeface="Arial" panose="020B0604020202020204" pitchFamily="34" charset="0"/>
            </a:endParaRPr>
          </a:p>
          <a:p>
            <a:r>
              <a:rPr lang="en-AU" b="1" dirty="0">
                <a:solidFill>
                  <a:schemeClr val="tx1"/>
                </a:solidFill>
                <a:latin typeface="Arial" panose="020B0604020202020204" pitchFamily="34" charset="0"/>
                <a:cs typeface="Arial" panose="020B0604020202020204" pitchFamily="34" charset="0"/>
              </a:rPr>
              <a:t>Wald Estimator</a:t>
            </a:r>
          </a:p>
          <a:p>
            <a:endParaRPr kumimoji="0" lang="en-AU"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kumimoji="0" lang="en-AU" i="0" u="none" strike="noStrike" kern="1200" cap="none" spc="0" normalizeH="0" baseline="-25000" noProof="0" dirty="0">
                <a:ln>
                  <a:noFill/>
                </a:ln>
                <a:solidFill>
                  <a:schemeClr val="tx1"/>
                </a:solidFill>
                <a:effectLst/>
                <a:uLnTx/>
                <a:uFillTx/>
                <a:latin typeface="Arial" panose="020B0604020202020204" pitchFamily="34" charset="0"/>
                <a:ea typeface="MS Mincho" panose="02020609040205080304" pitchFamily="49" charset="-128"/>
                <a:cs typeface="Arial" panose="020B0604020202020204" pitchFamily="34" charset="0"/>
              </a:rPr>
              <a:t>IV</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kumimoji="0" lang="el-GR" i="0" u="sng"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lang="en-AU" u="sng"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SNP-OUTCOME</a:t>
            </a:r>
          </a:p>
          <a:p>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           </a:t>
            </a:r>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SNP-EXPOSURE</a:t>
            </a:r>
          </a:p>
          <a:p>
            <a:endPar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SE</a:t>
            </a:r>
            <a:r>
              <a:rPr lang="en-AU" baseline="-250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IV</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 </a:t>
            </a:r>
            <a:r>
              <a:rPr lang="en-AU" u="sng"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SE</a:t>
            </a:r>
            <a:r>
              <a:rPr lang="en-AU" u="sng" baseline="-250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SNP-OUTCOME</a:t>
            </a:r>
            <a:endParaRPr lang="en-AU" u="sng" baseline="-25000" dirty="0">
              <a:solidFill>
                <a:schemeClr val="tx1"/>
              </a:solidFill>
              <a:latin typeface="Arial" panose="020B0604020202020204" pitchFamily="34" charset="0"/>
              <a:ea typeface="MS Mincho" panose="02020609040205080304" pitchFamily="49" charset="-128"/>
              <a:cs typeface="Arial" panose="020B0604020202020204" pitchFamily="34" charset="0"/>
            </a:endParaRPr>
          </a:p>
          <a:p>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                  </a:t>
            </a:r>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lang="en-AU" baseline="-25000" dirty="0">
                <a:solidFill>
                  <a:schemeClr val="tx1"/>
                </a:solidFill>
                <a:latin typeface="Arial" panose="020B0604020202020204" pitchFamily="34" charset="0"/>
                <a:ea typeface="MS Mincho" panose="02020609040205080304" pitchFamily="49" charset="-128"/>
                <a:cs typeface="Arial" panose="020B0604020202020204" pitchFamily="34" charset="0"/>
              </a:rPr>
              <a:t>SNP-EXPOSURE</a:t>
            </a:r>
          </a:p>
          <a:p>
            <a:endPar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95% CI = </a:t>
            </a:r>
            <a:r>
              <a:rPr kumimoji="0" lang="el-GR"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kumimoji="0" lang="en-AU" i="0" u="none" strike="noStrike" kern="1200" cap="none" spc="0" normalizeH="0" baseline="-25000" noProof="0" dirty="0">
                <a:ln>
                  <a:noFill/>
                </a:ln>
                <a:solidFill>
                  <a:schemeClr val="tx1"/>
                </a:solidFill>
                <a:effectLst/>
                <a:uLnTx/>
                <a:uFillTx/>
                <a:latin typeface="Arial" panose="020B0604020202020204" pitchFamily="34" charset="0"/>
                <a:ea typeface="MS Mincho" panose="02020609040205080304" pitchFamily="49" charset="-128"/>
                <a:cs typeface="Arial" panose="020B0604020202020204" pitchFamily="34" charset="0"/>
              </a:rPr>
              <a:t>IV </a:t>
            </a:r>
            <a:r>
              <a:rPr lang="en-AU" u="sng" dirty="0">
                <a:solidFill>
                  <a:schemeClr val="tx1"/>
                </a:solidFill>
                <a:effectLst/>
                <a:latin typeface="Arial" panose="020B0604020202020204" pitchFamily="34" charset="0"/>
                <a:ea typeface="MS Mincho" panose="02020609040205080304" pitchFamily="49" charset="-128"/>
                <a:cs typeface="Arial" panose="020B0604020202020204" pitchFamily="34" charset="0"/>
              </a:rPr>
              <a:t>+</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1.96 *</a:t>
            </a:r>
            <a:r>
              <a:rPr kumimoji="0" lang="en-AU" i="0" u="none" strike="noStrike" kern="1200" cap="none" spc="0" normalizeH="0" baseline="-25000" noProof="0" dirty="0">
                <a:ln>
                  <a:noFill/>
                </a:ln>
                <a:solidFill>
                  <a:schemeClr val="tx1"/>
                </a:solidFill>
                <a:effectLst/>
                <a:uLnTx/>
                <a:uFillTx/>
                <a:latin typeface="Arial" panose="020B0604020202020204" pitchFamily="34" charset="0"/>
                <a:ea typeface="MS Mincho" panose="02020609040205080304" pitchFamily="49" charset="-128"/>
                <a:cs typeface="Arial" panose="020B0604020202020204" pitchFamily="34" charset="0"/>
              </a:rPr>
              <a:t> </a:t>
            </a:r>
            <a:r>
              <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rPr>
              <a:t>SE</a:t>
            </a:r>
            <a:r>
              <a:rPr lang="en-AU" baseline="-250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IV</a:t>
            </a:r>
            <a:endParaRPr lang="en-AU"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3" name="Title 1">
            <a:extLst>
              <a:ext uri="{FF2B5EF4-FFF2-40B4-BE49-F238E27FC236}">
                <a16:creationId xmlns:a16="http://schemas.microsoft.com/office/drawing/2014/main" id="{4FBB02C6-9EEC-4C7B-7BBB-4CDBC157536C}"/>
              </a:ext>
            </a:extLst>
          </p:cNvPr>
          <p:cNvSpPr txBox="1">
            <a:spLocks/>
          </p:cNvSpPr>
          <p:nvPr/>
        </p:nvSpPr>
        <p:spPr>
          <a:xfrm>
            <a:off x="196965" y="796779"/>
            <a:ext cx="10515600" cy="471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800" dirty="0"/>
              <a:t>Does CRP causally affect blood pressure?</a:t>
            </a:r>
          </a:p>
        </p:txBody>
      </p:sp>
    </p:spTree>
    <p:extLst>
      <p:ext uri="{BB962C8B-B14F-4D97-AF65-F5344CB8AC3E}">
        <p14:creationId xmlns:p14="http://schemas.microsoft.com/office/powerpoint/2010/main" val="143777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675B-58CE-AA61-3C28-43035FA40D75}"/>
              </a:ext>
            </a:extLst>
          </p:cNvPr>
          <p:cNvSpPr>
            <a:spLocks noGrp="1"/>
          </p:cNvSpPr>
          <p:nvPr>
            <p:ph type="title"/>
          </p:nvPr>
        </p:nvSpPr>
        <p:spPr/>
        <p:txBody>
          <a:bodyPr/>
          <a:lstStyle/>
          <a:p>
            <a:r>
              <a:rPr lang="en-US" dirty="0"/>
              <a:t>Answers</a:t>
            </a:r>
          </a:p>
        </p:txBody>
      </p:sp>
      <p:sp>
        <p:nvSpPr>
          <p:cNvPr id="3" name="TextBox 2">
            <a:extLst>
              <a:ext uri="{FF2B5EF4-FFF2-40B4-BE49-F238E27FC236}">
                <a16:creationId xmlns:a16="http://schemas.microsoft.com/office/drawing/2014/main" id="{FC51F0EC-91BF-24AE-42D8-4CAC9B3949D2}"/>
              </a:ext>
            </a:extLst>
          </p:cNvPr>
          <p:cNvSpPr txBox="1"/>
          <p:nvPr/>
        </p:nvSpPr>
        <p:spPr>
          <a:xfrm>
            <a:off x="699911" y="1690688"/>
            <a:ext cx="10284178" cy="2308324"/>
          </a:xfrm>
          <a:prstGeom prst="rect">
            <a:avLst/>
          </a:prstGeom>
          <a:noFill/>
        </p:spPr>
        <p:txBody>
          <a:bodyPr wrap="square" rtlCol="0">
            <a:spAutoFit/>
          </a:bodyPr>
          <a:lstStyle/>
          <a:p>
            <a:r>
              <a:rPr lang="en-US" sz="2400" dirty="0"/>
              <a:t>Applied Research Question:</a:t>
            </a:r>
          </a:p>
          <a:p>
            <a:endParaRPr lang="en-US" sz="2400" dirty="0"/>
          </a:p>
          <a:p>
            <a:r>
              <a:rPr lang="en-US" sz="2400" dirty="0"/>
              <a:t>Does having higher proinflammatory CRP causally increase your blood pressure? </a:t>
            </a:r>
          </a:p>
          <a:p>
            <a:endParaRPr lang="en-US" sz="2400" dirty="0"/>
          </a:p>
          <a:p>
            <a:r>
              <a:rPr lang="en-US" sz="2400" i="1" dirty="0">
                <a:solidFill>
                  <a:schemeClr val="tx2"/>
                </a:solidFill>
              </a:rPr>
              <a:t>No strong evidence. </a:t>
            </a:r>
          </a:p>
        </p:txBody>
      </p:sp>
    </p:spTree>
    <p:extLst>
      <p:ext uri="{BB962C8B-B14F-4D97-AF65-F5344CB8AC3E}">
        <p14:creationId xmlns:p14="http://schemas.microsoft.com/office/powerpoint/2010/main" val="308265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E1591-9A41-4999-954D-B31F1D6DEA4A}"/>
              </a:ext>
            </a:extLst>
          </p:cNvPr>
          <p:cNvSpPr txBox="1"/>
          <p:nvPr/>
        </p:nvSpPr>
        <p:spPr>
          <a:xfrm>
            <a:off x="1419752" y="4978547"/>
            <a:ext cx="1887055" cy="523220"/>
          </a:xfrm>
          <a:prstGeom prst="rect">
            <a:avLst/>
          </a:prstGeom>
          <a:noFill/>
        </p:spPr>
        <p:txBody>
          <a:bodyPr wrap="none" rtlCol="0">
            <a:spAutoFit/>
          </a:bodyPr>
          <a:lstStyle/>
          <a:p>
            <a:r>
              <a:rPr lang="en-AU" sz="2800" dirty="0"/>
              <a:t>rs3091244</a:t>
            </a:r>
          </a:p>
        </p:txBody>
      </p:sp>
      <p:sp>
        <p:nvSpPr>
          <p:cNvPr id="5" name="TextBox 4">
            <a:extLst>
              <a:ext uri="{FF2B5EF4-FFF2-40B4-BE49-F238E27FC236}">
                <a16:creationId xmlns:a16="http://schemas.microsoft.com/office/drawing/2014/main" id="{41905038-C9DF-4C55-961B-52B6B131E3FA}"/>
              </a:ext>
            </a:extLst>
          </p:cNvPr>
          <p:cNvSpPr txBox="1"/>
          <p:nvPr/>
        </p:nvSpPr>
        <p:spPr>
          <a:xfrm>
            <a:off x="6508885" y="4978547"/>
            <a:ext cx="942887" cy="523220"/>
          </a:xfrm>
          <a:prstGeom prst="rect">
            <a:avLst/>
          </a:prstGeom>
          <a:noFill/>
        </p:spPr>
        <p:txBody>
          <a:bodyPr wrap="none" rtlCol="0">
            <a:spAutoFit/>
          </a:bodyPr>
          <a:lstStyle/>
          <a:p>
            <a:r>
              <a:rPr lang="en-AU" sz="2800" dirty="0"/>
              <a:t>CRP</a:t>
            </a:r>
          </a:p>
        </p:txBody>
      </p:sp>
      <p:sp>
        <p:nvSpPr>
          <p:cNvPr id="6" name="TextBox 5">
            <a:extLst>
              <a:ext uri="{FF2B5EF4-FFF2-40B4-BE49-F238E27FC236}">
                <a16:creationId xmlns:a16="http://schemas.microsoft.com/office/drawing/2014/main" id="{5ACAEEE5-253A-46D7-A33E-166B16F937AE}"/>
              </a:ext>
            </a:extLst>
          </p:cNvPr>
          <p:cNvSpPr txBox="1"/>
          <p:nvPr/>
        </p:nvSpPr>
        <p:spPr>
          <a:xfrm>
            <a:off x="10586625" y="4978547"/>
            <a:ext cx="901209" cy="523220"/>
          </a:xfrm>
          <a:prstGeom prst="rect">
            <a:avLst/>
          </a:prstGeom>
          <a:noFill/>
        </p:spPr>
        <p:txBody>
          <a:bodyPr wrap="none" rtlCol="0">
            <a:spAutoFit/>
          </a:bodyPr>
          <a:lstStyle/>
          <a:p>
            <a:r>
              <a:rPr lang="en-AU" sz="2800" dirty="0"/>
              <a:t>SBP</a:t>
            </a:r>
          </a:p>
        </p:txBody>
      </p:sp>
      <p:sp>
        <p:nvSpPr>
          <p:cNvPr id="7" name="TextBox 6">
            <a:extLst>
              <a:ext uri="{FF2B5EF4-FFF2-40B4-BE49-F238E27FC236}">
                <a16:creationId xmlns:a16="http://schemas.microsoft.com/office/drawing/2014/main" id="{4F2CC7B4-7B75-4655-B877-9385D68E8A8C}"/>
              </a:ext>
            </a:extLst>
          </p:cNvPr>
          <p:cNvSpPr txBox="1"/>
          <p:nvPr/>
        </p:nvSpPr>
        <p:spPr>
          <a:xfrm>
            <a:off x="7566218" y="1698535"/>
            <a:ext cx="2523448" cy="954107"/>
          </a:xfrm>
          <a:prstGeom prst="rect">
            <a:avLst/>
          </a:prstGeom>
          <a:noFill/>
        </p:spPr>
        <p:txBody>
          <a:bodyPr wrap="none" rtlCol="0">
            <a:spAutoFit/>
          </a:bodyPr>
          <a:lstStyle/>
          <a:p>
            <a:pPr algn="ctr"/>
            <a:r>
              <a:rPr lang="en-AU" sz="2800" dirty="0"/>
              <a:t>Confounders</a:t>
            </a:r>
          </a:p>
          <a:p>
            <a:pPr algn="ctr"/>
            <a:r>
              <a:rPr lang="en-AU" sz="2800" dirty="0"/>
              <a:t>(Income, HDL)</a:t>
            </a:r>
          </a:p>
        </p:txBody>
      </p:sp>
      <p:cxnSp>
        <p:nvCxnSpPr>
          <p:cNvPr id="12" name="Straight Arrow Connector 11">
            <a:extLst>
              <a:ext uri="{FF2B5EF4-FFF2-40B4-BE49-F238E27FC236}">
                <a16:creationId xmlns:a16="http://schemas.microsoft.com/office/drawing/2014/main" id="{78B34189-0E98-4D82-959E-240D4E224D4D}"/>
              </a:ext>
            </a:extLst>
          </p:cNvPr>
          <p:cNvCxnSpPr>
            <a:cxnSpLocks/>
          </p:cNvCxnSpPr>
          <p:nvPr/>
        </p:nvCxnSpPr>
        <p:spPr>
          <a:xfrm>
            <a:off x="3248061" y="5240157"/>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C32E8-3623-4DC0-BEE0-AD51DFB01678}"/>
              </a:ext>
            </a:extLst>
          </p:cNvPr>
          <p:cNvCxnSpPr>
            <a:cxnSpLocks/>
          </p:cNvCxnSpPr>
          <p:nvPr/>
        </p:nvCxnSpPr>
        <p:spPr>
          <a:xfrm>
            <a:off x="7410758" y="5240157"/>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85074F-C63F-44DA-82A4-FED4CEC5AF12}"/>
              </a:ext>
            </a:extLst>
          </p:cNvPr>
          <p:cNvCxnSpPr>
            <a:endCxn id="5" idx="0"/>
          </p:cNvCxnSpPr>
          <p:nvPr/>
        </p:nvCxnSpPr>
        <p:spPr>
          <a:xfrm flipH="1">
            <a:off x="6980329" y="2803965"/>
            <a:ext cx="1523591" cy="2174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D51326-64A5-4642-808E-F494B154F896}"/>
              </a:ext>
            </a:extLst>
          </p:cNvPr>
          <p:cNvCxnSpPr>
            <a:cxnSpLocks/>
          </p:cNvCxnSpPr>
          <p:nvPr/>
        </p:nvCxnSpPr>
        <p:spPr>
          <a:xfrm>
            <a:off x="9026434" y="2803965"/>
            <a:ext cx="1541421" cy="20247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C0EB4B-2079-4441-AC2C-94ED0EF7F76A}"/>
              </a:ext>
            </a:extLst>
          </p:cNvPr>
          <p:cNvSpPr txBox="1"/>
          <p:nvPr/>
        </p:nvSpPr>
        <p:spPr>
          <a:xfrm>
            <a:off x="857837" y="1843044"/>
            <a:ext cx="4953536" cy="338554"/>
          </a:xfrm>
          <a:prstGeom prst="rect">
            <a:avLst/>
          </a:prstGeom>
          <a:noFill/>
        </p:spPr>
        <p:txBody>
          <a:bodyPr wrap="none" rtlCol="0">
            <a:spAutoFit/>
          </a:bodyPr>
          <a:lstStyle/>
          <a:p>
            <a:r>
              <a:rPr lang="en-AU" sz="1600" b="1" dirty="0"/>
              <a:t>Observational</a:t>
            </a:r>
            <a:r>
              <a:rPr lang="en-AU" sz="1600" dirty="0"/>
              <a:t> </a:t>
            </a:r>
            <a:r>
              <a:rPr lang="el-GR" sz="1600" dirty="0"/>
              <a:t>β</a:t>
            </a:r>
            <a:r>
              <a:rPr lang="en-AU" sz="1600" baseline="-25000" dirty="0"/>
              <a:t>CRP-SBP</a:t>
            </a:r>
            <a:r>
              <a:rPr lang="en-AU" sz="1600" dirty="0"/>
              <a:t> = 19.1 mmHg/CRP Unit; P &lt; 2x10</a:t>
            </a:r>
            <a:r>
              <a:rPr lang="en-AU" sz="1600" baseline="30000" dirty="0"/>
              <a:t>-16</a:t>
            </a:r>
          </a:p>
        </p:txBody>
      </p:sp>
      <p:sp>
        <p:nvSpPr>
          <p:cNvPr id="27" name="TextBox 26">
            <a:extLst>
              <a:ext uri="{FF2B5EF4-FFF2-40B4-BE49-F238E27FC236}">
                <a16:creationId xmlns:a16="http://schemas.microsoft.com/office/drawing/2014/main" id="{07BCFB6E-0B24-4ADF-BEAC-1CD5B67BC3B0}"/>
              </a:ext>
            </a:extLst>
          </p:cNvPr>
          <p:cNvSpPr txBox="1"/>
          <p:nvPr/>
        </p:nvSpPr>
        <p:spPr>
          <a:xfrm>
            <a:off x="5929707" y="6451064"/>
            <a:ext cx="2151551" cy="338554"/>
          </a:xfrm>
          <a:prstGeom prst="rect">
            <a:avLst/>
          </a:prstGeom>
          <a:noFill/>
        </p:spPr>
        <p:txBody>
          <a:bodyPr wrap="none" rtlCol="0">
            <a:spAutoFit/>
          </a:bodyPr>
          <a:lstStyle/>
          <a:p>
            <a:r>
              <a:rPr lang="el-GR" sz="1600" dirty="0"/>
              <a:t>β</a:t>
            </a:r>
            <a:r>
              <a:rPr lang="en-AU" sz="1600" baseline="-25000" dirty="0"/>
              <a:t>SNP-SBP</a:t>
            </a:r>
            <a:r>
              <a:rPr lang="en-AU" sz="1600" dirty="0"/>
              <a:t> = -0.10; P = 0.47</a:t>
            </a:r>
            <a:endParaRPr lang="en-AU" sz="1600" baseline="30000" dirty="0"/>
          </a:p>
        </p:txBody>
      </p:sp>
      <p:sp>
        <p:nvSpPr>
          <p:cNvPr id="28" name="TextBox 27">
            <a:extLst>
              <a:ext uri="{FF2B5EF4-FFF2-40B4-BE49-F238E27FC236}">
                <a16:creationId xmlns:a16="http://schemas.microsoft.com/office/drawing/2014/main" id="{17D80CA1-EEB8-4E41-B092-DC7F8A981CFD}"/>
              </a:ext>
            </a:extLst>
          </p:cNvPr>
          <p:cNvSpPr txBox="1"/>
          <p:nvPr/>
        </p:nvSpPr>
        <p:spPr>
          <a:xfrm rot="20029114">
            <a:off x="3337759" y="2921947"/>
            <a:ext cx="2453300" cy="584775"/>
          </a:xfrm>
          <a:prstGeom prst="rect">
            <a:avLst/>
          </a:prstGeom>
          <a:noFill/>
        </p:spPr>
        <p:txBody>
          <a:bodyPr wrap="none" rtlCol="0">
            <a:spAutoFit/>
          </a:bodyPr>
          <a:lstStyle/>
          <a:p>
            <a:r>
              <a:rPr lang="el-GR" sz="1600" dirty="0"/>
              <a:t>β</a:t>
            </a:r>
            <a:r>
              <a:rPr lang="en-AU" sz="1600" baseline="-25000" dirty="0"/>
              <a:t>SNP-INCOME</a:t>
            </a:r>
            <a:r>
              <a:rPr lang="en-AU" sz="1600" dirty="0"/>
              <a:t> = 0.0014; P = 0.9</a:t>
            </a:r>
            <a:endParaRPr lang="en-AU" sz="1600" baseline="30000" dirty="0"/>
          </a:p>
          <a:p>
            <a:r>
              <a:rPr lang="el-GR" sz="1600" dirty="0"/>
              <a:t>β</a:t>
            </a:r>
            <a:r>
              <a:rPr lang="en-AU" sz="1600" baseline="-25000" dirty="0"/>
              <a:t>SNP-HDL</a:t>
            </a:r>
            <a:r>
              <a:rPr lang="en-AU" sz="1600" dirty="0"/>
              <a:t> = 0.0025; P = 0.07</a:t>
            </a:r>
            <a:endParaRPr lang="en-AU" sz="1600" baseline="30000" dirty="0"/>
          </a:p>
        </p:txBody>
      </p:sp>
      <p:sp>
        <p:nvSpPr>
          <p:cNvPr id="29" name="TextBox 28">
            <a:extLst>
              <a:ext uri="{FF2B5EF4-FFF2-40B4-BE49-F238E27FC236}">
                <a16:creationId xmlns:a16="http://schemas.microsoft.com/office/drawing/2014/main" id="{D49F42A9-0545-48A4-AD51-F61ADCF97867}"/>
              </a:ext>
            </a:extLst>
          </p:cNvPr>
          <p:cNvSpPr txBox="1"/>
          <p:nvPr/>
        </p:nvSpPr>
        <p:spPr>
          <a:xfrm>
            <a:off x="7274070" y="5446304"/>
            <a:ext cx="3349891" cy="338554"/>
          </a:xfrm>
          <a:prstGeom prst="rect">
            <a:avLst/>
          </a:prstGeom>
          <a:noFill/>
        </p:spPr>
        <p:txBody>
          <a:bodyPr wrap="none" rtlCol="0">
            <a:spAutoFit/>
          </a:bodyPr>
          <a:lstStyle/>
          <a:p>
            <a:r>
              <a:rPr lang="el-GR" sz="1600" dirty="0"/>
              <a:t>β</a:t>
            </a:r>
            <a:r>
              <a:rPr lang="en-AU" sz="1600" baseline="-25000" dirty="0"/>
              <a:t>CRP-SBP</a:t>
            </a:r>
            <a:r>
              <a:rPr lang="en-AU" sz="1600" dirty="0"/>
              <a:t> = -2.4 mmHg/CRP Unit; P = 0.5</a:t>
            </a:r>
            <a:endParaRPr lang="en-AU" sz="1600" baseline="30000" dirty="0"/>
          </a:p>
        </p:txBody>
      </p:sp>
      <p:sp>
        <p:nvSpPr>
          <p:cNvPr id="30" name="TextBox 29">
            <a:extLst>
              <a:ext uri="{FF2B5EF4-FFF2-40B4-BE49-F238E27FC236}">
                <a16:creationId xmlns:a16="http://schemas.microsoft.com/office/drawing/2014/main" id="{4B958F49-13A9-4977-A3A6-57810CEA1D72}"/>
              </a:ext>
            </a:extLst>
          </p:cNvPr>
          <p:cNvSpPr txBox="1"/>
          <p:nvPr/>
        </p:nvSpPr>
        <p:spPr>
          <a:xfrm>
            <a:off x="3614650" y="5446304"/>
            <a:ext cx="2315057" cy="338554"/>
          </a:xfrm>
          <a:prstGeom prst="rect">
            <a:avLst/>
          </a:prstGeom>
          <a:noFill/>
        </p:spPr>
        <p:txBody>
          <a:bodyPr wrap="none" rtlCol="0">
            <a:spAutoFit/>
          </a:bodyPr>
          <a:lstStyle/>
          <a:p>
            <a:r>
              <a:rPr lang="el-GR" sz="1600" dirty="0"/>
              <a:t>β</a:t>
            </a:r>
            <a:r>
              <a:rPr lang="en-AU" sz="1600" baseline="-25000" dirty="0"/>
              <a:t>SNP-CRP</a:t>
            </a:r>
            <a:r>
              <a:rPr lang="en-AU" sz="1600" dirty="0"/>
              <a:t> = 0.04; P &lt; 2x10</a:t>
            </a:r>
            <a:r>
              <a:rPr lang="en-AU" sz="1600" baseline="30000" dirty="0"/>
              <a:t>-16</a:t>
            </a:r>
          </a:p>
        </p:txBody>
      </p:sp>
      <p:cxnSp>
        <p:nvCxnSpPr>
          <p:cNvPr id="31" name="Straight Arrow Connector 30">
            <a:extLst>
              <a:ext uri="{FF2B5EF4-FFF2-40B4-BE49-F238E27FC236}">
                <a16:creationId xmlns:a16="http://schemas.microsoft.com/office/drawing/2014/main" id="{579B7D8D-E8D7-43DB-A3BE-C119D26FFAC2}"/>
              </a:ext>
            </a:extLst>
          </p:cNvPr>
          <p:cNvCxnSpPr>
            <a:cxnSpLocks/>
            <a:endCxn id="4" idx="0"/>
          </p:cNvCxnSpPr>
          <p:nvPr/>
        </p:nvCxnSpPr>
        <p:spPr>
          <a:xfrm flipH="1">
            <a:off x="2363280" y="2251684"/>
            <a:ext cx="5284689" cy="2726863"/>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EB257-C38F-4027-B98D-884724B960FF}"/>
              </a:ext>
            </a:extLst>
          </p:cNvPr>
          <p:cNvSpPr txBox="1"/>
          <p:nvPr/>
        </p:nvSpPr>
        <p:spPr>
          <a:xfrm>
            <a:off x="5004001" y="3133302"/>
            <a:ext cx="450764" cy="707886"/>
          </a:xfrm>
          <a:prstGeom prst="rect">
            <a:avLst/>
          </a:prstGeom>
          <a:noFill/>
        </p:spPr>
        <p:txBody>
          <a:bodyPr wrap="none" rtlCol="0">
            <a:spAutoFit/>
          </a:bodyPr>
          <a:lstStyle/>
          <a:p>
            <a:r>
              <a:rPr lang="en-AU" sz="4000" dirty="0">
                <a:solidFill>
                  <a:srgbClr val="FF0000"/>
                </a:solidFill>
              </a:rPr>
              <a:t>X</a:t>
            </a:r>
          </a:p>
        </p:txBody>
      </p:sp>
      <p:sp>
        <p:nvSpPr>
          <p:cNvPr id="34" name="TextBox 33">
            <a:extLst>
              <a:ext uri="{FF2B5EF4-FFF2-40B4-BE49-F238E27FC236}">
                <a16:creationId xmlns:a16="http://schemas.microsoft.com/office/drawing/2014/main" id="{7000E248-1908-4F67-9BC1-A9626D7757B6}"/>
              </a:ext>
            </a:extLst>
          </p:cNvPr>
          <p:cNvSpPr txBox="1"/>
          <p:nvPr/>
        </p:nvSpPr>
        <p:spPr>
          <a:xfrm rot="18447003">
            <a:off x="5648187" y="3664712"/>
            <a:ext cx="2714589" cy="584775"/>
          </a:xfrm>
          <a:prstGeom prst="rect">
            <a:avLst/>
          </a:prstGeom>
          <a:noFill/>
        </p:spPr>
        <p:txBody>
          <a:bodyPr wrap="none" rtlCol="0">
            <a:spAutoFit/>
          </a:bodyPr>
          <a:lstStyle/>
          <a:p>
            <a:r>
              <a:rPr lang="el-GR" sz="1600" dirty="0"/>
              <a:t>β</a:t>
            </a:r>
            <a:r>
              <a:rPr lang="en-AU" sz="1600" baseline="-25000" dirty="0"/>
              <a:t>CRP-INCOME</a:t>
            </a:r>
            <a:r>
              <a:rPr lang="en-AU" sz="1600" dirty="0"/>
              <a:t> = -0.06; P &lt; 2x10</a:t>
            </a:r>
            <a:r>
              <a:rPr lang="en-AU" sz="1600" baseline="30000" dirty="0"/>
              <a:t>-16</a:t>
            </a:r>
          </a:p>
          <a:p>
            <a:r>
              <a:rPr lang="el-GR" sz="1600" dirty="0"/>
              <a:t>β</a:t>
            </a:r>
            <a:r>
              <a:rPr lang="en-AU" sz="1600" baseline="-25000" dirty="0"/>
              <a:t>CRP-HDL</a:t>
            </a:r>
            <a:r>
              <a:rPr lang="en-AU" sz="1600" dirty="0"/>
              <a:t> = -0.57; P &lt; 2x10</a:t>
            </a:r>
            <a:r>
              <a:rPr lang="en-AU" sz="1600" baseline="30000" dirty="0"/>
              <a:t>-16</a:t>
            </a:r>
          </a:p>
        </p:txBody>
      </p:sp>
      <p:sp>
        <p:nvSpPr>
          <p:cNvPr id="35" name="TextBox 34">
            <a:extLst>
              <a:ext uri="{FF2B5EF4-FFF2-40B4-BE49-F238E27FC236}">
                <a16:creationId xmlns:a16="http://schemas.microsoft.com/office/drawing/2014/main" id="{366FCA4D-8409-4261-8AF0-E898AC4A87D8}"/>
              </a:ext>
            </a:extLst>
          </p:cNvPr>
          <p:cNvSpPr txBox="1"/>
          <p:nvPr/>
        </p:nvSpPr>
        <p:spPr>
          <a:xfrm rot="3196461">
            <a:off x="9180209" y="3523948"/>
            <a:ext cx="2613601" cy="584775"/>
          </a:xfrm>
          <a:prstGeom prst="rect">
            <a:avLst/>
          </a:prstGeom>
          <a:noFill/>
        </p:spPr>
        <p:txBody>
          <a:bodyPr wrap="none" rtlCol="0">
            <a:spAutoFit/>
          </a:bodyPr>
          <a:lstStyle/>
          <a:p>
            <a:r>
              <a:rPr lang="el-GR" sz="1600" dirty="0"/>
              <a:t>β</a:t>
            </a:r>
            <a:r>
              <a:rPr lang="en-AU" sz="1600" baseline="-25000" dirty="0"/>
              <a:t>INCOME-SBP</a:t>
            </a:r>
            <a:r>
              <a:rPr lang="en-AU" sz="1600" dirty="0"/>
              <a:t> = -0.93; P &lt; 2x10</a:t>
            </a:r>
            <a:r>
              <a:rPr lang="en-AU" sz="1600" baseline="30000" dirty="0"/>
              <a:t>-16</a:t>
            </a:r>
          </a:p>
          <a:p>
            <a:r>
              <a:rPr lang="el-GR" sz="1600" dirty="0"/>
              <a:t>β</a:t>
            </a:r>
            <a:r>
              <a:rPr lang="en-AU" sz="1600" baseline="-25000" dirty="0"/>
              <a:t>HDL-SBP</a:t>
            </a:r>
            <a:r>
              <a:rPr lang="en-AU" sz="1600" dirty="0"/>
              <a:t> = -28.4; P &lt; 2x10</a:t>
            </a:r>
            <a:r>
              <a:rPr lang="en-AU" sz="1600" baseline="30000" dirty="0"/>
              <a:t>-16</a:t>
            </a:r>
          </a:p>
        </p:txBody>
      </p:sp>
      <p:cxnSp>
        <p:nvCxnSpPr>
          <p:cNvPr id="37" name="Straight Connector 36">
            <a:extLst>
              <a:ext uri="{FF2B5EF4-FFF2-40B4-BE49-F238E27FC236}">
                <a16:creationId xmlns:a16="http://schemas.microsoft.com/office/drawing/2014/main" id="{1CC08FA3-1847-4303-A882-AD196480EF85}"/>
              </a:ext>
            </a:extLst>
          </p:cNvPr>
          <p:cNvCxnSpPr/>
          <p:nvPr/>
        </p:nvCxnSpPr>
        <p:spPr>
          <a:xfrm flipV="1">
            <a:off x="2281654" y="6192572"/>
            <a:ext cx="8678631" cy="600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C7000E2-CF52-4379-B96D-EAEB59738F25}"/>
              </a:ext>
            </a:extLst>
          </p:cNvPr>
          <p:cNvCxnSpPr/>
          <p:nvPr/>
        </p:nvCxnSpPr>
        <p:spPr>
          <a:xfrm flipV="1">
            <a:off x="2281654" y="5880971"/>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14D989-61EA-434E-8242-DC3E6059E4B1}"/>
              </a:ext>
            </a:extLst>
          </p:cNvPr>
          <p:cNvCxnSpPr/>
          <p:nvPr/>
        </p:nvCxnSpPr>
        <p:spPr>
          <a:xfrm flipV="1">
            <a:off x="10951585" y="5824047"/>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11335"/>
            <a:ext cx="10515600" cy="1325563"/>
          </a:xfrm>
          <a:prstGeom prst="rect">
            <a:avLst/>
          </a:prstGeom>
        </p:spPr>
        <p:txBody>
          <a:bodyPr vert="horz" lIns="91440" tIns="45720" rIns="91440" bIns="45720" rtlCol="0" anchor="t"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u="sng" dirty="0">
                <a:solidFill>
                  <a:schemeClr val="tx1">
                    <a:lumMod val="75000"/>
                    <a:lumOff val="25000"/>
                  </a:schemeClr>
                </a:solidFill>
              </a:rPr>
              <a:t>Graphical Representation</a:t>
            </a:r>
          </a:p>
          <a:p>
            <a:pPr algn="l"/>
            <a:endParaRPr lang="en-US" sz="2400" b="1" dirty="0">
              <a:solidFill>
                <a:schemeClr val="tx1">
                  <a:lumMod val="75000"/>
                  <a:lumOff val="25000"/>
                </a:schemeClr>
              </a:solidFill>
            </a:endParaRPr>
          </a:p>
          <a:p>
            <a:pPr algn="l"/>
            <a:r>
              <a:rPr lang="en-US" sz="2400" b="1" dirty="0"/>
              <a:t>Q1. </a:t>
            </a:r>
            <a:r>
              <a:rPr lang="en-US" sz="2400" dirty="0"/>
              <a:t>As you’re running the commands below, fill in the graphical representation of the IV analysis with the appropriate variables and beta-coefficients. </a:t>
            </a:r>
          </a:p>
        </p:txBody>
      </p:sp>
    </p:spTree>
    <p:extLst>
      <p:ext uri="{BB962C8B-B14F-4D97-AF65-F5344CB8AC3E}">
        <p14:creationId xmlns:p14="http://schemas.microsoft.com/office/powerpoint/2010/main" val="239433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u="sng" dirty="0">
              <a:latin typeface="+mn-lt"/>
              <a:ea typeface="MS Mincho" panose="02020609040205080304" pitchFamily="49" charset="-128"/>
              <a:cs typeface="Times New Roman" panose="02020603050405020304" pitchFamily="18" charset="0"/>
            </a:endParaRP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Q2.</a:t>
            </a:r>
            <a:r>
              <a:rPr lang="en-AU" sz="2400" dirty="0">
                <a:effectLst/>
                <a:latin typeface="+mn-lt"/>
                <a:ea typeface="MS Mincho" panose="02020609040205080304" pitchFamily="49" charset="-128"/>
                <a:cs typeface="Times New Roman" panose="02020603050405020304" pitchFamily="18" charset="0"/>
              </a:rPr>
              <a:t> What does the observational linear regression of SBP on CRP show?</a:t>
            </a:r>
          </a:p>
          <a:p>
            <a:pPr algn="l"/>
            <a:endParaRPr lang="en-AU" sz="2400" i="1"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Increased CRP predicts higher SBP. Every unit increase in CRP is associated with an increase in SBP of 19.1mmHg (0.45SE) p&lt;2x10</a:t>
            </a:r>
            <a:r>
              <a:rPr lang="en-AU" sz="2400" baseline="30000" dirty="0">
                <a:solidFill>
                  <a:schemeClr val="tx2"/>
                </a:solidFill>
                <a:effectLst/>
                <a:latin typeface="+mn-lt"/>
                <a:ea typeface="MS Mincho" panose="02020609040205080304" pitchFamily="49" charset="-128"/>
                <a:cs typeface="Times New Roman" panose="02020603050405020304" pitchFamily="18" charset="0"/>
              </a:rPr>
              <a:t>-16</a:t>
            </a:r>
          </a:p>
          <a:p>
            <a:pPr marL="457200" indent="-457200">
              <a:buAutoNum type="alphaUcPeriod"/>
            </a:pPr>
            <a:endParaRPr lang="en-AU" sz="2400" baseline="30000" dirty="0">
              <a:solidFill>
                <a:schemeClr val="tx2"/>
              </a:solidFill>
              <a:latin typeface="+mn-lt"/>
              <a:ea typeface="MS Mincho" panose="02020609040205080304" pitchFamily="49" charset="-128"/>
              <a:cs typeface="Times New Roman" panose="02020603050405020304" pitchFamily="18" charset="0"/>
            </a:endParaRPr>
          </a:p>
          <a:p>
            <a:pPr algn="l"/>
            <a:r>
              <a:rPr lang="en-AU" sz="2000" dirty="0">
                <a:solidFill>
                  <a:schemeClr val="tx2"/>
                </a:solidFill>
                <a:latin typeface="Consolas" panose="020B0609020204030204" pitchFamily="49" charset="0"/>
                <a:ea typeface="MS Mincho" panose="02020609040205080304" pitchFamily="49" charset="-128"/>
                <a:cs typeface="Consolas" panose="020B0609020204030204" pitchFamily="49" charset="0"/>
              </a:rPr>
              <a:t>Coefficients: Estimate  Std. Error  t value  </a:t>
            </a:r>
            <a:r>
              <a:rPr lang="en-AU" sz="2000" dirty="0" err="1">
                <a:solidFill>
                  <a:schemeClr val="tx2"/>
                </a:solidFill>
                <a:latin typeface="Consolas" panose="020B0609020204030204" pitchFamily="49" charset="0"/>
                <a:ea typeface="MS Mincho" panose="02020609040205080304" pitchFamily="49" charset="-128"/>
                <a:cs typeface="Consolas" panose="020B0609020204030204" pitchFamily="49" charset="0"/>
              </a:rPr>
              <a:t>Pr</a:t>
            </a:r>
            <a:r>
              <a:rPr lang="en-AU" sz="2000" dirty="0">
                <a:solidFill>
                  <a:schemeClr val="tx2"/>
                </a:solidFill>
                <a:latin typeface="Consolas" panose="020B0609020204030204" pitchFamily="49" charset="0"/>
                <a:ea typeface="MS Mincho" panose="02020609040205080304" pitchFamily="49" charset="-128"/>
                <a:cs typeface="Consolas" panose="020B0609020204030204" pitchFamily="49" charset="0"/>
              </a:rPr>
              <a:t>(&gt;|t|) </a:t>
            </a:r>
          </a:p>
          <a:p>
            <a:pPr algn="l"/>
            <a:r>
              <a:rPr lang="en-AU" sz="2000" dirty="0">
                <a:solidFill>
                  <a:schemeClr val="tx2"/>
                </a:solidFill>
                <a:latin typeface="Consolas" panose="020B0609020204030204" pitchFamily="49" charset="0"/>
                <a:ea typeface="MS Mincho" panose="02020609040205080304" pitchFamily="49" charset="-128"/>
                <a:cs typeface="Consolas" panose="020B0609020204030204" pitchFamily="49" charset="0"/>
              </a:rPr>
              <a:t>(Intercept)   81.7846   0.8997      90.90    &lt;2e-16 *** </a:t>
            </a:r>
          </a:p>
          <a:p>
            <a:pPr algn="l"/>
            <a:r>
              <a:rPr lang="en-AU" sz="2000" dirty="0">
                <a:solidFill>
                  <a:schemeClr val="tx2"/>
                </a:solidFill>
                <a:highlight>
                  <a:srgbClr val="FFFF00"/>
                </a:highlight>
                <a:latin typeface="Consolas" panose="020B0609020204030204" pitchFamily="49" charset="0"/>
                <a:ea typeface="MS Mincho" panose="02020609040205080304" pitchFamily="49" charset="-128"/>
                <a:cs typeface="Consolas" panose="020B0609020204030204" pitchFamily="49" charset="0"/>
              </a:rPr>
              <a:t>CRP           19.1372   0.4475      42.77    &lt;2e-16 ***</a:t>
            </a:r>
          </a:p>
          <a:p>
            <a:pPr algn="l"/>
            <a:endParaRPr lang="en-AU" sz="2000" dirty="0">
              <a:effectLst/>
              <a:latin typeface="+mn-lt"/>
              <a:ea typeface="MS Mincho" panose="02020609040205080304" pitchFamily="49" charset="-128"/>
              <a:cs typeface="Times New Roman" panose="02020603050405020304" pitchFamily="18" charset="0"/>
            </a:endParaRPr>
          </a:p>
          <a:p>
            <a:pPr algn="l"/>
            <a:r>
              <a:rPr lang="en-AU" sz="2000" dirty="0">
                <a:solidFill>
                  <a:srgbClr val="595959"/>
                </a:solidFill>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rgbClr val="595959"/>
                </a:solidFill>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endParaRPr lang="en-AU" sz="2400" dirty="0">
              <a:effectLst/>
              <a:latin typeface="+mn-lt"/>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9175E5F9-4025-6861-15C0-1B519D6B9367}"/>
              </a:ext>
            </a:extLst>
          </p:cNvPr>
          <p:cNvPicPr>
            <a:picLocks noChangeAspect="1"/>
          </p:cNvPicPr>
          <p:nvPr/>
        </p:nvPicPr>
        <p:blipFill>
          <a:blip r:embed="rId3"/>
          <a:stretch>
            <a:fillRect/>
          </a:stretch>
        </p:blipFill>
        <p:spPr>
          <a:xfrm>
            <a:off x="4022856" y="3852741"/>
            <a:ext cx="3906837" cy="3005259"/>
          </a:xfrm>
          <a:prstGeom prst="rect">
            <a:avLst/>
          </a:prstGeom>
        </p:spPr>
      </p:pic>
    </p:spTree>
    <p:extLst>
      <p:ext uri="{BB962C8B-B14F-4D97-AF65-F5344CB8AC3E}">
        <p14:creationId xmlns:p14="http://schemas.microsoft.com/office/powerpoint/2010/main" val="356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 calcmode="lin" valueType="num">
                                      <p:cBhvr additive="base">
                                        <p:cTn id="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 calcmode="lin" valueType="num">
                                      <p:cBhvr additive="base">
                                        <p:cTn id="1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 calcmode="lin" valueType="num">
                                      <p:cBhvr additive="base">
                                        <p:cTn id="1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anim calcmode="lin" valueType="num">
                                      <p:cBhvr additive="base">
                                        <p:cTn id="1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anim calcmode="lin" valueType="num">
                                      <p:cBhvr additive="base">
                                        <p:cTn id="2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anim calcmode="lin" valueType="num">
                                      <p:cBhvr additive="base">
                                        <p:cTn id="27"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000" dirty="0">
              <a:effectLst/>
              <a:latin typeface="+mn-lt"/>
              <a:ea typeface="MS Mincho" panose="02020609040205080304" pitchFamily="49" charset="-128"/>
              <a:cs typeface="Times New Roman" panose="02020603050405020304" pitchFamily="18" charset="0"/>
            </a:endParaRPr>
          </a:p>
          <a:p>
            <a:pPr algn="l"/>
            <a:r>
              <a:rPr lang="en-AU" sz="2000" dirty="0">
                <a:solidFill>
                  <a:srgbClr val="595959"/>
                </a:solidFill>
                <a:effectLst/>
                <a:latin typeface="+mn-lt"/>
                <a:ea typeface="MS Mincho" panose="02020609040205080304" pitchFamily="49" charset="-128"/>
                <a:cs typeface="Times New Roman" panose="02020603050405020304" pitchFamily="18" charset="0"/>
              </a:rPr>
              <a:t> </a:t>
            </a:r>
            <a:endParaRPr lang="en-AU" sz="20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Q3.</a:t>
            </a:r>
            <a:r>
              <a:rPr lang="en-AU" sz="2400" dirty="0">
                <a:effectLst/>
                <a:latin typeface="+mn-lt"/>
                <a:ea typeface="MS Mincho" panose="02020609040205080304" pitchFamily="49" charset="-128"/>
                <a:cs typeface="Times New Roman" panose="02020603050405020304" pitchFamily="18" charset="0"/>
              </a:rPr>
              <a:t> What does the OLS regression of the CRP SNP rs3091244 on CRP show?</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The rs3091244 SNP is associated with higher CRP. Each copy of the effect allele is associated with an increase in CRP of 0.04 units (0.003 SE) p&lt;2x10</a:t>
            </a:r>
            <a:r>
              <a:rPr lang="en-AU" sz="2400" baseline="30000" dirty="0">
                <a:solidFill>
                  <a:schemeClr val="tx2"/>
                </a:solidFill>
                <a:effectLst/>
                <a:latin typeface="+mn-lt"/>
                <a:ea typeface="MS Mincho" panose="02020609040205080304" pitchFamily="49" charset="-128"/>
                <a:cs typeface="Times New Roman" panose="02020603050405020304" pitchFamily="18" charset="0"/>
              </a:rPr>
              <a:t>-16</a:t>
            </a:r>
          </a:p>
          <a:p>
            <a:pPr algn="l"/>
            <a:endPar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Coefficients:</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18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(Intercept) 1.958318   0.003481   562.58  &lt;2e-16 ***</a:t>
            </a:r>
          </a:p>
          <a:p>
            <a:pPr algn="l"/>
            <a:r>
              <a:rPr lang="en-AU" sz="18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rs3091244   0.041937   0.002838   14.78   &lt;2e-16 ***</a:t>
            </a:r>
          </a:p>
          <a:p>
            <a:pPr algn="l"/>
            <a:endParaRPr lang="en-AU" sz="2400" dirty="0">
              <a:effectLst/>
              <a:latin typeface="+mn-lt"/>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177868E7-D414-06CC-8C6C-BF0459D54A48}"/>
              </a:ext>
            </a:extLst>
          </p:cNvPr>
          <p:cNvPicPr>
            <a:picLocks noChangeAspect="1"/>
          </p:cNvPicPr>
          <p:nvPr/>
        </p:nvPicPr>
        <p:blipFill rotWithShape="1">
          <a:blip r:embed="rId3"/>
          <a:srcRect t="11597" r="3311"/>
          <a:stretch/>
        </p:blipFill>
        <p:spPr>
          <a:xfrm>
            <a:off x="7740244" y="3530008"/>
            <a:ext cx="4451756" cy="3143619"/>
          </a:xfrm>
          <a:prstGeom prst="rect">
            <a:avLst/>
          </a:prstGeom>
        </p:spPr>
      </p:pic>
    </p:spTree>
    <p:extLst>
      <p:ext uri="{BB962C8B-B14F-4D97-AF65-F5344CB8AC3E}">
        <p14:creationId xmlns:p14="http://schemas.microsoft.com/office/powerpoint/2010/main" val="38336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 calcmode="lin" valueType="num">
                                      <p:cBhvr additive="base">
                                        <p:cTn id="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 calcmode="lin" valueType="num">
                                      <p:cBhvr additive="base">
                                        <p:cTn id="1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 calcmode="lin" valueType="num">
                                      <p:cBhvr additive="base">
                                        <p:cTn id="1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anim calcmode="lin" valueType="num">
                                      <p:cBhvr additive="base">
                                        <p:cTn id="1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anim calcmode="lin" valueType="num">
                                      <p:cBhvr additive="base">
                                        <p:cTn id="2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u="sng"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Q4.</a:t>
            </a:r>
            <a:r>
              <a:rPr lang="en-AU" sz="2400" dirty="0">
                <a:effectLst/>
                <a:latin typeface="+mn-lt"/>
                <a:ea typeface="MS Mincho" panose="02020609040205080304" pitchFamily="49" charset="-128"/>
                <a:cs typeface="Times New Roman" panose="02020603050405020304" pitchFamily="18" charset="0"/>
              </a:rPr>
              <a:t> What do the OLS regressions of potential confounders (income, HDL) show?</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That higher income is associated with lower BP and lower CRP, but income is not associated with the CRP-related CRP genotype. Same for HDL: that higher HDL associates with lower BP and lower CRP, but association of HDL with CRP genotype.</a:t>
            </a:r>
          </a:p>
          <a:p>
            <a:pPr algn="l"/>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marL="914400" indent="457200"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18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SBP~INCOME       -0.92975    0.09865     -9.425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HDL~INCOME       -0.056469   0.001956    -28.86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INCOME~rs3091244 0.001432    0.014091    0.102    0.919</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SBP~HDL          -28.4494    0.9566      -29.74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CRP~HDL          -0.5695     0.0197      -28.9    &lt;2e-16 ***</a:t>
            </a:r>
          </a:p>
          <a:p>
            <a:pPr algn="l"/>
            <a:r>
              <a:rPr lang="en-AU" sz="18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HDL~rs3091244    0.002531    0.001399    1.809    0.0704</a:t>
            </a:r>
          </a:p>
          <a:p>
            <a:r>
              <a:rPr lang="en-AU" sz="18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36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anim calcmode="lin" valueType="num">
                                      <p:cBhvr additive="base">
                                        <p:cTn id="1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anim calcmode="lin" valueType="num">
                                      <p:cBhvr additive="base">
                                        <p:cTn id="1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 calcmode="lin" valueType="num">
                                      <p:cBhvr additive="base">
                                        <p:cTn id="1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anim calcmode="lin" valueType="num">
                                      <p:cBhvr additive="base">
                                        <p:cTn id="2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 calcmode="lin" valueType="num">
                                      <p:cBhvr additive="base">
                                        <p:cTn id="2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anim calcmode="lin" valueType="num">
                                      <p:cBhvr additive="base">
                                        <p:cTn id="3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 calcmode="lin" valueType="num">
                                      <p:cBhvr additive="base">
                                        <p:cTn id="3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anim calcmode="lin" valueType="num">
                                      <p:cBhvr additive="base">
                                        <p:cTn id="39"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14" end="14"/>
                                            </p:txEl>
                                          </p:spTgt>
                                        </p:tgtEl>
                                        <p:attrNameLst>
                                          <p:attrName>style.visibility</p:attrName>
                                        </p:attrNameLst>
                                      </p:cBhvr>
                                      <p:to>
                                        <p:strVal val="visible"/>
                                      </p:to>
                                    </p:set>
                                    <p:anim calcmode="lin" valueType="num">
                                      <p:cBhvr additive="base">
                                        <p:cTn id="43"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Q5</a:t>
            </a:r>
            <a:r>
              <a:rPr lang="en-AU" sz="2400" dirty="0">
                <a:effectLst/>
                <a:latin typeface="+mn-lt"/>
                <a:ea typeface="MS Mincho" panose="02020609040205080304" pitchFamily="49" charset="-128"/>
                <a:cs typeface="Times New Roman" panose="02020603050405020304" pitchFamily="18" charset="0"/>
              </a:rPr>
              <a:t>. What are the implications for these income and HDL associations for the observational CRP-SBP association?</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The observational association between CRP and SBP could be due to confounding by HDL and Income</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16627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00577"/>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r>
              <a:rPr lang="en-AU" sz="2000" dirty="0">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Q6.</a:t>
            </a:r>
            <a:r>
              <a:rPr lang="en-AU" sz="2400" dirty="0">
                <a:effectLst/>
                <a:latin typeface="+mn-lt"/>
                <a:ea typeface="MS Mincho" panose="02020609040205080304" pitchFamily="49" charset="-128"/>
                <a:cs typeface="Times New Roman" panose="02020603050405020304" pitchFamily="18" charset="0"/>
              </a:rPr>
              <a:t> Compare the unadjusted and covariate-adjusted OLS observational regressions. What do they show?</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The observational association for CRP and SBP reduces after covariate adjustment for HDL and Income in the regression model. However, an association still remains</a:t>
            </a:r>
            <a:endParaRPr lang="en-AU" sz="2400" dirty="0">
              <a:solidFill>
                <a:schemeClr val="tx2"/>
              </a:solidFill>
              <a:latin typeface="+mn-lt"/>
              <a:ea typeface="MS Mincho" panose="02020609040205080304" pitchFamily="49" charset="-128"/>
              <a:cs typeface="Times New Roman" panose="02020603050405020304" pitchFamily="18" charset="0"/>
            </a:endParaRPr>
          </a:p>
          <a:p>
            <a:pPr algn="l"/>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Unadjusted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Coefficients:</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0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(Intercept)  	81.7846     0.8997      90.90    &lt;2e-16 ***</a:t>
            </a:r>
          </a:p>
          <a:p>
            <a:pPr algn="l"/>
            <a:r>
              <a:rPr lang="en-AU" sz="20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CRP          	19.1372     0.4475      42.77    &lt;2e-16 ***</a:t>
            </a:r>
            <a:endPar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Adjusted</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Coefficients:</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0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(Intercept) 	107.71279   1.87440     57.465   &lt;2e-16 ***</a:t>
            </a:r>
          </a:p>
          <a:p>
            <a:pPr algn="l"/>
            <a:r>
              <a:rPr lang="en-AU" sz="20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CRP          	16.83413    0.47291     35.597   &lt;2e-16 ***</a:t>
            </a:r>
            <a:endPar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INCOME       0.20413     0.09293     2.196    0.0281 *  </a:t>
            </a:r>
          </a:p>
          <a:p>
            <a:pPr algn="l"/>
            <a:r>
              <a:rPr lang="en-AU" sz="20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HDL         	-19.06234   0.93616    -20.362   &lt;2e-16 ***</a:t>
            </a:r>
          </a:p>
        </p:txBody>
      </p:sp>
    </p:spTree>
    <p:extLst>
      <p:ext uri="{BB962C8B-B14F-4D97-AF65-F5344CB8AC3E}">
        <p14:creationId xmlns:p14="http://schemas.microsoft.com/office/powerpoint/2010/main" val="217985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Observational analyses</a:t>
            </a:r>
          </a:p>
          <a:p>
            <a:pPr algn="l"/>
            <a:endParaRPr lang="en-AU" sz="2400" b="1"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Q7.</a:t>
            </a:r>
            <a:r>
              <a:rPr lang="en-AU" sz="2400" dirty="0">
                <a:effectLst/>
                <a:latin typeface="+mn-lt"/>
                <a:ea typeface="MS Mincho" panose="02020609040205080304" pitchFamily="49" charset="-128"/>
                <a:cs typeface="Times New Roman" panose="02020603050405020304" pitchFamily="18" charset="0"/>
              </a:rPr>
              <a:t> What could explain this?</a:t>
            </a:r>
          </a:p>
          <a:p>
            <a:pPr algn="l"/>
            <a:endParaRPr lang="en-AU" sz="2400" b="1" dirty="0">
              <a:effectLst/>
              <a:latin typeface="+mn-lt"/>
              <a:ea typeface="MS Mincho" panose="02020609040205080304" pitchFamily="49" charset="-128"/>
              <a:cs typeface="Times New Roman" panose="02020603050405020304" pitchFamily="18" charset="0"/>
            </a:endParaRPr>
          </a:p>
          <a:p>
            <a:pPr marL="342900" indent="-342900" algn="l">
              <a:buFont typeface="Arial" panose="020B0604020202020204" pitchFamily="34" charset="0"/>
              <a:buChar char="•"/>
            </a:pPr>
            <a:r>
              <a:rPr lang="en-AU" sz="2400" dirty="0">
                <a:solidFill>
                  <a:schemeClr val="tx2"/>
                </a:solidFill>
                <a:effectLst/>
                <a:latin typeface="+mn-lt"/>
                <a:ea typeface="MS Mincho" panose="02020609040205080304" pitchFamily="49" charset="-128"/>
                <a:cs typeface="Times New Roman" panose="02020603050405020304" pitchFamily="18" charset="0"/>
              </a:rPr>
              <a:t>That there are other unmeasured confounding factors not being accounted for in the OLS regression model, </a:t>
            </a:r>
          </a:p>
          <a:p>
            <a:pPr marL="342900" indent="-342900" algn="l">
              <a:buFont typeface="Arial" panose="020B0604020202020204" pitchFamily="34" charset="0"/>
              <a:buChar char="•"/>
            </a:pPr>
            <a:r>
              <a:rPr lang="en-AU" sz="2400" b="1" dirty="0">
                <a:solidFill>
                  <a:schemeClr val="tx2"/>
                </a:solidFill>
                <a:effectLst/>
                <a:latin typeface="+mn-lt"/>
                <a:ea typeface="MS Mincho" panose="02020609040205080304" pitchFamily="49" charset="-128"/>
                <a:cs typeface="Times New Roman" panose="02020603050405020304" pitchFamily="18" charset="0"/>
              </a:rPr>
              <a:t>OR </a:t>
            </a:r>
            <a:r>
              <a:rPr lang="en-AU" sz="2400" dirty="0">
                <a:solidFill>
                  <a:schemeClr val="tx2"/>
                </a:solidFill>
                <a:effectLst/>
                <a:latin typeface="+mn-lt"/>
                <a:ea typeface="MS Mincho" panose="02020609040205080304" pitchFamily="49" charset="-128"/>
                <a:cs typeface="Times New Roman" panose="02020603050405020304" pitchFamily="18" charset="0"/>
              </a:rPr>
              <a:t>that there is reverse causation of SBP effects on CRP, </a:t>
            </a:r>
          </a:p>
          <a:p>
            <a:pPr marL="342900" indent="-342900" algn="l">
              <a:buFont typeface="Arial" panose="020B0604020202020204" pitchFamily="34" charset="0"/>
              <a:buChar char="•"/>
            </a:pPr>
            <a:r>
              <a:rPr lang="en-AU" sz="2400" b="1" dirty="0">
                <a:solidFill>
                  <a:schemeClr val="tx2"/>
                </a:solidFill>
                <a:effectLst/>
                <a:latin typeface="+mn-lt"/>
                <a:ea typeface="MS Mincho" panose="02020609040205080304" pitchFamily="49" charset="-128"/>
                <a:cs typeface="Times New Roman" panose="02020603050405020304" pitchFamily="18" charset="0"/>
              </a:rPr>
              <a:t>OR</a:t>
            </a:r>
            <a:r>
              <a:rPr lang="en-AU" sz="2400" dirty="0">
                <a:solidFill>
                  <a:schemeClr val="tx2"/>
                </a:solidFill>
                <a:effectLst/>
                <a:latin typeface="+mn-lt"/>
                <a:ea typeface="MS Mincho" panose="02020609040205080304" pitchFamily="49" charset="-128"/>
                <a:cs typeface="Times New Roman" panose="02020603050405020304" pitchFamily="18" charset="0"/>
              </a:rPr>
              <a:t> that CRP has some causal effects, over and above confounding. (Additionally, measurement error in the covariates can also lead to persisting associations after covariate adjustment has occurred).</a:t>
            </a:r>
            <a:br>
              <a:rPr lang="en-AU" sz="2400" dirty="0">
                <a:solidFill>
                  <a:schemeClr val="tx2"/>
                </a:solidFill>
                <a:effectLst/>
                <a:latin typeface="+mn-lt"/>
                <a:ea typeface="MS Mincho" panose="02020609040205080304" pitchFamily="49" charset="-128"/>
                <a:cs typeface="Times New Roman" panose="02020603050405020304" pitchFamily="18" charset="0"/>
              </a:rPr>
            </a:br>
            <a:endParaRPr lang="en-AU" sz="2400" dirty="0">
              <a:solidFill>
                <a:schemeClr val="tx2"/>
              </a:solidFill>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564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 calcmode="lin" valueType="num">
                                      <p:cBhvr additive="base">
                                        <p:cTn id="1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 calcmode="lin" valueType="num">
                                      <p:cBhvr additive="base">
                                        <p:cTn id="1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E926C71-C639-1E50-22B3-4051E410BD52}"/>
              </a:ext>
            </a:extLst>
          </p:cNvPr>
          <p:cNvSpPr txBox="1">
            <a:spLocks noChangeArrowheads="1"/>
          </p:cNvSpPr>
          <p:nvPr/>
        </p:nvSpPr>
        <p:spPr>
          <a:xfrm>
            <a:off x="1775520" y="304800"/>
            <a:ext cx="8206680" cy="114300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GB" sz="2800" dirty="0">
                <a:solidFill>
                  <a:schemeClr val="tx1"/>
                </a:solidFill>
                <a:latin typeface="+mn-lt"/>
              </a:rPr>
              <a:t>Background</a:t>
            </a:r>
          </a:p>
        </p:txBody>
      </p:sp>
      <p:sp>
        <p:nvSpPr>
          <p:cNvPr id="5" name="TextBox 4">
            <a:extLst>
              <a:ext uri="{FF2B5EF4-FFF2-40B4-BE49-F238E27FC236}">
                <a16:creationId xmlns:a16="http://schemas.microsoft.com/office/drawing/2014/main" id="{2A6D9B8F-A0ED-6615-DA7B-CF8FD04787CE}"/>
              </a:ext>
            </a:extLst>
          </p:cNvPr>
          <p:cNvSpPr txBox="1"/>
          <p:nvPr/>
        </p:nvSpPr>
        <p:spPr>
          <a:xfrm>
            <a:off x="1145386" y="1905506"/>
            <a:ext cx="9976270" cy="21184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dirty="0"/>
              <a:t>Research Question: Does C-reactive protein (CRP) causally affect blood pressure?</a:t>
            </a:r>
          </a:p>
          <a:p>
            <a:pPr marL="342900" indent="-342900">
              <a:lnSpc>
                <a:spcPct val="150000"/>
              </a:lnSpc>
              <a:buFont typeface="Arial" panose="020B0604020202020204" pitchFamily="34" charset="0"/>
              <a:buChar char="•"/>
            </a:pPr>
            <a:r>
              <a:rPr lang="en-US" dirty="0"/>
              <a:t>CRP is a biomarker for inflammation</a:t>
            </a:r>
          </a:p>
          <a:p>
            <a:pPr marL="342900" indent="-342900">
              <a:lnSpc>
                <a:spcPct val="150000"/>
              </a:lnSpc>
              <a:buFont typeface="Arial" panose="020B0604020202020204" pitchFamily="34" charset="0"/>
              <a:buChar char="•"/>
            </a:pPr>
            <a:r>
              <a:rPr lang="en-US" dirty="0"/>
              <a:t>Increased CRP is observationally associated with higher blood pressure</a:t>
            </a:r>
          </a:p>
          <a:p>
            <a:pPr marL="342900" indent="-342900">
              <a:lnSpc>
                <a:spcPct val="150000"/>
              </a:lnSpc>
              <a:buFont typeface="Arial" panose="020B0604020202020204" pitchFamily="34" charset="0"/>
              <a:buChar char="•"/>
            </a:pPr>
            <a:r>
              <a:rPr lang="en-US" dirty="0"/>
              <a:t>CRP is associated with potential confounder factors</a:t>
            </a:r>
          </a:p>
          <a:p>
            <a:pPr>
              <a:lnSpc>
                <a:spcPct val="150000"/>
              </a:lnSpc>
            </a:pPr>
            <a:endParaRPr lang="en-AU" dirty="0"/>
          </a:p>
        </p:txBody>
      </p:sp>
    </p:spTree>
    <p:extLst>
      <p:ext uri="{BB962C8B-B14F-4D97-AF65-F5344CB8AC3E}">
        <p14:creationId xmlns:p14="http://schemas.microsoft.com/office/powerpoint/2010/main" val="179190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Wald Estimator</a:t>
            </a:r>
          </a:p>
          <a:p>
            <a:pPr algn="l"/>
            <a:endPar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Obtain the required estimates to compute the causal effect using the Wald Estimator from your dataset. Note, however, that an advantage of the Wald estimator is that you do not need individual level datasets to do the MR analysis. Reported SNP effects from published GWAS is sufficient and you can take the SNP effect on the exposure from one GWAS, and the SNP effect on outcome from a different GWAS sample (“Two sample MR”)</a:t>
            </a:r>
          </a:p>
          <a:p>
            <a:pPr algn="l"/>
            <a:endParaRPr lang="en-AU" sz="2400" dirty="0">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Q8.</a:t>
            </a:r>
            <a:r>
              <a:rPr lang="en-AU" sz="2400" dirty="0">
                <a:effectLst/>
                <a:latin typeface="+mn-lt"/>
                <a:ea typeface="MS Mincho" panose="02020609040205080304" pitchFamily="49" charset="-128"/>
                <a:cs typeface="Times New Roman" panose="02020603050405020304" pitchFamily="18" charset="0"/>
              </a:rPr>
              <a:t> Run the necessary OLS regressions to compute a Wald estimator</a:t>
            </a:r>
          </a:p>
          <a:p>
            <a:pPr algn="l"/>
            <a:endParaRPr lang="en-AU" sz="2400" dirty="0">
              <a:solidFill>
                <a:schemeClr val="tx2"/>
              </a:solidFill>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CRP~rs3091244	</a:t>
            </a:r>
            <a:r>
              <a:rPr lang="en-AU" sz="24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0.041937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0.002838   14.78    &lt;2e-16 ***</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SBP~rs3091244   </a:t>
            </a:r>
            <a:r>
              <a:rPr lang="en-AU" sz="24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-0.1014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t>
            </a:r>
            <a:r>
              <a:rPr lang="en-AU" sz="2400" dirty="0">
                <a:solidFill>
                  <a:schemeClr val="tx2"/>
                </a:solidFill>
                <a:highlight>
                  <a:srgbClr val="FFFF00"/>
                </a:highlight>
                <a:latin typeface="Consolas" panose="020B0609020204030204" pitchFamily="49" charset="0"/>
                <a:ea typeface="MS Mincho" panose="02020609040205080304" pitchFamily="49" charset="-128"/>
                <a:cs typeface="Consolas" panose="020B0609020204030204" pitchFamily="49" charset="0"/>
              </a:rPr>
              <a:t> </a:t>
            </a:r>
            <a:r>
              <a:rPr lang="en-AU" sz="2400" dirty="0">
                <a:solidFill>
                  <a:schemeClr val="tx2"/>
                </a:solidFill>
                <a:effectLst/>
                <a:highlight>
                  <a:srgbClr val="FFFF00"/>
                </a:highlight>
                <a:latin typeface="Consolas" panose="020B0609020204030204" pitchFamily="49" charset="0"/>
                <a:ea typeface="MS Mincho" panose="02020609040205080304" pitchFamily="49" charset="-128"/>
                <a:cs typeface="Consolas" panose="020B0609020204030204" pitchFamily="49" charset="0"/>
              </a:rPr>
              <a:t>0.1396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-0.726    0.468</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a:t>
            </a:r>
          </a:p>
          <a:p>
            <a:pPr algn="l"/>
            <a:r>
              <a:rPr lang="en-AU" sz="2400" dirty="0">
                <a:effectLst/>
                <a:latin typeface="Consolas" panose="020B0609020204030204" pitchFamily="49" charset="0"/>
                <a:ea typeface="MS Mincho" panose="02020609040205080304" pitchFamily="49" charset="-128"/>
                <a:cs typeface="Consolas" panose="020B0609020204030204" pitchFamily="49" charset="0"/>
              </a:rPr>
              <a:t> </a:t>
            </a:r>
          </a:p>
          <a:p>
            <a:pPr algn="l"/>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35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 calcmode="lin" valueType="num">
                                      <p:cBhvr additive="base">
                                        <p:cTn id="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anim calcmode="lin" valueType="num">
                                      <p:cBhvr additive="base">
                                        <p:cTn id="1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Wald Estimator</a:t>
            </a:r>
            <a:endPar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Q9.</a:t>
            </a:r>
            <a:r>
              <a:rPr lang="en-AU" sz="2400" dirty="0">
                <a:effectLst/>
                <a:latin typeface="+mn-lt"/>
                <a:ea typeface="MS Mincho" panose="02020609040205080304" pitchFamily="49" charset="-128"/>
                <a:cs typeface="Times New Roman" panose="02020603050405020304" pitchFamily="18" charset="0"/>
              </a:rPr>
              <a:t> From the above output, compute the causal effect using the Wald estimator, as well as it’s SE and 95% CI. What do the results show and what do they mean?</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Little strong evidence of causal effect of CRP on SBP</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 </a:t>
            </a:r>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Wald estimator causal Beta =  </a:t>
            </a:r>
            <a:r>
              <a:rPr lang="en-AU" sz="2400" dirty="0">
                <a:solidFill>
                  <a:schemeClr val="tx2"/>
                </a:solidFill>
                <a:effectLst/>
                <a:latin typeface="+mn-lt"/>
                <a:ea typeface="MS Mincho" panose="02020609040205080304" pitchFamily="49" charset="-128"/>
                <a:cs typeface="Times New Roman" panose="02020603050405020304" pitchFamily="18" charset="0"/>
              </a:rPr>
              <a:t>-0.1014/0.0419 = -2.42</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SE = </a:t>
            </a:r>
            <a:r>
              <a:rPr lang="en-AU" sz="2400" dirty="0">
                <a:solidFill>
                  <a:schemeClr val="tx2"/>
                </a:solidFill>
                <a:effectLst/>
                <a:latin typeface="+mn-lt"/>
                <a:ea typeface="MS Mincho" panose="02020609040205080304" pitchFamily="49" charset="-128"/>
                <a:cs typeface="Times New Roman" panose="02020603050405020304" pitchFamily="18" charset="0"/>
              </a:rPr>
              <a:t>0.1396/0.0419 = 3.33</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95% CI = </a:t>
            </a:r>
            <a:r>
              <a:rPr lang="en-AU" sz="2400" dirty="0">
                <a:solidFill>
                  <a:schemeClr val="tx2"/>
                </a:solidFill>
                <a:effectLst/>
                <a:latin typeface="+mn-lt"/>
                <a:ea typeface="MS Mincho" panose="02020609040205080304" pitchFamily="49" charset="-128"/>
                <a:cs typeface="Times New Roman" panose="02020603050405020304" pitchFamily="18" charset="0"/>
              </a:rPr>
              <a:t>-8.95 to 4.11</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 </a:t>
            </a:r>
          </a:p>
          <a:p>
            <a:pPr algn="l"/>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61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 calcmode="lin" valueType="num">
                                      <p:cBhvr additive="base">
                                        <p:cTn id="1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 calcmode="lin" valueType="num">
                                      <p:cBhvr additive="base">
                                        <p:cTn id="1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 calcmode="lin" valueType="num">
                                      <p:cBhvr additive="base">
                                        <p:cTn id="1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 calcmode="lin" valueType="num">
                                      <p:cBhvr additive="base">
                                        <p:cTn id="2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Wald Estimator</a:t>
            </a:r>
            <a:endPar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Q10.</a:t>
            </a:r>
            <a:r>
              <a:rPr lang="en-AU" sz="2400" dirty="0">
                <a:effectLst/>
                <a:latin typeface="+mn-lt"/>
                <a:ea typeface="MS Mincho" panose="02020609040205080304" pitchFamily="49" charset="-128"/>
                <a:cs typeface="Times New Roman" panose="02020603050405020304" pitchFamily="18" charset="0"/>
              </a:rPr>
              <a:t> Rerun the observational OLS of CRP and SBP and compare with the results from the Wald estimator. What do you notice about the Beta and SEs?</a:t>
            </a:r>
          </a:p>
          <a:p>
            <a:pPr algn="l"/>
            <a:endParaRPr lang="en-AU" sz="2400" b="1" dirty="0">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Much larger beta and much smaller SE.</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 </a:t>
            </a:r>
          </a:p>
          <a:p>
            <a:pPr indent="457200" algn="l"/>
            <a:r>
              <a:rPr lang="en-AU"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    19.1372   0.4475      42.77    &lt;2e-16 ***</a:t>
            </a:r>
          </a:p>
          <a:p>
            <a:r>
              <a:rPr lang="en-AU" sz="2400" dirty="0">
                <a:effectLst/>
                <a:latin typeface="Consolas" panose="020B0609020204030204" pitchFamily="49" charset="0"/>
                <a:ea typeface="MS Mincho" panose="02020609040205080304" pitchFamily="49" charset="-128"/>
                <a:cs typeface="Consolas" panose="020B0609020204030204" pitchFamily="49" charset="0"/>
              </a:rPr>
              <a:t> </a:t>
            </a:r>
          </a:p>
          <a:p>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81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 calcmode="lin" valueType="num">
                                      <p:cBhvr additive="base">
                                        <p:cTn id="1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 calcmode="lin" valueType="num">
                                      <p:cBhvr additive="base">
                                        <p:cTn id="1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 calcmode="lin" valueType="num">
                                      <p:cBhvr additive="base">
                                        <p:cTn id="1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 </a:t>
            </a:r>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MR/IV Analyses: TSLS</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Two-stage least squares (TSLS) MR requires individual level data, and the exposure, SNP and outcome in the one sample (“Single sample MR”).</a:t>
            </a: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Q11.</a:t>
            </a:r>
            <a:r>
              <a:rPr lang="en-AU" sz="2400" dirty="0">
                <a:effectLst/>
                <a:latin typeface="+mn-lt"/>
                <a:ea typeface="MS Mincho" panose="02020609040205080304" pitchFamily="49" charset="-128"/>
                <a:cs typeface="Times New Roman" panose="02020603050405020304" pitchFamily="18" charset="0"/>
              </a:rPr>
              <a:t> What do the TSLS results show, and did it differ to the Wald estimator?</a:t>
            </a:r>
          </a:p>
          <a:p>
            <a:pPr algn="l"/>
            <a:endParaRPr lang="en-AU" sz="2400" b="1" dirty="0">
              <a:solidFill>
                <a:srgbClr val="000000"/>
              </a:solidFill>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No strong evidence of the causal effect of CRP on SBP. No difference in the beta coefficients between Wald and TSLS, but SE is slightly different.</a:t>
            </a:r>
          </a:p>
          <a:p>
            <a:pPr algn="l"/>
            <a:r>
              <a:rPr lang="en-AU" sz="2400" b="1" dirty="0">
                <a:solidFill>
                  <a:schemeClr val="tx2"/>
                </a:solidFill>
                <a:effectLst/>
                <a:latin typeface="+mn-lt"/>
                <a:ea typeface="MS Mincho" panose="02020609040205080304" pitchFamily="49" charset="-128"/>
                <a:cs typeface="Times New Roman" panose="02020603050405020304" pitchFamily="18" charset="0"/>
              </a:rPr>
              <a:t> </a:t>
            </a:r>
            <a:endParaRPr lang="en-AU" sz="2400" dirty="0">
              <a:solidFill>
                <a:schemeClr val="tx2"/>
              </a:solidFill>
              <a:effectLst/>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CRP       -2.418     3.398       -0.712    0.477</a:t>
            </a:r>
          </a:p>
          <a:p>
            <a:r>
              <a:rPr lang="en-AU" sz="24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rPr>
              <a:t> </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Why the difference in SEs?</a:t>
            </a:r>
          </a:p>
          <a:p>
            <a:pPr algn="l"/>
            <a:r>
              <a:rPr lang="en-AU" sz="2400" dirty="0" err="1">
                <a:solidFill>
                  <a:schemeClr val="tx2"/>
                </a:solidFill>
                <a:effectLst/>
                <a:latin typeface="+mn-lt"/>
                <a:ea typeface="MS Mincho" panose="02020609040205080304" pitchFamily="49" charset="-128"/>
                <a:cs typeface="Times New Roman" panose="02020603050405020304" pitchFamily="18" charset="0"/>
              </a:rPr>
              <a:t>ivreg</a:t>
            </a:r>
            <a:r>
              <a:rPr lang="en-AU" sz="2400" dirty="0">
                <a:solidFill>
                  <a:schemeClr val="tx2"/>
                </a:solidFill>
                <a:effectLst/>
                <a:latin typeface="+mn-lt"/>
                <a:ea typeface="MS Mincho" panose="02020609040205080304" pitchFamily="49" charset="-128"/>
                <a:cs typeface="Times New Roman" panose="02020603050405020304" pitchFamily="18" charset="0"/>
              </a:rPr>
              <a:t>()” </a:t>
            </a:r>
            <a:r>
              <a:rPr lang="en-AU" sz="2400" dirty="0">
                <a:solidFill>
                  <a:schemeClr val="tx2"/>
                </a:solidFill>
                <a:ea typeface="MS Mincho" panose="02020609040205080304" pitchFamily="49" charset="-128"/>
                <a:cs typeface="Times New Roman" panose="02020603050405020304" pitchFamily="18" charset="0"/>
              </a:rPr>
              <a:t>corrects the standard errors from the second-stage regression to account for uncertainty in your predicted exposure</a:t>
            </a:r>
            <a:r>
              <a:rPr lang="en-AU" sz="2400" dirty="0">
                <a:solidFill>
                  <a:schemeClr val="tx2"/>
                </a:solidFill>
                <a:effectLst/>
                <a:latin typeface="+mn-lt"/>
                <a:ea typeface="MS Mincho" panose="02020609040205080304" pitchFamily="49" charset="-128"/>
                <a:cs typeface="Times New Roman" panose="02020603050405020304" pitchFamily="18" charset="0"/>
              </a:rPr>
              <a:t>, so the SE is slightly larger.</a:t>
            </a:r>
          </a:p>
        </p:txBody>
      </p:sp>
    </p:spTree>
    <p:extLst>
      <p:ext uri="{BB962C8B-B14F-4D97-AF65-F5344CB8AC3E}">
        <p14:creationId xmlns:p14="http://schemas.microsoft.com/office/powerpoint/2010/main" val="13378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 calcmode="lin" valueType="num">
                                      <p:cBhvr additive="base">
                                        <p:cTn id="1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 calcmode="lin" valueType="num">
                                      <p:cBhvr additive="base">
                                        <p:cTn id="1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anim calcmode="lin" valueType="num">
                                      <p:cBhvr additive="base">
                                        <p:cTn id="1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anim calcmode="lin" valueType="num">
                                      <p:cBhvr additive="base">
                                        <p:cTn id="2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anim calcmode="lin" valueType="num">
                                      <p:cBhvr additive="base">
                                        <p:cTn id="2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anim calcmode="lin" valueType="num">
                                      <p:cBhvr additive="base">
                                        <p:cTn id="31"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accent1"/>
                </a:solidFill>
                <a:effectLst/>
                <a:latin typeface="+mn-lt"/>
                <a:ea typeface="MS Mincho" panose="02020609040205080304" pitchFamily="49" charset="-128"/>
                <a:cs typeface="Times New Roman" panose="02020603050405020304" pitchFamily="18" charset="0"/>
              </a:rPr>
              <a:t>MR/IV Analyses: Wald Estimator vs TSLS</a:t>
            </a:r>
            <a:endParaRPr lang="en-AU" sz="2400" dirty="0">
              <a:solidFill>
                <a:schemeClr val="accent1"/>
              </a:solidFill>
              <a:effectLst/>
              <a:latin typeface="+mn-lt"/>
              <a:ea typeface="MS Mincho" panose="02020609040205080304" pitchFamily="49" charset="-128"/>
              <a:cs typeface="Times New Roman" panose="02020603050405020304" pitchFamily="18" charset="0"/>
            </a:endParaRP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b="1" dirty="0">
                <a:effectLst/>
                <a:latin typeface="+mn-lt"/>
                <a:ea typeface="MS Mincho" panose="02020609040205080304" pitchFamily="49" charset="-128"/>
                <a:cs typeface="Times New Roman" panose="02020603050405020304" pitchFamily="18" charset="0"/>
              </a:rPr>
              <a:t>Q12</a:t>
            </a:r>
            <a:r>
              <a:rPr lang="en-AU" sz="2400" dirty="0">
                <a:effectLst/>
                <a:latin typeface="+mn-lt"/>
                <a:ea typeface="MS Mincho" panose="02020609040205080304" pitchFamily="49" charset="-128"/>
                <a:cs typeface="Times New Roman" panose="02020603050405020304" pitchFamily="18" charset="0"/>
              </a:rPr>
              <a:t>. Are </a:t>
            </a:r>
            <a:r>
              <a:rPr lang="en-AU" sz="2400" dirty="0">
                <a:latin typeface="+mn-lt"/>
                <a:ea typeface="MS Mincho" panose="02020609040205080304" pitchFamily="49" charset="-128"/>
                <a:cs typeface="Times New Roman" panose="02020603050405020304" pitchFamily="18" charset="0"/>
              </a:rPr>
              <a:t>the results from the m</a:t>
            </a:r>
            <a:r>
              <a:rPr lang="en-AU" sz="2400" dirty="0">
                <a:effectLst/>
                <a:latin typeface="+mn-lt"/>
                <a:ea typeface="MS Mincho" panose="02020609040205080304" pitchFamily="49" charset="-128"/>
                <a:cs typeface="Times New Roman" panose="02020603050405020304" pitchFamily="18" charset="0"/>
              </a:rPr>
              <a:t>anual TSLS the same as ‘</a:t>
            </a:r>
            <a:r>
              <a:rPr lang="en-AU" sz="2400" dirty="0" err="1">
                <a:effectLst/>
                <a:latin typeface="+mn-lt"/>
                <a:ea typeface="MS Mincho" panose="02020609040205080304" pitchFamily="49" charset="-128"/>
                <a:cs typeface="Times New Roman" panose="02020603050405020304" pitchFamily="18" charset="0"/>
              </a:rPr>
              <a:t>ivreg</a:t>
            </a:r>
            <a:r>
              <a:rPr lang="en-AU" sz="2400" dirty="0">
                <a:effectLst/>
                <a:latin typeface="+mn-lt"/>
                <a:ea typeface="MS Mincho" panose="02020609040205080304" pitchFamily="49" charset="-128"/>
                <a:cs typeface="Times New Roman" panose="02020603050405020304" pitchFamily="18" charset="0"/>
              </a:rPr>
              <a:t>’ TSLS function?</a:t>
            </a: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Coefficient </a:t>
            </a:r>
            <a:r>
              <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is the same but SE is slightly different</a:t>
            </a:r>
          </a:p>
          <a:p>
            <a:pPr algn="l"/>
            <a:r>
              <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p>
          <a:p>
            <a:pPr algn="l"/>
            <a:r>
              <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            	      </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Estimate   Std. Error  t value   </a:t>
            </a:r>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(&gt;|t|)  </a:t>
            </a:r>
          </a:p>
          <a:p>
            <a:pPr algn="l"/>
            <a:r>
              <a:rPr lang="en-AU" sz="2400" dirty="0" err="1">
                <a:solidFill>
                  <a:schemeClr val="tx2"/>
                </a:solidFill>
                <a:effectLst/>
                <a:latin typeface="Consolas" panose="020B0609020204030204" pitchFamily="49" charset="0"/>
                <a:ea typeface="MS Mincho" panose="02020609040205080304" pitchFamily="49" charset="-128"/>
                <a:cs typeface="Consolas" panose="020B0609020204030204" pitchFamily="49" charset="0"/>
              </a:rPr>
              <a:t>Pred_CRP</a:t>
            </a:r>
            <a:r>
              <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rPr>
              <a:t>      -2.418     3.329       -0.726    0.468</a:t>
            </a:r>
          </a:p>
          <a:p>
            <a:pPr algn="l"/>
            <a:endParaRPr lang="en-AU" sz="2400" dirty="0">
              <a:effectLst/>
              <a:latin typeface="Consolas" panose="020B0609020204030204" pitchFamily="49" charset="0"/>
              <a:ea typeface="MS Mincho" panose="02020609040205080304" pitchFamily="49" charset="-128"/>
              <a:cs typeface="Consolas" panose="020B0609020204030204" pitchFamily="49" charset="0"/>
            </a:endParaRPr>
          </a:p>
          <a:p>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013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 calcmode="lin" valueType="num">
                                      <p:cBhvr additive="base">
                                        <p:cTn id="1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 calcmode="lin" valueType="num">
                                      <p:cBhvr additive="base">
                                        <p:cTn id="1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 calcmode="lin" valueType="num">
                                      <p:cBhvr additive="base">
                                        <p:cTn id="1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Weak instruments bias</a:t>
            </a:r>
            <a:r>
              <a:rPr lang="en-AU" sz="2400"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 </a:t>
            </a:r>
            <a:endParaRPr lang="en-AU" sz="2400" dirty="0">
              <a:effectLst/>
              <a:latin typeface="+mn-lt"/>
              <a:ea typeface="MS Mincho" panose="02020609040205080304" pitchFamily="49" charset="-128"/>
              <a:cs typeface="Times New Roman" panose="02020603050405020304" pitchFamily="18" charset="0"/>
            </a:endParaRPr>
          </a:p>
          <a:p>
            <a:pPr algn="l"/>
            <a:r>
              <a:rPr lang="en-AU" sz="2400" dirty="0">
                <a:effectLst/>
                <a:latin typeface="+mn-lt"/>
                <a:ea typeface="MS Mincho" panose="02020609040205080304" pitchFamily="49" charset="-128"/>
                <a:cs typeface="Times New Roman" panose="02020603050405020304" pitchFamily="18" charset="0"/>
              </a:rPr>
              <a:t>Assessing instrument strength with the F-stat (looking for </a:t>
            </a:r>
            <a:r>
              <a:rPr lang="en-AU" sz="2400" u="sng" dirty="0">
                <a:effectLst/>
                <a:latin typeface="+mn-lt"/>
                <a:ea typeface="MS Mincho" panose="02020609040205080304" pitchFamily="49" charset="-128"/>
                <a:cs typeface="Times New Roman" panose="02020603050405020304" pitchFamily="18" charset="0"/>
              </a:rPr>
              <a:t>&gt;</a:t>
            </a:r>
            <a:r>
              <a:rPr lang="en-AU" sz="2400" dirty="0">
                <a:effectLst/>
                <a:latin typeface="+mn-lt"/>
                <a:ea typeface="MS Mincho" panose="02020609040205080304" pitchFamily="49" charset="-128"/>
                <a:cs typeface="Times New Roman" panose="02020603050405020304" pitchFamily="18" charset="0"/>
              </a:rPr>
              <a:t>10).</a:t>
            </a:r>
          </a:p>
          <a:p>
            <a:pPr algn="l"/>
            <a:r>
              <a:rPr lang="en-AU" sz="2400" dirty="0">
                <a:effectLst/>
                <a:latin typeface="+mn-lt"/>
                <a:ea typeface="MS Mincho" panose="02020609040205080304" pitchFamily="49" charset="-128"/>
                <a:cs typeface="Times New Roman" panose="02020603050405020304" pitchFamily="18" charset="0"/>
              </a:rPr>
              <a:t>For Single SNP MR, the F-statistic is calculated as:</a:t>
            </a:r>
          </a:p>
          <a:p>
            <a:pPr algn="l"/>
            <a:r>
              <a:rPr lang="en-AU" sz="2400" dirty="0">
                <a:effectLst/>
                <a:latin typeface="+mn-lt"/>
                <a:ea typeface="MS Mincho" panose="02020609040205080304" pitchFamily="49" charset="-128"/>
                <a:cs typeface="Times New Roman" panose="02020603050405020304" pitchFamily="18" charset="0"/>
              </a:rPr>
              <a:t> </a:t>
            </a:r>
          </a:p>
          <a:p>
            <a:pPr indent="1170305" algn="l"/>
            <a:r>
              <a:rPr lang="en-AU" sz="2400" dirty="0" err="1">
                <a:effectLst/>
                <a:latin typeface="+mn-lt"/>
                <a:ea typeface="MS Mincho" panose="02020609040205080304" pitchFamily="49" charset="-128"/>
                <a:cs typeface="Times New Roman" panose="02020603050405020304" pitchFamily="18" charset="0"/>
              </a:rPr>
              <a:t>F</a:t>
            </a:r>
            <a:r>
              <a:rPr lang="en-AU" sz="2400" baseline="-25000" dirty="0" err="1">
                <a:effectLst/>
                <a:latin typeface="+mn-lt"/>
                <a:ea typeface="MS Mincho" panose="02020609040205080304" pitchFamily="49" charset="-128"/>
                <a:cs typeface="Times New Roman" panose="02020603050405020304" pitchFamily="18" charset="0"/>
              </a:rPr>
              <a:t>stat</a:t>
            </a:r>
            <a:r>
              <a:rPr lang="en-AU" sz="2400" dirty="0">
                <a:effectLst/>
                <a:latin typeface="+mn-lt"/>
                <a:ea typeface="MS Mincho" panose="02020609040205080304" pitchFamily="49" charset="-128"/>
                <a:cs typeface="Times New Roman" panose="02020603050405020304" pitchFamily="18" charset="0"/>
              </a:rPr>
              <a:t> = </a:t>
            </a:r>
            <a:r>
              <a:rPr lang="en-AU" sz="2400" u="sng" dirty="0">
                <a:effectLst/>
                <a:latin typeface="+mn-lt"/>
                <a:ea typeface="MS Mincho" panose="02020609040205080304" pitchFamily="49" charset="-128"/>
                <a:cs typeface="Times New Roman" panose="02020603050405020304" pitchFamily="18" charset="0"/>
              </a:rPr>
              <a:t>R</a:t>
            </a:r>
            <a:r>
              <a:rPr lang="en-AU" sz="2400" u="sng" baseline="30000" dirty="0">
                <a:effectLst/>
                <a:latin typeface="+mn-lt"/>
                <a:ea typeface="MS Mincho" panose="02020609040205080304" pitchFamily="49" charset="-128"/>
                <a:cs typeface="Times New Roman" panose="02020603050405020304" pitchFamily="18" charset="0"/>
              </a:rPr>
              <a:t>2 </a:t>
            </a:r>
            <a:r>
              <a:rPr lang="en-AU" sz="2400" u="sng" dirty="0">
                <a:effectLst/>
                <a:latin typeface="+mn-lt"/>
                <a:ea typeface="MS Mincho" panose="02020609040205080304" pitchFamily="49" charset="-128"/>
                <a:cs typeface="Times New Roman" panose="02020603050405020304" pitchFamily="18" charset="0"/>
              </a:rPr>
              <a:t>* (N-1)</a:t>
            </a:r>
            <a:endParaRPr lang="en-AU" sz="2400" dirty="0">
              <a:effectLst/>
              <a:latin typeface="+mn-lt"/>
              <a:ea typeface="MS Mincho" panose="02020609040205080304" pitchFamily="49" charset="-128"/>
              <a:cs typeface="Times New Roman" panose="02020603050405020304" pitchFamily="18" charset="0"/>
            </a:endParaRPr>
          </a:p>
          <a:p>
            <a:pPr marL="658495" indent="713105" algn="l"/>
            <a:r>
              <a:rPr lang="en-AU" sz="2400" dirty="0">
                <a:effectLst/>
                <a:latin typeface="+mn-lt"/>
                <a:ea typeface="MS Mincho" panose="02020609040205080304" pitchFamily="49" charset="-128"/>
                <a:cs typeface="Times New Roman" panose="02020603050405020304" pitchFamily="18" charset="0"/>
              </a:rPr>
              <a:t>         (1-R</a:t>
            </a:r>
            <a:r>
              <a:rPr lang="en-AU" sz="2400" baseline="30000" dirty="0">
                <a:effectLst/>
                <a:latin typeface="+mn-lt"/>
                <a:ea typeface="MS Mincho" panose="02020609040205080304" pitchFamily="49" charset="-128"/>
                <a:cs typeface="Times New Roman" panose="02020603050405020304" pitchFamily="18" charset="0"/>
              </a:rPr>
              <a:t>2</a:t>
            </a:r>
            <a:r>
              <a:rPr lang="en-AU" sz="2400" dirty="0">
                <a:effectLst/>
                <a:latin typeface="+mn-lt"/>
                <a:ea typeface="MS Mincho" panose="02020609040205080304" pitchFamily="49" charset="-128"/>
                <a:cs typeface="Times New Roman" panose="02020603050405020304" pitchFamily="18" charset="0"/>
              </a:rPr>
              <a:t>)</a:t>
            </a:r>
          </a:p>
          <a:p>
            <a:pPr algn="l"/>
            <a:r>
              <a:rPr lang="en-AU" sz="2400" dirty="0">
                <a:effectLst/>
                <a:latin typeface="+mn-lt"/>
                <a:ea typeface="MS Mincho" panose="02020609040205080304" pitchFamily="49" charset="-128"/>
                <a:cs typeface="Times New Roman" panose="02020603050405020304" pitchFamily="18" charset="0"/>
              </a:rPr>
              <a:t> </a:t>
            </a:r>
          </a:p>
          <a:p>
            <a:pPr algn="l"/>
            <a:r>
              <a:rPr lang="en-AU" sz="2400" dirty="0">
                <a:effectLst/>
                <a:latin typeface="+mn-lt"/>
                <a:ea typeface="MS Mincho" panose="02020609040205080304" pitchFamily="49" charset="-128"/>
                <a:cs typeface="Times New Roman" panose="02020603050405020304" pitchFamily="18" charset="0"/>
              </a:rPr>
              <a:t>where </a:t>
            </a:r>
            <a:r>
              <a:rPr lang="en-AU" sz="2400" b="1" dirty="0">
                <a:effectLst/>
                <a:latin typeface="+mn-lt"/>
                <a:ea typeface="MS Mincho" panose="02020609040205080304" pitchFamily="49" charset="-128"/>
                <a:cs typeface="Times New Roman" panose="02020603050405020304" pitchFamily="18" charset="0"/>
              </a:rPr>
              <a:t>R</a:t>
            </a:r>
            <a:r>
              <a:rPr lang="en-AU" sz="2400" b="1" baseline="30000" dirty="0">
                <a:effectLst/>
                <a:latin typeface="+mn-lt"/>
                <a:ea typeface="MS Mincho" panose="02020609040205080304" pitchFamily="49" charset="-128"/>
                <a:cs typeface="Times New Roman" panose="02020603050405020304" pitchFamily="18" charset="0"/>
              </a:rPr>
              <a:t>2</a:t>
            </a:r>
            <a:r>
              <a:rPr lang="en-AU" sz="2400" b="1" dirty="0">
                <a:effectLst/>
                <a:latin typeface="+mn-lt"/>
                <a:ea typeface="MS Mincho" panose="02020609040205080304" pitchFamily="49" charset="-128"/>
                <a:cs typeface="Times New Roman" panose="02020603050405020304" pitchFamily="18" charset="0"/>
              </a:rPr>
              <a:t> </a:t>
            </a:r>
            <a:r>
              <a:rPr lang="en-AU" sz="2400" dirty="0">
                <a:effectLst/>
                <a:latin typeface="+mn-lt"/>
                <a:ea typeface="MS Mincho" panose="02020609040205080304" pitchFamily="49" charset="-128"/>
                <a:cs typeface="Times New Roman" panose="02020603050405020304" pitchFamily="18" charset="0"/>
              </a:rPr>
              <a:t>is the variance explained in exposure by the SNP, and </a:t>
            </a:r>
            <a:r>
              <a:rPr lang="en-AU" sz="2400" b="1" dirty="0">
                <a:effectLst/>
                <a:latin typeface="+mn-lt"/>
                <a:ea typeface="MS Mincho" panose="02020609040205080304" pitchFamily="49" charset="-128"/>
                <a:cs typeface="Times New Roman" panose="02020603050405020304" pitchFamily="18" charset="0"/>
              </a:rPr>
              <a:t>N</a:t>
            </a:r>
            <a:r>
              <a:rPr lang="en-AU" sz="2400" dirty="0">
                <a:effectLst/>
                <a:latin typeface="+mn-lt"/>
                <a:ea typeface="MS Mincho" panose="02020609040205080304" pitchFamily="49" charset="-128"/>
                <a:cs typeface="Times New Roman" panose="02020603050405020304" pitchFamily="18" charset="0"/>
              </a:rPr>
              <a:t> is number of individuals in the study. This statistic is available in the output for OLS and TSLS</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Q13. </a:t>
            </a:r>
            <a:r>
              <a:rPr lang="en-AU" sz="2400" dirty="0">
                <a:effectLst/>
                <a:latin typeface="+mn-lt"/>
                <a:ea typeface="MS Mincho" panose="02020609040205080304" pitchFamily="49" charset="-128"/>
                <a:cs typeface="Times New Roman" panose="02020603050405020304" pitchFamily="18" charset="0"/>
              </a:rPr>
              <a:t>Looking at the F-statistic, determine if weak instruments may be an issue</a:t>
            </a:r>
          </a:p>
          <a:p>
            <a:pPr algn="l"/>
            <a:endParaRPr lang="en-AU" sz="2400" dirty="0">
              <a:effectLst/>
              <a:latin typeface="+mn-lt"/>
              <a:ea typeface="MS Mincho" panose="02020609040205080304" pitchFamily="49" charset="-128"/>
              <a:cs typeface="Times New Roman" panose="02020603050405020304" pitchFamily="18" charset="0"/>
            </a:endParaRPr>
          </a:p>
          <a:p>
            <a:pPr algn="l"/>
            <a:r>
              <a:rPr lang="en-AU" sz="2400" dirty="0" err="1">
                <a:solidFill>
                  <a:schemeClr val="tx2"/>
                </a:solidFill>
                <a:effectLst/>
                <a:latin typeface="+mn-lt"/>
                <a:ea typeface="MS Mincho" panose="02020609040205080304" pitchFamily="49" charset="-128"/>
                <a:cs typeface="Times New Roman" panose="02020603050405020304" pitchFamily="18" charset="0"/>
              </a:rPr>
              <a:t>Fstat</a:t>
            </a:r>
            <a:r>
              <a:rPr lang="en-AU" sz="2400" dirty="0">
                <a:solidFill>
                  <a:schemeClr val="tx2"/>
                </a:solidFill>
                <a:effectLst/>
                <a:latin typeface="+mn-lt"/>
                <a:ea typeface="MS Mincho" panose="02020609040205080304" pitchFamily="49" charset="-128"/>
                <a:cs typeface="Times New Roman" panose="02020603050405020304" pitchFamily="18" charset="0"/>
              </a:rPr>
              <a:t> in both is 218. This is well over the threshold of 10, so no issues with weak instruments</a:t>
            </a:r>
            <a:endParaRPr lang="en-AU" sz="2400" dirty="0">
              <a:solidFill>
                <a:schemeClr val="tx2"/>
              </a:solidFill>
              <a:effectLst/>
              <a:latin typeface="Arial" panose="020B0604020202020204" pitchFamily="34" charset="0"/>
              <a:ea typeface="MS Mincho" panose="02020609040205080304" pitchFamily="49" charset="-128"/>
              <a:cs typeface="Arial" panose="020B0604020202020204" pitchFamily="34" charset="0"/>
            </a:endParaRP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                          Diagnostic tests:</a:t>
            </a: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                    df1   df2     statistic  p-value    </a:t>
            </a:r>
          </a:p>
          <a:p>
            <a:pPr algn="l"/>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Weak instruments    1     9998    </a:t>
            </a:r>
            <a:r>
              <a:rPr lang="en-AU" sz="2400" dirty="0">
                <a:solidFill>
                  <a:schemeClr val="tx2"/>
                </a:solidFill>
                <a:highlight>
                  <a:srgbClr val="FFFF00"/>
                </a:highlight>
                <a:latin typeface="Consolas" panose="020B0609020204030204" pitchFamily="49" charset="0"/>
                <a:ea typeface="MS Mincho" panose="02020609040205080304" pitchFamily="49" charset="-128"/>
                <a:cs typeface="Consolas" panose="020B0609020204030204" pitchFamily="49" charset="0"/>
              </a:rPr>
              <a:t>218.34 </a:t>
            </a:r>
            <a:r>
              <a:rPr lang="en-AU" sz="2400" dirty="0">
                <a:solidFill>
                  <a:schemeClr val="tx2"/>
                </a:solidFill>
                <a:latin typeface="Consolas" panose="020B0609020204030204" pitchFamily="49" charset="0"/>
                <a:ea typeface="MS Mincho" panose="02020609040205080304" pitchFamily="49" charset="-128"/>
                <a:cs typeface="Consolas" panose="020B0609020204030204" pitchFamily="49" charset="0"/>
              </a:rPr>
              <a:t>    &lt; 2e-16 ***</a:t>
            </a:r>
            <a:endParaRPr lang="en-AU" sz="2400" dirty="0">
              <a:solidFill>
                <a:schemeClr val="tx2"/>
              </a:solidFill>
              <a:effectLst/>
              <a:latin typeface="Consolas" panose="020B0609020204030204" pitchFamily="49" charset="0"/>
              <a:ea typeface="MS Mincho" panose="02020609040205080304" pitchFamily="49" charset="-128"/>
              <a:cs typeface="Consolas" panose="020B0609020204030204" pitchFamily="49" charset="0"/>
            </a:endParaRPr>
          </a:p>
          <a:p>
            <a:pPr marL="457200" indent="-457200" algn="l">
              <a:buAutoNum type="alphaUcPeriod"/>
            </a:pPr>
            <a:endParaRPr lang="en-AU" sz="2400" dirty="0">
              <a:effectLst/>
              <a:latin typeface="Arial" panose="020B0604020202020204" pitchFamily="34" charset="0"/>
              <a:ea typeface="MS Mincho" panose="02020609040205080304" pitchFamily="49" charset="-128"/>
              <a:cs typeface="Arial" panose="020B0604020202020204" pitchFamily="34" charset="0"/>
            </a:endParaRPr>
          </a:p>
          <a:p>
            <a:pPr algn="l"/>
            <a:r>
              <a:rPr lang="en-AU" sz="2400" dirty="0">
                <a:effectLst/>
                <a:latin typeface="+mn-lt"/>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41317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 calcmode="lin" valueType="num">
                                      <p:cBhvr additive="base">
                                        <p:cTn id="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2" end="12"/>
                                            </p:txEl>
                                          </p:spTgt>
                                        </p:tgtEl>
                                        <p:attrNameLst>
                                          <p:attrName>style.visibility</p:attrName>
                                        </p:attrNameLst>
                                      </p:cBhvr>
                                      <p:to>
                                        <p:strVal val="visible"/>
                                      </p:to>
                                    </p:set>
                                    <p:anim calcmode="lin" valueType="num">
                                      <p:cBhvr additive="base">
                                        <p:cTn id="1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4" end="14"/>
                                            </p:txEl>
                                          </p:spTgt>
                                        </p:tgtEl>
                                        <p:attrNameLst>
                                          <p:attrName>style.visibility</p:attrName>
                                        </p:attrNameLst>
                                      </p:cBhvr>
                                      <p:to>
                                        <p:strVal val="visible"/>
                                      </p:to>
                                    </p:set>
                                    <p:anim calcmode="lin" valueType="num">
                                      <p:cBhvr additive="base">
                                        <p:cTn id="19"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3" end="13"/>
                                            </p:txEl>
                                          </p:spTgt>
                                        </p:tgtEl>
                                        <p:attrNameLst>
                                          <p:attrName>style.visibility</p:attrName>
                                        </p:attrNameLst>
                                      </p:cBhvr>
                                      <p:to>
                                        <p:strVal val="visible"/>
                                      </p:to>
                                    </p:set>
                                    <p:anim calcmode="lin" valueType="num">
                                      <p:cBhvr additive="base">
                                        <p:cTn id="25"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Discuss:</a:t>
            </a:r>
          </a:p>
          <a:p>
            <a:pPr algn="l"/>
            <a:endParaRPr lang="en-AU" sz="2400" b="1" u="sng" dirty="0">
              <a:effectLst/>
              <a:latin typeface="+mn-lt"/>
              <a:ea typeface="MS Mincho" panose="02020609040205080304" pitchFamily="49" charset="-128"/>
              <a:cs typeface="Times New Roman" panose="02020603050405020304" pitchFamily="18" charset="0"/>
            </a:endParaRPr>
          </a:p>
          <a:p>
            <a:pPr algn="l"/>
            <a:r>
              <a:rPr lang="en-AU" sz="2400" b="1" dirty="0">
                <a:effectLst/>
                <a:latin typeface="+mn-lt"/>
                <a:ea typeface="MS Mincho" panose="02020609040205080304" pitchFamily="49" charset="-128"/>
                <a:cs typeface="Times New Roman" panose="02020603050405020304" pitchFamily="18" charset="0"/>
              </a:rPr>
              <a:t>Q14.</a:t>
            </a:r>
            <a:r>
              <a:rPr lang="en-AU" sz="2400" dirty="0">
                <a:effectLst/>
                <a:latin typeface="+mn-lt"/>
                <a:ea typeface="MS Mincho" panose="02020609040205080304" pitchFamily="49" charset="-128"/>
                <a:cs typeface="Times New Roman" panose="02020603050405020304" pitchFamily="18" charset="0"/>
              </a:rPr>
              <a:t> How would having weak instruments change the causal estimate of CRP on SBP, in this study (single sample)?</a:t>
            </a:r>
          </a:p>
          <a:p>
            <a:pPr algn="l"/>
            <a:endParaRPr lang="en-AU" sz="2400" b="1" dirty="0">
              <a:latin typeface="+mn-lt"/>
              <a:ea typeface="MS Mincho" panose="02020609040205080304" pitchFamily="49" charset="-128"/>
              <a:cs typeface="Times New Roman" panose="02020603050405020304" pitchFamily="18" charset="0"/>
            </a:endParaRPr>
          </a:p>
          <a:p>
            <a:pPr algn="l"/>
            <a:r>
              <a:rPr lang="en-AU" sz="2400" dirty="0">
                <a:solidFill>
                  <a:schemeClr val="tx2"/>
                </a:solidFill>
                <a:effectLst/>
                <a:latin typeface="+mn-lt"/>
                <a:ea typeface="MS Mincho" panose="02020609040205080304" pitchFamily="49" charset="-128"/>
                <a:cs typeface="Times New Roman" panose="02020603050405020304" pitchFamily="18" charset="0"/>
              </a:rPr>
              <a:t>For single-sample MR, weak instruments biases causal IV estimates towards the confounded observational association. So the null IV estimate would increase towards the observational association beta  (observational beta = 19.1)</a:t>
            </a:r>
          </a:p>
          <a:p>
            <a:pPr algn="l"/>
            <a:endParaRPr lang="en-AU" sz="2400" dirty="0">
              <a:effectLst/>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905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5A0F79-1848-06C1-9963-6302E13D9A13}"/>
              </a:ext>
            </a:extLst>
          </p:cNvPr>
          <p:cNvSpPr txBox="1">
            <a:spLocks/>
          </p:cNvSpPr>
          <p:nvPr/>
        </p:nvSpPr>
        <p:spPr>
          <a:xfrm>
            <a:off x="838200" y="365125"/>
            <a:ext cx="10515600" cy="132556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b="1" u="sng" dirty="0">
                <a:solidFill>
                  <a:schemeClr val="tx1">
                    <a:lumMod val="75000"/>
                    <a:lumOff val="25000"/>
                  </a:schemeClr>
                </a:solidFill>
                <a:latin typeface="+mn-lt"/>
                <a:ea typeface="MS Mincho" panose="02020609040205080304" pitchFamily="49" charset="-128"/>
                <a:cs typeface="Times New Roman" panose="02020603050405020304" pitchFamily="18" charset="0"/>
              </a:rPr>
              <a:t>More info</a:t>
            </a:r>
            <a:r>
              <a:rPr lang="en-AU" sz="2400" b="1" u="sng" dirty="0">
                <a:solidFill>
                  <a:schemeClr val="tx1">
                    <a:lumMod val="75000"/>
                    <a:lumOff val="25000"/>
                  </a:schemeClr>
                </a:solidFill>
                <a:effectLst/>
                <a:latin typeface="+mn-lt"/>
                <a:ea typeface="MS Mincho" panose="02020609040205080304" pitchFamily="49" charset="-128"/>
                <a:cs typeface="Times New Roman" panose="02020603050405020304" pitchFamily="18" charset="0"/>
              </a:rPr>
              <a:t>:</a:t>
            </a:r>
          </a:p>
          <a:p>
            <a:pPr algn="l"/>
            <a:endParaRPr lang="en-AU" sz="2400" b="1" u="sng" dirty="0">
              <a:effectLst/>
              <a:latin typeface="+mn-lt"/>
              <a:ea typeface="MS Mincho" panose="02020609040205080304" pitchFamily="49" charset="-128"/>
              <a:cs typeface="Times New Roman" panose="02020603050405020304" pitchFamily="18" charset="0"/>
            </a:endParaRPr>
          </a:p>
          <a:p>
            <a:pPr algn="l"/>
            <a:r>
              <a:rPr lang="en-AU" sz="2400" dirty="0">
                <a:solidFill>
                  <a:schemeClr val="accent5"/>
                </a:solidFill>
                <a:effectLst/>
                <a:latin typeface="+mn-lt"/>
                <a:ea typeface="MS Mincho" panose="02020609040205080304" pitchFamily="49" charset="-128"/>
                <a:cs typeface="Times New Roman" panose="02020603050405020304" pitchFamily="18" charset="0"/>
              </a:rPr>
              <a:t>https://</a:t>
            </a:r>
            <a:r>
              <a:rPr lang="en-AU" sz="2400" dirty="0" err="1">
                <a:solidFill>
                  <a:schemeClr val="accent5"/>
                </a:solidFill>
                <a:effectLst/>
                <a:latin typeface="+mn-lt"/>
                <a:ea typeface="MS Mincho" panose="02020609040205080304" pitchFamily="49" charset="-128"/>
                <a:cs typeface="Times New Roman" panose="02020603050405020304" pitchFamily="18" charset="0"/>
              </a:rPr>
              <a:t>mr-dictionary.mrcieu.ac.uk</a:t>
            </a:r>
            <a:r>
              <a:rPr lang="en-AU" sz="2400" dirty="0">
                <a:solidFill>
                  <a:schemeClr val="accent5"/>
                </a:solidFill>
                <a:effectLst/>
                <a:latin typeface="+mn-lt"/>
                <a:ea typeface="MS Mincho" panose="02020609040205080304" pitchFamily="49" charset="-128"/>
                <a:cs typeface="Times New Roman" panose="02020603050405020304" pitchFamily="18" charset="0"/>
              </a:rPr>
              <a:t>/</a:t>
            </a:r>
          </a:p>
        </p:txBody>
      </p:sp>
      <p:pic>
        <p:nvPicPr>
          <p:cNvPr id="3" name="Picture 2" descr="A screenshot of a computer&#10;&#10;Description automatically generated with medium confidence">
            <a:extLst>
              <a:ext uri="{FF2B5EF4-FFF2-40B4-BE49-F238E27FC236}">
                <a16:creationId xmlns:a16="http://schemas.microsoft.com/office/drawing/2014/main" id="{6B85A67C-973C-EC3A-642F-F364234BE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61937"/>
            <a:ext cx="8232387" cy="5147095"/>
          </a:xfrm>
          <a:prstGeom prst="rect">
            <a:avLst/>
          </a:prstGeom>
        </p:spPr>
      </p:pic>
    </p:spTree>
    <p:extLst>
      <p:ext uri="{BB962C8B-B14F-4D97-AF65-F5344CB8AC3E}">
        <p14:creationId xmlns:p14="http://schemas.microsoft.com/office/powerpoint/2010/main" val="292256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0BF488-45CF-360E-F252-80017630ECFB}"/>
              </a:ext>
            </a:extLst>
          </p:cNvPr>
          <p:cNvPicPr>
            <a:picLocks noChangeAspect="1"/>
          </p:cNvPicPr>
          <p:nvPr/>
        </p:nvPicPr>
        <p:blipFill rotWithShape="1">
          <a:blip r:embed="rId3"/>
          <a:srcRect l="6880" t="14266" r="7261" b="15067"/>
          <a:stretch/>
        </p:blipFill>
        <p:spPr>
          <a:xfrm>
            <a:off x="1998924" y="268985"/>
            <a:ext cx="7337394" cy="5822005"/>
          </a:xfrm>
          <a:prstGeom prst="rect">
            <a:avLst/>
          </a:prstGeom>
        </p:spPr>
      </p:pic>
      <p:sp>
        <p:nvSpPr>
          <p:cNvPr id="5" name="TextBox 4">
            <a:extLst>
              <a:ext uri="{FF2B5EF4-FFF2-40B4-BE49-F238E27FC236}">
                <a16:creationId xmlns:a16="http://schemas.microsoft.com/office/drawing/2014/main" id="{C2928F3B-DB8A-9FFC-A5DE-0907545078EA}"/>
              </a:ext>
            </a:extLst>
          </p:cNvPr>
          <p:cNvSpPr txBox="1"/>
          <p:nvPr/>
        </p:nvSpPr>
        <p:spPr>
          <a:xfrm>
            <a:off x="1998924" y="5986131"/>
            <a:ext cx="7337394" cy="698717"/>
          </a:xfrm>
          <a:prstGeom prst="rect">
            <a:avLst/>
          </a:prstGeom>
          <a:noFill/>
        </p:spPr>
        <p:txBody>
          <a:bodyPr wrap="square" rtlCol="0">
            <a:spAutoFit/>
          </a:bodyPr>
          <a:lstStyle/>
          <a:p>
            <a:pPr>
              <a:lnSpc>
                <a:spcPct val="150000"/>
              </a:lnSpc>
            </a:pPr>
            <a:r>
              <a:rPr lang="en-AU" sz="1400" dirty="0"/>
              <a:t>C-Reactive Protein Coronary Heart Disease Genetics Collaboration (CCGC). BMJ2011:342:d548</a:t>
            </a:r>
          </a:p>
        </p:txBody>
      </p:sp>
    </p:spTree>
    <p:extLst>
      <p:ext uri="{BB962C8B-B14F-4D97-AF65-F5344CB8AC3E}">
        <p14:creationId xmlns:p14="http://schemas.microsoft.com/office/powerpoint/2010/main" val="322753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F597AB-D659-E3D2-1DCA-B222CB0B19DA}"/>
              </a:ext>
            </a:extLst>
          </p:cNvPr>
          <p:cNvSpPr txBox="1"/>
          <p:nvPr/>
        </p:nvSpPr>
        <p:spPr>
          <a:xfrm>
            <a:off x="544107" y="882766"/>
            <a:ext cx="11103785" cy="8719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AU" dirty="0"/>
              <a:t>A single nucleotide polymorphism (SNP)</a:t>
            </a:r>
          </a:p>
          <a:p>
            <a:pPr marL="342900" indent="-342900">
              <a:lnSpc>
                <a:spcPct val="150000"/>
              </a:lnSpc>
              <a:buFont typeface="Arial" panose="020B0604020202020204" pitchFamily="34" charset="0"/>
              <a:buChar char="•"/>
            </a:pPr>
            <a:r>
              <a:rPr lang="en-AU" dirty="0"/>
              <a:t>Robustly associated with CRP levels in past genome-wide association studies (GWAS)</a:t>
            </a:r>
          </a:p>
        </p:txBody>
      </p:sp>
      <p:sp>
        <p:nvSpPr>
          <p:cNvPr id="7" name="Rectangle 2">
            <a:extLst>
              <a:ext uri="{FF2B5EF4-FFF2-40B4-BE49-F238E27FC236}">
                <a16:creationId xmlns:a16="http://schemas.microsoft.com/office/drawing/2014/main" id="{58BBA247-B6BF-E1E8-3D7C-B6A0A727865F}"/>
              </a:ext>
            </a:extLst>
          </p:cNvPr>
          <p:cNvSpPr txBox="1">
            <a:spLocks noChangeArrowheads="1"/>
          </p:cNvSpPr>
          <p:nvPr/>
        </p:nvSpPr>
        <p:spPr>
          <a:xfrm>
            <a:off x="1709126" y="238687"/>
            <a:ext cx="8206680" cy="550962"/>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2800" dirty="0">
                <a:solidFill>
                  <a:schemeClr val="tx1"/>
                </a:solidFill>
                <a:latin typeface="+mn-lt"/>
              </a:rPr>
              <a:t>rs3091244</a:t>
            </a:r>
            <a:endParaRPr lang="en-GB" sz="2800" dirty="0">
              <a:solidFill>
                <a:schemeClr val="tx1"/>
              </a:solidFill>
              <a:latin typeface="+mn-lt"/>
            </a:endParaRPr>
          </a:p>
        </p:txBody>
      </p:sp>
      <p:pic>
        <p:nvPicPr>
          <p:cNvPr id="8" name="Picture 2" descr="Manhattan plot showing GWAS results for serum CRP levels in 7,626... |  Download Scientific Diagram">
            <a:extLst>
              <a:ext uri="{FF2B5EF4-FFF2-40B4-BE49-F238E27FC236}">
                <a16:creationId xmlns:a16="http://schemas.microsoft.com/office/drawing/2014/main" id="{C98917D0-9483-55BE-AD22-A57C1BB27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3" y="1841931"/>
            <a:ext cx="5702393" cy="2985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CC24FDC-3B91-48FC-B4E7-3664F02A5D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5977"/>
          <a:stretch/>
        </p:blipFill>
        <p:spPr bwMode="auto">
          <a:xfrm>
            <a:off x="6032202" y="1988030"/>
            <a:ext cx="6106633" cy="25305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61EECE-E4C4-310B-CD6A-DF460193E2BB}"/>
              </a:ext>
            </a:extLst>
          </p:cNvPr>
          <p:cNvSpPr txBox="1"/>
          <p:nvPr/>
        </p:nvSpPr>
        <p:spPr>
          <a:xfrm>
            <a:off x="260573" y="5059715"/>
            <a:ext cx="11103785" cy="128746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AU" dirty="0"/>
              <a:t>rs3091244 is a </a:t>
            </a:r>
            <a:r>
              <a:rPr lang="en-AU" i="1" dirty="0"/>
              <a:t>functional</a:t>
            </a:r>
            <a:r>
              <a:rPr lang="en-AU" dirty="0"/>
              <a:t> variant within the promoter region of the </a:t>
            </a:r>
            <a:r>
              <a:rPr lang="en-AU" i="1" dirty="0"/>
              <a:t>CRP</a:t>
            </a:r>
            <a:r>
              <a:rPr lang="en-AU" dirty="0"/>
              <a:t> gene</a:t>
            </a:r>
          </a:p>
          <a:p>
            <a:pPr marL="342900" indent="-342900">
              <a:lnSpc>
                <a:spcPct val="150000"/>
              </a:lnSpc>
              <a:buFont typeface="Arial" panose="020B0604020202020204" pitchFamily="34" charset="0"/>
              <a:buChar char="•"/>
            </a:pPr>
            <a:r>
              <a:rPr lang="en-AU" dirty="0"/>
              <a:t>Explains the greatest proportion of overall CRP variance</a:t>
            </a:r>
          </a:p>
          <a:p>
            <a:pPr marL="342900" indent="-342900">
              <a:lnSpc>
                <a:spcPct val="150000"/>
              </a:lnSpc>
              <a:buFont typeface="Arial" panose="020B0604020202020204" pitchFamily="34" charset="0"/>
              <a:buChar char="•"/>
            </a:pPr>
            <a:r>
              <a:rPr lang="en-AU" dirty="0"/>
              <a:t>CRP levels are best instrumented by variants within the </a:t>
            </a:r>
            <a:r>
              <a:rPr lang="en-AU" i="1" dirty="0"/>
              <a:t>CRP</a:t>
            </a:r>
            <a:r>
              <a:rPr lang="en-AU" dirty="0"/>
              <a:t> gene region</a:t>
            </a:r>
          </a:p>
        </p:txBody>
      </p:sp>
    </p:spTree>
    <p:extLst>
      <p:ext uri="{BB962C8B-B14F-4D97-AF65-F5344CB8AC3E}">
        <p14:creationId xmlns:p14="http://schemas.microsoft.com/office/powerpoint/2010/main" val="207527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D04E1BA-B2C7-59AE-9E8F-5B5A2A02DB43}"/>
              </a:ext>
            </a:extLst>
          </p:cNvPr>
          <p:cNvGraphicFramePr>
            <a:graphicFrameLocks noGrp="1"/>
          </p:cNvGraphicFramePr>
          <p:nvPr>
            <p:extLst>
              <p:ext uri="{D42A27DB-BD31-4B8C-83A1-F6EECF244321}">
                <p14:modId xmlns:p14="http://schemas.microsoft.com/office/powerpoint/2010/main" val="2006360348"/>
              </p:ext>
            </p:extLst>
          </p:nvPr>
        </p:nvGraphicFramePr>
        <p:xfrm>
          <a:off x="180855" y="1455299"/>
          <a:ext cx="11830289" cy="3646952"/>
        </p:xfrm>
        <a:graphic>
          <a:graphicData uri="http://schemas.openxmlformats.org/drawingml/2006/table">
            <a:tbl>
              <a:tblPr firstRow="1" bandRow="1">
                <a:tableStyleId>{0E3FDE45-AF77-4B5C-9715-49D594BDF05E}</a:tableStyleId>
              </a:tblPr>
              <a:tblGrid>
                <a:gridCol w="1168936">
                  <a:extLst>
                    <a:ext uri="{9D8B030D-6E8A-4147-A177-3AD203B41FA5}">
                      <a16:colId xmlns:a16="http://schemas.microsoft.com/office/drawing/2014/main" val="1995937623"/>
                    </a:ext>
                  </a:extLst>
                </a:gridCol>
                <a:gridCol w="672285">
                  <a:extLst>
                    <a:ext uri="{9D8B030D-6E8A-4147-A177-3AD203B41FA5}">
                      <a16:colId xmlns:a16="http://schemas.microsoft.com/office/drawing/2014/main" val="4269087185"/>
                    </a:ext>
                  </a:extLst>
                </a:gridCol>
                <a:gridCol w="954973">
                  <a:extLst>
                    <a:ext uri="{9D8B030D-6E8A-4147-A177-3AD203B41FA5}">
                      <a16:colId xmlns:a16="http://schemas.microsoft.com/office/drawing/2014/main" val="3455510745"/>
                    </a:ext>
                  </a:extLst>
                </a:gridCol>
                <a:gridCol w="410354">
                  <a:extLst>
                    <a:ext uri="{9D8B030D-6E8A-4147-A177-3AD203B41FA5}">
                      <a16:colId xmlns:a16="http://schemas.microsoft.com/office/drawing/2014/main" val="1223106120"/>
                    </a:ext>
                  </a:extLst>
                </a:gridCol>
                <a:gridCol w="1637203">
                  <a:extLst>
                    <a:ext uri="{9D8B030D-6E8A-4147-A177-3AD203B41FA5}">
                      <a16:colId xmlns:a16="http://schemas.microsoft.com/office/drawing/2014/main" val="3113246493"/>
                    </a:ext>
                  </a:extLst>
                </a:gridCol>
                <a:gridCol w="905883">
                  <a:extLst>
                    <a:ext uri="{9D8B030D-6E8A-4147-A177-3AD203B41FA5}">
                      <a16:colId xmlns:a16="http://schemas.microsoft.com/office/drawing/2014/main" val="1047528066"/>
                    </a:ext>
                  </a:extLst>
                </a:gridCol>
                <a:gridCol w="2508586">
                  <a:extLst>
                    <a:ext uri="{9D8B030D-6E8A-4147-A177-3AD203B41FA5}">
                      <a16:colId xmlns:a16="http://schemas.microsoft.com/office/drawing/2014/main" val="3536702746"/>
                    </a:ext>
                  </a:extLst>
                </a:gridCol>
                <a:gridCol w="2508586">
                  <a:extLst>
                    <a:ext uri="{9D8B030D-6E8A-4147-A177-3AD203B41FA5}">
                      <a16:colId xmlns:a16="http://schemas.microsoft.com/office/drawing/2014/main" val="3165897926"/>
                    </a:ext>
                  </a:extLst>
                </a:gridCol>
                <a:gridCol w="1063483">
                  <a:extLst>
                    <a:ext uri="{9D8B030D-6E8A-4147-A177-3AD203B41FA5}">
                      <a16:colId xmlns:a16="http://schemas.microsoft.com/office/drawing/2014/main" val="1326050195"/>
                    </a:ext>
                  </a:extLst>
                </a:gridCol>
              </a:tblGrid>
              <a:tr h="520641">
                <a:tc>
                  <a:txBody>
                    <a:bodyPr/>
                    <a:lstStyle/>
                    <a:p>
                      <a:pPr algn="ctr"/>
                      <a:r>
                        <a:rPr lang="en-AU" sz="1400" b="1" dirty="0">
                          <a:solidFill>
                            <a:schemeClr val="tx1"/>
                          </a:solidFill>
                          <a:effectLst/>
                        </a:rPr>
                        <a:t>Risk Allele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P</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Freq</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OR</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Beta</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CI</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Discovery Sample</a:t>
                      </a:r>
                      <a:endParaRPr lang="en-AU" sz="1400" b="1"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Trait Name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b="1" dirty="0">
                          <a:solidFill>
                            <a:schemeClr val="tx1"/>
                          </a:solidFill>
                          <a:effectLst/>
                        </a:rPr>
                        <a:t>PubMed ID</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1476818587"/>
                  </a:ext>
                </a:extLst>
              </a:tr>
              <a:tr h="421993">
                <a:tc>
                  <a:txBody>
                    <a:bodyPr/>
                    <a:lstStyle/>
                    <a:p>
                      <a:pPr algn="ctr"/>
                      <a:r>
                        <a:rPr lang="en-AU" sz="1400" b="0" dirty="0">
                          <a:solidFill>
                            <a:schemeClr val="tx1"/>
                          </a:solidFill>
                          <a:effectLst/>
                        </a:rPr>
                        <a:t>rs3091244-?</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6e-28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0.20 mg/dl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6,345 European Women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18439548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2216322648"/>
                  </a:ext>
                </a:extLst>
              </a:tr>
              <a:tr h="421993">
                <a:tc>
                  <a:txBody>
                    <a:bodyPr/>
                    <a:lstStyle/>
                    <a:p>
                      <a:pPr algn="ctr"/>
                      <a:r>
                        <a:rPr lang="en-AU" sz="1400" b="0" dirty="0">
                          <a:solidFill>
                            <a:schemeClr val="tx1"/>
                          </a:solidFill>
                          <a:effectLst/>
                        </a:rPr>
                        <a:t>rs3091244-?</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1e-10</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0.82</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10,798 European Women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Serum C-reactive protein concentration</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32928877</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1929286830"/>
                  </a:ext>
                </a:extLst>
              </a:tr>
              <a:tr h="421993">
                <a:tc>
                  <a:txBody>
                    <a:bodyPr/>
                    <a:lstStyle/>
                    <a:p>
                      <a:pPr algn="ctr"/>
                      <a:r>
                        <a:rPr lang="en-AU" sz="1400" b="0" dirty="0">
                          <a:solidFill>
                            <a:schemeClr val="tx1"/>
                          </a:solidFill>
                          <a:effectLst/>
                        </a:rPr>
                        <a:t>rs3091244-A</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7e-68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0.32</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0.33 unit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[0.29-0.37]</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8,318 European individuals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 levels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33227023</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622535888"/>
                  </a:ext>
                </a:extLst>
              </a:tr>
              <a:tr h="520641">
                <a:tc>
                  <a:txBody>
                    <a:bodyPr/>
                    <a:lstStyle/>
                    <a:p>
                      <a:pPr algn="ctr"/>
                      <a:r>
                        <a:rPr lang="en-AU" sz="1400" b="0">
                          <a:solidFill>
                            <a:schemeClr val="tx1"/>
                          </a:solidFill>
                          <a:effectLst/>
                        </a:rPr>
                        <a:t>rs3091244-A</a:t>
                      </a:r>
                      <a:endParaRPr lang="en-AU" sz="1400" b="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9e-134</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0.48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a:solidFill>
                            <a:schemeClr val="tx1"/>
                          </a:solidFill>
                          <a:effectLst/>
                        </a:rPr>
                        <a:t>-</a:t>
                      </a:r>
                      <a:endParaRPr lang="en-AU" sz="140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0.24 unit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[0.22-0.26]</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15,895 Hispanic individuals, 12,817 African American individuals, 1,252 Asian or Oceanic ancestry individuals, 539 Native American ancestry individuals </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 levels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29878111</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3439052218"/>
                  </a:ext>
                </a:extLst>
              </a:tr>
              <a:tr h="520641">
                <a:tc>
                  <a:txBody>
                    <a:bodyPr/>
                    <a:lstStyle/>
                    <a:p>
                      <a:pPr algn="ctr"/>
                      <a:r>
                        <a:rPr lang="en-AU" sz="1400" b="0" dirty="0">
                          <a:solidFill>
                            <a:schemeClr val="tx1"/>
                          </a:solidFill>
                          <a:effectLst/>
                        </a:rPr>
                        <a:t>rs3091244-A</a:t>
                      </a:r>
                      <a:endParaRPr lang="en-AU" sz="1400" b="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3e-332</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a:solidFill>
                            <a:schemeClr val="tx1"/>
                          </a:solidFill>
                          <a:effectLst/>
                        </a:rPr>
                        <a:t>0.35</a:t>
                      </a:r>
                      <a:endParaRPr lang="en-AU" sz="140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a:solidFill>
                            <a:schemeClr val="tx1"/>
                          </a:solidFill>
                          <a:effectLst/>
                        </a:rPr>
                        <a:t>-</a:t>
                      </a:r>
                      <a:endParaRPr lang="en-AU" sz="140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0.17 unit increase</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[0.16-0.18]</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148,164 European Individuals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C-reactive protein levels</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tc>
                  <a:txBody>
                    <a:bodyPr/>
                    <a:lstStyle/>
                    <a:p>
                      <a:pPr algn="ctr"/>
                      <a:r>
                        <a:rPr lang="en-AU" sz="1400" dirty="0">
                          <a:solidFill>
                            <a:schemeClr val="tx1"/>
                          </a:solidFill>
                          <a:effectLst/>
                        </a:rPr>
                        <a:t>30388399</a:t>
                      </a:r>
                      <a:endParaRPr lang="en-AU" sz="1400" dirty="0">
                        <a:solidFill>
                          <a:schemeClr val="tx1"/>
                        </a:solidFill>
                        <a:effectLst/>
                        <a:latin typeface="Arial" panose="020B0604020202020204" pitchFamily="34" charset="0"/>
                        <a:cs typeface="Arial" panose="020B0604020202020204" pitchFamily="34" charset="0"/>
                      </a:endParaRPr>
                    </a:p>
                  </a:txBody>
                  <a:tcPr marL="13701" marR="13701" marT="13701" marB="13701" anchor="ctr"/>
                </a:tc>
                <a:extLst>
                  <a:ext uri="{0D108BD9-81ED-4DB2-BD59-A6C34878D82A}">
                    <a16:rowId xmlns:a16="http://schemas.microsoft.com/office/drawing/2014/main" val="3292957531"/>
                  </a:ext>
                </a:extLst>
              </a:tr>
            </a:tbl>
          </a:graphicData>
        </a:graphic>
      </p:graphicFrame>
      <p:sp>
        <p:nvSpPr>
          <p:cNvPr id="6" name="TextBox 5">
            <a:extLst>
              <a:ext uri="{FF2B5EF4-FFF2-40B4-BE49-F238E27FC236}">
                <a16:creationId xmlns:a16="http://schemas.microsoft.com/office/drawing/2014/main" id="{BF99D3F8-BD10-0581-DA27-483BD267EDA3}"/>
              </a:ext>
            </a:extLst>
          </p:cNvPr>
          <p:cNvSpPr txBox="1"/>
          <p:nvPr/>
        </p:nvSpPr>
        <p:spPr>
          <a:xfrm>
            <a:off x="180855" y="5263656"/>
            <a:ext cx="1183029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Past genome-wide significant associations (p&lt; 5e-8) for rs3091244. Table exported from the GWAS Catalog. P = P-value; Freq = risk allele frequency; OR = odds ratio; CI = 95% confidence interval. - indicates authors did not report the given field</a:t>
            </a:r>
            <a:endParaRPr lang="en-AU" sz="14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7C2095C-9E20-92C8-BA5F-D71CDA98C2BE}"/>
              </a:ext>
            </a:extLst>
          </p:cNvPr>
          <p:cNvSpPr txBox="1">
            <a:spLocks noChangeArrowheads="1"/>
          </p:cNvSpPr>
          <p:nvPr/>
        </p:nvSpPr>
        <p:spPr>
          <a:xfrm>
            <a:off x="1709126" y="345014"/>
            <a:ext cx="8206680" cy="550962"/>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2800" dirty="0">
                <a:solidFill>
                  <a:schemeClr val="tx1"/>
                </a:solidFill>
                <a:latin typeface="+mn-lt"/>
              </a:rPr>
              <a:t>rs3091244 and CRP GWAS</a:t>
            </a:r>
            <a:endParaRPr lang="en-GB" sz="2800" dirty="0">
              <a:solidFill>
                <a:schemeClr val="tx1"/>
              </a:solidFill>
              <a:latin typeface="+mn-lt"/>
            </a:endParaRPr>
          </a:p>
        </p:txBody>
      </p:sp>
    </p:spTree>
    <p:extLst>
      <p:ext uri="{BB962C8B-B14F-4D97-AF65-F5344CB8AC3E}">
        <p14:creationId xmlns:p14="http://schemas.microsoft.com/office/powerpoint/2010/main" val="64271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3257" y="3445497"/>
            <a:ext cx="1224135" cy="584775"/>
          </a:xfrm>
          <a:prstGeom prst="rect">
            <a:avLst/>
          </a:prstGeom>
          <a:noFill/>
        </p:spPr>
        <p:txBody>
          <a:bodyPr wrap="square" rtlCol="0">
            <a:spAutoFit/>
          </a:bodyPr>
          <a:lstStyle/>
          <a:p>
            <a:r>
              <a:rPr lang="en-US" sz="3200" dirty="0"/>
              <a:t>SNP</a:t>
            </a:r>
            <a:endParaRPr lang="en-AU" sz="3200" dirty="0"/>
          </a:p>
        </p:txBody>
      </p:sp>
      <p:sp>
        <p:nvSpPr>
          <p:cNvPr id="4" name="TextBox 3"/>
          <p:cNvSpPr txBox="1"/>
          <p:nvPr/>
        </p:nvSpPr>
        <p:spPr>
          <a:xfrm>
            <a:off x="4817754" y="3435525"/>
            <a:ext cx="2070334" cy="584775"/>
          </a:xfrm>
          <a:prstGeom prst="rect">
            <a:avLst/>
          </a:prstGeom>
          <a:noFill/>
        </p:spPr>
        <p:txBody>
          <a:bodyPr wrap="square" rtlCol="0">
            <a:spAutoFit/>
          </a:bodyPr>
          <a:lstStyle/>
          <a:p>
            <a:r>
              <a:rPr lang="en-US" sz="3200" dirty="0"/>
              <a:t>Exposure</a:t>
            </a:r>
            <a:endParaRPr lang="en-AU" sz="3200" dirty="0"/>
          </a:p>
        </p:txBody>
      </p:sp>
      <p:sp>
        <p:nvSpPr>
          <p:cNvPr id="5" name="TextBox 4"/>
          <p:cNvSpPr txBox="1"/>
          <p:nvPr/>
        </p:nvSpPr>
        <p:spPr>
          <a:xfrm>
            <a:off x="8130122" y="3435526"/>
            <a:ext cx="1926318" cy="584775"/>
          </a:xfrm>
          <a:prstGeom prst="rect">
            <a:avLst/>
          </a:prstGeom>
          <a:noFill/>
        </p:spPr>
        <p:txBody>
          <a:bodyPr wrap="square" rtlCol="0">
            <a:spAutoFit/>
          </a:bodyPr>
          <a:lstStyle/>
          <a:p>
            <a:r>
              <a:rPr lang="en-US" sz="3200" dirty="0"/>
              <a:t>Outcome</a:t>
            </a:r>
            <a:endParaRPr lang="en-AU" sz="3200" dirty="0"/>
          </a:p>
        </p:txBody>
      </p:sp>
      <p:cxnSp>
        <p:nvCxnSpPr>
          <p:cNvPr id="7" name="Straight Arrow Connector 6"/>
          <p:cNvCxnSpPr>
            <a:cxnSpLocks/>
            <a:stCxn id="3" idx="3"/>
          </p:cNvCxnSpPr>
          <p:nvPr/>
        </p:nvCxnSpPr>
        <p:spPr>
          <a:xfrm flipV="1">
            <a:off x="3187392" y="3737884"/>
            <a:ext cx="1242034" cy="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672064" y="3723558"/>
            <a:ext cx="1242034" cy="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68007" y="1741413"/>
            <a:ext cx="2818337" cy="584775"/>
          </a:xfrm>
          <a:prstGeom prst="rect">
            <a:avLst/>
          </a:prstGeom>
          <a:noFill/>
        </p:spPr>
        <p:txBody>
          <a:bodyPr wrap="square" rtlCol="0">
            <a:spAutoFit/>
          </a:bodyPr>
          <a:lstStyle/>
          <a:p>
            <a:r>
              <a:rPr lang="en-US" sz="3200" dirty="0"/>
              <a:t>Confounders</a:t>
            </a:r>
            <a:endParaRPr lang="en-AU" sz="3200" dirty="0"/>
          </a:p>
        </p:txBody>
      </p:sp>
      <p:cxnSp>
        <p:nvCxnSpPr>
          <p:cNvPr id="12" name="Straight Arrow Connector 11"/>
          <p:cNvCxnSpPr/>
          <p:nvPr/>
        </p:nvCxnSpPr>
        <p:spPr>
          <a:xfrm flipH="1">
            <a:off x="5807968" y="2508132"/>
            <a:ext cx="792088" cy="7920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914098" y="2508132"/>
            <a:ext cx="558166" cy="7920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02676" y="5507940"/>
            <a:ext cx="4271362" cy="369332"/>
          </a:xfrm>
          <a:prstGeom prst="rect">
            <a:avLst/>
          </a:prstGeom>
          <a:noFill/>
        </p:spPr>
        <p:txBody>
          <a:bodyPr wrap="none" rtlCol="0">
            <a:spAutoFit/>
          </a:bodyPr>
          <a:lstStyle/>
          <a:p>
            <a:r>
              <a:rPr lang="en-US" dirty="0"/>
              <a:t>(1) SNP is associated with the exposure</a:t>
            </a:r>
            <a:endParaRPr lang="en-AU" dirty="0"/>
          </a:p>
        </p:txBody>
      </p:sp>
      <p:sp>
        <p:nvSpPr>
          <p:cNvPr id="16" name="TextBox 15"/>
          <p:cNvSpPr txBox="1"/>
          <p:nvPr/>
        </p:nvSpPr>
        <p:spPr>
          <a:xfrm>
            <a:off x="2711625" y="5867980"/>
            <a:ext cx="5729132" cy="369332"/>
          </a:xfrm>
          <a:prstGeom prst="rect">
            <a:avLst/>
          </a:prstGeom>
          <a:noFill/>
        </p:spPr>
        <p:txBody>
          <a:bodyPr wrap="none" rtlCol="0">
            <a:spAutoFit/>
          </a:bodyPr>
          <a:lstStyle/>
          <a:p>
            <a:r>
              <a:rPr lang="en-US" dirty="0"/>
              <a:t>(2) SNP is NOT associated with confounding variables</a:t>
            </a:r>
            <a:endParaRPr lang="en-AU" dirty="0"/>
          </a:p>
        </p:txBody>
      </p:sp>
      <p:sp>
        <p:nvSpPr>
          <p:cNvPr id="17" name="TextBox 16"/>
          <p:cNvSpPr txBox="1"/>
          <p:nvPr/>
        </p:nvSpPr>
        <p:spPr>
          <a:xfrm>
            <a:off x="2711625" y="6228020"/>
            <a:ext cx="6507102" cy="369332"/>
          </a:xfrm>
          <a:prstGeom prst="rect">
            <a:avLst/>
          </a:prstGeom>
          <a:noFill/>
        </p:spPr>
        <p:txBody>
          <a:bodyPr wrap="none" rtlCol="0">
            <a:spAutoFit/>
          </a:bodyPr>
          <a:lstStyle/>
          <a:p>
            <a:r>
              <a:rPr lang="en-US" dirty="0"/>
              <a:t>(3) SNP ONLY associated with outcome through the exposure</a:t>
            </a:r>
            <a:endParaRPr lang="en-AU" dirty="0"/>
          </a:p>
        </p:txBody>
      </p:sp>
      <p:cxnSp>
        <p:nvCxnSpPr>
          <p:cNvPr id="19" name="Straight Arrow Connector 18"/>
          <p:cNvCxnSpPr/>
          <p:nvPr/>
        </p:nvCxnSpPr>
        <p:spPr>
          <a:xfrm flipH="1">
            <a:off x="3009256" y="2071729"/>
            <a:ext cx="3161553" cy="1373768"/>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67809" y="2211737"/>
            <a:ext cx="466794" cy="369332"/>
          </a:xfrm>
          <a:prstGeom prst="rect">
            <a:avLst/>
          </a:prstGeom>
          <a:noFill/>
        </p:spPr>
        <p:txBody>
          <a:bodyPr wrap="none" rtlCol="0">
            <a:spAutoFit/>
          </a:bodyPr>
          <a:lstStyle/>
          <a:p>
            <a:r>
              <a:rPr lang="en-US" dirty="0"/>
              <a:t>(2)</a:t>
            </a:r>
          </a:p>
        </p:txBody>
      </p:sp>
      <p:sp>
        <p:nvSpPr>
          <p:cNvPr id="20" name="TextBox 19"/>
          <p:cNvSpPr txBox="1"/>
          <p:nvPr/>
        </p:nvSpPr>
        <p:spPr>
          <a:xfrm>
            <a:off x="3503713" y="3685628"/>
            <a:ext cx="466794" cy="369332"/>
          </a:xfrm>
          <a:prstGeom prst="rect">
            <a:avLst/>
          </a:prstGeom>
          <a:noFill/>
        </p:spPr>
        <p:txBody>
          <a:bodyPr wrap="none" rtlCol="0">
            <a:spAutoFit/>
          </a:bodyPr>
          <a:lstStyle/>
          <a:p>
            <a:r>
              <a:rPr lang="en-US" dirty="0"/>
              <a:t>(1)</a:t>
            </a:r>
          </a:p>
        </p:txBody>
      </p:sp>
      <p:sp>
        <p:nvSpPr>
          <p:cNvPr id="41" name="TextBox 40"/>
          <p:cNvSpPr txBox="1"/>
          <p:nvPr/>
        </p:nvSpPr>
        <p:spPr>
          <a:xfrm>
            <a:off x="5807969" y="5051762"/>
            <a:ext cx="466794" cy="369332"/>
          </a:xfrm>
          <a:prstGeom prst="rect">
            <a:avLst/>
          </a:prstGeom>
          <a:noFill/>
        </p:spPr>
        <p:txBody>
          <a:bodyPr wrap="none" rtlCol="0">
            <a:spAutoFit/>
          </a:bodyPr>
          <a:lstStyle/>
          <a:p>
            <a:r>
              <a:rPr lang="en-US" dirty="0"/>
              <a:t>(3)</a:t>
            </a:r>
          </a:p>
        </p:txBody>
      </p:sp>
      <p:cxnSp>
        <p:nvCxnSpPr>
          <p:cNvPr id="21" name="Elbow Connector 20"/>
          <p:cNvCxnSpPr>
            <a:cxnSpLocks/>
            <a:stCxn id="3" idx="2"/>
          </p:cNvCxnSpPr>
          <p:nvPr/>
        </p:nvCxnSpPr>
        <p:spPr>
          <a:xfrm rot="16200000" flipH="1">
            <a:off x="5467796" y="1137801"/>
            <a:ext cx="898756" cy="6683698"/>
          </a:xfrm>
          <a:prstGeom prst="bentConnector2">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269414" y="4020300"/>
            <a:ext cx="0" cy="898757"/>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37BB4644-EA83-D7E8-CEFA-C6DB5D26835C}"/>
              </a:ext>
            </a:extLst>
          </p:cNvPr>
          <p:cNvSpPr>
            <a:spLocks noGrp="1" noChangeArrowheads="1"/>
          </p:cNvSpPr>
          <p:nvPr>
            <p:ph type="title"/>
          </p:nvPr>
        </p:nvSpPr>
        <p:spPr>
          <a:xfrm>
            <a:off x="1775520" y="304800"/>
            <a:ext cx="8206680" cy="1143000"/>
          </a:xfrm>
        </p:spPr>
        <p:txBody>
          <a:bodyPr/>
          <a:lstStyle/>
          <a:p>
            <a:pPr algn="ctr"/>
            <a:r>
              <a:rPr lang="en-GB" sz="2800" dirty="0">
                <a:solidFill>
                  <a:schemeClr val="tx1"/>
                </a:solidFill>
                <a:latin typeface="+mn-lt"/>
              </a:rPr>
              <a:t>Three core assumptions for Mendelian randomisation</a:t>
            </a:r>
          </a:p>
        </p:txBody>
      </p:sp>
      <p:sp>
        <p:nvSpPr>
          <p:cNvPr id="2" name="TextBox 1">
            <a:extLst>
              <a:ext uri="{FF2B5EF4-FFF2-40B4-BE49-F238E27FC236}">
                <a16:creationId xmlns:a16="http://schemas.microsoft.com/office/drawing/2014/main" id="{5C1070D9-53F9-6E11-880C-EEDA4691D23D}"/>
              </a:ext>
            </a:extLst>
          </p:cNvPr>
          <p:cNvSpPr txBox="1"/>
          <p:nvPr/>
        </p:nvSpPr>
        <p:spPr>
          <a:xfrm>
            <a:off x="4609221" y="2293479"/>
            <a:ext cx="450764" cy="707886"/>
          </a:xfrm>
          <a:prstGeom prst="rect">
            <a:avLst/>
          </a:prstGeom>
          <a:noFill/>
        </p:spPr>
        <p:txBody>
          <a:bodyPr wrap="none" rtlCol="0">
            <a:spAutoFit/>
          </a:bodyPr>
          <a:lstStyle/>
          <a:p>
            <a:r>
              <a:rPr lang="en-AU" sz="4000" dirty="0">
                <a:solidFill>
                  <a:srgbClr val="FF0000"/>
                </a:solidFill>
              </a:rPr>
              <a:t>X</a:t>
            </a:r>
          </a:p>
        </p:txBody>
      </p:sp>
      <p:sp>
        <p:nvSpPr>
          <p:cNvPr id="6" name="TextBox 5">
            <a:extLst>
              <a:ext uri="{FF2B5EF4-FFF2-40B4-BE49-F238E27FC236}">
                <a16:creationId xmlns:a16="http://schemas.microsoft.com/office/drawing/2014/main" id="{F70541E7-A3FA-73D4-5650-25E427547D39}"/>
              </a:ext>
            </a:extLst>
          </p:cNvPr>
          <p:cNvSpPr txBox="1"/>
          <p:nvPr/>
        </p:nvSpPr>
        <p:spPr>
          <a:xfrm>
            <a:off x="5807968" y="4561919"/>
            <a:ext cx="450764" cy="707886"/>
          </a:xfrm>
          <a:prstGeom prst="rect">
            <a:avLst/>
          </a:prstGeom>
          <a:noFill/>
        </p:spPr>
        <p:txBody>
          <a:bodyPr wrap="none" rtlCol="0">
            <a:spAutoFit/>
          </a:bodyPr>
          <a:lstStyle/>
          <a:p>
            <a:r>
              <a:rPr lang="en-AU" sz="4000" dirty="0">
                <a:solidFill>
                  <a:srgbClr val="FF0000"/>
                </a:solidFill>
              </a:rPr>
              <a:t>X</a:t>
            </a:r>
          </a:p>
        </p:txBody>
      </p:sp>
    </p:spTree>
    <p:extLst>
      <p:ext uri="{BB962C8B-B14F-4D97-AF65-F5344CB8AC3E}">
        <p14:creationId xmlns:p14="http://schemas.microsoft.com/office/powerpoint/2010/main" val="17299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E1591-9A41-4999-954D-B31F1D6DEA4A}"/>
              </a:ext>
            </a:extLst>
          </p:cNvPr>
          <p:cNvSpPr txBox="1"/>
          <p:nvPr/>
        </p:nvSpPr>
        <p:spPr>
          <a:xfrm>
            <a:off x="1419752" y="4787153"/>
            <a:ext cx="1887055" cy="523220"/>
          </a:xfrm>
          <a:prstGeom prst="rect">
            <a:avLst/>
          </a:prstGeom>
          <a:noFill/>
        </p:spPr>
        <p:txBody>
          <a:bodyPr wrap="none" rtlCol="0">
            <a:spAutoFit/>
          </a:bodyPr>
          <a:lstStyle/>
          <a:p>
            <a:r>
              <a:rPr lang="en-AU" sz="2800" dirty="0"/>
              <a:t>rs3091244</a:t>
            </a:r>
          </a:p>
        </p:txBody>
      </p:sp>
      <p:sp>
        <p:nvSpPr>
          <p:cNvPr id="5" name="TextBox 4">
            <a:extLst>
              <a:ext uri="{FF2B5EF4-FFF2-40B4-BE49-F238E27FC236}">
                <a16:creationId xmlns:a16="http://schemas.microsoft.com/office/drawing/2014/main" id="{41905038-C9DF-4C55-961B-52B6B131E3FA}"/>
              </a:ext>
            </a:extLst>
          </p:cNvPr>
          <p:cNvSpPr txBox="1"/>
          <p:nvPr/>
        </p:nvSpPr>
        <p:spPr>
          <a:xfrm>
            <a:off x="6508885" y="4787153"/>
            <a:ext cx="942887" cy="523220"/>
          </a:xfrm>
          <a:prstGeom prst="rect">
            <a:avLst/>
          </a:prstGeom>
          <a:noFill/>
        </p:spPr>
        <p:txBody>
          <a:bodyPr wrap="none" rtlCol="0">
            <a:spAutoFit/>
          </a:bodyPr>
          <a:lstStyle/>
          <a:p>
            <a:r>
              <a:rPr lang="en-AU" sz="2800" dirty="0"/>
              <a:t>CRP</a:t>
            </a:r>
          </a:p>
        </p:txBody>
      </p:sp>
      <p:sp>
        <p:nvSpPr>
          <p:cNvPr id="6" name="TextBox 5">
            <a:extLst>
              <a:ext uri="{FF2B5EF4-FFF2-40B4-BE49-F238E27FC236}">
                <a16:creationId xmlns:a16="http://schemas.microsoft.com/office/drawing/2014/main" id="{5ACAEEE5-253A-46D7-A33E-166B16F937AE}"/>
              </a:ext>
            </a:extLst>
          </p:cNvPr>
          <p:cNvSpPr txBox="1"/>
          <p:nvPr/>
        </p:nvSpPr>
        <p:spPr>
          <a:xfrm>
            <a:off x="10586625" y="4787153"/>
            <a:ext cx="901209" cy="523220"/>
          </a:xfrm>
          <a:prstGeom prst="rect">
            <a:avLst/>
          </a:prstGeom>
          <a:noFill/>
        </p:spPr>
        <p:txBody>
          <a:bodyPr wrap="none" rtlCol="0">
            <a:spAutoFit/>
          </a:bodyPr>
          <a:lstStyle/>
          <a:p>
            <a:r>
              <a:rPr lang="en-AU" sz="2800" dirty="0"/>
              <a:t>SBP</a:t>
            </a:r>
          </a:p>
        </p:txBody>
      </p:sp>
      <p:sp>
        <p:nvSpPr>
          <p:cNvPr id="7" name="TextBox 6">
            <a:extLst>
              <a:ext uri="{FF2B5EF4-FFF2-40B4-BE49-F238E27FC236}">
                <a16:creationId xmlns:a16="http://schemas.microsoft.com/office/drawing/2014/main" id="{4F2CC7B4-7B75-4655-B877-9385D68E8A8C}"/>
              </a:ext>
            </a:extLst>
          </p:cNvPr>
          <p:cNvSpPr txBox="1"/>
          <p:nvPr/>
        </p:nvSpPr>
        <p:spPr>
          <a:xfrm>
            <a:off x="7506694" y="1560306"/>
            <a:ext cx="2621230" cy="954107"/>
          </a:xfrm>
          <a:prstGeom prst="rect">
            <a:avLst/>
          </a:prstGeom>
          <a:noFill/>
        </p:spPr>
        <p:txBody>
          <a:bodyPr wrap="none" rtlCol="0">
            <a:spAutoFit/>
          </a:bodyPr>
          <a:lstStyle/>
          <a:p>
            <a:pPr algn="ctr"/>
            <a:r>
              <a:rPr lang="en-AU" sz="2800" dirty="0"/>
              <a:t>Confounders</a:t>
            </a:r>
          </a:p>
          <a:p>
            <a:pPr algn="ctr"/>
            <a:r>
              <a:rPr lang="en-AU" sz="2800" dirty="0"/>
              <a:t>(Income, HDL)</a:t>
            </a:r>
          </a:p>
        </p:txBody>
      </p:sp>
      <p:cxnSp>
        <p:nvCxnSpPr>
          <p:cNvPr id="12" name="Straight Arrow Connector 11">
            <a:extLst>
              <a:ext uri="{FF2B5EF4-FFF2-40B4-BE49-F238E27FC236}">
                <a16:creationId xmlns:a16="http://schemas.microsoft.com/office/drawing/2014/main" id="{78B34189-0E98-4D82-959E-240D4E224D4D}"/>
              </a:ext>
            </a:extLst>
          </p:cNvPr>
          <p:cNvCxnSpPr>
            <a:cxnSpLocks/>
          </p:cNvCxnSpPr>
          <p:nvPr/>
        </p:nvCxnSpPr>
        <p:spPr>
          <a:xfrm>
            <a:off x="3248061" y="5048763"/>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C32E8-3623-4DC0-BEE0-AD51DFB01678}"/>
              </a:ext>
            </a:extLst>
          </p:cNvPr>
          <p:cNvCxnSpPr>
            <a:cxnSpLocks/>
          </p:cNvCxnSpPr>
          <p:nvPr/>
        </p:nvCxnSpPr>
        <p:spPr>
          <a:xfrm>
            <a:off x="7410758" y="5048763"/>
            <a:ext cx="30482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85074F-C63F-44DA-82A4-FED4CEC5AF12}"/>
              </a:ext>
            </a:extLst>
          </p:cNvPr>
          <p:cNvCxnSpPr>
            <a:endCxn id="5" idx="0"/>
          </p:cNvCxnSpPr>
          <p:nvPr/>
        </p:nvCxnSpPr>
        <p:spPr>
          <a:xfrm flipH="1">
            <a:off x="6980329" y="2612571"/>
            <a:ext cx="1523591" cy="2174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D51326-64A5-4642-808E-F494B154F896}"/>
              </a:ext>
            </a:extLst>
          </p:cNvPr>
          <p:cNvCxnSpPr>
            <a:cxnSpLocks/>
          </p:cNvCxnSpPr>
          <p:nvPr/>
        </p:nvCxnSpPr>
        <p:spPr>
          <a:xfrm>
            <a:off x="9026434" y="2612571"/>
            <a:ext cx="1541421" cy="20247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C0EB4B-2079-4441-AC2C-94ED0EF7F76A}"/>
              </a:ext>
            </a:extLst>
          </p:cNvPr>
          <p:cNvSpPr txBox="1"/>
          <p:nvPr/>
        </p:nvSpPr>
        <p:spPr>
          <a:xfrm>
            <a:off x="563813" y="1845828"/>
            <a:ext cx="2932422" cy="338554"/>
          </a:xfrm>
          <a:prstGeom prst="rect">
            <a:avLst/>
          </a:prstGeom>
          <a:noFill/>
        </p:spPr>
        <p:txBody>
          <a:bodyPr wrap="square" rtlCol="0">
            <a:spAutoFit/>
          </a:bodyPr>
          <a:lstStyle/>
          <a:p>
            <a:r>
              <a:rPr lang="en-AU" sz="1600" b="1" dirty="0"/>
              <a:t>Observational</a:t>
            </a:r>
            <a:r>
              <a:rPr lang="en-AU" sz="1600" dirty="0"/>
              <a:t> </a:t>
            </a:r>
            <a:r>
              <a:rPr lang="el-GR" sz="1600" dirty="0"/>
              <a:t>β</a:t>
            </a:r>
            <a:r>
              <a:rPr lang="en-AU" sz="1600" baseline="-25000" dirty="0"/>
              <a:t>CRP-SBP</a:t>
            </a:r>
            <a:r>
              <a:rPr lang="en-AU" sz="1600" dirty="0"/>
              <a:t> =</a:t>
            </a:r>
            <a:endParaRPr lang="en-AU" sz="1600" baseline="30000" dirty="0"/>
          </a:p>
        </p:txBody>
      </p:sp>
      <p:sp>
        <p:nvSpPr>
          <p:cNvPr id="27" name="TextBox 26">
            <a:extLst>
              <a:ext uri="{FF2B5EF4-FFF2-40B4-BE49-F238E27FC236}">
                <a16:creationId xmlns:a16="http://schemas.microsoft.com/office/drawing/2014/main" id="{07BCFB6E-0B24-4ADF-BEAC-1CD5B67BC3B0}"/>
              </a:ext>
            </a:extLst>
          </p:cNvPr>
          <p:cNvSpPr txBox="1"/>
          <p:nvPr/>
        </p:nvSpPr>
        <p:spPr>
          <a:xfrm>
            <a:off x="5929707" y="6259670"/>
            <a:ext cx="1079847" cy="338554"/>
          </a:xfrm>
          <a:prstGeom prst="rect">
            <a:avLst/>
          </a:prstGeom>
          <a:noFill/>
        </p:spPr>
        <p:txBody>
          <a:bodyPr wrap="none" rtlCol="0">
            <a:spAutoFit/>
          </a:bodyPr>
          <a:lstStyle/>
          <a:p>
            <a:r>
              <a:rPr lang="el-GR" sz="1600" dirty="0"/>
              <a:t>β</a:t>
            </a:r>
            <a:r>
              <a:rPr lang="en-AU" sz="1600" baseline="-25000" dirty="0"/>
              <a:t>SNP-SBP</a:t>
            </a:r>
            <a:r>
              <a:rPr lang="en-AU" sz="1600" dirty="0"/>
              <a:t> =</a:t>
            </a:r>
            <a:endParaRPr lang="en-AU" sz="1600" baseline="30000" dirty="0"/>
          </a:p>
        </p:txBody>
      </p:sp>
      <p:sp>
        <p:nvSpPr>
          <p:cNvPr id="28" name="TextBox 27">
            <a:extLst>
              <a:ext uri="{FF2B5EF4-FFF2-40B4-BE49-F238E27FC236}">
                <a16:creationId xmlns:a16="http://schemas.microsoft.com/office/drawing/2014/main" id="{17D80CA1-EEB8-4E41-B092-DC7F8A981CFD}"/>
              </a:ext>
            </a:extLst>
          </p:cNvPr>
          <p:cNvSpPr txBox="1"/>
          <p:nvPr/>
        </p:nvSpPr>
        <p:spPr>
          <a:xfrm rot="20029114">
            <a:off x="3886177" y="2730553"/>
            <a:ext cx="1356462" cy="584775"/>
          </a:xfrm>
          <a:prstGeom prst="rect">
            <a:avLst/>
          </a:prstGeom>
          <a:noFill/>
        </p:spPr>
        <p:txBody>
          <a:bodyPr wrap="none" rtlCol="0">
            <a:spAutoFit/>
          </a:bodyPr>
          <a:lstStyle/>
          <a:p>
            <a:r>
              <a:rPr lang="el-GR" sz="1600" dirty="0"/>
              <a:t>β</a:t>
            </a:r>
            <a:r>
              <a:rPr lang="en-AU" sz="1600" baseline="-25000" dirty="0"/>
              <a:t>SNP-INCOME</a:t>
            </a:r>
            <a:r>
              <a:rPr lang="en-AU" sz="1600" dirty="0"/>
              <a:t> =</a:t>
            </a:r>
            <a:endParaRPr lang="en-AU" sz="1600" baseline="30000" dirty="0"/>
          </a:p>
          <a:p>
            <a:r>
              <a:rPr lang="el-GR" sz="1600" dirty="0"/>
              <a:t>β</a:t>
            </a:r>
            <a:r>
              <a:rPr lang="en-AU" sz="1600" baseline="-25000" dirty="0"/>
              <a:t>SNP-HDL</a:t>
            </a:r>
            <a:r>
              <a:rPr lang="en-AU" sz="1600" dirty="0"/>
              <a:t> =</a:t>
            </a:r>
            <a:endParaRPr lang="en-AU" sz="1600" baseline="30000" dirty="0"/>
          </a:p>
        </p:txBody>
      </p:sp>
      <p:sp>
        <p:nvSpPr>
          <p:cNvPr id="29" name="TextBox 28">
            <a:extLst>
              <a:ext uri="{FF2B5EF4-FFF2-40B4-BE49-F238E27FC236}">
                <a16:creationId xmlns:a16="http://schemas.microsoft.com/office/drawing/2014/main" id="{D49F42A9-0545-48A4-AD51-F61ADCF97867}"/>
              </a:ext>
            </a:extLst>
          </p:cNvPr>
          <p:cNvSpPr txBox="1"/>
          <p:nvPr/>
        </p:nvSpPr>
        <p:spPr>
          <a:xfrm>
            <a:off x="8176497" y="5228290"/>
            <a:ext cx="1087862" cy="338554"/>
          </a:xfrm>
          <a:prstGeom prst="rect">
            <a:avLst/>
          </a:prstGeom>
          <a:noFill/>
        </p:spPr>
        <p:txBody>
          <a:bodyPr wrap="none" rtlCol="0">
            <a:spAutoFit/>
          </a:bodyPr>
          <a:lstStyle/>
          <a:p>
            <a:r>
              <a:rPr lang="el-GR" sz="1600" dirty="0"/>
              <a:t>β</a:t>
            </a:r>
            <a:r>
              <a:rPr lang="en-AU" sz="1600" baseline="-25000" dirty="0"/>
              <a:t>CRP-SBP</a:t>
            </a:r>
            <a:r>
              <a:rPr lang="en-AU" sz="1600" dirty="0"/>
              <a:t> =</a:t>
            </a:r>
            <a:endParaRPr lang="en-AU" sz="1600" baseline="30000" dirty="0"/>
          </a:p>
        </p:txBody>
      </p:sp>
      <p:sp>
        <p:nvSpPr>
          <p:cNvPr id="30" name="TextBox 29">
            <a:extLst>
              <a:ext uri="{FF2B5EF4-FFF2-40B4-BE49-F238E27FC236}">
                <a16:creationId xmlns:a16="http://schemas.microsoft.com/office/drawing/2014/main" id="{4B958F49-13A9-4977-A3A6-57810CEA1D72}"/>
              </a:ext>
            </a:extLst>
          </p:cNvPr>
          <p:cNvSpPr txBox="1"/>
          <p:nvPr/>
        </p:nvSpPr>
        <p:spPr>
          <a:xfrm>
            <a:off x="3614650" y="5254910"/>
            <a:ext cx="1095877" cy="338554"/>
          </a:xfrm>
          <a:prstGeom prst="rect">
            <a:avLst/>
          </a:prstGeom>
          <a:noFill/>
        </p:spPr>
        <p:txBody>
          <a:bodyPr wrap="none" rtlCol="0">
            <a:spAutoFit/>
          </a:bodyPr>
          <a:lstStyle/>
          <a:p>
            <a:r>
              <a:rPr lang="el-GR" sz="1600" dirty="0"/>
              <a:t>β</a:t>
            </a:r>
            <a:r>
              <a:rPr lang="en-AU" sz="1600" baseline="-25000" dirty="0"/>
              <a:t>SNP-CRP</a:t>
            </a:r>
            <a:r>
              <a:rPr lang="en-AU" sz="1600" dirty="0"/>
              <a:t> =</a:t>
            </a:r>
            <a:endParaRPr lang="en-AU" sz="1600" baseline="30000" dirty="0"/>
          </a:p>
        </p:txBody>
      </p:sp>
      <p:cxnSp>
        <p:nvCxnSpPr>
          <p:cNvPr id="31" name="Straight Arrow Connector 30">
            <a:extLst>
              <a:ext uri="{FF2B5EF4-FFF2-40B4-BE49-F238E27FC236}">
                <a16:creationId xmlns:a16="http://schemas.microsoft.com/office/drawing/2014/main" id="{579B7D8D-E8D7-43DB-A3BE-C119D26FFAC2}"/>
              </a:ext>
            </a:extLst>
          </p:cNvPr>
          <p:cNvCxnSpPr>
            <a:cxnSpLocks/>
            <a:endCxn id="4" idx="0"/>
          </p:cNvCxnSpPr>
          <p:nvPr/>
        </p:nvCxnSpPr>
        <p:spPr>
          <a:xfrm flipH="1">
            <a:off x="2363280" y="2060290"/>
            <a:ext cx="5284689" cy="2726863"/>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D9EB257-C38F-4027-B98D-884724B960FF}"/>
              </a:ext>
            </a:extLst>
          </p:cNvPr>
          <p:cNvSpPr txBox="1"/>
          <p:nvPr/>
        </p:nvSpPr>
        <p:spPr>
          <a:xfrm>
            <a:off x="5004001" y="2941908"/>
            <a:ext cx="450764" cy="707886"/>
          </a:xfrm>
          <a:prstGeom prst="rect">
            <a:avLst/>
          </a:prstGeom>
          <a:noFill/>
        </p:spPr>
        <p:txBody>
          <a:bodyPr wrap="none" rtlCol="0">
            <a:spAutoFit/>
          </a:bodyPr>
          <a:lstStyle/>
          <a:p>
            <a:r>
              <a:rPr lang="en-AU" sz="4000" dirty="0">
                <a:solidFill>
                  <a:srgbClr val="FF0000"/>
                </a:solidFill>
              </a:rPr>
              <a:t>X</a:t>
            </a:r>
          </a:p>
        </p:txBody>
      </p:sp>
      <p:sp>
        <p:nvSpPr>
          <p:cNvPr id="34" name="TextBox 33">
            <a:extLst>
              <a:ext uri="{FF2B5EF4-FFF2-40B4-BE49-F238E27FC236}">
                <a16:creationId xmlns:a16="http://schemas.microsoft.com/office/drawing/2014/main" id="{7000E248-1908-4F67-9BC1-A9626D7757B6}"/>
              </a:ext>
            </a:extLst>
          </p:cNvPr>
          <p:cNvSpPr txBox="1"/>
          <p:nvPr/>
        </p:nvSpPr>
        <p:spPr>
          <a:xfrm rot="18447003">
            <a:off x="6412373" y="3227591"/>
            <a:ext cx="1422184" cy="584775"/>
          </a:xfrm>
          <a:prstGeom prst="rect">
            <a:avLst/>
          </a:prstGeom>
          <a:noFill/>
        </p:spPr>
        <p:txBody>
          <a:bodyPr wrap="none" rtlCol="0">
            <a:spAutoFit/>
          </a:bodyPr>
          <a:lstStyle/>
          <a:p>
            <a:r>
              <a:rPr lang="el-GR" sz="1600" dirty="0"/>
              <a:t>β</a:t>
            </a:r>
            <a:r>
              <a:rPr lang="en-AU" sz="1600" baseline="-25000" dirty="0"/>
              <a:t>CRP-INCOME</a:t>
            </a:r>
            <a:r>
              <a:rPr lang="en-AU" sz="1600" dirty="0"/>
              <a:t> = </a:t>
            </a:r>
          </a:p>
          <a:p>
            <a:r>
              <a:rPr lang="el-GR" sz="1600" dirty="0"/>
              <a:t>β</a:t>
            </a:r>
            <a:r>
              <a:rPr lang="en-AU" sz="1600" baseline="-25000" dirty="0"/>
              <a:t>CRP-HDL</a:t>
            </a:r>
            <a:r>
              <a:rPr lang="en-AU" sz="1600" dirty="0"/>
              <a:t> =</a:t>
            </a:r>
            <a:endParaRPr lang="en-AU" sz="1600" baseline="30000" dirty="0"/>
          </a:p>
        </p:txBody>
      </p:sp>
      <p:sp>
        <p:nvSpPr>
          <p:cNvPr id="35" name="TextBox 34">
            <a:extLst>
              <a:ext uri="{FF2B5EF4-FFF2-40B4-BE49-F238E27FC236}">
                <a16:creationId xmlns:a16="http://schemas.microsoft.com/office/drawing/2014/main" id="{366FCA4D-8409-4261-8AF0-E898AC4A87D8}"/>
              </a:ext>
            </a:extLst>
          </p:cNvPr>
          <p:cNvSpPr txBox="1"/>
          <p:nvPr/>
        </p:nvSpPr>
        <p:spPr>
          <a:xfrm rot="3196461">
            <a:off x="9814036" y="3332554"/>
            <a:ext cx="1345946" cy="584775"/>
          </a:xfrm>
          <a:prstGeom prst="rect">
            <a:avLst/>
          </a:prstGeom>
          <a:noFill/>
        </p:spPr>
        <p:txBody>
          <a:bodyPr wrap="none" rtlCol="0">
            <a:spAutoFit/>
          </a:bodyPr>
          <a:lstStyle/>
          <a:p>
            <a:r>
              <a:rPr lang="el-GR" sz="1600" dirty="0"/>
              <a:t>β</a:t>
            </a:r>
            <a:r>
              <a:rPr lang="en-AU" sz="1600" baseline="-25000" dirty="0"/>
              <a:t>INCOME-SBP</a:t>
            </a:r>
            <a:r>
              <a:rPr lang="en-AU" sz="1600" dirty="0"/>
              <a:t> =</a:t>
            </a:r>
            <a:endParaRPr lang="en-AU" sz="1600" baseline="30000" dirty="0"/>
          </a:p>
          <a:p>
            <a:r>
              <a:rPr lang="el-GR" sz="1600" dirty="0"/>
              <a:t>β</a:t>
            </a:r>
            <a:r>
              <a:rPr lang="en-AU" sz="1600" baseline="-25000" dirty="0"/>
              <a:t>HDL-SBP</a:t>
            </a:r>
            <a:r>
              <a:rPr lang="en-AU" sz="1600" dirty="0"/>
              <a:t> =</a:t>
            </a:r>
            <a:endParaRPr lang="en-AU" sz="1600" baseline="30000" dirty="0"/>
          </a:p>
        </p:txBody>
      </p:sp>
      <p:cxnSp>
        <p:nvCxnSpPr>
          <p:cNvPr id="37" name="Straight Connector 36">
            <a:extLst>
              <a:ext uri="{FF2B5EF4-FFF2-40B4-BE49-F238E27FC236}">
                <a16:creationId xmlns:a16="http://schemas.microsoft.com/office/drawing/2014/main" id="{1CC08FA3-1847-4303-A882-AD196480EF85}"/>
              </a:ext>
            </a:extLst>
          </p:cNvPr>
          <p:cNvCxnSpPr/>
          <p:nvPr/>
        </p:nvCxnSpPr>
        <p:spPr>
          <a:xfrm flipV="1">
            <a:off x="2281654" y="6001178"/>
            <a:ext cx="8678631" cy="600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C7000E2-CF52-4379-B96D-EAEB59738F25}"/>
              </a:ext>
            </a:extLst>
          </p:cNvPr>
          <p:cNvCxnSpPr/>
          <p:nvPr/>
        </p:nvCxnSpPr>
        <p:spPr>
          <a:xfrm flipV="1">
            <a:off x="2281654" y="5689577"/>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14D989-61EA-434E-8242-DC3E6059E4B1}"/>
              </a:ext>
            </a:extLst>
          </p:cNvPr>
          <p:cNvCxnSpPr/>
          <p:nvPr/>
        </p:nvCxnSpPr>
        <p:spPr>
          <a:xfrm flipV="1">
            <a:off x="10951585" y="5632653"/>
            <a:ext cx="0" cy="36852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278A778-AA44-46FF-A90C-3803A644FC23}"/>
              </a:ext>
            </a:extLst>
          </p:cNvPr>
          <p:cNvSpPr txBox="1">
            <a:spLocks/>
          </p:cNvSpPr>
          <p:nvPr/>
        </p:nvSpPr>
        <p:spPr>
          <a:xfrm>
            <a:off x="196965" y="796779"/>
            <a:ext cx="10515600" cy="471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2800" dirty="0"/>
              <a:t>Does CRP causally affect blood pressure?</a:t>
            </a:r>
          </a:p>
        </p:txBody>
      </p:sp>
    </p:spTree>
    <p:extLst>
      <p:ext uri="{BB962C8B-B14F-4D97-AF65-F5344CB8AC3E}">
        <p14:creationId xmlns:p14="http://schemas.microsoft.com/office/powerpoint/2010/main" val="189219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2A2AF-EC47-4EB7-B0D6-D17170385FDD}"/>
              </a:ext>
            </a:extLst>
          </p:cNvPr>
          <p:cNvSpPr txBox="1"/>
          <p:nvPr/>
        </p:nvSpPr>
        <p:spPr>
          <a:xfrm>
            <a:off x="266942" y="1268980"/>
            <a:ext cx="11658116" cy="3785652"/>
          </a:xfrm>
          <a:prstGeom prst="rect">
            <a:avLst/>
          </a:prstGeom>
          <a:noFill/>
        </p:spPr>
        <p:txBody>
          <a:bodyPr wrap="square" rtlCol="0">
            <a:spAutoFit/>
          </a:bodyPr>
          <a:lstStyle/>
          <a:p>
            <a:r>
              <a:rPr lang="en-AU" sz="2400" b="1" dirty="0">
                <a:latin typeface="Arial" panose="020B0604020202020204" pitchFamily="34" charset="0"/>
                <a:ea typeface="MS Mincho" panose="02020609040205080304" pitchFamily="49" charset="-128"/>
                <a:cs typeface="Arial" panose="020B0604020202020204" pitchFamily="34" charset="0"/>
              </a:rPr>
              <a:t>1. Website</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dirty="0">
                <a:effectLst/>
                <a:latin typeface="Arial" panose="020B0604020202020204" pitchFamily="34" charset="0"/>
                <a:ea typeface="MS Mincho" panose="02020609040205080304" pitchFamily="49" charset="-128"/>
                <a:cs typeface="Arial" panose="020B0604020202020204" pitchFamily="34" charset="0"/>
                <a:hlinkClick r:id="rId3"/>
              </a:rPr>
              <a:t>https://cnsgenomics.com/data/teaching/GNGWS24/module4/Practice_1_1SMR/</a:t>
            </a:r>
            <a:r>
              <a:rPr lang="en-AU" sz="2400" dirty="0">
                <a:effectLst/>
                <a:latin typeface="Arial" panose="020B0604020202020204" pitchFamily="34" charset="0"/>
                <a:ea typeface="MS Mincho" panose="02020609040205080304" pitchFamily="49" charset="-128"/>
                <a:cs typeface="Arial" panose="020B0604020202020204" pitchFamily="34" charset="0"/>
              </a:rPr>
              <a:t>)</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b="1" dirty="0">
                <a:latin typeface="Arial" panose="020B0604020202020204" pitchFamily="34" charset="0"/>
                <a:ea typeface="MS Mincho" panose="02020609040205080304" pitchFamily="49" charset="-128"/>
                <a:cs typeface="Arial" panose="020B0604020202020204" pitchFamily="34" charset="0"/>
              </a:rPr>
              <a:t>2. Server</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dirty="0">
                <a:latin typeface="Arial" panose="020B0604020202020204" pitchFamily="34" charset="0"/>
                <a:ea typeface="MS Mincho" panose="02020609040205080304" pitchFamily="49" charset="-128"/>
                <a:cs typeface="Arial" panose="020B0604020202020204" pitchFamily="34" charset="0"/>
              </a:rPr>
              <a:t>/data/module4/Practice_1_1SMR </a:t>
            </a:r>
            <a:br>
              <a:rPr lang="en-AU" sz="2400" dirty="0"/>
            </a:br>
            <a:endParaRPr lang="en-AU" sz="2400" dirty="0">
              <a:latin typeface="Arial" panose="020B0604020202020204" pitchFamily="34" charset="0"/>
              <a:ea typeface="MS Mincho" panose="02020609040205080304" pitchFamily="49" charset="-128"/>
              <a:cs typeface="Arial" panose="020B0604020202020204" pitchFamily="34" charset="0"/>
            </a:endParaRPr>
          </a:p>
          <a:p>
            <a:endParaRPr lang="en-AU" sz="2400" dirty="0">
              <a:latin typeface="Arial" panose="020B0604020202020204" pitchFamily="34" charset="0"/>
              <a:ea typeface="MS Mincho" panose="02020609040205080304" pitchFamily="49" charset="-128"/>
              <a:cs typeface="Arial" panose="020B0604020202020204" pitchFamily="34" charset="0"/>
            </a:endParaRPr>
          </a:p>
          <a:p>
            <a:endParaRPr lang="en-AU" sz="2400" dirty="0">
              <a:latin typeface="Arial" panose="020B0604020202020204" pitchFamily="34" charset="0"/>
              <a:ea typeface="MS Mincho" panose="02020609040205080304" pitchFamily="49" charset="-128"/>
              <a:cs typeface="Arial" panose="020B0604020202020204" pitchFamily="34" charset="0"/>
            </a:endParaRPr>
          </a:p>
        </p:txBody>
      </p:sp>
      <p:sp>
        <p:nvSpPr>
          <p:cNvPr id="6" name="Title 1">
            <a:extLst>
              <a:ext uri="{FF2B5EF4-FFF2-40B4-BE49-F238E27FC236}">
                <a16:creationId xmlns:a16="http://schemas.microsoft.com/office/drawing/2014/main" id="{6E471E42-75B3-E3A4-CD3D-5FDBB730344E}"/>
              </a:ext>
            </a:extLst>
          </p:cNvPr>
          <p:cNvSpPr txBox="1">
            <a:spLocks/>
          </p:cNvSpPr>
          <p:nvPr/>
        </p:nvSpPr>
        <p:spPr>
          <a:xfrm>
            <a:off x="-693392" y="74826"/>
            <a:ext cx="10515600" cy="1325563"/>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3600" dirty="0">
                <a:solidFill>
                  <a:schemeClr val="tx1"/>
                </a:solidFill>
              </a:rPr>
              <a:t>Where are the files?</a:t>
            </a:r>
          </a:p>
        </p:txBody>
      </p:sp>
    </p:spTree>
    <p:extLst>
      <p:ext uri="{BB962C8B-B14F-4D97-AF65-F5344CB8AC3E}">
        <p14:creationId xmlns:p14="http://schemas.microsoft.com/office/powerpoint/2010/main" val="297132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2A2AF-EC47-4EB7-B0D6-D17170385FDD}"/>
              </a:ext>
            </a:extLst>
          </p:cNvPr>
          <p:cNvSpPr txBox="1"/>
          <p:nvPr/>
        </p:nvSpPr>
        <p:spPr>
          <a:xfrm>
            <a:off x="266942" y="1268980"/>
            <a:ext cx="11658116" cy="3046988"/>
          </a:xfrm>
          <a:prstGeom prst="rect">
            <a:avLst/>
          </a:prstGeom>
          <a:noFill/>
        </p:spPr>
        <p:txBody>
          <a:bodyPr wrap="square" rtlCol="0">
            <a:spAutoFit/>
          </a:bodyPr>
          <a:lstStyle/>
          <a:p>
            <a:pPr marL="342900" indent="-342900">
              <a:buFont typeface="+mj-lt"/>
              <a:buAutoNum type="arabicPeriod"/>
            </a:pPr>
            <a:r>
              <a:rPr lang="en-AU" sz="2400" b="1" dirty="0">
                <a:latin typeface="Arial" panose="020B0604020202020204" pitchFamily="34" charset="0"/>
                <a:ea typeface="MS Mincho" panose="02020609040205080304" pitchFamily="49" charset="-128"/>
                <a:cs typeface="Arial" panose="020B0604020202020204" pitchFamily="34" charset="0"/>
              </a:rPr>
              <a:t>Practice_1_1SMR_Questions.docx: </a:t>
            </a:r>
            <a:r>
              <a:rPr lang="en-AU" sz="2400" dirty="0">
                <a:latin typeface="Arial" panose="020B0604020202020204" pitchFamily="34" charset="0"/>
                <a:ea typeface="MS Mincho" panose="02020609040205080304" pitchFamily="49" charset="-128"/>
                <a:cs typeface="Arial" panose="020B0604020202020204" pitchFamily="34" charset="0"/>
              </a:rPr>
              <a:t>Questions to answer in the practical session</a:t>
            </a:r>
          </a:p>
          <a:p>
            <a:pPr marL="342900" indent="-342900">
              <a:buFont typeface="+mj-lt"/>
              <a:buAutoNum type="arabicPeriod"/>
            </a:pPr>
            <a:endParaRPr lang="en-AU" sz="2400" dirty="0">
              <a:latin typeface="Arial" panose="020B0604020202020204" pitchFamily="34" charset="0"/>
              <a:ea typeface="MS Mincho" panose="02020609040205080304" pitchFamily="49" charset="-128"/>
              <a:cs typeface="Arial" panose="020B0604020202020204" pitchFamily="34" charset="0"/>
            </a:endParaRPr>
          </a:p>
          <a:p>
            <a:pPr marL="342900" indent="-342900">
              <a:buFont typeface="+mj-lt"/>
              <a:buAutoNum type="arabicPeriod"/>
            </a:pPr>
            <a:r>
              <a:rPr lang="en-AU" sz="2400" b="1" dirty="0" err="1">
                <a:latin typeface="Arial" panose="020B0604020202020204" pitchFamily="34" charset="0"/>
                <a:ea typeface="MS Mincho" panose="02020609040205080304" pitchFamily="49" charset="-128"/>
                <a:cs typeface="Arial" panose="020B0604020202020204" pitchFamily="34" charset="0"/>
              </a:rPr>
              <a:t>data.txt</a:t>
            </a:r>
            <a:r>
              <a:rPr lang="en-AU" sz="2400" b="1" dirty="0">
                <a:latin typeface="Arial" panose="020B0604020202020204" pitchFamily="34" charset="0"/>
                <a:ea typeface="MS Mincho" panose="02020609040205080304" pitchFamily="49" charset="-128"/>
                <a:cs typeface="Arial" panose="020B0604020202020204" pitchFamily="34" charset="0"/>
              </a:rPr>
              <a:t>: </a:t>
            </a:r>
            <a:r>
              <a:rPr lang="en-AU" sz="2400" dirty="0">
                <a:latin typeface="Arial" panose="020B0604020202020204" pitchFamily="34" charset="0"/>
                <a:ea typeface="MS Mincho" panose="02020609040205080304" pitchFamily="49" charset="-128"/>
                <a:cs typeface="Arial" panose="020B0604020202020204" pitchFamily="34" charset="0"/>
              </a:rPr>
              <a:t>Genetic and phenotypic dataset</a:t>
            </a:r>
          </a:p>
          <a:p>
            <a:endParaRPr lang="en-AU" sz="2400" dirty="0">
              <a:latin typeface="Arial" panose="020B0604020202020204" pitchFamily="34" charset="0"/>
              <a:ea typeface="MS Mincho" panose="02020609040205080304" pitchFamily="49" charset="-128"/>
              <a:cs typeface="Arial" panose="020B0604020202020204" pitchFamily="34" charset="0"/>
            </a:endParaRPr>
          </a:p>
          <a:p>
            <a:r>
              <a:rPr lang="en-AU" sz="2400" b="1" dirty="0">
                <a:latin typeface="Arial" panose="020B0604020202020204" pitchFamily="34" charset="0"/>
                <a:ea typeface="MS Mincho" panose="02020609040205080304" pitchFamily="49" charset="-128"/>
                <a:cs typeface="Arial" panose="020B0604020202020204" pitchFamily="34" charset="0"/>
              </a:rPr>
              <a:t>3. Practice_1_1SMR.R: </a:t>
            </a:r>
            <a:r>
              <a:rPr lang="en-AU" sz="2400" dirty="0">
                <a:latin typeface="Arial" panose="020B0604020202020204" pitchFamily="34" charset="0"/>
                <a:ea typeface="MS Mincho" panose="02020609040205080304" pitchFamily="49" charset="-128"/>
                <a:cs typeface="Arial" panose="020B0604020202020204" pitchFamily="34" charset="0"/>
              </a:rPr>
              <a:t>R code to help you (but feel free to code by yourself)</a:t>
            </a:r>
            <a:endParaRPr lang="en-AU" sz="2400" b="1" dirty="0">
              <a:latin typeface="Arial" panose="020B0604020202020204" pitchFamily="34" charset="0"/>
              <a:ea typeface="MS Mincho" panose="02020609040205080304" pitchFamily="49" charset="-128"/>
              <a:cs typeface="Arial" panose="020B0604020202020204" pitchFamily="34" charset="0"/>
            </a:endParaRPr>
          </a:p>
          <a:p>
            <a:endParaRPr lang="en-AU" sz="2400" b="1" dirty="0">
              <a:latin typeface="Arial" panose="020B0604020202020204" pitchFamily="34" charset="0"/>
              <a:ea typeface="MS Mincho" panose="02020609040205080304" pitchFamily="49" charset="-128"/>
              <a:cs typeface="Arial" panose="020B0604020202020204" pitchFamily="34" charset="0"/>
            </a:endParaRPr>
          </a:p>
          <a:p>
            <a:endParaRPr lang="en-AU" sz="2400" dirty="0">
              <a:latin typeface="Arial" panose="020B0604020202020204" pitchFamily="34" charset="0"/>
              <a:ea typeface="MS Mincho" panose="02020609040205080304" pitchFamily="49" charset="-128"/>
              <a:cs typeface="Arial" panose="020B0604020202020204" pitchFamily="34" charset="0"/>
            </a:endParaRPr>
          </a:p>
        </p:txBody>
      </p:sp>
      <p:sp>
        <p:nvSpPr>
          <p:cNvPr id="6" name="Title 1">
            <a:extLst>
              <a:ext uri="{FF2B5EF4-FFF2-40B4-BE49-F238E27FC236}">
                <a16:creationId xmlns:a16="http://schemas.microsoft.com/office/drawing/2014/main" id="{6E471E42-75B3-E3A4-CD3D-5FDBB730344E}"/>
              </a:ext>
            </a:extLst>
          </p:cNvPr>
          <p:cNvSpPr txBox="1">
            <a:spLocks/>
          </p:cNvSpPr>
          <p:nvPr/>
        </p:nvSpPr>
        <p:spPr>
          <a:xfrm>
            <a:off x="-693392" y="74826"/>
            <a:ext cx="10515600" cy="1325563"/>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b="0" kern="1200">
                <a:solidFill>
                  <a:schemeClr val="accent1"/>
                </a:solidFill>
                <a:latin typeface="+mj-lt"/>
                <a:ea typeface="+mj-ea"/>
                <a:cs typeface="+mj-cs"/>
              </a:defRPr>
            </a:lvl1pPr>
          </a:lstStyle>
          <a:p>
            <a:r>
              <a:rPr lang="en-AU" sz="3600" dirty="0">
                <a:solidFill>
                  <a:schemeClr val="tx1"/>
                </a:solidFill>
              </a:rPr>
              <a:t>What are the files?</a:t>
            </a:r>
          </a:p>
        </p:txBody>
      </p:sp>
    </p:spTree>
    <p:extLst>
      <p:ext uri="{BB962C8B-B14F-4D97-AF65-F5344CB8AC3E}">
        <p14:creationId xmlns:p14="http://schemas.microsoft.com/office/powerpoint/2010/main" val="65900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Q">
  <a:themeElements>
    <a:clrScheme name="UQ">
      <a:dk1>
        <a:srgbClr val="2B1D37"/>
      </a:dk1>
      <a:lt1>
        <a:sysClr val="window" lastClr="FFFFFF"/>
      </a:lt1>
      <a:dk2>
        <a:srgbClr val="999490"/>
      </a:dk2>
      <a:lt2>
        <a:srgbClr val="D7D1CC"/>
      </a:lt2>
      <a:accent1>
        <a:srgbClr val="51247A"/>
      </a:accent1>
      <a:accent2>
        <a:srgbClr val="962A8B"/>
      </a:accent2>
      <a:accent3>
        <a:srgbClr val="D7D1CC"/>
      </a:accent3>
      <a:accent4>
        <a:srgbClr val="E62645"/>
      </a:accent4>
      <a:accent5>
        <a:srgbClr val="4085C6"/>
      </a:accent5>
      <a:accent6>
        <a:srgbClr val="FBB800"/>
      </a:accent6>
      <a:hlink>
        <a:srgbClr val="51247A"/>
      </a:hlink>
      <a:folHlink>
        <a:srgbClr val="962A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id="{2A2062A1-C8AB-684B-AD8E-C5B7F9E70279}" vid="{607FF185-F504-0848-A557-1A040CD41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UQ</Template>
  <TotalTime>1705</TotalTime>
  <Words>2142</Words>
  <Application>Microsoft Macintosh PowerPoint</Application>
  <PresentationFormat>Widescreen</PresentationFormat>
  <Paragraphs>369</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Cambria</vt:lpstr>
      <vt:lpstr>Consolas</vt:lpstr>
      <vt:lpstr>DM Sans</vt:lpstr>
      <vt:lpstr>Gotham Book</vt:lpstr>
      <vt:lpstr>Gotham Medium</vt:lpstr>
      <vt:lpstr>UQ</vt:lpstr>
      <vt:lpstr>PowerPoint Presentation</vt:lpstr>
      <vt:lpstr>PowerPoint Presentation</vt:lpstr>
      <vt:lpstr>PowerPoint Presentation</vt:lpstr>
      <vt:lpstr>PowerPoint Presentation</vt:lpstr>
      <vt:lpstr>PowerPoint Presentation</vt:lpstr>
      <vt:lpstr>Three core assumptions for Mendelian randomisation</vt:lpstr>
      <vt:lpstr>PowerPoint Presentation</vt:lpstr>
      <vt:lpstr>PowerPoint Presentation</vt:lpstr>
      <vt:lpstr>PowerPoint Presentation</vt:lpstr>
      <vt:lpstr>PowerPoint Presentation</vt:lpstr>
      <vt:lpstr>PowerPoint Presentation</vt:lpstr>
      <vt:lpstr>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Evans</dc:creator>
  <cp:lastModifiedBy>Shannon D'Urso</cp:lastModifiedBy>
  <cp:revision>81</cp:revision>
  <dcterms:created xsi:type="dcterms:W3CDTF">2021-05-19T02:46:13Z</dcterms:created>
  <dcterms:modified xsi:type="dcterms:W3CDTF">2024-06-20T05:23:37Z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2024-06-17T05:45:03Z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022c7e09-929f-4762-9b1c-7637f5844cd3</vt:lpwstr>
  </property>
  <property fmtid="{D5CDD505-2E9C-101B-9397-08002B2CF9AE}" pid="8" name="MSIP_Label_0f488380-630a-4f55-a077-a19445e3f360_ContentBits">
    <vt:lpwstr>0</vt:lpwstr>
  </property>
</Properties>
</file>