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76" r:id="rId4"/>
    <p:sldId id="302" r:id="rId5"/>
    <p:sldId id="317" r:id="rId6"/>
    <p:sldId id="316" r:id="rId7"/>
    <p:sldId id="308" r:id="rId8"/>
    <p:sldId id="287" r:id="rId9"/>
    <p:sldId id="291" r:id="rId10"/>
    <p:sldId id="318" r:id="rId11"/>
    <p:sldId id="293" r:id="rId12"/>
    <p:sldId id="304" r:id="rId13"/>
    <p:sldId id="312" r:id="rId14"/>
    <p:sldId id="280" r:id="rId15"/>
    <p:sldId id="296" r:id="rId16"/>
    <p:sldId id="305" r:id="rId17"/>
    <p:sldId id="306" r:id="rId18"/>
    <p:sldId id="309" r:id="rId19"/>
    <p:sldId id="319" r:id="rId20"/>
    <p:sldId id="320" r:id="rId21"/>
    <p:sldId id="307" r:id="rId22"/>
    <p:sldId id="321" r:id="rId23"/>
    <p:sldId id="324" r:id="rId24"/>
    <p:sldId id="325" r:id="rId25"/>
    <p:sldId id="297" r:id="rId26"/>
    <p:sldId id="288" r:id="rId27"/>
    <p:sldId id="290" r:id="rId28"/>
    <p:sldId id="282" r:id="rId29"/>
    <p:sldId id="278" r:id="rId30"/>
    <p:sldId id="283" r:id="rId31"/>
    <p:sldId id="315" r:id="rId32"/>
    <p:sldId id="326" r:id="rId33"/>
    <p:sldId id="313" r:id="rId34"/>
    <p:sldId id="314" r:id="rId35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099"/>
    <a:srgbClr val="398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6"/>
    <p:restoredTop sz="73148"/>
  </p:normalViewPr>
  <p:slideViewPr>
    <p:cSldViewPr snapToGrid="0">
      <p:cViewPr varScale="1">
        <p:scale>
          <a:sx n="75" d="100"/>
          <a:sy n="75" d="100"/>
        </p:scale>
        <p:origin x="2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D477-7817-9A47-BCB4-0764D3B33535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CD162-2089-DA4B-A1C6-6B2640E2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9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06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17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2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7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1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7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17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5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78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7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3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6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73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0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5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0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0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i="0" dirty="0">
              <a:solidFill>
                <a:srgbClr val="222222"/>
              </a:solidFill>
              <a:effectLst/>
              <a:latin typeface="Hardin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i="0" dirty="0">
              <a:solidFill>
                <a:srgbClr val="222222"/>
              </a:solidFill>
              <a:effectLst/>
              <a:latin typeface="Harding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D162-2089-DA4B-A1C6-6B2640E22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A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A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/>
          <p:nvPr/>
        </p:nvPicPr>
        <p:blipFill>
          <a:blip r:embed="rId14"/>
          <a:stretch/>
        </p:blipFill>
        <p:spPr>
          <a:xfrm>
            <a:off x="10314000" y="360000"/>
            <a:ext cx="1509840" cy="394200"/>
          </a:xfrm>
          <a:prstGeom prst="rect">
            <a:avLst/>
          </a:prstGeom>
          <a:ln w="0">
            <a:noFill/>
          </a:ln>
        </p:spPr>
      </p:pic>
      <p:sp>
        <p:nvSpPr>
          <p:cNvPr id="6" name="Freeform: Shape 9"/>
          <p:cNvSpPr/>
          <p:nvPr/>
        </p:nvSpPr>
        <p:spPr>
          <a:xfrm>
            <a:off x="-360" y="0"/>
            <a:ext cx="12189960" cy="6870240"/>
          </a:xfrm>
          <a:custGeom>
            <a:avLst/>
            <a:gdLst/>
            <a:ahLst/>
            <a:cxnLst/>
            <a:rect l="l" t="t" r="r" b="b"/>
            <a:pathLst>
              <a:path w="12192000" h="6857754">
                <a:moveTo>
                  <a:pt x="0" y="0"/>
                </a:moveTo>
                <a:lnTo>
                  <a:pt x="12192000" y="0"/>
                </a:lnTo>
                <a:lnTo>
                  <a:pt x="12192000" y="5240201"/>
                </a:lnTo>
                <a:cubicBezTo>
                  <a:pt x="12134360" y="5220505"/>
                  <a:pt x="11296689" y="4822814"/>
                  <a:pt x="10416728" y="5286255"/>
                </a:cubicBezTo>
                <a:cubicBezTo>
                  <a:pt x="9967189" y="5522755"/>
                  <a:pt x="9070284" y="6395472"/>
                  <a:pt x="8988458" y="6493085"/>
                </a:cubicBezTo>
                <a:cubicBezTo>
                  <a:pt x="9362107" y="6178090"/>
                  <a:pt x="9534740" y="6023417"/>
                  <a:pt x="10312164" y="6259192"/>
                </a:cubicBezTo>
                <a:cubicBezTo>
                  <a:pt x="10997769" y="6466727"/>
                  <a:pt x="11756510" y="6798522"/>
                  <a:pt x="12192000" y="6857754"/>
                </a:cubicBezTo>
                <a:lnTo>
                  <a:pt x="3635124" y="6857754"/>
                </a:lnTo>
                <a:cubicBezTo>
                  <a:pt x="1517628" y="6213427"/>
                  <a:pt x="0" y="4456117"/>
                  <a:pt x="0" y="2702136"/>
                </a:cubicBezTo>
                <a:close/>
              </a:path>
            </a:pathLst>
          </a:custGeom>
          <a:gradFill rotWithShape="0">
            <a:gsLst>
              <a:gs pos="46000">
                <a:srgbClr val="51247A"/>
              </a:gs>
              <a:gs pos="100000">
                <a:srgbClr val="962A8B"/>
              </a:gs>
            </a:gsLst>
            <a:lin ang="10800000"/>
          </a:gradFill>
          <a:ln w="14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0314000" y="360000"/>
            <a:ext cx="1509840" cy="3942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/>
          <p:cNvPicPr/>
          <p:nvPr/>
        </p:nvPicPr>
        <p:blipFill>
          <a:blip r:embed="rId14"/>
          <a:stretch/>
        </p:blipFill>
        <p:spPr>
          <a:xfrm>
            <a:off x="10314000" y="360000"/>
            <a:ext cx="1509840" cy="39420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A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dx.doi.org/10.3389/fnmol.2013.00032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psychencode.org/" TargetMode="External"/><Relationship Id="rId2" Type="http://schemas.openxmlformats.org/officeDocument/2006/relationships/hyperlink" Target="http://www.eqtlgen.org/index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braineac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ea-msigdb.org/gsea/msigdb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703519" y="1989000"/>
            <a:ext cx="8745173" cy="1293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AU" sz="4300" b="0" strike="noStrike" spc="-1" dirty="0">
                <a:solidFill>
                  <a:srgbClr val="FFFFFF"/>
                </a:solidFill>
                <a:latin typeface="Arial"/>
              </a:rPr>
              <a:t>Functional annotation of GWAS summary data using FUMA</a:t>
            </a:r>
            <a:endParaRPr lang="en-AU" sz="43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FBE3E-A8AE-F146-2092-237C6D00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40" y="1614475"/>
            <a:ext cx="4497441" cy="4090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4B835-D83E-F0C5-D012-28324B2EB710}"/>
              </a:ext>
            </a:extLst>
          </p:cNvPr>
          <p:cNvSpPr txBox="1"/>
          <p:nvPr/>
        </p:nvSpPr>
        <p:spPr>
          <a:xfrm>
            <a:off x="243593" y="1635677"/>
            <a:ext cx="7221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Genomic features predictive of deleteriousness: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~20-fold depletion of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nonsense variants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~2-fold depletion of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missense variants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no depletion of intergenic or upstream or downstream variants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Nonsense and missense mutations that occurred near the start sites of coding DNA were more depleted than those occurring near the ends </a:t>
            </a:r>
            <a:endParaRPr lang="en-US" sz="2000" b="0" i="0" dirty="0">
              <a:solidFill>
                <a:schemeClr val="accent4">
                  <a:lumMod val="75000"/>
                </a:schemeClr>
              </a:solidFill>
              <a:effectLst/>
              <a:latin typeface="Harding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V</a:t>
            </a:r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ariants within 20, and especially within 2, nucleotides of splice junctions were also depleted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Raw c-score: the probability of a variant coming from the simulated vs observed  set based on it’s annotation profile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Higher the value more likely to be deleterious.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D04BA3-FA92-EA01-9A05-78D926E9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CADD</a:t>
            </a:r>
          </a:p>
        </p:txBody>
      </p:sp>
    </p:spTree>
    <p:extLst>
      <p:ext uri="{BB962C8B-B14F-4D97-AF65-F5344CB8AC3E}">
        <p14:creationId xmlns:p14="http://schemas.microsoft.com/office/powerpoint/2010/main" val="56742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9EEC-BE01-8387-2887-75E5CE5E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Chromatin interaction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D9E3A0-E491-66EB-FDC6-1BB8F2A8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2BDD6-93A9-64C9-D209-2B9FD8F01A34}"/>
              </a:ext>
            </a:extLst>
          </p:cNvPr>
          <p:cNvSpPr txBox="1"/>
          <p:nvPr/>
        </p:nvSpPr>
        <p:spPr>
          <a:xfrm>
            <a:off x="289440" y="1879195"/>
            <a:ext cx="1146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Identifying regions of DNA that physically interact with each other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Interaction between distal regulatory elements with promoters to regulate gene expression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A962EE-1229-652A-C47F-24736D75F6AC}"/>
              </a:ext>
            </a:extLst>
          </p:cNvPr>
          <p:cNvGrpSpPr/>
          <p:nvPr/>
        </p:nvGrpSpPr>
        <p:grpSpPr>
          <a:xfrm>
            <a:off x="3705192" y="4059692"/>
            <a:ext cx="3777069" cy="1747198"/>
            <a:chOff x="6774198" y="2888165"/>
            <a:chExt cx="5070255" cy="23159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4A57E6-8D7A-124A-3D4B-18138B3A7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4198" y="2888165"/>
              <a:ext cx="5070255" cy="231591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A9C7E4-AE1F-862B-8010-F700F886A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92938" y="2999988"/>
              <a:ext cx="920750" cy="3175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34EE57-6387-C1AC-1040-0CBDC73DBE91}"/>
              </a:ext>
            </a:extLst>
          </p:cNvPr>
          <p:cNvSpPr txBox="1"/>
          <p:nvPr/>
        </p:nvSpPr>
        <p:spPr>
          <a:xfrm>
            <a:off x="3496837" y="5839288"/>
            <a:ext cx="419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0" i="0" u="sng" dirty="0">
                <a:effectLst/>
                <a:latin typeface="Roboto" panose="02000000000000000000" pitchFamily="2" charset="0"/>
                <a:hlinkClick r:id="rId5"/>
              </a:rPr>
              <a:t>Figure DOI: 10.3389/fnmol.2013.00032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7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E67FA-9FC5-132E-D49C-17E39F4D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53" y="1050575"/>
            <a:ext cx="7772400" cy="3207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60102-7D43-3578-4ED1-B4411779C848}"/>
              </a:ext>
            </a:extLst>
          </p:cNvPr>
          <p:cNvSpPr txBox="1"/>
          <p:nvPr/>
        </p:nvSpPr>
        <p:spPr>
          <a:xfrm>
            <a:off x="867905" y="4525505"/>
            <a:ext cx="10600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Chromatin interactions maps in 21 primary human tissues and cell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Identified genomic regions that exhibit unusually high levels of interaction (frequently interacting regions or FIRE)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FIREs enriched for super-enhancers and are near cell-identity genes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FIREs conserved in human and mouse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FIREs enriched for disease-associated GWAS SNPs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9EEC-BE01-8387-2887-75E5CE5E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Chromatin interaction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D9E3A0-E491-66EB-FDC6-1BB8F2A8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AF1CA4-A43B-B434-8552-B211B31C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3" y="2714437"/>
            <a:ext cx="10573524" cy="40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B0BBE9-10E2-C14D-91A4-491A0555E394}"/>
              </a:ext>
            </a:extLst>
          </p:cNvPr>
          <p:cNvSpPr txBox="1"/>
          <p:nvPr/>
        </p:nvSpPr>
        <p:spPr>
          <a:xfrm>
            <a:off x="609480" y="1360525"/>
            <a:ext cx="112888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Region 1: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One end of the interaction that overlaps with one of the candidate SNPs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Region 2: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Other end of the significant interaction. Identifies genes whose promoter region interacts with the region containing the candidate SNPs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2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9EEC-BE01-8387-2887-75E5CE5E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</a:rPr>
              <a:t>eQTL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mapping – mostly cis-regulation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A346B-5C70-BFF4-41C0-215A45D73F9C}"/>
              </a:ext>
            </a:extLst>
          </p:cNvPr>
          <p:cNvSpPr txBox="1"/>
          <p:nvPr/>
        </p:nvSpPr>
        <p:spPr>
          <a:xfrm>
            <a:off x="791736" y="2074127"/>
            <a:ext cx="101030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GTEx</a:t>
            </a:r>
            <a:r>
              <a:rPr lang="en-US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EyeGEx</a:t>
            </a:r>
            <a:r>
              <a:rPr lang="en-US" dirty="0"/>
              <a:t> (retina in 406 individuals)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eQTL</a:t>
            </a:r>
            <a:r>
              <a:rPr lang="en-US" dirty="0"/>
              <a:t>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eQTLGen</a:t>
            </a:r>
            <a:r>
              <a:rPr lang="en-US" dirty="0"/>
              <a:t> (~31,000 samples European) </a:t>
            </a:r>
            <a:r>
              <a:rPr lang="en-AU" b="0" i="0" u="none" strike="noStrike" dirty="0">
                <a:solidFill>
                  <a:srgbClr val="337AB7"/>
                </a:solidFill>
                <a:effectLst/>
                <a:latin typeface="Helvetica Neue" panose="02000503000000020004" pitchFamily="2" charset="0"/>
                <a:hlinkClick r:id="rId2"/>
              </a:rPr>
              <a:t>http://www.eqtlgen.org/index.html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</a:t>
            </a:r>
            <a:r>
              <a:rPr lang="en-US" dirty="0" err="1"/>
              <a:t>eQTL</a:t>
            </a:r>
            <a:r>
              <a:rPr lang="en-US" dirty="0"/>
              <a:t> </a:t>
            </a:r>
            <a:r>
              <a:rPr lang="en-US" dirty="0" err="1"/>
              <a:t>Westra</a:t>
            </a:r>
            <a:r>
              <a:rPr lang="en-US" dirty="0"/>
              <a:t> et al 2013 (~5300 blood samples from 7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PsychENCODE</a:t>
            </a:r>
            <a:r>
              <a:rPr lang="en-US" dirty="0"/>
              <a:t> (brain data ~1400 samples) </a:t>
            </a:r>
            <a:r>
              <a:rPr lang="en-AU" b="0" i="0" u="none" strike="noStrike" dirty="0">
                <a:solidFill>
                  <a:srgbClr val="337AB7"/>
                </a:solidFill>
                <a:effectLst/>
                <a:latin typeface="Helvetica Neue" panose="02000503000000020004" pitchFamily="2" charset="0"/>
                <a:hlinkClick r:id="rId3"/>
              </a:rPr>
              <a:t>http://resource.psychencode.org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0" dirty="0">
                <a:solidFill>
                  <a:srgbClr val="635B53"/>
                </a:solidFill>
                <a:effectLst/>
                <a:latin typeface="Helvetica Neue" panose="02000503000000020004" pitchFamily="2" charset="0"/>
              </a:rPr>
              <a:t>BIOS QTL browser (~2000 whole blood healthy adults from 4 Dutch cohorts </a:t>
            </a:r>
            <a:r>
              <a:rPr lang="en-AU" i="0" dirty="0" err="1">
                <a:solidFill>
                  <a:srgbClr val="635B53"/>
                </a:solidFill>
                <a:effectLst/>
                <a:latin typeface="Helvetica Neue" panose="02000503000000020004" pitchFamily="2" charset="0"/>
              </a:rPr>
              <a:t>Zhernakova</a:t>
            </a:r>
            <a:r>
              <a:rPr lang="en-AU" i="0" dirty="0">
                <a:solidFill>
                  <a:srgbClr val="635B53"/>
                </a:solidFill>
                <a:effectLst/>
                <a:latin typeface="Helvetica Neue" panose="02000503000000020004" pitchFamily="2" charset="0"/>
              </a:rPr>
              <a:t> et al.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Braineac</a:t>
            </a:r>
            <a:r>
              <a:rPr lang="en-US" dirty="0"/>
              <a:t> (Brain expression in 134 controls of European ancestry) </a:t>
            </a:r>
            <a:r>
              <a:rPr lang="en-AU" b="0" i="0" u="sng" dirty="0">
                <a:solidFill>
                  <a:srgbClr val="23527C"/>
                </a:solidFill>
                <a:effectLst/>
                <a:latin typeface="Helvetica Neue" panose="02000503000000020004" pitchFamily="2" charset="0"/>
                <a:hlinkClick r:id="rId4"/>
              </a:rPr>
              <a:t>http://www.braineac.org/</a:t>
            </a:r>
            <a:endParaRPr lang="en-AU" b="0" i="0" u="sng" dirty="0">
              <a:solidFill>
                <a:srgbClr val="23527C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5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4">
            <a:extLst>
              <a:ext uri="{FF2B5EF4-FFF2-40B4-BE49-F238E27FC236}">
                <a16:creationId xmlns:a16="http://schemas.microsoft.com/office/drawing/2014/main" id="{BAA98584-AA2B-CDA1-C661-08A8BDAD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56" y="0"/>
            <a:ext cx="675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D4738-23A1-90A5-CD79-5F837C6D516A}"/>
              </a:ext>
            </a:extLst>
          </p:cNvPr>
          <p:cNvSpPr txBox="1"/>
          <p:nvPr/>
        </p:nvSpPr>
        <p:spPr>
          <a:xfrm>
            <a:off x="334537" y="903249"/>
            <a:ext cx="2062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Chromatin interactions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eQTLS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of a BMI risk locus on chr16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CE733-35AC-4B0A-480D-7B77B93EE0D0}"/>
              </a:ext>
            </a:extLst>
          </p:cNvPr>
          <p:cNvSpPr txBox="1"/>
          <p:nvPr/>
        </p:nvSpPr>
        <p:spPr>
          <a:xfrm>
            <a:off x="8865218" y="2656674"/>
            <a:ext cx="3501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Genes</a:t>
            </a:r>
          </a:p>
          <a:p>
            <a:r>
              <a:rPr lang="en-US" dirty="0">
                <a:solidFill>
                  <a:schemeClr val="accent6"/>
                </a:solidFill>
              </a:rPr>
              <a:t>Orange: mapped by </a:t>
            </a:r>
            <a:r>
              <a:rPr lang="en-US" dirty="0" err="1">
                <a:solidFill>
                  <a:schemeClr val="accent6"/>
                </a:solidFill>
              </a:rPr>
              <a:t>eQTL</a:t>
            </a:r>
            <a:r>
              <a:rPr lang="en-US" dirty="0">
                <a:solidFill>
                  <a:schemeClr val="accent6"/>
                </a:solidFill>
              </a:rPr>
              <a:t> data</a:t>
            </a:r>
          </a:p>
          <a:p>
            <a:r>
              <a:rPr lang="en-US" dirty="0">
                <a:solidFill>
                  <a:schemeClr val="accent3"/>
                </a:solidFill>
              </a:rPr>
              <a:t>Green: mapped by </a:t>
            </a:r>
            <a:r>
              <a:rPr lang="en-US" dirty="0" err="1">
                <a:solidFill>
                  <a:schemeClr val="accent3"/>
                </a:solidFill>
              </a:rPr>
              <a:t>HiC</a:t>
            </a:r>
            <a:r>
              <a:rPr lang="en-US" dirty="0">
                <a:solidFill>
                  <a:schemeClr val="accent3"/>
                </a:solidFill>
              </a:rPr>
              <a:t> data</a:t>
            </a:r>
          </a:p>
          <a:p>
            <a:r>
              <a:rPr lang="en-US" dirty="0">
                <a:solidFill>
                  <a:srgbClr val="C00000"/>
                </a:solidFill>
              </a:rPr>
              <a:t>Red: mapped by both</a:t>
            </a:r>
          </a:p>
        </p:txBody>
      </p:sp>
    </p:spTree>
    <p:extLst>
      <p:ext uri="{BB962C8B-B14F-4D97-AF65-F5344CB8AC3E}">
        <p14:creationId xmlns:p14="http://schemas.microsoft.com/office/powerpoint/2010/main" val="128818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60FC1-D1E1-0A23-3E1D-F2039FFE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</a:rPr>
              <a:t>RegulomeDB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D5B39A-40B2-0CB0-D267-4B79590EA0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120" y="1474078"/>
            <a:ext cx="10972800" cy="11445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Intersects candidate SNPs with known functionally-active regions identified from functional genomic assays e.g. TF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ChiP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-seq (TF-binding regions), DHS (open chromatin regions)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Scores functional consequence of each SNP based on strength of evidence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919B6-32D3-AE0C-A22B-E59BBB151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12" y="2701989"/>
            <a:ext cx="5341434" cy="39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8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E7DD-1397-2246-B645-17563D5F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GWAS to mechanism – the </a:t>
            </a:r>
            <a:r>
              <a:rPr lang="en-US" sz="36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BD240-3008-4E26-BBDA-5570C04C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0" y="1674937"/>
            <a:ext cx="6270527" cy="2792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12DE2-4D0A-1F9B-A9F8-BC250A482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6" y="1418399"/>
            <a:ext cx="6606528" cy="4280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631E66-E843-5F64-1F83-DC329AB2F789}"/>
              </a:ext>
            </a:extLst>
          </p:cNvPr>
          <p:cNvSpPr txBox="1"/>
          <p:nvPr/>
        </p:nvSpPr>
        <p:spPr>
          <a:xfrm>
            <a:off x="7095154" y="1517963"/>
            <a:ext cx="46386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FTO locus - first ever GWAS locus to be associated with obesity in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Spectral"/>
              </a:rPr>
              <a:t>Individuals homozygous for the top risk variant weigh ~3kg more than non-carriers.</a:t>
            </a:r>
            <a:endParaRPr lang="en-AU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ven after 16 </a:t>
            </a:r>
            <a:r>
              <a:rPr lang="en-AU" b="0" i="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we’re unclear how SNPs in the region lead to changes in BMI</a:t>
            </a:r>
          </a:p>
        </p:txBody>
      </p:sp>
    </p:spTree>
    <p:extLst>
      <p:ext uri="{BB962C8B-B14F-4D97-AF65-F5344CB8AC3E}">
        <p14:creationId xmlns:p14="http://schemas.microsoft.com/office/powerpoint/2010/main" val="636742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E7DD-1397-2246-B645-17563D5F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GWAS to mechanism – 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E2AC4-9949-A491-5D58-F87540D9A22A}"/>
              </a:ext>
            </a:extLst>
          </p:cNvPr>
          <p:cNvSpPr txBox="1"/>
          <p:nvPr/>
        </p:nvSpPr>
        <p:spPr>
          <a:xfrm>
            <a:off x="609480" y="5145092"/>
            <a:ext cx="96084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1" dirty="0">
                <a:solidFill>
                  <a:srgbClr val="363737"/>
                </a:solidFill>
                <a:effectLst/>
                <a:latin typeface="Spectral"/>
              </a:rPr>
              <a:t>FTO</a:t>
            </a:r>
            <a:r>
              <a:rPr lang="en-AU" b="0" i="0" dirty="0">
                <a:solidFill>
                  <a:srgbClr val="363737"/>
                </a:solidFill>
                <a:effectLst/>
                <a:latin typeface="Spectral"/>
              </a:rPr>
              <a:t> gene was the primary suspect</a:t>
            </a:r>
          </a:p>
          <a:p>
            <a:endParaRPr lang="en-AU" dirty="0">
              <a:solidFill>
                <a:srgbClr val="363737"/>
              </a:solidFill>
              <a:latin typeface="Spectral"/>
            </a:endParaRPr>
          </a:p>
          <a:p>
            <a:r>
              <a:rPr lang="en-AU" b="0" i="1" dirty="0" err="1">
                <a:solidFill>
                  <a:srgbClr val="363737"/>
                </a:solidFill>
                <a:effectLst/>
                <a:latin typeface="Spectral"/>
              </a:rPr>
              <a:t>Fto</a:t>
            </a:r>
            <a:r>
              <a:rPr lang="en-AU" b="0" i="0" dirty="0">
                <a:solidFill>
                  <a:srgbClr val="363737"/>
                </a:solidFill>
                <a:effectLst/>
                <a:latin typeface="Spectral"/>
              </a:rPr>
              <a:t> knockout mice were stunted and lean, and the leanness was mainly due to burning too much fat. </a:t>
            </a:r>
            <a:endParaRPr lang="en-AU" dirty="0">
              <a:solidFill>
                <a:srgbClr val="363737"/>
              </a:solidFill>
              <a:latin typeface="Spectral"/>
            </a:endParaRPr>
          </a:p>
          <a:p>
            <a:endParaRPr lang="en-AU" b="0" i="0" dirty="0">
              <a:solidFill>
                <a:srgbClr val="363737"/>
              </a:solidFill>
              <a:effectLst/>
              <a:latin typeface="Spectral"/>
            </a:endParaRPr>
          </a:p>
          <a:p>
            <a:r>
              <a:rPr lang="en-AU" b="0" i="0" dirty="0">
                <a:solidFill>
                  <a:srgbClr val="363737"/>
                </a:solidFill>
                <a:effectLst/>
                <a:latin typeface="Spectral"/>
              </a:rPr>
              <a:t> 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CA424-D890-6B8B-9E63-D908F2D6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0" y="1634763"/>
            <a:ext cx="5932714" cy="32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23B2-223D-C7A1-821F-966D5EDA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GWAS to mechanism – 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7CC60-A89E-9DD3-7A65-DE3E5DC9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1518350"/>
            <a:ext cx="4800168" cy="2915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A6CE5-A01B-EFCE-0F2C-D40AEB22CA59}"/>
              </a:ext>
            </a:extLst>
          </p:cNvPr>
          <p:cNvSpPr txBox="1"/>
          <p:nvPr/>
        </p:nvSpPr>
        <p:spPr>
          <a:xfrm>
            <a:off x="5812971" y="1775903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Chromatin interaction data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Promoter of 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Irx3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 participates in numerous long-range interactions, including with the GWAS region in both mouse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e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mbryo and adult mouse brain, as well as MCF-7 cells and zebrafish embryos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6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0BA62-F139-DA0B-4A21-E1D965EAE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5" y="319170"/>
            <a:ext cx="8313078" cy="2122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6BDE6A-DD9E-F63A-84B7-283B88B33E1B}"/>
              </a:ext>
            </a:extLst>
          </p:cNvPr>
          <p:cNvSpPr txBox="1"/>
          <p:nvPr/>
        </p:nvSpPr>
        <p:spPr>
          <a:xfrm>
            <a:off x="457200" y="2872154"/>
            <a:ext cx="10351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Incorporates 18 biological repositories and tools to process GWAS summary data:</a:t>
            </a: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SNP2GENE: mapping of SNPs to genes based on positional,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eQTL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and chromatin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GENE2FUNC: biological mechanisms of prioritized genes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86D29-A2F6-15D9-BDBC-701D0AF8EF3C}"/>
              </a:ext>
            </a:extLst>
          </p:cNvPr>
          <p:cNvSpPr txBox="1"/>
          <p:nvPr/>
        </p:nvSpPr>
        <p:spPr>
          <a:xfrm>
            <a:off x="558800" y="5921829"/>
            <a:ext cx="1100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Helps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prioritise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SNPs and genes that should be investigated further for their causal role</a:t>
            </a:r>
          </a:p>
        </p:txBody>
      </p:sp>
    </p:spTree>
    <p:extLst>
      <p:ext uri="{BB962C8B-B14F-4D97-AF65-F5344CB8AC3E}">
        <p14:creationId xmlns:p14="http://schemas.microsoft.com/office/powerpoint/2010/main" val="38379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A51C48-35DC-5838-647A-68CE18D90098}"/>
              </a:ext>
            </a:extLst>
          </p:cNvPr>
          <p:cNvSpPr txBox="1"/>
          <p:nvPr/>
        </p:nvSpPr>
        <p:spPr>
          <a:xfrm>
            <a:off x="737918" y="6051175"/>
            <a:ext cx="5034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i="0" dirty="0">
                <a:solidFill>
                  <a:schemeClr val="accent4">
                    <a:lumMod val="75000"/>
                  </a:schemeClr>
                </a:solidFill>
                <a:effectLst/>
              </a:rPr>
              <a:t>BMI-associated SNPs are </a:t>
            </a:r>
            <a:r>
              <a:rPr lang="en-AU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eSNPs</a:t>
            </a:r>
            <a:r>
              <a:rPr lang="en-AU" i="0" dirty="0">
                <a:solidFill>
                  <a:schemeClr val="accent4">
                    <a:lumMod val="75000"/>
                  </a:schemeClr>
                </a:solidFill>
                <a:effectLst/>
              </a:rPr>
              <a:t> for </a:t>
            </a:r>
            <a:r>
              <a:rPr lang="en-AU" i="1" dirty="0">
                <a:solidFill>
                  <a:schemeClr val="accent4">
                    <a:lumMod val="75000"/>
                  </a:schemeClr>
                </a:solidFill>
                <a:effectLst/>
              </a:rPr>
              <a:t>IRX3</a:t>
            </a:r>
            <a:r>
              <a:rPr lang="en-AU" i="0" dirty="0">
                <a:solidFill>
                  <a:schemeClr val="accent4">
                    <a:lumMod val="75000"/>
                  </a:schemeClr>
                </a:solidFill>
                <a:effectLst/>
              </a:rPr>
              <a:t>, not </a:t>
            </a:r>
            <a:r>
              <a:rPr lang="en-AU" i="1" dirty="0">
                <a:solidFill>
                  <a:schemeClr val="accent4">
                    <a:lumMod val="75000"/>
                  </a:schemeClr>
                </a:solidFill>
                <a:effectLst/>
              </a:rPr>
              <a:t>FTO</a:t>
            </a:r>
            <a:r>
              <a:rPr lang="en-AU" i="0" dirty="0">
                <a:solidFill>
                  <a:schemeClr val="accent4">
                    <a:lumMod val="75000"/>
                  </a:schemeClr>
                </a:solidFill>
                <a:effectLst/>
              </a:rPr>
              <a:t>, expression in human brain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5ECE4-2187-B5F1-9FD2-F44C5D1DE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77" y="1694846"/>
            <a:ext cx="5220084" cy="4356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9554C-187B-0F4D-7BC4-CE0B45D8F42F}"/>
              </a:ext>
            </a:extLst>
          </p:cNvPr>
          <p:cNvSpPr txBox="1"/>
          <p:nvPr/>
        </p:nvSpPr>
        <p:spPr>
          <a:xfrm>
            <a:off x="5772161" y="1534352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b="1" i="0" dirty="0">
              <a:solidFill>
                <a:srgbClr val="222222"/>
              </a:solidFill>
              <a:effectLst/>
              <a:latin typeface="Harding"/>
            </a:endParaRPr>
          </a:p>
          <a:p>
            <a:pPr algn="ctr"/>
            <a:r>
              <a:rPr lang="en-AU" b="1" i="0" dirty="0">
                <a:solidFill>
                  <a:srgbClr val="222222"/>
                </a:solidFill>
                <a:effectLst/>
                <a:latin typeface="Harding"/>
              </a:rPr>
              <a:t> </a:t>
            </a:r>
            <a:r>
              <a:rPr lang="en-AU" b="1" i="1" dirty="0">
                <a:solidFill>
                  <a:srgbClr val="222222"/>
                </a:solidFill>
                <a:effectLst/>
                <a:latin typeface="Harding"/>
              </a:rPr>
              <a:t>Irx3</a:t>
            </a:r>
            <a:r>
              <a:rPr lang="en-AU" b="1" i="0" dirty="0">
                <a:solidFill>
                  <a:srgbClr val="222222"/>
                </a:solidFill>
                <a:effectLst/>
                <a:latin typeface="Harding"/>
              </a:rPr>
              <a:t>-deficient mice are leaner and are protected against diet-induced obesity</a:t>
            </a:r>
          </a:p>
          <a:p>
            <a:pPr algn="ctr"/>
            <a:endParaRPr lang="en-AU" sz="1800" i="1" dirty="0">
              <a:solidFill>
                <a:schemeClr val="accent4">
                  <a:lumMod val="75000"/>
                </a:schemeClr>
              </a:solidFill>
              <a:effectLst/>
              <a:latin typeface="Harding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B3E198-7CDE-5517-A300-4EEFCF8E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666" y="2931442"/>
            <a:ext cx="3461250" cy="37418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9FBF42-D6A2-B2D0-F410-BDC86E12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GWAS to mechanism – 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910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F99362-0694-41D1-50F2-8F3CF324FDA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23874" y="3251891"/>
            <a:ext cx="10972440" cy="3977280"/>
          </a:xfrm>
        </p:spPr>
        <p:txBody>
          <a:bodyPr/>
          <a:lstStyle/>
          <a:p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Instead of knocking out genes, deleted the non-coding region in the FTO gene</a:t>
            </a:r>
          </a:p>
          <a:p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Mice don't gain weight when fed with a high-fat diet, and deleting this locus increases </a:t>
            </a:r>
            <a:r>
              <a:rPr lang="en-AU" sz="2000" b="0" i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Irx3</a:t>
            </a:r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AU" sz="2000" b="0" i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Irx4</a:t>
            </a:r>
            <a:r>
              <a:rPr lang="en-AU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expression.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7DFD0-E6C3-F8B5-CFB6-6CD2A293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31" y="1828136"/>
            <a:ext cx="5693228" cy="229995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AC4831-5B15-01A2-638E-766B6614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GWAS to mechanism – 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74321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F5007-25EB-A0D2-92EE-45072658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057" y="1542825"/>
            <a:ext cx="4902386" cy="28183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FCDAC3-B645-B46B-DC72-8AC4249F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</p:spPr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GWAS to mechanism – 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951F5-0D2F-F259-1D55-49331737203B}"/>
              </a:ext>
            </a:extLst>
          </p:cNvPr>
          <p:cNvSpPr txBox="1"/>
          <p:nvPr/>
        </p:nvSpPr>
        <p:spPr>
          <a:xfrm>
            <a:off x="784115" y="4676185"/>
            <a:ext cx="1081961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AU" sz="18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ecreate the exact genetic variant in mice and study the consequences.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risk allele, that increased weight in humans, decreased weight in mice.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variant is temperature-dependent:</a:t>
            </a:r>
            <a:endParaRPr lang="en-AU" sz="1800" b="0" i="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room temperature (22°C, which is ambient for humans but not mice) mice were resistant to high-fat diet (HFD) induced obesity.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 29–31°C (ambient for mice), the effects of the variant were ameliorated.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rs1421085 T&gt;C has a role in improving survival in cold conditions, as it enhances brown adipose thermogenesis. 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62D8C2-FCDF-E604-423D-E0F12E7C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Lessons from the </a:t>
            </a:r>
            <a:r>
              <a:rPr lang="en-US" sz="3200" i="1" dirty="0">
                <a:solidFill>
                  <a:schemeClr val="accent4">
                    <a:lumMod val="75000"/>
                  </a:schemeClr>
                </a:solidFill>
              </a:rPr>
              <a:t>FTO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story</a:t>
            </a:r>
            <a:endParaRPr lang="en-US" sz="32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A47FB-6F75-C69D-877C-35F0B5D440A8}"/>
              </a:ext>
            </a:extLst>
          </p:cNvPr>
          <p:cNvSpPr txBox="1"/>
          <p:nvPr/>
        </p:nvSpPr>
        <p:spPr>
          <a:xfrm>
            <a:off x="609480" y="1736965"/>
            <a:ext cx="105330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Extrapolation of findings in animal models to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GWAS to mechanism is a long and winding road!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We’re extremely complicated!</a:t>
            </a:r>
          </a:p>
        </p:txBody>
      </p:sp>
    </p:spTree>
    <p:extLst>
      <p:ext uri="{BB962C8B-B14F-4D97-AF65-F5344CB8AC3E}">
        <p14:creationId xmlns:p14="http://schemas.microsoft.com/office/powerpoint/2010/main" val="1581130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A9C4F-635D-EAEA-D25D-565146D6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5" y="401309"/>
            <a:ext cx="9717436" cy="6269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0A8445-CB41-43E4-789D-2F9CDDACDBE4}"/>
              </a:ext>
            </a:extLst>
          </p:cNvPr>
          <p:cNvSpPr/>
          <p:nvPr/>
        </p:nvSpPr>
        <p:spPr>
          <a:xfrm>
            <a:off x="0" y="1439056"/>
            <a:ext cx="6730584" cy="5418944"/>
          </a:xfrm>
          <a:prstGeom prst="rect">
            <a:avLst/>
          </a:prstGeom>
          <a:solidFill>
            <a:schemeClr val="bg1">
              <a:alpha val="8389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19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4D8E-0E90-5F88-3900-ECDC4790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Gene-based tests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FDE56-229A-94AB-5F5B-9394A099E5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8923" y="1430123"/>
            <a:ext cx="10972800" cy="4682810"/>
          </a:xfrm>
        </p:spPr>
        <p:txBody>
          <a:bodyPr anchor="t">
            <a:noAutofit/>
          </a:bodyPr>
          <a:lstStyle/>
          <a:p>
            <a:r>
              <a:rPr lang="en-AU" sz="18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GWAS focus on a single genetic variant with a trait at a time</a:t>
            </a:r>
          </a:p>
          <a:p>
            <a:pPr lvl="1"/>
            <a:r>
              <a:rPr lang="en-AU" sz="1800" dirty="0">
                <a:solidFill>
                  <a:schemeClr val="accent4">
                    <a:lumMod val="75000"/>
                  </a:schemeClr>
                </a:solidFill>
              </a:rPr>
              <a:t>Large multiple-testing burden</a:t>
            </a:r>
          </a:p>
          <a:p>
            <a:pPr lvl="1"/>
            <a:endParaRPr lang="en-AU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AU" sz="1800" dirty="0">
                <a:solidFill>
                  <a:schemeClr val="accent4">
                    <a:lumMod val="75000"/>
                  </a:schemeClr>
                </a:solidFill>
              </a:rPr>
              <a:t>Gene-based tests - testing joint association of all markers in a gene with the phenotype</a:t>
            </a:r>
          </a:p>
          <a:p>
            <a:pPr lvl="1"/>
            <a:r>
              <a:rPr lang="en-AU" sz="1800" dirty="0">
                <a:solidFill>
                  <a:schemeClr val="accent4">
                    <a:lumMod val="75000"/>
                  </a:schemeClr>
                </a:solidFill>
              </a:rPr>
              <a:t>Reduced multiple-testing burden (millions of SNPs vs ~22,000 genes)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Detect effects consisting of multiple weaker associations</a:t>
            </a:r>
          </a:p>
          <a:p>
            <a:pPr lvl="1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Several methods available – PLINK,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MAGMA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(implemented in FUMA),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fastBAT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Simplest approach – combine p-values or </a:t>
            </a:r>
            <a:r>
              <a:rPr lang="el-GR" sz="1800" dirty="0">
                <a:solidFill>
                  <a:schemeClr val="accent4">
                    <a:lumMod val="75000"/>
                  </a:schemeClr>
                </a:solidFill>
              </a:rPr>
              <a:t>χ2-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statistics estimated for each variant within the region of interest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Need to account for SNP correlation structure </a:t>
            </a:r>
          </a:p>
          <a:p>
            <a:pPr marL="914400" lvl="2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- Summary-based tests require a reference dataset (of similar ancestry) for estimating SNP-SNP correlations </a:t>
            </a:r>
          </a:p>
        </p:txBody>
      </p:sp>
    </p:spTree>
    <p:extLst>
      <p:ext uri="{BB962C8B-B14F-4D97-AF65-F5344CB8AC3E}">
        <p14:creationId xmlns:p14="http://schemas.microsoft.com/office/powerpoint/2010/main" val="1155709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4D8E-0E90-5F88-3900-ECDC4790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Gene-based association test - MAGMA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FDE56-229A-94AB-5F5B-9394A099E57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2122" y="1430123"/>
            <a:ext cx="10972800" cy="468281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Step 1: Mapping SNPs to gene</a:t>
            </a:r>
          </a:p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SNPs that are within protein-coding gene regions</a:t>
            </a:r>
          </a:p>
          <a:p>
            <a:pPr lvl="1"/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Default gene annotation window = 0Kb (would miss intergenic regulatory regions)</a:t>
            </a:r>
          </a:p>
          <a:p>
            <a:pPr lvl="1"/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Options available in FUMA = 0, 5, 10, 15, 20Kb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Step 2: Calculating gene p-value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Multiple linear principal components regression model</a:t>
            </a:r>
          </a:p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For each gene: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Project SNP matrix for the gene onto its principal components (uses 1000G phase 3 as reference data), removes redundant information and accounts for SNP-SNP LD</a:t>
            </a:r>
          </a:p>
          <a:p>
            <a:pPr lvl="1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Uses PCs as predictors of phenotype in a linear regression model</a:t>
            </a: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75E61-88BD-437E-2689-D0A5F93356C2}"/>
              </a:ext>
            </a:extLst>
          </p:cNvPr>
          <p:cNvGrpSpPr/>
          <p:nvPr/>
        </p:nvGrpSpPr>
        <p:grpSpPr>
          <a:xfrm>
            <a:off x="4579748" y="5259819"/>
            <a:ext cx="4207789" cy="1570657"/>
            <a:chOff x="3548852" y="4585248"/>
            <a:chExt cx="5555382" cy="2264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2E5305-9A41-1AE4-73DA-E6584B536B24}"/>
                </a:ext>
              </a:extLst>
            </p:cNvPr>
            <p:cNvSpPr txBox="1"/>
            <p:nvPr/>
          </p:nvSpPr>
          <p:spPr>
            <a:xfrm>
              <a:off x="5851784" y="6317186"/>
              <a:ext cx="3252450" cy="53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genetic effect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F8694-A1FC-C4FA-0A43-ACE8DE6C45C8}"/>
                </a:ext>
              </a:extLst>
            </p:cNvPr>
            <p:cNvSpPr txBox="1"/>
            <p:nvPr/>
          </p:nvSpPr>
          <p:spPr>
            <a:xfrm>
              <a:off x="4404977" y="4585248"/>
              <a:ext cx="2893614" cy="53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Matrix of PCs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7F68B51-8210-A2D2-E6B7-24453D6953C8}"/>
                </a:ext>
              </a:extLst>
            </p:cNvPr>
            <p:cNvCxnSpPr>
              <a:cxnSpLocks/>
              <a:stCxn id="6" idx="2"/>
              <a:endCxn id="11" idx="0"/>
            </p:cNvCxnSpPr>
            <p:nvPr/>
          </p:nvCxnSpPr>
          <p:spPr>
            <a:xfrm>
              <a:off x="5851784" y="5117711"/>
              <a:ext cx="103539" cy="320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2E768DE-A642-E3D1-B99E-203C22636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977" y="6085414"/>
              <a:ext cx="0" cy="378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2F171D-390B-B8E4-E766-52879D1EDC84}"/>
                </a:ext>
              </a:extLst>
            </p:cNvPr>
            <p:cNvGrpSpPr/>
            <p:nvPr/>
          </p:nvGrpSpPr>
          <p:grpSpPr>
            <a:xfrm>
              <a:off x="3548852" y="5437714"/>
              <a:ext cx="4154900" cy="647700"/>
              <a:chOff x="3548852" y="5132916"/>
              <a:chExt cx="4154900" cy="6477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A4B2328-3919-4C82-51FA-B9DA3D32C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8852" y="5132916"/>
                <a:ext cx="1524000" cy="6223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3B574F7-1B9A-6E60-01BA-DAF40562D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7773" y="5132916"/>
                <a:ext cx="1435100" cy="6223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3ACAA62-5D5C-46EF-EE6F-E2F629C0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7452" y="5132916"/>
                <a:ext cx="876300" cy="647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9449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48FB0-9462-51AF-97F1-8537C659C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31" y="189608"/>
            <a:ext cx="7501751" cy="3239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84D003-4EA3-1FCF-3558-2A2625447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78" y="3618609"/>
            <a:ext cx="7501752" cy="3239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0B9E3-41ED-1438-1481-74611E32DCF5}"/>
              </a:ext>
            </a:extLst>
          </p:cNvPr>
          <p:cNvSpPr txBox="1"/>
          <p:nvPr/>
        </p:nvSpPr>
        <p:spPr>
          <a:xfrm>
            <a:off x="9767118" y="2379448"/>
            <a:ext cx="1592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SNP-based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vs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MAGMA gene-based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association for BMI</a:t>
            </a:r>
          </a:p>
        </p:txBody>
      </p:sp>
    </p:spTree>
    <p:extLst>
      <p:ext uri="{BB962C8B-B14F-4D97-AF65-F5344CB8AC3E}">
        <p14:creationId xmlns:p14="http://schemas.microsoft.com/office/powerpoint/2010/main" val="266995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4D8E-0E90-5F88-3900-ECDC4790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Gene-set analysis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A71059-152D-8A14-1AAB-B963FDAECD12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71959" y="1397512"/>
            <a:ext cx="6331058" cy="4427354"/>
          </a:xfrm>
        </p:spPr>
        <p:txBody>
          <a:bodyPr anchor="t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Gene set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- any group of genes that share a particular property e.g. sample pathway, same protein family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etc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Gene set analysis -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determine whether that property of the gene set has a role in the phenotype of interest.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r>
              <a:rPr lang="en-AU" sz="1600" b="1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1. Self-contained analysis</a:t>
            </a:r>
            <a:r>
              <a:rPr lang="en-AU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null hypothesis: none of the genes in the gene set are associated with phenotype.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4">
                    <a:lumMod val="75000"/>
                  </a:schemeClr>
                </a:solidFill>
              </a:rPr>
              <a:t>tests if genes in a gene-set are jointly associated with the phenotype of interest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Only considers genes in the gene set</a:t>
            </a:r>
          </a:p>
          <a:p>
            <a:pPr lvl="1"/>
            <a:endParaRPr lang="en-US" sz="1600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  <a:p>
            <a:r>
              <a:rPr lang="en-AU" sz="1600" b="1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2. Competitive analysis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tests if </a:t>
            </a:r>
            <a:r>
              <a:rPr lang="en-AU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genes in a gene-set more strongly associated with the phenotype than other genes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Considers all genes in the data</a:t>
            </a:r>
            <a:endParaRPr lang="en-AU" sz="1600" b="0" i="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1600" b="0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joint association of genes in the gene set is greater than the association of genes not in the gene set</a:t>
            </a:r>
          </a:p>
        </p:txBody>
      </p:sp>
      <p:pic>
        <p:nvPicPr>
          <p:cNvPr id="3" name="Picture 2" descr="figure 1">
            <a:extLst>
              <a:ext uri="{FF2B5EF4-FFF2-40B4-BE49-F238E27FC236}">
                <a16:creationId xmlns:a16="http://schemas.microsoft.com/office/drawing/2014/main" id="{C2956BA9-1E44-61DD-E27D-B777978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86" y="1126153"/>
            <a:ext cx="4966242" cy="56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780BA1-D16E-3D10-55D4-CA6997F580B1}"/>
              </a:ext>
            </a:extLst>
          </p:cNvPr>
          <p:cNvSpPr txBox="1"/>
          <p:nvPr/>
        </p:nvSpPr>
        <p:spPr>
          <a:xfrm>
            <a:off x="7060557" y="6488668"/>
            <a:ext cx="416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Leeuw et al Nat Rev Gene 2016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67E6A-366D-5B34-009C-A16370B66609}"/>
              </a:ext>
            </a:extLst>
          </p:cNvPr>
          <p:cNvSpPr/>
          <p:nvPr/>
        </p:nvSpPr>
        <p:spPr>
          <a:xfrm>
            <a:off x="6803911" y="3237946"/>
            <a:ext cx="5178592" cy="1969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60C93-D318-DA55-673F-3D2A0213E226}"/>
              </a:ext>
            </a:extLst>
          </p:cNvPr>
          <p:cNvSpPr/>
          <p:nvPr/>
        </p:nvSpPr>
        <p:spPr>
          <a:xfrm>
            <a:off x="6904805" y="5207431"/>
            <a:ext cx="5178592" cy="1281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A721-C4C3-5536-C317-6974E20C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MAGMA gene-set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41B9A-167F-DF8B-426A-A643315773E7}"/>
              </a:ext>
            </a:extLst>
          </p:cNvPr>
          <p:cNvSpPr txBox="1"/>
          <p:nvPr/>
        </p:nvSpPr>
        <p:spPr>
          <a:xfrm>
            <a:off x="492072" y="1283534"/>
            <a:ext cx="45709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Competitive gene set analysis for 4728 curated gene sets (including canonical pathways) and 6166 GO terms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AU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The Molecular Signatures Database (</a:t>
            </a:r>
            <a:r>
              <a:rPr lang="en-AU" b="1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MSigDB</a:t>
            </a:r>
            <a:r>
              <a:rPr lang="en-AU" b="1" i="0" dirty="0">
                <a:solidFill>
                  <a:schemeClr val="accent4">
                    <a:lumMod val="75000"/>
                  </a:schemeClr>
                </a:solidFill>
                <a:effectLst/>
              </a:rPr>
              <a:t>)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 is a resource of annotated gene sets </a:t>
            </a:r>
          </a:p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https://www.gsea-msigdb.org/gsea/msigdb</a:t>
            </a:r>
            <a:endParaRPr lang="en-AU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Online pathway databases: KEGG, </a:t>
            </a:r>
            <a:r>
              <a:rPr lang="en-AU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Biocarta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AU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Reactome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,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AU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WikiPathwyas</a:t>
            </a:r>
            <a:endParaRPr lang="en-AU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Biomedical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ontributed by individual domain experts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AU" b="1" dirty="0">
                <a:solidFill>
                  <a:schemeClr val="accent4">
                    <a:lumMod val="75000"/>
                  </a:schemeClr>
                </a:solidFill>
              </a:rPr>
              <a:t>Gene Ontology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- source of information on the functions of genes</a:t>
            </a:r>
          </a:p>
          <a:p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AU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AU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6898C4-E19D-1080-8D2D-B7E56273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34" y="982133"/>
            <a:ext cx="4760873" cy="36406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2E0A6F-5FF6-8576-7FDB-9ED58511E075}"/>
              </a:ext>
            </a:extLst>
          </p:cNvPr>
          <p:cNvSpPr txBox="1"/>
          <p:nvPr/>
        </p:nvSpPr>
        <p:spPr>
          <a:xfrm>
            <a:off x="7738533" y="6214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8308AD-9EB2-F84E-5FE0-47563C2D0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040" y="3819459"/>
            <a:ext cx="5585060" cy="26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A9C4F-635D-EAEA-D25D-565146D6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65" y="401309"/>
            <a:ext cx="9717436" cy="62693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71263A-D3F9-0447-CD17-920317D5F83E}"/>
              </a:ext>
            </a:extLst>
          </p:cNvPr>
          <p:cNvSpPr/>
          <p:nvPr/>
        </p:nvSpPr>
        <p:spPr>
          <a:xfrm>
            <a:off x="6730584" y="1345368"/>
            <a:ext cx="4649952" cy="5418944"/>
          </a:xfrm>
          <a:prstGeom prst="rect">
            <a:avLst/>
          </a:prstGeom>
          <a:solidFill>
            <a:schemeClr val="bg1">
              <a:alpha val="873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59958C-5DE9-439D-E78C-209563BDB203}"/>
              </a:ext>
            </a:extLst>
          </p:cNvPr>
          <p:cNvSpPr/>
          <p:nvPr/>
        </p:nvSpPr>
        <p:spPr>
          <a:xfrm>
            <a:off x="6679788" y="1330856"/>
            <a:ext cx="4649952" cy="5418944"/>
          </a:xfrm>
          <a:prstGeom prst="rect">
            <a:avLst/>
          </a:prstGeom>
          <a:solidFill>
            <a:schemeClr val="bg1">
              <a:alpha val="8389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62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A721-C4C3-5536-C317-6974E20C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MAGMA gene-set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0C96A-059D-EDC7-B1DC-6FB7DD4E8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2" y="1734068"/>
            <a:ext cx="11398316" cy="4228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D55F11-F9A3-B1CD-3948-CF17C143749D}"/>
              </a:ext>
            </a:extLst>
          </p:cNvPr>
          <p:cNvSpPr txBox="1"/>
          <p:nvPr/>
        </p:nvSpPr>
        <p:spPr>
          <a:xfrm>
            <a:off x="536908" y="6093823"/>
            <a:ext cx="10639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202020"/>
                </a:solidFill>
                <a:effectLst/>
                <a:latin typeface="Helvetica" pitchFamily="2" charset="0"/>
              </a:rPr>
              <a:t>Are genes in a gene-set more strongly associated with the phenotype of interest than other genes.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65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1CE4-068F-F2A9-2101-C81C47C5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MAGMA tissue expression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CADCD-1A15-CC91-3E4E-88A25EFD4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" y="2442288"/>
            <a:ext cx="8206373" cy="4381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8042FA-7D85-E3FD-8568-48B5FA682CCF}"/>
                  </a:ext>
                </a:extLst>
              </p:cNvPr>
              <p:cNvSpPr txBox="1"/>
              <p:nvPr/>
            </p:nvSpPr>
            <p:spPr>
              <a:xfrm>
                <a:off x="8717364" y="4781767"/>
                <a:ext cx="31948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One-sided test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&gt; 0</a:t>
                </a:r>
              </a:p>
              <a:p>
                <a:endParaRPr lang="en-AU" b="0" i="0" dirty="0">
                  <a:solidFill>
                    <a:schemeClr val="accent4">
                      <a:lumMod val="75000"/>
                    </a:schemeClr>
                  </a:solidFill>
                  <a:effectLst/>
                  <a:latin typeface="Helvetica Neue" panose="02000503000000020004" pitchFamily="2" charset="0"/>
                </a:endParaRPr>
              </a:p>
              <a:p>
                <a:r>
                  <a:rPr lang="en-AU" b="0" i="0" dirty="0">
                    <a:solidFill>
                      <a:schemeClr val="accent4">
                        <a:lumMod val="75000"/>
                      </a:schemeClr>
                    </a:solidFill>
                    <a:effectLst/>
                    <a:latin typeface="Helvetica Neue" panose="02000503000000020004" pitchFamily="2" charset="0"/>
                  </a:rPr>
                  <a:t>i.e. testing the positive relationship between tissue specificity and genetic association of genes.</a:t>
                </a:r>
                <a:br>
                  <a:rPr lang="en-AU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8042FA-7D85-E3FD-8568-48B5FA682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364" y="4781767"/>
                <a:ext cx="3194825" cy="2031325"/>
              </a:xfrm>
              <a:prstGeom prst="rect">
                <a:avLst/>
              </a:prstGeom>
              <a:blipFill>
                <a:blip r:embed="rId4"/>
                <a:stretch>
                  <a:fillRect l="-1587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90EF531-43D2-4A84-83E1-31D69EC5C573}"/>
              </a:ext>
            </a:extLst>
          </p:cNvPr>
          <p:cNvSpPr txBox="1"/>
          <p:nvPr/>
        </p:nvSpPr>
        <p:spPr>
          <a:xfrm>
            <a:off x="4600280" y="2102177"/>
            <a:ext cx="671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Do the genes most strongly associated with the phenotype have tissue-specific expression?</a:t>
            </a:r>
          </a:p>
        </p:txBody>
      </p:sp>
    </p:spTree>
    <p:extLst>
      <p:ext uri="{BB962C8B-B14F-4D97-AF65-F5344CB8AC3E}">
        <p14:creationId xmlns:p14="http://schemas.microsoft.com/office/powerpoint/2010/main" val="2293020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C0207-23FB-ECF4-4F4F-96DA32B0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FUMA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0BA69-5ABB-3794-B8BA-09648B17970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120" y="1930428"/>
            <a:ext cx="10972800" cy="397668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List of prioritized variants and genes relevant to the trait/disease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Biological pathways or functions relevant to the trait/disease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Tissues/cell types relevant for trait/disease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24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49B7-3580-A73B-82D9-E979318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Example: Role of microglia in Alzheimer’s disease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11734-4A86-A3F0-7CDA-64BD61B2A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436" y="1875019"/>
            <a:ext cx="9789883" cy="4892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6CDAE3-436F-7A85-E3D0-BD0BE10B5845}"/>
              </a:ext>
            </a:extLst>
          </p:cNvPr>
          <p:cNvSpPr/>
          <p:nvPr/>
        </p:nvSpPr>
        <p:spPr>
          <a:xfrm>
            <a:off x="9624447" y="1418400"/>
            <a:ext cx="1084882" cy="160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21F9A-0861-6D25-FECD-66197065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002" y="1020108"/>
            <a:ext cx="4490890" cy="3998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43B6C-0D7C-1E91-8FD2-2BE8F6160633}"/>
              </a:ext>
            </a:extLst>
          </p:cNvPr>
          <p:cNvSpPr txBox="1"/>
          <p:nvPr/>
        </p:nvSpPr>
        <p:spPr>
          <a:xfrm>
            <a:off x="1482671" y="1646632"/>
            <a:ext cx="617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Emphasised the crucial </a:t>
            </a:r>
            <a:r>
              <a:rPr lang="en-AU" b="1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causal role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 of the immune system —rather than immune response as a consequence of AD</a:t>
            </a:r>
          </a:p>
        </p:txBody>
      </p:sp>
    </p:spTree>
    <p:extLst>
      <p:ext uri="{BB962C8B-B14F-4D97-AF65-F5344CB8AC3E}">
        <p14:creationId xmlns:p14="http://schemas.microsoft.com/office/powerpoint/2010/main" val="1828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A619-4431-CF48-F9F7-34AA2BD1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21656"/>
            <a:ext cx="10972440" cy="1144800"/>
          </a:xfrm>
        </p:spPr>
        <p:txBody>
          <a:bodyPr/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GWAS are based on the principle of linkage disequilibrium (LD)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82E1D-EE30-2C75-CEDF-559E950D8129}"/>
              </a:ext>
            </a:extLst>
          </p:cNvPr>
          <p:cNvSpPr txBox="1"/>
          <p:nvPr/>
        </p:nvSpPr>
        <p:spPr>
          <a:xfrm>
            <a:off x="5087888" y="213285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Particular alleles at neighbouring regions in the genome tend to be co-inherited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A non-causal variant in LD with the causal variant will have a significant association p-value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419D616-DA90-0769-C524-A4BF6E245565}"/>
              </a:ext>
            </a:extLst>
          </p:cNvPr>
          <p:cNvGrpSpPr/>
          <p:nvPr/>
        </p:nvGrpSpPr>
        <p:grpSpPr>
          <a:xfrm>
            <a:off x="-749344" y="1842536"/>
            <a:ext cx="5682208" cy="4884640"/>
            <a:chOff x="-749344" y="1778528"/>
            <a:chExt cx="5682208" cy="4884640"/>
          </a:xfrm>
        </p:grpSpPr>
        <p:pic>
          <p:nvPicPr>
            <p:cNvPr id="6" name="Picture 2" descr="figure 1">
              <a:extLst>
                <a:ext uri="{FF2B5EF4-FFF2-40B4-BE49-F238E27FC236}">
                  <a16:creationId xmlns:a16="http://schemas.microsoft.com/office/drawing/2014/main" id="{8B7DADB3-7B57-6E33-880E-49D3CE77E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9344" y="1778528"/>
              <a:ext cx="5682208" cy="4536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237AEA-1122-25F3-1201-E8D8A0EF6F92}"/>
                </a:ext>
              </a:extLst>
            </p:cNvPr>
            <p:cNvGrpSpPr/>
            <p:nvPr/>
          </p:nvGrpSpPr>
          <p:grpSpPr>
            <a:xfrm>
              <a:off x="1338888" y="2066560"/>
              <a:ext cx="720080" cy="179149"/>
              <a:chOff x="2207568" y="2276872"/>
              <a:chExt cx="720080" cy="17914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77722BD-3A5B-C317-6A2F-44EBF7928D12}"/>
                  </a:ext>
                </a:extLst>
              </p:cNvPr>
              <p:cNvCxnSpPr/>
              <p:nvPr/>
            </p:nvCxnSpPr>
            <p:spPr>
              <a:xfrm>
                <a:off x="220756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415D443-E268-2D0A-9667-376739690539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0ED315A-1080-0AC5-5759-5171A68EDB5A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539709D-C780-E8D2-8700-ADB78BC76D54}"/>
                  </a:ext>
                </a:extLst>
              </p:cNvPr>
              <p:cNvCxnSpPr/>
              <p:nvPr/>
            </p:nvCxnSpPr>
            <p:spPr>
              <a:xfrm>
                <a:off x="278363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7778287-88CB-803A-9884-A694BE76EF74}"/>
                  </a:ext>
                </a:extLst>
              </p:cNvPr>
              <p:cNvCxnSpPr/>
              <p:nvPr/>
            </p:nvCxnSpPr>
            <p:spPr>
              <a:xfrm>
                <a:off x="292764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0E813F4-09E1-8117-B20A-F486678445AC}"/>
                </a:ext>
              </a:extLst>
            </p:cNvPr>
            <p:cNvGrpSpPr/>
            <p:nvPr/>
          </p:nvGrpSpPr>
          <p:grpSpPr>
            <a:xfrm>
              <a:off x="1338888" y="2895523"/>
              <a:ext cx="432048" cy="179149"/>
              <a:chOff x="2207568" y="2276872"/>
              <a:chExt cx="432048" cy="17914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5B1F6FE-D941-CF5D-DFC0-F5745F15C321}"/>
                  </a:ext>
                </a:extLst>
              </p:cNvPr>
              <p:cNvCxnSpPr/>
              <p:nvPr/>
            </p:nvCxnSpPr>
            <p:spPr>
              <a:xfrm>
                <a:off x="220756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3B3935D-DBC8-C325-75FE-47DB4E062472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7BD3B49-2C20-6382-BC4A-7C7B9BD4DB0E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5891CD-9B6E-41E2-D664-1985FB2D6CB5}"/>
                </a:ext>
              </a:extLst>
            </p:cNvPr>
            <p:cNvGrpSpPr/>
            <p:nvPr/>
          </p:nvGrpSpPr>
          <p:grpSpPr>
            <a:xfrm>
              <a:off x="1554912" y="3362704"/>
              <a:ext cx="504056" cy="179149"/>
              <a:chOff x="2423592" y="2276872"/>
              <a:chExt cx="504056" cy="17914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FF9DE39-03DC-8135-B126-F134A21AAFE1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5F9D884-C192-2533-B023-54CAD2783AE1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A5AEE7D-153E-2F70-4921-E35C4B3501BF}"/>
                  </a:ext>
                </a:extLst>
              </p:cNvPr>
              <p:cNvCxnSpPr/>
              <p:nvPr/>
            </p:nvCxnSpPr>
            <p:spPr>
              <a:xfrm>
                <a:off x="278363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1E1DCD4-1EB4-80E8-0316-0B7D9D2A245F}"/>
                  </a:ext>
                </a:extLst>
              </p:cNvPr>
              <p:cNvCxnSpPr/>
              <p:nvPr/>
            </p:nvCxnSpPr>
            <p:spPr>
              <a:xfrm>
                <a:off x="292764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62100BC-FCF3-38EC-4C43-0300331E16BB}"/>
                </a:ext>
              </a:extLst>
            </p:cNvPr>
            <p:cNvGrpSpPr/>
            <p:nvPr/>
          </p:nvGrpSpPr>
          <p:grpSpPr>
            <a:xfrm>
              <a:off x="1554912" y="3794752"/>
              <a:ext cx="216024" cy="179149"/>
              <a:chOff x="2423592" y="2276872"/>
              <a:chExt cx="216024" cy="179149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91FF825-678D-F5B7-3276-A1B4686ECDCE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9C54B01-E9CD-FB1B-898E-450B52CCE310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C94F62C-ED7B-4DF0-6DF1-1BD5E6E130D9}"/>
                </a:ext>
              </a:extLst>
            </p:cNvPr>
            <p:cNvGrpSpPr/>
            <p:nvPr/>
          </p:nvGrpSpPr>
          <p:grpSpPr>
            <a:xfrm>
              <a:off x="1338888" y="4226800"/>
              <a:ext cx="720080" cy="179149"/>
              <a:chOff x="2207568" y="2276872"/>
              <a:chExt cx="720080" cy="179149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F30BCFE-3168-CBEF-2BDE-55CA253B1209}"/>
                  </a:ext>
                </a:extLst>
              </p:cNvPr>
              <p:cNvCxnSpPr/>
              <p:nvPr/>
            </p:nvCxnSpPr>
            <p:spPr>
              <a:xfrm>
                <a:off x="220756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21A3BB6-E655-EDFC-0A35-C9B9B2FAD72F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8D27B28-2125-E2A6-D970-A13C38FDB522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07B029-CAD5-DA4B-C3EC-789309B1A5F2}"/>
                  </a:ext>
                </a:extLst>
              </p:cNvPr>
              <p:cNvCxnSpPr/>
              <p:nvPr/>
            </p:nvCxnSpPr>
            <p:spPr>
              <a:xfrm>
                <a:off x="278363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36C25DF-DA81-C7B2-8FA6-3888DEB86566}"/>
                  </a:ext>
                </a:extLst>
              </p:cNvPr>
              <p:cNvCxnSpPr/>
              <p:nvPr/>
            </p:nvCxnSpPr>
            <p:spPr>
              <a:xfrm>
                <a:off x="292764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2F0EA57-118B-1A0E-549C-47466703777D}"/>
                </a:ext>
              </a:extLst>
            </p:cNvPr>
            <p:cNvGrpSpPr/>
            <p:nvPr/>
          </p:nvGrpSpPr>
          <p:grpSpPr>
            <a:xfrm>
              <a:off x="1338888" y="4695723"/>
              <a:ext cx="432048" cy="179149"/>
              <a:chOff x="2207568" y="2276872"/>
              <a:chExt cx="432048" cy="17914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7281562-8E17-9B15-2704-6C1C04339A44}"/>
                  </a:ext>
                </a:extLst>
              </p:cNvPr>
              <p:cNvCxnSpPr/>
              <p:nvPr/>
            </p:nvCxnSpPr>
            <p:spPr>
              <a:xfrm>
                <a:off x="220756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66CD5F-3A74-26F4-A483-EA0782BC2780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D7F17D8-1DD1-B3D5-5FD9-BD13C11D78DF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616CD5-E52A-4F29-43AE-CADC1CA78305}"/>
                </a:ext>
              </a:extLst>
            </p:cNvPr>
            <p:cNvGrpSpPr/>
            <p:nvPr/>
          </p:nvGrpSpPr>
          <p:grpSpPr>
            <a:xfrm>
              <a:off x="1554912" y="5127771"/>
              <a:ext cx="360040" cy="179149"/>
              <a:chOff x="2423592" y="2276872"/>
              <a:chExt cx="360040" cy="179149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892B7-8F78-3E70-88D2-E2123568D6CD}"/>
                  </a:ext>
                </a:extLst>
              </p:cNvPr>
              <p:cNvCxnSpPr/>
              <p:nvPr/>
            </p:nvCxnSpPr>
            <p:spPr>
              <a:xfrm>
                <a:off x="242359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A10A19A-8131-9A45-9722-55845E3A3EBA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C7D6D25-F890-8327-9315-EBAF3C04D9C6}"/>
                  </a:ext>
                </a:extLst>
              </p:cNvPr>
              <p:cNvCxnSpPr/>
              <p:nvPr/>
            </p:nvCxnSpPr>
            <p:spPr>
              <a:xfrm>
                <a:off x="278363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44435E5-1624-7045-ECA2-A02A73F55B0F}"/>
                </a:ext>
              </a:extLst>
            </p:cNvPr>
            <p:cNvGrpSpPr/>
            <p:nvPr/>
          </p:nvGrpSpPr>
          <p:grpSpPr>
            <a:xfrm>
              <a:off x="1770936" y="5559819"/>
              <a:ext cx="288032" cy="179149"/>
              <a:chOff x="2639616" y="2276872"/>
              <a:chExt cx="288032" cy="179149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ECBFA86-74AA-F73C-0FF3-5ED36AF39C86}"/>
                  </a:ext>
                </a:extLst>
              </p:cNvPr>
              <p:cNvCxnSpPr/>
              <p:nvPr/>
            </p:nvCxnSpPr>
            <p:spPr>
              <a:xfrm>
                <a:off x="2639616" y="2276872"/>
                <a:ext cx="0" cy="179149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8EB3C57-045F-B005-989E-E8E755E11616}"/>
                  </a:ext>
                </a:extLst>
              </p:cNvPr>
              <p:cNvCxnSpPr/>
              <p:nvPr/>
            </p:nvCxnSpPr>
            <p:spPr>
              <a:xfrm>
                <a:off x="2783632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98DA05F-7F12-1D31-3432-3330D5BEE423}"/>
                  </a:ext>
                </a:extLst>
              </p:cNvPr>
              <p:cNvCxnSpPr/>
              <p:nvPr/>
            </p:nvCxnSpPr>
            <p:spPr>
              <a:xfrm>
                <a:off x="2927648" y="2276872"/>
                <a:ext cx="0" cy="17914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303F30C-603C-1BD4-42BC-F63B47091362}"/>
                </a:ext>
              </a:extLst>
            </p:cNvPr>
            <p:cNvGrpSpPr/>
            <p:nvPr/>
          </p:nvGrpSpPr>
          <p:grpSpPr>
            <a:xfrm>
              <a:off x="462971" y="6028742"/>
              <a:ext cx="3720738" cy="634426"/>
              <a:chOff x="3283478" y="5104542"/>
              <a:chExt cx="3720738" cy="634426"/>
            </a:xfrm>
            <a:solidFill>
              <a:schemeClr val="bg1"/>
            </a:solidFill>
          </p:grpSpPr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DE568E10-681E-D7D1-C16A-D76EE205CE7F}"/>
                  </a:ext>
                </a:extLst>
              </p:cNvPr>
              <p:cNvSpPr/>
              <p:nvPr/>
            </p:nvSpPr>
            <p:spPr>
              <a:xfrm rot="10800000">
                <a:off x="3283478" y="5176304"/>
                <a:ext cx="209600" cy="179149"/>
              </a:xfrm>
              <a:prstGeom prst="triangl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214B3B9-6D77-0912-11C9-0F359CB5EED8}"/>
                  </a:ext>
                </a:extLst>
              </p:cNvPr>
              <p:cNvCxnSpPr/>
              <p:nvPr/>
            </p:nvCxnSpPr>
            <p:spPr>
              <a:xfrm>
                <a:off x="3388277" y="5506925"/>
                <a:ext cx="0" cy="179149"/>
              </a:xfrm>
              <a:prstGeom prst="line">
                <a:avLst/>
              </a:prstGeom>
              <a:grpFill/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FD2117-F332-EFC7-579F-37B79743E3A7}"/>
                  </a:ext>
                </a:extLst>
              </p:cNvPr>
              <p:cNvSpPr txBox="1"/>
              <p:nvPr/>
            </p:nvSpPr>
            <p:spPr>
              <a:xfrm>
                <a:off x="3571511" y="5104542"/>
                <a:ext cx="301632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Causal disease variant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CC4D78-DB1E-114E-E5FD-632D8E1547F0}"/>
                  </a:ext>
                </a:extLst>
              </p:cNvPr>
              <p:cNvSpPr txBox="1"/>
              <p:nvPr/>
            </p:nvSpPr>
            <p:spPr>
              <a:xfrm>
                <a:off x="3571509" y="5431191"/>
                <a:ext cx="3432707" cy="30777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6"/>
                    </a:solidFill>
                  </a:rPr>
                  <a:t>Variant in perfect LD with causal variant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029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CEC9E13-3A7D-1298-F62A-B1603E2D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83" y="424304"/>
            <a:ext cx="7494517" cy="358250"/>
          </a:xfrm>
        </p:spPr>
        <p:txBody>
          <a:bodyPr>
            <a:normAutofit fontScale="90000"/>
          </a:bodyPr>
          <a:lstStyle/>
          <a:p>
            <a:r>
              <a:rPr lang="en-AU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How many risk loci are there are each GWAS association signal?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787881-B815-9D12-72AA-249ABCC94986}"/>
              </a:ext>
            </a:extLst>
          </p:cNvPr>
          <p:cNvSpPr txBox="1">
            <a:spLocks/>
          </p:cNvSpPr>
          <p:nvPr/>
        </p:nvSpPr>
        <p:spPr>
          <a:xfrm>
            <a:off x="10128448" y="5660572"/>
            <a:ext cx="1728192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 lang="en-US" altLang="en-US"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200" i="1" dirty="0"/>
              <a:t>Spain &amp; Barrett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200" i="1" dirty="0"/>
              <a:t>Hum Mol Genet</a:t>
            </a:r>
            <a:r>
              <a:rPr lang="en-AU" sz="1200" dirty="0"/>
              <a:t>, 2015</a:t>
            </a: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C88E7CE4-60B1-579C-17E5-84B0E8D9D4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6" y="1366980"/>
            <a:ext cx="7677150" cy="51571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6D722C7-AE41-4CDC-334D-E18E3054FEC1}"/>
              </a:ext>
            </a:extLst>
          </p:cNvPr>
          <p:cNvSpPr/>
          <p:nvPr/>
        </p:nvSpPr>
        <p:spPr>
          <a:xfrm>
            <a:off x="8328248" y="4679348"/>
            <a:ext cx="144016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C89045-B842-6A5F-9AB2-F69977DE9AF6}"/>
              </a:ext>
            </a:extLst>
          </p:cNvPr>
          <p:cNvSpPr/>
          <p:nvPr/>
        </p:nvSpPr>
        <p:spPr>
          <a:xfrm>
            <a:off x="5591944" y="1525844"/>
            <a:ext cx="4082305" cy="256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7B4CCC-9A4E-9D31-538C-125451F5318B}"/>
              </a:ext>
            </a:extLst>
          </p:cNvPr>
          <p:cNvSpPr/>
          <p:nvPr/>
        </p:nvSpPr>
        <p:spPr>
          <a:xfrm>
            <a:off x="5758111" y="4025008"/>
            <a:ext cx="4082305" cy="256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93C51-F059-9A42-FD3D-5F5C935EFD8C}"/>
              </a:ext>
            </a:extLst>
          </p:cNvPr>
          <p:cNvSpPr/>
          <p:nvPr/>
        </p:nvSpPr>
        <p:spPr>
          <a:xfrm>
            <a:off x="1531790" y="3990051"/>
            <a:ext cx="4082305" cy="256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7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A619-4431-CF48-F9F7-34AA2BD1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Independent and candidate SNPs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0902D-619A-34ED-47E8-EAB17E1025C4}"/>
              </a:ext>
            </a:extLst>
          </p:cNvPr>
          <p:cNvSpPr txBox="1"/>
          <p:nvPr/>
        </p:nvSpPr>
        <p:spPr>
          <a:xfrm>
            <a:off x="490595" y="1537479"/>
            <a:ext cx="11091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1. Independent significant SNPs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SNPs with 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P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-value &lt; 5e-8 and independent from each other at 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r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 </a:t>
            </a:r>
            <a:r>
              <a:rPr lang="en-AU" b="0" i="0" baseline="3000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2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 &lt; 0.6 (FUMA default, can be changed)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You can also provide your own list of SNPs to be the independent significant SNPs</a:t>
            </a:r>
            <a:endParaRPr lang="en-AU" b="0" i="0" dirty="0">
              <a:solidFill>
                <a:schemeClr val="accent4">
                  <a:lumMod val="75000"/>
                </a:schemeClr>
              </a:solidFill>
              <a:effectLst/>
              <a:latin typeface="Hardin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AU" b="1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2. Candidate SNPs: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For each independent SNP significant, all SNPs (regardless of whether they are in input data) that have 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r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 </a:t>
            </a:r>
            <a:r>
              <a:rPr lang="en-AU" b="0" i="0" baseline="3000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2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 &gt; 0.6 are included for further annotation.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These candidate SNPs can be filtered based on user-defined MAF (MAF &gt;=0.01 by default)</a:t>
            </a:r>
          </a:p>
          <a:p>
            <a:endParaRPr lang="en-AU" b="1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AU" b="1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3. Independent lead SNPs: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 </a:t>
            </a:r>
            <a:r>
              <a:rPr lang="en-AU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Independent significant SNPs</a:t>
            </a:r>
            <a:r>
              <a:rPr lang="en-AU" b="1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 </a:t>
            </a:r>
            <a:r>
              <a:rPr lang="en-AU" dirty="0">
                <a:solidFill>
                  <a:schemeClr val="accent4">
                    <a:lumMod val="75000"/>
                  </a:schemeClr>
                </a:solidFill>
                <a:latin typeface="Harding"/>
              </a:rPr>
              <a:t>that have 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r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 </a:t>
            </a:r>
            <a:r>
              <a:rPr lang="en-AU" b="0" i="0" baseline="3000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2</a:t>
            </a: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 &lt; 0.1. If 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r</a:t>
            </a:r>
            <a:r>
              <a:rPr lang="en-AU" b="0" i="1" baseline="3000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2 </a:t>
            </a:r>
            <a:r>
              <a:rPr lang="en-AU" b="0" i="1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 </a:t>
            </a:r>
            <a:r>
              <a:rPr lang="en-AU" b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for independent sig SNPs is set to 0.1, the independent lead and independent significant SNPs will be the same.</a:t>
            </a:r>
            <a:endParaRPr lang="en-AU" b="1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endParaRPr lang="en-AU" b="0" i="0" dirty="0">
              <a:solidFill>
                <a:schemeClr val="accent4">
                  <a:lumMod val="75000"/>
                </a:schemeClr>
              </a:solidFill>
              <a:effectLst/>
              <a:latin typeface="Harding"/>
            </a:endParaRPr>
          </a:p>
        </p:txBody>
      </p:sp>
    </p:spTree>
    <p:extLst>
      <p:ext uri="{BB962C8B-B14F-4D97-AF65-F5344CB8AC3E}">
        <p14:creationId xmlns:p14="http://schemas.microsoft.com/office/powerpoint/2010/main" val="25289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081-FC99-4994-14C5-A70D333F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Integration of Functional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5685-ECD6-69CB-679D-AF5D9E34D96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574157"/>
            <a:ext cx="10972440" cy="4617239"/>
          </a:xfrm>
        </p:spPr>
        <p:txBody>
          <a:bodyPr>
            <a:normAutofit/>
          </a:bodyPr>
          <a:lstStyle/>
          <a:p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Functional consequence of </a:t>
            </a:r>
            <a:r>
              <a:rPr lang="en-AU" sz="2400" b="1" u="sng" dirty="0">
                <a:solidFill>
                  <a:schemeClr val="accent4">
                    <a:lumMod val="75000"/>
                  </a:schemeClr>
                </a:solidFill>
              </a:rPr>
              <a:t>candidate SNPs </a:t>
            </a:r>
            <a:r>
              <a:rPr lang="en-AU" sz="2400" b="1" dirty="0">
                <a:solidFill>
                  <a:schemeClr val="accent4">
                    <a:lumMod val="75000"/>
                  </a:schemeClr>
                </a:solidFill>
              </a:rPr>
              <a:t>on genes using ANNOVAR</a:t>
            </a:r>
          </a:p>
          <a:p>
            <a:endParaRPr lang="en-A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4">
                    <a:lumMod val="75000"/>
                  </a:schemeClr>
                </a:solidFill>
              </a:rPr>
              <a:t>Combined Annotation Dependent Depletion (CADD)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Chromatin interaction information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The Genotype-Tissue Expression (</a:t>
            </a:r>
            <a:r>
              <a:rPr lang="en-AU" sz="2400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GTEx</a:t>
            </a:r>
            <a:r>
              <a:rPr lang="en-AU" sz="2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) and other </a:t>
            </a:r>
            <a:r>
              <a:rPr lang="en-AU" sz="2400" b="0" i="0" dirty="0" err="1">
                <a:solidFill>
                  <a:schemeClr val="accent4">
                    <a:lumMod val="75000"/>
                  </a:schemeClr>
                </a:solidFill>
                <a:effectLst/>
              </a:rPr>
              <a:t>eQTL</a:t>
            </a:r>
            <a:r>
              <a:rPr lang="en-AU" sz="2400" b="0" i="0" dirty="0">
                <a:solidFill>
                  <a:schemeClr val="accent4">
                    <a:lumMod val="75000"/>
                  </a:schemeClr>
                </a:solidFill>
                <a:effectLst/>
              </a:rPr>
              <a:t>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accent4">
                    <a:lumMod val="75000"/>
                  </a:schemeClr>
                </a:solidFill>
              </a:rPr>
              <a:t>Regulome DB</a:t>
            </a:r>
            <a:endParaRPr lang="en-AU" sz="2400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en-AU" sz="2400" b="0" i="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852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17D2-E150-24D1-2459-D92E881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</a:rPr>
              <a:t>Combined Annotation Dependent Depletion (CADD)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10A855-93D5-5664-6EC4-47FA76E9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" y="2311169"/>
            <a:ext cx="4675672" cy="35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D782D-F6B6-F489-AF41-BE18CDAF3F61}"/>
              </a:ext>
            </a:extLst>
          </p:cNvPr>
          <p:cNvSpPr txBox="1"/>
          <p:nvPr/>
        </p:nvSpPr>
        <p:spPr>
          <a:xfrm>
            <a:off x="5916168" y="2967335"/>
            <a:ext cx="553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Simulate all possible variants</a:t>
            </a:r>
          </a:p>
          <a:p>
            <a:pPr marL="342900" indent="-342900">
              <a:buFont typeface="+mj-lt"/>
              <a:buAutoNum type="arabicPeriod"/>
            </a:pPr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Compare  simulated variants with observed variants.</a:t>
            </a:r>
          </a:p>
          <a:p>
            <a:endParaRPr lang="en-AU" dirty="0">
              <a:solidFill>
                <a:schemeClr val="accent4">
                  <a:lumMod val="75000"/>
                </a:schemeClr>
              </a:solidFill>
              <a:latin typeface="Harding"/>
            </a:endParaRPr>
          </a:p>
          <a:p>
            <a:r>
              <a:rPr lang="en-AU" b="0" i="0" dirty="0">
                <a:solidFill>
                  <a:schemeClr val="accent4">
                    <a:lumMod val="75000"/>
                  </a:schemeClr>
                </a:solidFill>
                <a:effectLst/>
                <a:latin typeface="Harding"/>
              </a:rPr>
              <a:t>Deleterious variants — simulated variants that are depleted in observed data because of negative selection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826B1-5653-46C6-0526-F7E63BB48992}"/>
              </a:ext>
            </a:extLst>
          </p:cNvPr>
          <p:cNvSpPr txBox="1"/>
          <p:nvPr/>
        </p:nvSpPr>
        <p:spPr>
          <a:xfrm>
            <a:off x="609480" y="1387839"/>
            <a:ext cx="11281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A measure of variant deleteriousness (reduce organismal fitness) (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Kircher et al Nature Genetics 2014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7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17D2-E150-24D1-2459-D92E8817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</a:rPr>
              <a:t>Combined Annotation Dependent Depletion (CADD)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0D15E-0C53-3C3C-5846-BD8B84F3145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120" y="1561437"/>
            <a:ext cx="10972800" cy="48609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Proxy-neutral variants: </a:t>
            </a:r>
          </a:p>
          <a:p>
            <a:pPr marL="800100" lvl="1" indent="-342900"/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Variants arisen and become fixed in human populations since the split between humans and chimpanzees - mostly neutral given they have survived millions of years of purifying selection</a:t>
            </a:r>
          </a:p>
          <a:p>
            <a:pPr marL="800100" lvl="1" indent="-342900"/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Have allele frequency of 95 –100% in humans but are absent in the inferred genome sequence of the human-ape ancestor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/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Proxy-deleterious variants: </a:t>
            </a:r>
          </a:p>
          <a:p>
            <a:pPr marL="800100" lvl="1" indent="-342900"/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Simulated </a:t>
            </a:r>
            <a:r>
              <a:rPr lang="en-US" sz="1800" i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de novo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variants that would be observed in the absence of selective pressure - may include both neutral and deleterious alleles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Use these two sets of variants to identify genomic features (e.g. conservation, epigenetic modification, functional prediction) that best separates these two sets of variants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803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Queensland</Template>
  <TotalTime>6765</TotalTime>
  <Words>1768</Words>
  <Application>Microsoft Macintosh PowerPoint</Application>
  <PresentationFormat>Widescreen</PresentationFormat>
  <Paragraphs>229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Harding</vt:lpstr>
      <vt:lpstr>Helvetica</vt:lpstr>
      <vt:lpstr>Helvetica Neue</vt:lpstr>
      <vt:lpstr>Roboto</vt:lpstr>
      <vt:lpstr>Spectral</vt:lpstr>
      <vt:lpstr>Symbol</vt:lpstr>
      <vt:lpstr>Wingdings</vt:lpstr>
      <vt:lpstr>Office Theme</vt:lpstr>
      <vt:lpstr>Office Theme</vt:lpstr>
      <vt:lpstr>Functional annotation of GWAS summary data using FUMA</vt:lpstr>
      <vt:lpstr>PowerPoint Presentation</vt:lpstr>
      <vt:lpstr>PowerPoint Presentation</vt:lpstr>
      <vt:lpstr>GWAS are based on the principle of linkage disequilibrium (LD)</vt:lpstr>
      <vt:lpstr>How many risk loci are there are each GWAS association signal? </vt:lpstr>
      <vt:lpstr>Independent and candidate SNPs</vt:lpstr>
      <vt:lpstr>Integration of Functional Resources</vt:lpstr>
      <vt:lpstr>Combined Annotation Dependent Depletion (CADD) </vt:lpstr>
      <vt:lpstr>Combined Annotation Dependent Depletion (CADD) </vt:lpstr>
      <vt:lpstr>CADD</vt:lpstr>
      <vt:lpstr>Chromatin interaction</vt:lpstr>
      <vt:lpstr>PowerPoint Presentation</vt:lpstr>
      <vt:lpstr>Chromatin interaction</vt:lpstr>
      <vt:lpstr>eQTL mapping – mostly cis-regulation</vt:lpstr>
      <vt:lpstr>PowerPoint Presentation</vt:lpstr>
      <vt:lpstr>RegulomeDB</vt:lpstr>
      <vt:lpstr>GWAS to mechanism – the FTO story</vt:lpstr>
      <vt:lpstr>GWAS to mechanism –  the FTO story</vt:lpstr>
      <vt:lpstr>GWAS to mechanism –  the FTO story</vt:lpstr>
      <vt:lpstr>GWAS to mechanism –  the FTO story</vt:lpstr>
      <vt:lpstr>GWAS to mechanism –  the FTO story</vt:lpstr>
      <vt:lpstr>GWAS to mechanism –  the FTO story</vt:lpstr>
      <vt:lpstr>Lessons from the FTO story</vt:lpstr>
      <vt:lpstr>PowerPoint Presentation</vt:lpstr>
      <vt:lpstr>Gene-based tests</vt:lpstr>
      <vt:lpstr>Gene-based association test - MAGMA</vt:lpstr>
      <vt:lpstr>PowerPoint Presentation</vt:lpstr>
      <vt:lpstr>Gene-set analysis</vt:lpstr>
      <vt:lpstr>MAGMA gene-set analysis</vt:lpstr>
      <vt:lpstr>MAGMA gene-set analysis</vt:lpstr>
      <vt:lpstr>MAGMA tissue expression analysis</vt:lpstr>
      <vt:lpstr>FUMA Output</vt:lpstr>
      <vt:lpstr>Example: Role of microglia in Alzheimer’s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subject/>
  <dc:creator>Katrina Shimmin-Clarke</dc:creator>
  <dc:description/>
  <cp:lastModifiedBy>Shah, Sonia</cp:lastModifiedBy>
  <cp:revision>1153</cp:revision>
  <dcterms:created xsi:type="dcterms:W3CDTF">2022-05-13T01:47:19Z</dcterms:created>
  <dcterms:modified xsi:type="dcterms:W3CDTF">2024-06-28T02:29:27Z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ActionId">
    <vt:lpwstr>d96f5fcc-5603-43bf-977e-9b9329ffdd35</vt:lpwstr>
  </property>
  <property fmtid="{D5CDD505-2E9C-101B-9397-08002B2CF9AE}" pid="3" name="MSIP_Label_0f488380-630a-4f55-a077-a19445e3f360_ContentBits">
    <vt:lpwstr>0</vt:lpwstr>
  </property>
  <property fmtid="{D5CDD505-2E9C-101B-9397-08002B2CF9AE}" pid="4" name="MSIP_Label_0f488380-630a-4f55-a077-a19445e3f360_Enabled">
    <vt:lpwstr>true</vt:lpwstr>
  </property>
  <property fmtid="{D5CDD505-2E9C-101B-9397-08002B2CF9AE}" pid="5" name="MSIP_Label_0f488380-630a-4f55-a077-a19445e3f360_Method">
    <vt:lpwstr>Standard</vt:lpwstr>
  </property>
  <property fmtid="{D5CDD505-2E9C-101B-9397-08002B2CF9AE}" pid="6" name="MSIP_Label_0f488380-630a-4f55-a077-a19445e3f360_Name">
    <vt:lpwstr>OFFICIAL - INTERNAL</vt:lpwstr>
  </property>
  <property fmtid="{D5CDD505-2E9C-101B-9397-08002B2CF9AE}" pid="7" name="MSIP_Label_0f488380-630a-4f55-a077-a19445e3f360_SetDate">
    <vt:lpwstr>2022-05-03T03:06:24Z</vt:lpwstr>
  </property>
  <property fmtid="{D5CDD505-2E9C-101B-9397-08002B2CF9AE}" pid="8" name="MSIP_Label_0f488380-630a-4f55-a077-a19445e3f360_SiteId">
    <vt:lpwstr>b6e377cf-9db3-46cb-91a2-fad9605bb15c</vt:lpwstr>
  </property>
  <property fmtid="{D5CDD505-2E9C-101B-9397-08002B2CF9AE}" pid="9" name="PresentationFormat">
    <vt:lpwstr>Widescreen</vt:lpwstr>
  </property>
  <property fmtid="{D5CDD505-2E9C-101B-9397-08002B2CF9AE}" pid="10" name="Slides">
    <vt:r8>63</vt:r8>
  </property>
</Properties>
</file>