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1"/>
  </p:notesMasterIdLst>
  <p:sldIdLst>
    <p:sldId id="256" r:id="rId3"/>
    <p:sldId id="643" r:id="rId4"/>
    <p:sldId id="272" r:id="rId5"/>
    <p:sldId id="279" r:id="rId6"/>
    <p:sldId id="290" r:id="rId7"/>
    <p:sldId id="640" r:id="rId8"/>
    <p:sldId id="296" r:id="rId9"/>
    <p:sldId id="275" r:id="rId10"/>
    <p:sldId id="276" r:id="rId11"/>
    <p:sldId id="277" r:id="rId12"/>
    <p:sldId id="333" r:id="rId13"/>
    <p:sldId id="641" r:id="rId14"/>
    <p:sldId id="336" r:id="rId15"/>
    <p:sldId id="334" r:id="rId16"/>
    <p:sldId id="293" r:id="rId17"/>
    <p:sldId id="283" r:id="rId18"/>
    <p:sldId id="284" r:id="rId19"/>
    <p:sldId id="282" r:id="rId20"/>
    <p:sldId id="285" r:id="rId21"/>
    <p:sldId id="342" r:id="rId22"/>
    <p:sldId id="286" r:id="rId23"/>
    <p:sldId id="634" r:id="rId24"/>
    <p:sldId id="635" r:id="rId25"/>
    <p:sldId id="636" r:id="rId26"/>
    <p:sldId id="642" r:id="rId27"/>
    <p:sldId id="281" r:id="rId28"/>
    <p:sldId id="273" r:id="rId29"/>
    <p:sldId id="288" r:id="rId30"/>
    <p:sldId id="292" r:id="rId31"/>
    <p:sldId id="337" r:id="rId32"/>
    <p:sldId id="338" r:id="rId33"/>
    <p:sldId id="339" r:id="rId34"/>
    <p:sldId id="340" r:id="rId35"/>
    <p:sldId id="294" r:id="rId36"/>
    <p:sldId id="341" r:id="rId37"/>
    <p:sldId id="637" r:id="rId38"/>
    <p:sldId id="644" r:id="rId39"/>
    <p:sldId id="297" r:id="rId40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02D"/>
    <a:srgbClr val="F2F2F2"/>
    <a:srgbClr val="568099"/>
    <a:srgbClr val="398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3"/>
    <p:restoredTop sz="81636"/>
  </p:normalViewPr>
  <p:slideViewPr>
    <p:cSldViewPr snapToGrid="0">
      <p:cViewPr varScale="1">
        <p:scale>
          <a:sx n="86" d="100"/>
          <a:sy n="86" d="100"/>
        </p:scale>
        <p:origin x="19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8D477-7817-9A47-BCB4-0764D3B33535}" type="datetimeFigureOut">
              <a:rPr lang="en-US" smtClean="0"/>
              <a:t>6/28/24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CD162-2089-DA4B-A1C6-6B2640E2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4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51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6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7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45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94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92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33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92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11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50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26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04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7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06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22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83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55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49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35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94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89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334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8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83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86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26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3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45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50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24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5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65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CD162-2089-DA4B-A1C6-6B2640E224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07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/>
          <p:nvPr/>
        </p:nvPicPr>
        <p:blipFill>
          <a:blip r:embed="rId14"/>
          <a:stretch/>
        </p:blipFill>
        <p:spPr>
          <a:xfrm>
            <a:off x="10314000" y="360000"/>
            <a:ext cx="1509840" cy="394200"/>
          </a:xfrm>
          <a:prstGeom prst="rect">
            <a:avLst/>
          </a:prstGeom>
          <a:ln w="0">
            <a:noFill/>
          </a:ln>
        </p:spPr>
      </p:pic>
      <p:sp>
        <p:nvSpPr>
          <p:cNvPr id="6" name="Freeform: Shape 9"/>
          <p:cNvSpPr/>
          <p:nvPr/>
        </p:nvSpPr>
        <p:spPr>
          <a:xfrm>
            <a:off x="-360" y="0"/>
            <a:ext cx="12189960" cy="6870240"/>
          </a:xfrm>
          <a:custGeom>
            <a:avLst/>
            <a:gdLst/>
            <a:ahLst/>
            <a:cxnLst/>
            <a:rect l="l" t="t" r="r" b="b"/>
            <a:pathLst>
              <a:path w="12192000" h="6857754">
                <a:moveTo>
                  <a:pt x="0" y="0"/>
                </a:moveTo>
                <a:lnTo>
                  <a:pt x="12192000" y="0"/>
                </a:lnTo>
                <a:lnTo>
                  <a:pt x="12192000" y="5240201"/>
                </a:lnTo>
                <a:cubicBezTo>
                  <a:pt x="12134360" y="5220505"/>
                  <a:pt x="11296689" y="4822814"/>
                  <a:pt x="10416728" y="5286255"/>
                </a:cubicBezTo>
                <a:cubicBezTo>
                  <a:pt x="9967189" y="5522755"/>
                  <a:pt x="9070284" y="6395472"/>
                  <a:pt x="8988458" y="6493085"/>
                </a:cubicBezTo>
                <a:cubicBezTo>
                  <a:pt x="9362107" y="6178090"/>
                  <a:pt x="9534740" y="6023417"/>
                  <a:pt x="10312164" y="6259192"/>
                </a:cubicBezTo>
                <a:cubicBezTo>
                  <a:pt x="10997769" y="6466727"/>
                  <a:pt x="11756510" y="6798522"/>
                  <a:pt x="12192000" y="6857754"/>
                </a:cubicBezTo>
                <a:lnTo>
                  <a:pt x="3635124" y="6857754"/>
                </a:lnTo>
                <a:cubicBezTo>
                  <a:pt x="1517628" y="6213427"/>
                  <a:pt x="0" y="4456117"/>
                  <a:pt x="0" y="2702136"/>
                </a:cubicBezTo>
                <a:close/>
              </a:path>
            </a:pathLst>
          </a:custGeom>
          <a:gradFill rotWithShape="0">
            <a:gsLst>
              <a:gs pos="46000">
                <a:srgbClr val="51247A"/>
              </a:gs>
              <a:gs pos="100000">
                <a:srgbClr val="962A8B"/>
              </a:gs>
            </a:gsLst>
            <a:lin ang="10800000"/>
          </a:gradFill>
          <a:ln w="14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2"/>
          <p:cNvPicPr/>
          <p:nvPr/>
        </p:nvPicPr>
        <p:blipFill>
          <a:blip r:embed="rId15"/>
          <a:stretch/>
        </p:blipFill>
        <p:spPr>
          <a:xfrm>
            <a:off x="10314000" y="360000"/>
            <a:ext cx="1509840" cy="3942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AU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7"/>
          <p:cNvPicPr/>
          <p:nvPr/>
        </p:nvPicPr>
        <p:blipFill>
          <a:blip r:embed="rId14"/>
          <a:stretch/>
        </p:blipFill>
        <p:spPr>
          <a:xfrm>
            <a:off x="10314000" y="360000"/>
            <a:ext cx="1509840" cy="39420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AU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703519" y="1344425"/>
            <a:ext cx="8745173" cy="1293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AU" sz="4300" spc="-1" dirty="0">
                <a:solidFill>
                  <a:schemeClr val="bg1"/>
                </a:solidFill>
                <a:latin typeface="Arial"/>
              </a:rPr>
              <a:t>Module 6 Day 2</a:t>
            </a:r>
            <a:br>
              <a:rPr lang="en-AU" sz="4300" spc="-1" dirty="0">
                <a:solidFill>
                  <a:schemeClr val="bg1"/>
                </a:solidFill>
                <a:latin typeface="Arial"/>
              </a:rPr>
            </a:br>
            <a:br>
              <a:rPr lang="en-AU" sz="4300" spc="-1" dirty="0">
                <a:solidFill>
                  <a:schemeClr val="bg1"/>
                </a:solidFill>
                <a:latin typeface="Arial"/>
              </a:rPr>
            </a:br>
            <a:r>
              <a:rPr lang="en-AU" sz="4300" spc="-1" dirty="0">
                <a:solidFill>
                  <a:schemeClr val="bg1"/>
                </a:solidFill>
                <a:latin typeface="Arial"/>
              </a:rPr>
              <a:t>From genetic maps to medicine – </a:t>
            </a:r>
            <a:r>
              <a:rPr lang="en-US" sz="4400" dirty="0">
                <a:solidFill>
                  <a:schemeClr val="bg1"/>
                </a:solidFill>
              </a:rPr>
              <a:t>Using human genomics for preclinical drug target validation and safety evaluation</a:t>
            </a:r>
            <a:endParaRPr lang="en-AU" sz="43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A5CFFE-9789-D3D4-169B-8026D3B53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601" y="1556792"/>
            <a:ext cx="2272114" cy="10847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EB53DE-66BD-3B03-A0E2-86706761C3AA}"/>
              </a:ext>
            </a:extLst>
          </p:cNvPr>
          <p:cNvSpPr/>
          <p:nvPr/>
        </p:nvSpPr>
        <p:spPr>
          <a:xfrm>
            <a:off x="6616572" y="2964546"/>
            <a:ext cx="2215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200" lvl="2" indent="-457200"/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8250-4D0B-4EC2-DF61-D9B2BA5D45D7}"/>
              </a:ext>
            </a:extLst>
          </p:cNvPr>
          <p:cNvSpPr/>
          <p:nvPr/>
        </p:nvSpPr>
        <p:spPr>
          <a:xfrm>
            <a:off x="7155927" y="2843851"/>
            <a:ext cx="46231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indent="-457200"/>
            <a:r>
              <a:rPr lang="en-US" sz="2000" dirty="0">
                <a:solidFill>
                  <a:schemeClr val="accent4"/>
                </a:solidFill>
              </a:rPr>
              <a:t>cis-</a:t>
            </a:r>
            <a:r>
              <a:rPr lang="en-US" sz="2000" dirty="0" err="1">
                <a:solidFill>
                  <a:schemeClr val="accent4"/>
                </a:solidFill>
              </a:rPr>
              <a:t>eQTLs</a:t>
            </a:r>
            <a:r>
              <a:rPr lang="en-US" sz="2000" dirty="0">
                <a:solidFill>
                  <a:schemeClr val="accent4"/>
                </a:solidFill>
              </a:rPr>
              <a:t> as proxies for drug exposure.</a:t>
            </a:r>
          </a:p>
          <a:p>
            <a:pPr marL="360000" lvl="1" indent="-457200"/>
            <a:endParaRPr lang="en-US" sz="2000" dirty="0">
              <a:solidFill>
                <a:schemeClr val="accent4"/>
              </a:solidFill>
            </a:endParaRPr>
          </a:p>
          <a:p>
            <a:pPr marL="360000" lvl="1" indent="-457200"/>
            <a:r>
              <a:rPr lang="en-US" sz="2000" dirty="0">
                <a:solidFill>
                  <a:schemeClr val="accent4"/>
                </a:solidFill>
              </a:rPr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Gene expression easily measured in different tissues</a:t>
            </a:r>
          </a:p>
          <a:p>
            <a:pPr marL="360000" lvl="1" indent="-457200">
              <a:buFontTx/>
              <a:buChar char="-"/>
            </a:pPr>
            <a:endParaRPr lang="en-US" sz="2000" dirty="0">
              <a:solidFill>
                <a:schemeClr val="accent4"/>
              </a:solidFill>
            </a:endParaRPr>
          </a:p>
          <a:p>
            <a:pPr marL="0" lvl="1"/>
            <a:r>
              <a:rPr lang="en-US" sz="2000" dirty="0">
                <a:solidFill>
                  <a:schemeClr val="accent4"/>
                </a:solidFill>
              </a:rPr>
              <a:t>CONS: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Gene expression does not always translate to protein levels or activity</a:t>
            </a:r>
          </a:p>
        </p:txBody>
      </p:sp>
      <p:sp>
        <p:nvSpPr>
          <p:cNvPr id="18" name="Footer Placeholder 11">
            <a:extLst>
              <a:ext uri="{FF2B5EF4-FFF2-40B4-BE49-F238E27FC236}">
                <a16:creationId xmlns:a16="http://schemas.microsoft.com/office/drawing/2014/main" id="{EC1FA535-61C3-E3D7-CE26-6201C04E1788}"/>
              </a:ext>
            </a:extLst>
          </p:cNvPr>
          <p:cNvSpPr txBox="1">
            <a:spLocks/>
          </p:cNvSpPr>
          <p:nvPr/>
        </p:nvSpPr>
        <p:spPr>
          <a:xfrm>
            <a:off x="695326" y="6519171"/>
            <a:ext cx="3360109" cy="2402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/>
              <a:t>Sonia Shah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1C8D5175-B272-BA8C-9751-63ABFFA9714E}"/>
              </a:ext>
            </a:extLst>
          </p:cNvPr>
          <p:cNvSpPr txBox="1">
            <a:spLocks/>
          </p:cNvSpPr>
          <p:nvPr/>
        </p:nvSpPr>
        <p:spPr>
          <a:xfrm>
            <a:off x="288926" y="186680"/>
            <a:ext cx="9833642" cy="469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accent4"/>
                </a:solidFill>
              </a:rPr>
              <a:t>eQTLs</a:t>
            </a:r>
            <a:r>
              <a:rPr lang="en-US" sz="3600" dirty="0">
                <a:solidFill>
                  <a:schemeClr val="accent4"/>
                </a:solidFill>
              </a:rPr>
              <a:t> as instruments for MR analysis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DB8601-F464-CD2A-567D-BD5C2B7EF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756" y="1817224"/>
            <a:ext cx="4237168" cy="49944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52B044-FEEE-E76E-D78E-6AC5B0A8FC7F}"/>
              </a:ext>
            </a:extLst>
          </p:cNvPr>
          <p:cNvSpPr txBox="1"/>
          <p:nvPr/>
        </p:nvSpPr>
        <p:spPr>
          <a:xfrm>
            <a:off x="2759985" y="141009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F696DB-9357-E148-4F08-8C0DC25D8467}"/>
              </a:ext>
            </a:extLst>
          </p:cNvPr>
          <p:cNvSpPr txBox="1"/>
          <p:nvPr/>
        </p:nvSpPr>
        <p:spPr>
          <a:xfrm>
            <a:off x="5247561" y="141544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</a:t>
            </a:r>
          </a:p>
        </p:txBody>
      </p:sp>
    </p:spTree>
    <p:extLst>
      <p:ext uri="{BB962C8B-B14F-4D97-AF65-F5344CB8AC3E}">
        <p14:creationId xmlns:p14="http://schemas.microsoft.com/office/powerpoint/2010/main" val="1425370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A5CFFE-9789-D3D4-169B-8026D3B53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601" y="1556792"/>
            <a:ext cx="2272114" cy="10847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EB53DE-66BD-3B03-A0E2-86706761C3AA}"/>
              </a:ext>
            </a:extLst>
          </p:cNvPr>
          <p:cNvSpPr/>
          <p:nvPr/>
        </p:nvSpPr>
        <p:spPr>
          <a:xfrm>
            <a:off x="6616572" y="2964546"/>
            <a:ext cx="2215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7200" lvl="2" indent="-457200"/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8250-4D0B-4EC2-DF61-D9B2BA5D45D7}"/>
              </a:ext>
            </a:extLst>
          </p:cNvPr>
          <p:cNvSpPr/>
          <p:nvPr/>
        </p:nvSpPr>
        <p:spPr>
          <a:xfrm>
            <a:off x="7155927" y="2843851"/>
            <a:ext cx="4623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indent="-457200"/>
            <a:r>
              <a:rPr lang="en-US" sz="2000" dirty="0" err="1">
                <a:solidFill>
                  <a:schemeClr val="accent4"/>
                </a:solidFill>
              </a:rPr>
              <a:t>pQTLs</a:t>
            </a:r>
            <a:r>
              <a:rPr lang="en-US" sz="2000" dirty="0">
                <a:solidFill>
                  <a:schemeClr val="accent4"/>
                </a:solidFill>
              </a:rPr>
              <a:t> as proxies for drug exposure.</a:t>
            </a:r>
          </a:p>
          <a:p>
            <a:pPr marL="360000" lvl="1" indent="-457200"/>
            <a:endParaRPr lang="en-US" sz="2000" dirty="0">
              <a:solidFill>
                <a:schemeClr val="accent4"/>
              </a:solidFill>
            </a:endParaRPr>
          </a:p>
          <a:p>
            <a:pPr marL="360000" lvl="1" indent="-457200"/>
            <a:r>
              <a:rPr lang="en-US" sz="2000" dirty="0">
                <a:solidFill>
                  <a:schemeClr val="accent4"/>
                </a:solidFill>
              </a:rPr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Closer phenotype to drug effects</a:t>
            </a:r>
          </a:p>
          <a:p>
            <a:pPr marL="360000" lvl="1" indent="-457200">
              <a:buFontTx/>
              <a:buChar char="-"/>
            </a:pPr>
            <a:endParaRPr lang="en-US" sz="2000" dirty="0">
              <a:solidFill>
                <a:schemeClr val="accent4"/>
              </a:solidFill>
            </a:endParaRPr>
          </a:p>
          <a:p>
            <a:pPr marL="0" lvl="1"/>
            <a:r>
              <a:rPr lang="en-US" sz="2000" dirty="0">
                <a:solidFill>
                  <a:schemeClr val="accent4"/>
                </a:solidFill>
              </a:rPr>
              <a:t>CONS: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Difficult to measure outside of blood</a:t>
            </a:r>
          </a:p>
        </p:txBody>
      </p:sp>
      <p:sp>
        <p:nvSpPr>
          <p:cNvPr id="18" name="Footer Placeholder 11">
            <a:extLst>
              <a:ext uri="{FF2B5EF4-FFF2-40B4-BE49-F238E27FC236}">
                <a16:creationId xmlns:a16="http://schemas.microsoft.com/office/drawing/2014/main" id="{EC1FA535-61C3-E3D7-CE26-6201C04E1788}"/>
              </a:ext>
            </a:extLst>
          </p:cNvPr>
          <p:cNvSpPr txBox="1">
            <a:spLocks/>
          </p:cNvSpPr>
          <p:nvPr/>
        </p:nvSpPr>
        <p:spPr>
          <a:xfrm>
            <a:off x="695326" y="6519171"/>
            <a:ext cx="3360109" cy="2402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/>
              <a:t>Sonia Shah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1C8D5175-B272-BA8C-9751-63ABFFA9714E}"/>
              </a:ext>
            </a:extLst>
          </p:cNvPr>
          <p:cNvSpPr txBox="1">
            <a:spLocks/>
          </p:cNvSpPr>
          <p:nvPr/>
        </p:nvSpPr>
        <p:spPr>
          <a:xfrm>
            <a:off x="288926" y="186680"/>
            <a:ext cx="9833642" cy="469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accent4"/>
                </a:solidFill>
              </a:rPr>
              <a:t>pQTLs</a:t>
            </a:r>
            <a:r>
              <a:rPr lang="en-US" sz="3600" dirty="0">
                <a:solidFill>
                  <a:schemeClr val="accent4"/>
                </a:solidFill>
              </a:rPr>
              <a:t> as instruments for MR analysis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DB8601-F464-CD2A-567D-BD5C2B7EF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756" y="1817224"/>
            <a:ext cx="4237168" cy="49944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52B044-FEEE-E76E-D78E-6AC5B0A8FC7F}"/>
              </a:ext>
            </a:extLst>
          </p:cNvPr>
          <p:cNvSpPr txBox="1"/>
          <p:nvPr/>
        </p:nvSpPr>
        <p:spPr>
          <a:xfrm>
            <a:off x="2759985" y="141009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F696DB-9357-E148-4F08-8C0DC25D8467}"/>
              </a:ext>
            </a:extLst>
          </p:cNvPr>
          <p:cNvSpPr txBox="1"/>
          <p:nvPr/>
        </p:nvSpPr>
        <p:spPr>
          <a:xfrm>
            <a:off x="5247561" y="141544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87F972-13FA-E54B-AB28-AA3ACEC4FD47}"/>
              </a:ext>
            </a:extLst>
          </p:cNvPr>
          <p:cNvSpPr txBox="1"/>
          <p:nvPr/>
        </p:nvSpPr>
        <p:spPr>
          <a:xfrm rot="16200000">
            <a:off x="4330306" y="3522511"/>
            <a:ext cx="1155625" cy="23083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Protein expression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8D667-D423-7475-7227-D0156155F8A8}"/>
              </a:ext>
            </a:extLst>
          </p:cNvPr>
          <p:cNvSpPr txBox="1"/>
          <p:nvPr/>
        </p:nvSpPr>
        <p:spPr>
          <a:xfrm>
            <a:off x="5468546" y="5628635"/>
            <a:ext cx="890253" cy="415498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Protein expression unchanged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705FF-8497-20B4-FE2B-B5A7203DE592}"/>
              </a:ext>
            </a:extLst>
          </p:cNvPr>
          <p:cNvSpPr txBox="1"/>
          <p:nvPr/>
        </p:nvSpPr>
        <p:spPr>
          <a:xfrm>
            <a:off x="4719033" y="5628635"/>
            <a:ext cx="704003" cy="415498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Lower Protein expression</a:t>
            </a:r>
          </a:p>
        </p:txBody>
      </p:sp>
    </p:spTree>
    <p:extLst>
      <p:ext uri="{BB962C8B-B14F-4D97-AF65-F5344CB8AC3E}">
        <p14:creationId xmlns:p14="http://schemas.microsoft.com/office/powerpoint/2010/main" val="66062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644352-FE7E-6308-6490-8E7DB6291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244600"/>
            <a:ext cx="90043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89843-F4D1-6DA5-7402-F5A9F27C56A7}"/>
              </a:ext>
            </a:extLst>
          </p:cNvPr>
          <p:cNvSpPr txBox="1"/>
          <p:nvPr/>
        </p:nvSpPr>
        <p:spPr>
          <a:xfrm>
            <a:off x="2968054" y="6130975"/>
            <a:ext cx="610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Gill et al </a:t>
            </a:r>
            <a:r>
              <a:rPr lang="en-US" dirty="0" err="1"/>
              <a:t>Wellcome</a:t>
            </a:r>
            <a:r>
              <a:rPr lang="en-US" dirty="0"/>
              <a:t> Open Research 2021</a:t>
            </a:r>
          </a:p>
        </p:txBody>
      </p:sp>
    </p:spTree>
    <p:extLst>
      <p:ext uri="{BB962C8B-B14F-4D97-AF65-F5344CB8AC3E}">
        <p14:creationId xmlns:p14="http://schemas.microsoft.com/office/powerpoint/2010/main" val="131883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EAD580-49D9-28F4-6644-54A5EC9D847F}"/>
              </a:ext>
            </a:extLst>
          </p:cNvPr>
          <p:cNvSpPr/>
          <p:nvPr/>
        </p:nvSpPr>
        <p:spPr>
          <a:xfrm>
            <a:off x="6564934" y="1305341"/>
            <a:ext cx="53894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accent4"/>
                </a:solidFill>
              </a:rPr>
              <a:t>MR assumptions:</a:t>
            </a:r>
          </a:p>
          <a:p>
            <a:r>
              <a:rPr lang="en-AU" dirty="0">
                <a:solidFill>
                  <a:schemeClr val="accent4"/>
                </a:solidFill>
              </a:rPr>
              <a:t>1: Genetic variant strongly associates with the exposure (instrument strength: R</a:t>
            </a:r>
            <a:r>
              <a:rPr lang="en-AU" baseline="30000" dirty="0">
                <a:solidFill>
                  <a:schemeClr val="accent4"/>
                </a:solidFill>
              </a:rPr>
              <a:t>2</a:t>
            </a:r>
            <a:r>
              <a:rPr lang="en-AU" dirty="0">
                <a:solidFill>
                  <a:schemeClr val="accent4"/>
                </a:solidFill>
              </a:rPr>
              <a:t>, F-statistics)</a:t>
            </a:r>
          </a:p>
          <a:p>
            <a:endParaRPr lang="en-AU" dirty="0">
              <a:solidFill>
                <a:schemeClr val="accent4"/>
              </a:solidFill>
            </a:endParaRPr>
          </a:p>
          <a:p>
            <a:r>
              <a:rPr lang="en-AU" dirty="0">
                <a:solidFill>
                  <a:schemeClr val="accent4"/>
                </a:solidFill>
              </a:rPr>
              <a:t>2: Genetic variant does not influence the outcome through a confounding pathway e.g. </a:t>
            </a:r>
          </a:p>
          <a:p>
            <a:endParaRPr lang="en-AU" dirty="0">
              <a:solidFill>
                <a:schemeClr val="accent4"/>
              </a:solidFill>
            </a:endParaRPr>
          </a:p>
          <a:p>
            <a:r>
              <a:rPr lang="en-AU" dirty="0">
                <a:solidFill>
                  <a:schemeClr val="accent4"/>
                </a:solidFill>
              </a:rPr>
              <a:t>3: Effect of genetic variant on outcome is via effect on drug target</a:t>
            </a:r>
          </a:p>
          <a:p>
            <a:endParaRPr lang="en-AU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Drug target MR tend to use a genetic variants from a single genomic region near the target gene (cis-MR)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Multi-SNP analysis when multiple independent cis-variants exist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Genetic variants need to replicate the effect of the drug</a:t>
            </a:r>
            <a:endParaRPr lang="en-AU" dirty="0">
              <a:solidFill>
                <a:schemeClr val="accent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7923BC-3FF7-4EF3-461C-01C0C34BC40A}"/>
              </a:ext>
            </a:extLst>
          </p:cNvPr>
          <p:cNvSpPr txBox="1"/>
          <p:nvPr/>
        </p:nvSpPr>
        <p:spPr>
          <a:xfrm>
            <a:off x="141232" y="6417106"/>
            <a:ext cx="437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Burgess et al Am J Hum Genet 2023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C6190BD-360E-88BA-14CD-7A799554584C}"/>
              </a:ext>
            </a:extLst>
          </p:cNvPr>
          <p:cNvSpPr txBox="1">
            <a:spLocks/>
          </p:cNvSpPr>
          <p:nvPr/>
        </p:nvSpPr>
        <p:spPr>
          <a:xfrm>
            <a:off x="288926" y="186680"/>
            <a:ext cx="9833642" cy="469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</a:rPr>
              <a:t>Assumptions of MR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EC7C97-CCD3-6512-4B33-3790020E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2" y="1532080"/>
            <a:ext cx="6186054" cy="442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42026B-3DA3-236C-93C2-FD5CFB159A6C}"/>
              </a:ext>
            </a:extLst>
          </p:cNvPr>
          <p:cNvSpPr/>
          <p:nvPr/>
        </p:nvSpPr>
        <p:spPr>
          <a:xfrm>
            <a:off x="1460500" y="1397000"/>
            <a:ext cx="3873500" cy="749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E17E80-7CC8-1B09-9007-31597FE4E2BB}"/>
              </a:ext>
            </a:extLst>
          </p:cNvPr>
          <p:cNvSpPr/>
          <p:nvPr/>
        </p:nvSpPr>
        <p:spPr>
          <a:xfrm>
            <a:off x="1332247" y="6037138"/>
            <a:ext cx="3873500" cy="749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7B9CD1-5D5C-CC6B-D435-602A14DB74AD}"/>
              </a:ext>
            </a:extLst>
          </p:cNvPr>
          <p:cNvSpPr/>
          <p:nvPr/>
        </p:nvSpPr>
        <p:spPr>
          <a:xfrm>
            <a:off x="1618938" y="5446010"/>
            <a:ext cx="3447737" cy="504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5D517-5377-1CFB-FED0-7C248827BD7C}"/>
              </a:ext>
            </a:extLst>
          </p:cNvPr>
          <p:cNvSpPr txBox="1"/>
          <p:nvPr/>
        </p:nvSpPr>
        <p:spPr>
          <a:xfrm>
            <a:off x="1778418" y="5518515"/>
            <a:ext cx="3372787" cy="523220"/>
          </a:xfrm>
          <a:prstGeom prst="rect">
            <a:avLst/>
          </a:prstGeom>
          <a:solidFill>
            <a:srgbClr val="50702D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Assumption 3: variant is not associated with outcome though a different pathway</a:t>
            </a:r>
          </a:p>
        </p:txBody>
      </p:sp>
    </p:spTree>
    <p:extLst>
      <p:ext uri="{BB962C8B-B14F-4D97-AF65-F5344CB8AC3E}">
        <p14:creationId xmlns:p14="http://schemas.microsoft.com/office/powerpoint/2010/main" val="4527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056BACD-03D8-CE67-6ABF-BB3D718343AE}"/>
              </a:ext>
            </a:extLst>
          </p:cNvPr>
          <p:cNvCxnSpPr>
            <a:cxnSpLocks/>
          </p:cNvCxnSpPr>
          <p:nvPr/>
        </p:nvCxnSpPr>
        <p:spPr>
          <a:xfrm>
            <a:off x="2479955" y="4851682"/>
            <a:ext cx="13858" cy="703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893361-40F0-C2CE-A56B-6BEABE0E19FF}"/>
              </a:ext>
            </a:extLst>
          </p:cNvPr>
          <p:cNvGrpSpPr/>
          <p:nvPr/>
        </p:nvGrpSpPr>
        <p:grpSpPr>
          <a:xfrm>
            <a:off x="6564157" y="2132524"/>
            <a:ext cx="720437" cy="383187"/>
            <a:chOff x="1828799" y="1163782"/>
            <a:chExt cx="720437" cy="383187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3BEA4EB5-65C6-B7E8-C4E9-E8AE7D0E9ACC}"/>
                </a:ext>
              </a:extLst>
            </p:cNvPr>
            <p:cNvSpPr/>
            <p:nvPr/>
          </p:nvSpPr>
          <p:spPr>
            <a:xfrm>
              <a:off x="1828799" y="1163782"/>
              <a:ext cx="720437" cy="3693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04A249-6BD8-D898-7248-568ED6D57973}"/>
                </a:ext>
              </a:extLst>
            </p:cNvPr>
            <p:cNvSpPr txBox="1"/>
            <p:nvPr/>
          </p:nvSpPr>
          <p:spPr>
            <a:xfrm>
              <a:off x="1828799" y="1177637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SNP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0C3143-D2F3-372A-3173-541CFCFFBFD3}"/>
              </a:ext>
            </a:extLst>
          </p:cNvPr>
          <p:cNvGrpSpPr/>
          <p:nvPr/>
        </p:nvGrpSpPr>
        <p:grpSpPr>
          <a:xfrm>
            <a:off x="4853703" y="3448524"/>
            <a:ext cx="1399303" cy="475795"/>
            <a:chOff x="312309" y="2465927"/>
            <a:chExt cx="1399303" cy="47579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499E2BD-D629-EB5E-AC14-A2CFB3017A51}"/>
                </a:ext>
              </a:extLst>
            </p:cNvPr>
            <p:cNvSpPr/>
            <p:nvPr/>
          </p:nvSpPr>
          <p:spPr>
            <a:xfrm>
              <a:off x="353291" y="2465927"/>
              <a:ext cx="1233054" cy="47579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1A963D7-5A35-1B92-3C2F-3AEC5359E4D6}"/>
                </a:ext>
              </a:extLst>
            </p:cNvPr>
            <p:cNvSpPr txBox="1"/>
            <p:nvPr/>
          </p:nvSpPr>
          <p:spPr>
            <a:xfrm>
              <a:off x="312309" y="2500783"/>
              <a:ext cx="1399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Drug target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3ECF1F-41A5-F186-14BD-5A97E3E1C353}"/>
              </a:ext>
            </a:extLst>
          </p:cNvPr>
          <p:cNvGrpSpPr/>
          <p:nvPr/>
        </p:nvGrpSpPr>
        <p:grpSpPr>
          <a:xfrm>
            <a:off x="7365989" y="3413644"/>
            <a:ext cx="1790700" cy="646331"/>
            <a:chOff x="2810740" y="2140097"/>
            <a:chExt cx="1790700" cy="64633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5BB5B96-48D9-545C-4969-487A3FEF3BFB}"/>
                </a:ext>
              </a:extLst>
            </p:cNvPr>
            <p:cNvSpPr/>
            <p:nvPr/>
          </p:nvSpPr>
          <p:spPr>
            <a:xfrm>
              <a:off x="3082638" y="2174977"/>
              <a:ext cx="1233054" cy="47579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0EA5AE-8D69-E1C5-BA48-266868A9100A}"/>
                </a:ext>
              </a:extLst>
            </p:cNvPr>
            <p:cNvSpPr txBox="1"/>
            <p:nvPr/>
          </p:nvSpPr>
          <p:spPr>
            <a:xfrm>
              <a:off x="2810740" y="2140097"/>
              <a:ext cx="1790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 sent outdoors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A47F5F5-83E5-FD80-7ED4-6DD94B8C3EA4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5511212" y="2515711"/>
            <a:ext cx="1413164" cy="932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6CA227-803D-22BA-6AB8-83E5DA5F0326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6945157" y="2515711"/>
            <a:ext cx="1309257" cy="932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A44AD06-5259-CE8D-CCEB-2ABBDB4BC59A}"/>
              </a:ext>
            </a:extLst>
          </p:cNvPr>
          <p:cNvSpPr txBox="1"/>
          <p:nvPr/>
        </p:nvSpPr>
        <p:spPr>
          <a:xfrm>
            <a:off x="5628975" y="615711"/>
            <a:ext cx="2632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HORIZONTAL PLEIOTROPY – MR ASSUMPTION  INVALID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D2AF01-13D6-7118-BA1E-82D3B554860B}"/>
              </a:ext>
            </a:extLst>
          </p:cNvPr>
          <p:cNvCxnSpPr/>
          <p:nvPr/>
        </p:nvCxnSpPr>
        <p:spPr>
          <a:xfrm flipH="1">
            <a:off x="8320224" y="3947199"/>
            <a:ext cx="1" cy="831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43C907D-FB27-80D4-4126-114373A35573}"/>
              </a:ext>
            </a:extLst>
          </p:cNvPr>
          <p:cNvGrpSpPr/>
          <p:nvPr/>
        </p:nvGrpSpPr>
        <p:grpSpPr>
          <a:xfrm>
            <a:off x="7724480" y="4808465"/>
            <a:ext cx="1233054" cy="475795"/>
            <a:chOff x="6022112" y="4808465"/>
            <a:chExt cx="1233054" cy="475795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C159D19-349A-C8C9-1310-DD107E2FE27A}"/>
                </a:ext>
              </a:extLst>
            </p:cNvPr>
            <p:cNvSpPr/>
            <p:nvPr/>
          </p:nvSpPr>
          <p:spPr>
            <a:xfrm>
              <a:off x="6022112" y="4808465"/>
              <a:ext cx="1233054" cy="47579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2E6002C-47C8-E5FA-D7BE-A4EFCF10C2CD}"/>
                </a:ext>
              </a:extLst>
            </p:cNvPr>
            <p:cNvSpPr txBox="1"/>
            <p:nvPr/>
          </p:nvSpPr>
          <p:spPr>
            <a:xfrm>
              <a:off x="6293436" y="4896200"/>
              <a:ext cx="704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CVD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DADAF76-1A2F-47E6-39E7-F951398B95C2}"/>
              </a:ext>
            </a:extLst>
          </p:cNvPr>
          <p:cNvGrpSpPr/>
          <p:nvPr/>
        </p:nvGrpSpPr>
        <p:grpSpPr>
          <a:xfrm>
            <a:off x="2116277" y="1840424"/>
            <a:ext cx="720437" cy="383187"/>
            <a:chOff x="1828799" y="1163782"/>
            <a:chExt cx="720437" cy="383187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82B4EBBD-1EE0-489C-99B5-A034FD593331}"/>
                </a:ext>
              </a:extLst>
            </p:cNvPr>
            <p:cNvSpPr/>
            <p:nvPr/>
          </p:nvSpPr>
          <p:spPr>
            <a:xfrm>
              <a:off x="1828799" y="1163782"/>
              <a:ext cx="720437" cy="3693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C4AFE9E-FAF9-DBD0-7647-7BD4F09237A8}"/>
                </a:ext>
              </a:extLst>
            </p:cNvPr>
            <p:cNvSpPr txBox="1"/>
            <p:nvPr/>
          </p:nvSpPr>
          <p:spPr>
            <a:xfrm>
              <a:off x="1828799" y="1177637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SNP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EB2BC2B-8EC7-B2A8-B168-A78DD73C322D}"/>
              </a:ext>
            </a:extLst>
          </p:cNvPr>
          <p:cNvCxnSpPr>
            <a:cxnSpLocks/>
          </p:cNvCxnSpPr>
          <p:nvPr/>
        </p:nvCxnSpPr>
        <p:spPr>
          <a:xfrm>
            <a:off x="2464947" y="2195887"/>
            <a:ext cx="0" cy="844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60FB776-D60E-AF9C-2CAD-1E527E62C954}"/>
              </a:ext>
            </a:extLst>
          </p:cNvPr>
          <p:cNvSpPr txBox="1"/>
          <p:nvPr/>
        </p:nvSpPr>
        <p:spPr>
          <a:xfrm>
            <a:off x="1009069" y="600609"/>
            <a:ext cx="2632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CAUSAL</a:t>
            </a:r>
          </a:p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PATHWAY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63CBB88-DFA8-9E3C-5622-701D13B149DD}"/>
              </a:ext>
            </a:extLst>
          </p:cNvPr>
          <p:cNvCxnSpPr>
            <a:cxnSpLocks/>
          </p:cNvCxnSpPr>
          <p:nvPr/>
        </p:nvCxnSpPr>
        <p:spPr>
          <a:xfrm>
            <a:off x="2462637" y="3563392"/>
            <a:ext cx="13858" cy="703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0BB3613-9D8D-59E8-0A9B-0BC9673EEA67}"/>
              </a:ext>
            </a:extLst>
          </p:cNvPr>
          <p:cNvGrpSpPr/>
          <p:nvPr/>
        </p:nvGrpSpPr>
        <p:grpSpPr>
          <a:xfrm>
            <a:off x="1873237" y="5596814"/>
            <a:ext cx="1498025" cy="475795"/>
            <a:chOff x="1582877" y="6057937"/>
            <a:chExt cx="1498025" cy="475795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8823F0A-92FB-B3DD-6AAB-5CB6C8426E65}"/>
                </a:ext>
              </a:extLst>
            </p:cNvPr>
            <p:cNvSpPr/>
            <p:nvPr/>
          </p:nvSpPr>
          <p:spPr>
            <a:xfrm>
              <a:off x="1582877" y="6057937"/>
              <a:ext cx="1233054" cy="47579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FF2A9A3-F2B4-C3D6-2512-8C63AD1F566E}"/>
                </a:ext>
              </a:extLst>
            </p:cNvPr>
            <p:cNvSpPr txBox="1"/>
            <p:nvPr/>
          </p:nvSpPr>
          <p:spPr>
            <a:xfrm>
              <a:off x="1847849" y="6115127"/>
              <a:ext cx="1233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CVD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3075433-BB69-6137-85AF-D37D39529E32}"/>
              </a:ext>
            </a:extLst>
          </p:cNvPr>
          <p:cNvGrpSpPr/>
          <p:nvPr/>
        </p:nvGrpSpPr>
        <p:grpSpPr>
          <a:xfrm>
            <a:off x="1798780" y="3084817"/>
            <a:ext cx="1410848" cy="475795"/>
            <a:chOff x="1550556" y="4690881"/>
            <a:chExt cx="1410848" cy="47579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C22D1EE-369C-EC72-7911-FC9F1BACB6D8}"/>
                </a:ext>
              </a:extLst>
            </p:cNvPr>
            <p:cNvSpPr/>
            <p:nvPr/>
          </p:nvSpPr>
          <p:spPr>
            <a:xfrm>
              <a:off x="1596732" y="4690881"/>
              <a:ext cx="1233054" cy="47579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7883894-55C7-8C61-309A-B99EC344D2F9}"/>
                </a:ext>
              </a:extLst>
            </p:cNvPr>
            <p:cNvSpPr txBox="1"/>
            <p:nvPr/>
          </p:nvSpPr>
          <p:spPr>
            <a:xfrm>
              <a:off x="1550556" y="4718570"/>
              <a:ext cx="141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Drug target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3D73161-4B84-B31D-9EC5-8F945A2C5B55}"/>
              </a:ext>
            </a:extLst>
          </p:cNvPr>
          <p:cNvGrpSpPr/>
          <p:nvPr/>
        </p:nvGrpSpPr>
        <p:grpSpPr>
          <a:xfrm>
            <a:off x="1846981" y="4321224"/>
            <a:ext cx="1289721" cy="475795"/>
            <a:chOff x="1582877" y="5283347"/>
            <a:chExt cx="1289721" cy="47579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CFC522E-B493-A63A-78EA-36DA6AC38FCF}"/>
                </a:ext>
              </a:extLst>
            </p:cNvPr>
            <p:cNvSpPr/>
            <p:nvPr/>
          </p:nvSpPr>
          <p:spPr>
            <a:xfrm>
              <a:off x="1582877" y="5283347"/>
              <a:ext cx="1233054" cy="47579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661BC8C-EF0C-3A97-F991-E29EF17256FE}"/>
                </a:ext>
              </a:extLst>
            </p:cNvPr>
            <p:cNvSpPr txBox="1"/>
            <p:nvPr/>
          </p:nvSpPr>
          <p:spPr>
            <a:xfrm>
              <a:off x="1639545" y="5344763"/>
              <a:ext cx="1233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Vitamin-D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D9989FF-6330-E1A0-833E-F7B3F982E893}"/>
              </a:ext>
            </a:extLst>
          </p:cNvPr>
          <p:cNvCxnSpPr>
            <a:cxnSpLocks/>
          </p:cNvCxnSpPr>
          <p:nvPr/>
        </p:nvCxnSpPr>
        <p:spPr>
          <a:xfrm>
            <a:off x="5513404" y="3945836"/>
            <a:ext cx="13858" cy="703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DCD92E1-E737-C13F-EA28-8674B078802D}"/>
              </a:ext>
            </a:extLst>
          </p:cNvPr>
          <p:cNvGrpSpPr/>
          <p:nvPr/>
        </p:nvGrpSpPr>
        <p:grpSpPr>
          <a:xfrm>
            <a:off x="4897748" y="4703668"/>
            <a:ext cx="1289721" cy="475795"/>
            <a:chOff x="1582877" y="5283347"/>
            <a:chExt cx="1289721" cy="4757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ED70B5E-6E73-9082-51A0-9884895CEB0C}"/>
                </a:ext>
              </a:extLst>
            </p:cNvPr>
            <p:cNvSpPr/>
            <p:nvPr/>
          </p:nvSpPr>
          <p:spPr>
            <a:xfrm>
              <a:off x="1582877" y="5283347"/>
              <a:ext cx="1233054" cy="47579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84EB84-624F-FAAA-4481-EDDFBFB2A123}"/>
                </a:ext>
              </a:extLst>
            </p:cNvPr>
            <p:cNvSpPr txBox="1"/>
            <p:nvPr/>
          </p:nvSpPr>
          <p:spPr>
            <a:xfrm>
              <a:off x="1639545" y="5344763"/>
              <a:ext cx="1233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Vitamin-D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842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210F1-37FF-F15A-03FC-44224BA7F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055" y="2175176"/>
            <a:ext cx="5019933" cy="2704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23584-6B7C-E0F7-7B15-B49CEA67CAF6}"/>
              </a:ext>
            </a:extLst>
          </p:cNvPr>
          <p:cNvSpPr txBox="1"/>
          <p:nvPr/>
        </p:nvSpPr>
        <p:spPr>
          <a:xfrm>
            <a:off x="450411" y="437325"/>
            <a:ext cx="952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Genetics for drug target validation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77490-3C36-843C-59FF-222E5F06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20" y="1778341"/>
            <a:ext cx="5713284" cy="4017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878A3C-FF97-70DE-A722-51063B93A222}"/>
              </a:ext>
            </a:extLst>
          </p:cNvPr>
          <p:cNvSpPr txBox="1"/>
          <p:nvPr/>
        </p:nvSpPr>
        <p:spPr>
          <a:xfrm>
            <a:off x="6873766" y="5139559"/>
            <a:ext cx="4340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 dirty="0">
                <a:solidFill>
                  <a:srgbClr val="222222"/>
                </a:solidFill>
                <a:effectLst/>
                <a:latin typeface="Harding"/>
              </a:rPr>
              <a:t>Drugs that only progressed until phase I –2.0% had genetic support for target-</a:t>
            </a:r>
          </a:p>
          <a:p>
            <a:endParaRPr lang="en-AU" dirty="0">
              <a:solidFill>
                <a:srgbClr val="222222"/>
              </a:solidFill>
              <a:latin typeface="Harding"/>
            </a:endParaRPr>
          </a:p>
          <a:p>
            <a:r>
              <a:rPr lang="en-AU" b="0" i="0" dirty="0">
                <a:solidFill>
                  <a:srgbClr val="222222"/>
                </a:solidFill>
                <a:effectLst/>
                <a:latin typeface="Harding"/>
              </a:rPr>
              <a:t>Drugs that were approved - 8.2% had genetic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514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7D4260-6742-109A-01A1-4EF8165B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48" y="3384487"/>
            <a:ext cx="9903053" cy="2976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B643A-9C77-4AD6-B26F-DBD1BB1ABAF7}"/>
              </a:ext>
            </a:extLst>
          </p:cNvPr>
          <p:cNvSpPr txBox="1"/>
          <p:nvPr/>
        </p:nvSpPr>
        <p:spPr>
          <a:xfrm>
            <a:off x="2919665" y="63614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www.fda.gov</a:t>
            </a:r>
            <a:r>
              <a:rPr lang="en-US" dirty="0"/>
              <a:t>/media/102332/download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01A63A-3E16-FF7A-A5D5-C851C909A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369" y="1319748"/>
            <a:ext cx="5747083" cy="1867576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FA03CFB-739D-23AB-8AF7-EB84B55F0A5C}"/>
              </a:ext>
            </a:extLst>
          </p:cNvPr>
          <p:cNvSpPr txBox="1">
            <a:spLocks/>
          </p:cNvSpPr>
          <p:nvPr/>
        </p:nvSpPr>
        <p:spPr>
          <a:xfrm>
            <a:off x="288926" y="186680"/>
            <a:ext cx="9833642" cy="469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</a:rPr>
              <a:t>Example: </a:t>
            </a:r>
            <a:r>
              <a:rPr lang="en-US" sz="3600" dirty="0" err="1">
                <a:solidFill>
                  <a:schemeClr val="accent4"/>
                </a:solidFill>
              </a:rPr>
              <a:t>Darapladib</a:t>
            </a:r>
            <a:endParaRPr lang="en-US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23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81DC285-A2D2-C885-BBE8-53F76F6F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61" y="782743"/>
            <a:ext cx="8477372" cy="60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A39E9A-6BBB-518D-53B1-D6E01955D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890" y="5032440"/>
            <a:ext cx="3462130" cy="1804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2A6862-F742-9A3B-9996-B76426A4ABB5}"/>
              </a:ext>
            </a:extLst>
          </p:cNvPr>
          <p:cNvSpPr/>
          <p:nvPr/>
        </p:nvSpPr>
        <p:spPr>
          <a:xfrm>
            <a:off x="4540469" y="357352"/>
            <a:ext cx="4282689" cy="650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C70138-28FD-77FA-1127-A6ED60C23257}"/>
              </a:ext>
            </a:extLst>
          </p:cNvPr>
          <p:cNvSpPr txBox="1">
            <a:spLocks/>
          </p:cNvSpPr>
          <p:nvPr/>
        </p:nvSpPr>
        <p:spPr>
          <a:xfrm>
            <a:off x="288926" y="186680"/>
            <a:ext cx="9833642" cy="469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</a:rPr>
              <a:t>Example: </a:t>
            </a:r>
            <a:r>
              <a:rPr lang="en-US" sz="3600" dirty="0" err="1">
                <a:solidFill>
                  <a:schemeClr val="accent4"/>
                </a:solidFill>
              </a:rPr>
              <a:t>Darapladib</a:t>
            </a:r>
            <a:endParaRPr lang="en-US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56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1.">
            <a:extLst>
              <a:ext uri="{FF2B5EF4-FFF2-40B4-BE49-F238E27FC236}">
                <a16:creationId xmlns:a16="http://schemas.microsoft.com/office/drawing/2014/main" id="{3D3AB0F8-FE09-3196-8E55-9C84EFC3E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3" y="1899860"/>
            <a:ext cx="8277730" cy="38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4B458-CC84-7EC1-EDB1-A84CCCD3AEE0}"/>
              </a:ext>
            </a:extLst>
          </p:cNvPr>
          <p:cNvSpPr txBox="1"/>
          <p:nvPr/>
        </p:nvSpPr>
        <p:spPr>
          <a:xfrm>
            <a:off x="513345" y="423595"/>
            <a:ext cx="8694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2800" b="1" i="0" dirty="0">
                <a:solidFill>
                  <a:schemeClr val="accent4"/>
                </a:solidFill>
                <a:effectLst/>
                <a:latin typeface="HelveticaNeueBoldCondensed"/>
              </a:rPr>
              <a:t>MR to Test Causality of Lp-PLA2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C5CC0-A3D9-3099-FFD2-DF5B8F554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870" y="5053460"/>
            <a:ext cx="3462130" cy="18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1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987639-76FC-4B08-24F0-AD93ECBBB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97" y="1243597"/>
            <a:ext cx="6202709" cy="4824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D3296-069C-97B7-4257-2CA195D4E9B4}"/>
              </a:ext>
            </a:extLst>
          </p:cNvPr>
          <p:cNvSpPr txBox="1"/>
          <p:nvPr/>
        </p:nvSpPr>
        <p:spPr>
          <a:xfrm>
            <a:off x="7379368" y="2319498"/>
            <a:ext cx="48126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Mean difference (95%C) in log-LpPLA2 activity by PLA2G7 variants</a:t>
            </a:r>
          </a:p>
          <a:p>
            <a:r>
              <a:rPr lang="en-US" dirty="0"/>
              <a:t>G1: Homozygous common-allele; </a:t>
            </a:r>
          </a:p>
          <a:p>
            <a:r>
              <a:rPr lang="en-US" dirty="0"/>
              <a:t>G2: Heterozygous; </a:t>
            </a:r>
          </a:p>
          <a:p>
            <a:r>
              <a:rPr lang="en-US" dirty="0"/>
              <a:t>G3: Homozygous rare-allele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EA7C61-1A2D-A030-0CB1-39F331A0B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870" y="5053460"/>
            <a:ext cx="3462130" cy="18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7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25A5-D8A6-282C-DADC-46FC82A2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/>
                </a:solidFill>
              </a:rPr>
              <a:t>Pharmacokinetics vs pharmacodynamics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40B26A-9EAD-8431-EA6F-2186BDB6B38E}"/>
              </a:ext>
            </a:extLst>
          </p:cNvPr>
          <p:cNvSpPr txBox="1"/>
          <p:nvPr/>
        </p:nvSpPr>
        <p:spPr>
          <a:xfrm>
            <a:off x="609479" y="1945694"/>
            <a:ext cx="108280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BDA50-BC83-96AF-7F79-AA4688CDB77A}"/>
              </a:ext>
            </a:extLst>
          </p:cNvPr>
          <p:cNvSpPr txBox="1"/>
          <p:nvPr/>
        </p:nvSpPr>
        <p:spPr>
          <a:xfrm>
            <a:off x="609479" y="1945694"/>
            <a:ext cx="1038434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AU" sz="2000" b="1" i="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harmacokinetics</a:t>
            </a:r>
            <a:r>
              <a:rPr lang="en-AU" sz="2000" b="0" i="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0" i="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the body does to the drug (ADME – absorption, distribution, metabolism and excretion)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0" i="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Traditionally what the field of pharmacogenetics has been about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GWAS of drug response likely picks up variants that affect drug pharmacokinetics and perhaps heterogeneity in disease </a:t>
            </a:r>
            <a:r>
              <a:rPr lang="en-US" sz="20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aetiology</a:t>
            </a:r>
            <a:endParaRPr lang="en-US" sz="2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000" b="0" i="0" dirty="0">
              <a:solidFill>
                <a:schemeClr val="accent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AU" sz="2000" b="1" i="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harmacodynamics</a:t>
            </a:r>
            <a:endParaRPr lang="en-AU" sz="2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AU" sz="2000" b="0" i="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hat the drug does to the body i.e. what is its mechanism of action and how strongly does it bind to the target</a:t>
            </a:r>
          </a:p>
          <a:p>
            <a:endParaRPr lang="en-AU" sz="2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modulating the drug target do to the body – predicting drug effects</a:t>
            </a:r>
            <a:endParaRPr lang="en-US" sz="2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7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B003D6-8745-40ED-DA97-575C57F64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40" y="249528"/>
            <a:ext cx="8558011" cy="641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56F7C-3747-F815-FF30-3CB39E83864B}"/>
              </a:ext>
            </a:extLst>
          </p:cNvPr>
          <p:cNvSpPr txBox="1"/>
          <p:nvPr/>
        </p:nvSpPr>
        <p:spPr>
          <a:xfrm>
            <a:off x="9994006" y="2356834"/>
            <a:ext cx="1635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 instrument not associated with other risk factors</a:t>
            </a:r>
          </a:p>
        </p:txBody>
      </p:sp>
    </p:spTree>
    <p:extLst>
      <p:ext uri="{BB962C8B-B14F-4D97-AF65-F5344CB8AC3E}">
        <p14:creationId xmlns:p14="http://schemas.microsoft.com/office/powerpoint/2010/main" val="143492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F800C-B93A-F4E4-ED59-84F16E4D6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6671"/>
            <a:ext cx="9673778" cy="5896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069508-1DB0-0A6E-F8BD-4419D01EF238}"/>
              </a:ext>
            </a:extLst>
          </p:cNvPr>
          <p:cNvSpPr txBox="1"/>
          <p:nvPr/>
        </p:nvSpPr>
        <p:spPr>
          <a:xfrm>
            <a:off x="9930451" y="3054985"/>
            <a:ext cx="2133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No association of </a:t>
            </a:r>
            <a:r>
              <a:rPr lang="en-AU" b="0" i="1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PLA2G7</a:t>
            </a:r>
            <a:r>
              <a:rPr lang="en-AU" b="0" i="0" dirty="0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  variant with risk of CHD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735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81DC285-A2D2-C885-BBE8-53F76F6F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6" y="593558"/>
            <a:ext cx="8477372" cy="60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A39E9A-6BBB-518D-53B1-D6E01955D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870" y="5053460"/>
            <a:ext cx="3462130" cy="18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06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68BC42-C15F-D57D-393C-DB9A2CE89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04374"/>
            <a:ext cx="7772400" cy="46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2DF4B8-6133-6B34-AEB9-617CCAAA7C64}"/>
              </a:ext>
            </a:extLst>
          </p:cNvPr>
          <p:cNvSpPr txBox="1"/>
          <p:nvPr/>
        </p:nvSpPr>
        <p:spPr>
          <a:xfrm>
            <a:off x="495300" y="5582335"/>
            <a:ext cx="9334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222222"/>
                </a:solidFill>
                <a:effectLst/>
                <a:latin typeface="Harding"/>
              </a:rPr>
              <a:t>10,503 adult participants in the Pakistan Risk of Myocardial Infarction Study (PROMIS)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293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7B69-39C5-91F8-0AD3-07F97204D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80" y="789239"/>
            <a:ext cx="10972440" cy="1144800"/>
          </a:xfrm>
        </p:spPr>
        <p:txBody>
          <a:bodyPr/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Coming to the same conclusion around Lp-PLA2 inhibition and CAD risk using </a:t>
            </a: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</a:rPr>
              <a:t>PLA2G7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rare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pLOF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in an independent study</a:t>
            </a:r>
          </a:p>
        </p:txBody>
      </p:sp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E7AFB13B-3096-8722-5323-20EA342E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546350"/>
            <a:ext cx="86995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E5437-3373-2F31-568E-F0C6499F0EEF}"/>
              </a:ext>
            </a:extLst>
          </p:cNvPr>
          <p:cNvSpPr txBox="1"/>
          <p:nvPr/>
        </p:nvSpPr>
        <p:spPr>
          <a:xfrm>
            <a:off x="9308620" y="2911038"/>
            <a:ext cx="2489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accent4">
                    <a:lumMod val="75000"/>
                  </a:schemeClr>
                </a:solidFill>
                <a:effectLst/>
                <a:latin typeface="Harding"/>
              </a:rPr>
              <a:t>Despite substantial reductions of Lp-PLA2 activity, </a:t>
            </a:r>
            <a:r>
              <a:rPr lang="en-AU" b="0" i="1" dirty="0">
                <a:solidFill>
                  <a:schemeClr val="accent4">
                    <a:lumMod val="75000"/>
                  </a:schemeClr>
                </a:solidFill>
                <a:effectLst/>
                <a:latin typeface="Harding"/>
              </a:rPr>
              <a:t>PLA2G7</a:t>
            </a:r>
            <a:r>
              <a:rPr lang="en-AU" b="0" i="0" dirty="0">
                <a:solidFill>
                  <a:schemeClr val="accent4">
                    <a:lumMod val="75000"/>
                  </a:schemeClr>
                </a:solidFill>
                <a:effectLst/>
                <a:latin typeface="Harding"/>
              </a:rPr>
              <a:t> c.663 + 1G&gt;A heterozygotes and homozygotes have similar coronary heart disease risk when compared with non-carriers (</a:t>
            </a:r>
            <a:r>
              <a:rPr lang="en-AU" b="0" i="1" dirty="0">
                <a:solidFill>
                  <a:schemeClr val="accent4">
                    <a:lumMod val="75000"/>
                  </a:schemeClr>
                </a:solidFill>
                <a:effectLst/>
                <a:latin typeface="Harding"/>
              </a:rPr>
              <a:t>P</a:t>
            </a:r>
            <a:r>
              <a:rPr lang="en-AU" b="0" i="0" dirty="0">
                <a:solidFill>
                  <a:schemeClr val="accent4">
                    <a:lumMod val="75000"/>
                  </a:schemeClr>
                </a:solidFill>
                <a:effectLst/>
                <a:latin typeface="Harding"/>
              </a:rPr>
              <a:t> = 0.87).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C351F-DD86-9A98-F359-82C4F4D3B268}"/>
              </a:ext>
            </a:extLst>
          </p:cNvPr>
          <p:cNvSpPr txBox="1"/>
          <p:nvPr/>
        </p:nvSpPr>
        <p:spPr>
          <a:xfrm>
            <a:off x="596900" y="6083300"/>
            <a:ext cx="1099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Genetic data can help </a:t>
            </a:r>
            <a:r>
              <a:rPr lang="en-US" dirty="0" err="1"/>
              <a:t>prioritise</a:t>
            </a:r>
            <a:r>
              <a:rPr lang="en-US" dirty="0"/>
              <a:t>/de-</a:t>
            </a:r>
            <a:r>
              <a:rPr lang="en-US" dirty="0" err="1"/>
              <a:t>prioritise</a:t>
            </a:r>
            <a:r>
              <a:rPr lang="en-US" dirty="0"/>
              <a:t> drug candidates</a:t>
            </a:r>
          </a:p>
        </p:txBody>
      </p:sp>
    </p:spTree>
    <p:extLst>
      <p:ext uri="{BB962C8B-B14F-4D97-AF65-F5344CB8AC3E}">
        <p14:creationId xmlns:p14="http://schemas.microsoft.com/office/powerpoint/2010/main" val="3221432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B2AF931-57FD-99D7-5DB2-6CFAA68F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2" y="361293"/>
            <a:ext cx="9499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E68EF0-CAF6-6AC0-029B-B18AFC8E5F13}"/>
              </a:ext>
            </a:extLst>
          </p:cNvPr>
          <p:cNvSpPr txBox="1"/>
          <p:nvPr/>
        </p:nvSpPr>
        <p:spPr>
          <a:xfrm>
            <a:off x="7392910" y="6496707"/>
            <a:ext cx="6100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Gill et al </a:t>
            </a:r>
            <a:r>
              <a:rPr lang="en-US" sz="1400" dirty="0" err="1"/>
              <a:t>Wellcome</a:t>
            </a:r>
            <a:r>
              <a:rPr lang="en-US" sz="1400" dirty="0"/>
              <a:t> Open Research 2021</a:t>
            </a:r>
          </a:p>
        </p:txBody>
      </p:sp>
    </p:spTree>
    <p:extLst>
      <p:ext uri="{BB962C8B-B14F-4D97-AF65-F5344CB8AC3E}">
        <p14:creationId xmlns:p14="http://schemas.microsoft.com/office/powerpoint/2010/main" val="3913856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0638A020-928F-4EA8-47DD-F0477E44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58" y="632875"/>
            <a:ext cx="9471742" cy="46905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4"/>
                </a:solidFill>
              </a:rPr>
              <a:t>Testing drug safety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DD49D-161B-6AA6-A848-9A78C65D6AD9}"/>
              </a:ext>
            </a:extLst>
          </p:cNvPr>
          <p:cNvSpPr txBox="1">
            <a:spLocks/>
          </p:cNvSpPr>
          <p:nvPr/>
        </p:nvSpPr>
        <p:spPr>
          <a:xfrm>
            <a:off x="330200" y="1446932"/>
            <a:ext cx="10918108" cy="46085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>
              <a:solidFill>
                <a:schemeClr val="accent4"/>
              </a:solidFill>
            </a:endParaRPr>
          </a:p>
          <a:p>
            <a:pPr marL="465750" lvl="1" indent="-285750"/>
            <a:r>
              <a:rPr lang="en-AU" sz="2800" dirty="0">
                <a:solidFill>
                  <a:schemeClr val="accent4"/>
                </a:solidFill>
              </a:rPr>
              <a:t>RCTs are costly and high risk</a:t>
            </a:r>
          </a:p>
          <a:p>
            <a:pPr marL="645750" lvl="2" indent="-285750"/>
            <a:r>
              <a:rPr lang="en-AU" dirty="0">
                <a:solidFill>
                  <a:schemeClr val="accent4"/>
                </a:solidFill>
              </a:rPr>
              <a:t>Small sample size</a:t>
            </a:r>
          </a:p>
          <a:p>
            <a:pPr marL="645750" lvl="2" indent="-285750"/>
            <a:r>
              <a:rPr lang="en-AU" dirty="0">
                <a:solidFill>
                  <a:schemeClr val="accent4"/>
                </a:solidFill>
              </a:rPr>
              <a:t>Short follow-up time (shorter exposure)</a:t>
            </a:r>
          </a:p>
          <a:p>
            <a:pPr marL="645750" lvl="2" indent="-285750"/>
            <a:r>
              <a:rPr lang="en-AU" dirty="0">
                <a:solidFill>
                  <a:schemeClr val="accent4"/>
                </a:solidFill>
              </a:rPr>
              <a:t>Defined participant criteria (e.g. exclude  multimorbid individuals)</a:t>
            </a:r>
          </a:p>
          <a:p>
            <a:pPr lvl="2" indent="0">
              <a:buFont typeface="Arial" panose="020B0604020202020204" pitchFamily="34" charset="0"/>
              <a:buNone/>
            </a:pPr>
            <a:endParaRPr lang="en-AU" sz="2800" dirty="0">
              <a:solidFill>
                <a:schemeClr val="accent4"/>
              </a:solidFill>
            </a:endParaRPr>
          </a:p>
          <a:p>
            <a:pPr marL="522900" lvl="1" indent="-342900">
              <a:lnSpc>
                <a:spcPct val="150000"/>
              </a:lnSpc>
            </a:pPr>
            <a:r>
              <a:rPr lang="en-AU" sz="2800" dirty="0">
                <a:solidFill>
                  <a:schemeClr val="accent4"/>
                </a:solidFill>
              </a:rPr>
              <a:t>Only common and large adverse effects may be observed</a:t>
            </a:r>
          </a:p>
          <a:p>
            <a:pPr marL="180000" lvl="1" indent="0">
              <a:lnSpc>
                <a:spcPct val="150000"/>
              </a:lnSpc>
              <a:buNone/>
            </a:pPr>
            <a:endParaRPr lang="en-AU" sz="2800" dirty="0">
              <a:solidFill>
                <a:schemeClr val="accent4"/>
              </a:solidFill>
            </a:endParaRPr>
          </a:p>
          <a:p>
            <a:pPr marL="522900" lvl="1" indent="-342900">
              <a:lnSpc>
                <a:spcPct val="100000"/>
              </a:lnSpc>
            </a:pPr>
            <a:r>
              <a:rPr lang="en-AU" sz="2800" dirty="0">
                <a:solidFill>
                  <a:schemeClr val="accent4"/>
                </a:solidFill>
              </a:rPr>
              <a:t>Full range of effects (and long term effects) undetected until wider use</a:t>
            </a:r>
          </a:p>
          <a:p>
            <a:pPr marL="645750" lvl="2" indent="-285750"/>
            <a:endParaRPr lang="en-AU" sz="2800" dirty="0">
              <a:solidFill>
                <a:schemeClr val="accent4"/>
              </a:solidFill>
            </a:endParaRPr>
          </a:p>
          <a:p>
            <a:pPr marL="285750" indent="-285750"/>
            <a:endParaRPr lang="en-AU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26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E7E4AF-BAA4-5F92-8DCC-6B2B60704724}"/>
              </a:ext>
            </a:extLst>
          </p:cNvPr>
          <p:cNvSpPr/>
          <p:nvPr/>
        </p:nvSpPr>
        <p:spPr>
          <a:xfrm>
            <a:off x="2404519" y="52619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AU" sz="2400" dirty="0">
                <a:solidFill>
                  <a:schemeClr val="accent4">
                    <a:lumMod val="75000"/>
                  </a:schemeClr>
                </a:solidFill>
                <a:latin typeface="Roboto Slab"/>
              </a:rPr>
              <a:t>FDA announced alerts, warnings, or recalls on about </a:t>
            </a:r>
            <a:r>
              <a:rPr lang="en-AU" sz="2400" b="1" u="sng" dirty="0">
                <a:solidFill>
                  <a:schemeClr val="accent4">
                    <a:lumMod val="75000"/>
                  </a:schemeClr>
                </a:solidFill>
                <a:latin typeface="Libre Franklin"/>
              </a:rPr>
              <a:t>one-third</a:t>
            </a:r>
            <a:r>
              <a:rPr lang="en-AU" sz="2400" dirty="0">
                <a:solidFill>
                  <a:schemeClr val="accent4">
                    <a:lumMod val="75000"/>
                  </a:schemeClr>
                </a:solidFill>
                <a:latin typeface="Libre Franklin"/>
              </a:rPr>
              <a:t> of</a:t>
            </a:r>
            <a:r>
              <a:rPr lang="en-AU" sz="2400" i="1" dirty="0">
                <a:solidFill>
                  <a:schemeClr val="accent4">
                    <a:lumMod val="75000"/>
                  </a:schemeClr>
                </a:solidFill>
                <a:latin typeface="Libre Franklin"/>
              </a:rPr>
              <a:t> </a:t>
            </a:r>
            <a:r>
              <a:rPr lang="en-AU" sz="2400" dirty="0">
                <a:solidFill>
                  <a:schemeClr val="accent4">
                    <a:lumMod val="75000"/>
                  </a:schemeClr>
                </a:solidFill>
                <a:latin typeface="Libre Franklin"/>
              </a:rPr>
              <a:t>approved drugs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0A537-7F2A-FBB1-5804-9920FD8C7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1611781"/>
            <a:ext cx="9129052" cy="336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9C7A03-5098-B638-A0DC-EF909153054E}"/>
              </a:ext>
            </a:extLst>
          </p:cNvPr>
          <p:cNvSpPr txBox="1"/>
          <p:nvPr/>
        </p:nvSpPr>
        <p:spPr>
          <a:xfrm>
            <a:off x="389346" y="406400"/>
            <a:ext cx="9533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Drug safety</a:t>
            </a:r>
          </a:p>
        </p:txBody>
      </p:sp>
    </p:spTree>
    <p:extLst>
      <p:ext uri="{BB962C8B-B14F-4D97-AF65-F5344CB8AC3E}">
        <p14:creationId xmlns:p14="http://schemas.microsoft.com/office/powerpoint/2010/main" val="3775917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183324-8BEB-D7C6-3C41-770844EF4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13" y="1988840"/>
            <a:ext cx="7263730" cy="407430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192FAE73-8FB2-D519-867E-3B4C28A8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</p:spPr>
        <p:txBody>
          <a:bodyPr/>
          <a:lstStyle/>
          <a:p>
            <a:r>
              <a:rPr lang="en-US" sz="3600" dirty="0">
                <a:solidFill>
                  <a:schemeClr val="accent4"/>
                </a:solidFill>
              </a:rPr>
              <a:t>On- vs off-target effects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FFA8B-563E-A8D6-1C5C-F0062FD9DC39}"/>
              </a:ext>
            </a:extLst>
          </p:cNvPr>
          <p:cNvSpPr/>
          <p:nvPr/>
        </p:nvSpPr>
        <p:spPr>
          <a:xfrm>
            <a:off x="1343472" y="6525344"/>
            <a:ext cx="67535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Image from https://</a:t>
            </a:r>
            <a:r>
              <a:rPr lang="en-US" sz="1100" dirty="0" err="1"/>
              <a:t>www.semanticscholar.org</a:t>
            </a:r>
            <a:r>
              <a:rPr lang="en-US" sz="1100" dirty="0"/>
              <a:t>/paper/Drug-Toxicity.-Taniguchi-Armstrong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C28CA-4935-A2D9-6F64-76C32FABFE2B}"/>
              </a:ext>
            </a:extLst>
          </p:cNvPr>
          <p:cNvSpPr/>
          <p:nvPr/>
        </p:nvSpPr>
        <p:spPr>
          <a:xfrm>
            <a:off x="8400256" y="1431642"/>
            <a:ext cx="322743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Toxicity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Importance of understanding pleiotropic effects of intended drug target – can be explored using MR analyses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Important to understand if the toxic effect is mediated through on- or off-target effects - can be explored using MR if off-targets are known 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Pharmacogenetics – differences in drug metabolism and clearance can lead to a higher/lower dose 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AU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B0380C-9C4A-EC89-47D7-EF679BF81429}"/>
              </a:ext>
            </a:extLst>
          </p:cNvPr>
          <p:cNvSpPr/>
          <p:nvPr/>
        </p:nvSpPr>
        <p:spPr>
          <a:xfrm>
            <a:off x="2351584" y="3212976"/>
            <a:ext cx="1584176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C73452-39C7-8BDE-2662-BCE05CEEE42A}"/>
              </a:ext>
            </a:extLst>
          </p:cNvPr>
          <p:cNvSpPr/>
          <p:nvPr/>
        </p:nvSpPr>
        <p:spPr>
          <a:xfrm>
            <a:off x="6240016" y="3212976"/>
            <a:ext cx="1584176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C67971-D04B-4193-332E-667D63325F75}"/>
              </a:ext>
            </a:extLst>
          </p:cNvPr>
          <p:cNvSpPr/>
          <p:nvPr/>
        </p:nvSpPr>
        <p:spPr>
          <a:xfrm>
            <a:off x="564313" y="5034987"/>
            <a:ext cx="7098128" cy="482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97C53C-8F1B-C226-AE68-E5628BD48A61}"/>
              </a:ext>
            </a:extLst>
          </p:cNvPr>
          <p:cNvSpPr/>
          <p:nvPr/>
        </p:nvSpPr>
        <p:spPr>
          <a:xfrm>
            <a:off x="8396405" y="3292846"/>
            <a:ext cx="3181664" cy="187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E919F-8761-6D0C-DF76-CF66A7F696CF}"/>
              </a:ext>
            </a:extLst>
          </p:cNvPr>
          <p:cNvSpPr/>
          <p:nvPr/>
        </p:nvSpPr>
        <p:spPr>
          <a:xfrm>
            <a:off x="8375865" y="5295900"/>
            <a:ext cx="3181664" cy="1491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3">
            <a:extLst>
              <a:ext uri="{FF2B5EF4-FFF2-40B4-BE49-F238E27FC236}">
                <a16:creationId xmlns:a16="http://schemas.microsoft.com/office/drawing/2014/main" id="{1C8D5175-B272-BA8C-9751-63ABFFA9714E}"/>
              </a:ext>
            </a:extLst>
          </p:cNvPr>
          <p:cNvSpPr txBox="1">
            <a:spLocks/>
          </p:cNvSpPr>
          <p:nvPr/>
        </p:nvSpPr>
        <p:spPr>
          <a:xfrm>
            <a:off x="288926" y="186680"/>
            <a:ext cx="9833642" cy="469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4"/>
                </a:solidFill>
              </a:rPr>
              <a:t>MR to assess drug safety – phenome-wide MR</a:t>
            </a:r>
          </a:p>
        </p:txBody>
      </p:sp>
      <p:pic>
        <p:nvPicPr>
          <p:cNvPr id="322" name="Picture 321">
            <a:extLst>
              <a:ext uri="{FF2B5EF4-FFF2-40B4-BE49-F238E27FC236}">
                <a16:creationId xmlns:a16="http://schemas.microsoft.com/office/drawing/2014/main" id="{28D6579A-A4F4-A40D-6E3D-BAEAD36DB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78" y="1185565"/>
            <a:ext cx="4534697" cy="5345181"/>
          </a:xfrm>
          <a:prstGeom prst="rect">
            <a:avLst/>
          </a:prstGeom>
        </p:spPr>
      </p:pic>
      <p:sp>
        <p:nvSpPr>
          <p:cNvPr id="323" name="TextBox 322">
            <a:extLst>
              <a:ext uri="{FF2B5EF4-FFF2-40B4-BE49-F238E27FC236}">
                <a16:creationId xmlns:a16="http://schemas.microsoft.com/office/drawing/2014/main" id="{E21F9B54-DC33-13F0-06AB-4B3818D8E9D0}"/>
              </a:ext>
            </a:extLst>
          </p:cNvPr>
          <p:cNvSpPr txBox="1"/>
          <p:nvPr/>
        </p:nvSpPr>
        <p:spPr>
          <a:xfrm>
            <a:off x="2060294" y="5988323"/>
            <a:ext cx="6597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And no adverse effects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5468692B-C3FB-102C-9035-CD263552C978}"/>
              </a:ext>
            </a:extLst>
          </p:cNvPr>
          <p:cNvSpPr txBox="1"/>
          <p:nvPr/>
        </p:nvSpPr>
        <p:spPr>
          <a:xfrm>
            <a:off x="4631803" y="5988323"/>
            <a:ext cx="6597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And no adverse effects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85D3D39F-B143-CF67-054F-3C775E142816}"/>
              </a:ext>
            </a:extLst>
          </p:cNvPr>
          <p:cNvSpPr txBox="1"/>
          <p:nvPr/>
        </p:nvSpPr>
        <p:spPr>
          <a:xfrm>
            <a:off x="7199453" y="2187615"/>
            <a:ext cx="42479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Identifying drug intended and unintended drug targets: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4"/>
                </a:solidFill>
              </a:rPr>
              <a:t>DrugBank</a:t>
            </a:r>
            <a:endParaRPr lang="en-US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4"/>
                </a:solidFill>
              </a:rPr>
              <a:t>CheMBL</a:t>
            </a:r>
            <a:endParaRPr lang="en-US" dirty="0">
              <a:solidFill>
                <a:schemeClr val="accent4"/>
              </a:solidFill>
            </a:endParaRPr>
          </a:p>
          <a:p>
            <a:pPr algn="ctr"/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Test causal association using MR on a wide range of phenotypes</a:t>
            </a:r>
          </a:p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BB68A5B-0036-FD7A-6107-524BB059B089}"/>
              </a:ext>
            </a:extLst>
          </p:cNvPr>
          <p:cNvSpPr/>
          <p:nvPr/>
        </p:nvSpPr>
        <p:spPr>
          <a:xfrm>
            <a:off x="2976" y="1561438"/>
            <a:ext cx="2649140" cy="1059656"/>
          </a:xfrm>
          <a:custGeom>
            <a:avLst/>
            <a:gdLst>
              <a:gd name="connsiteX0" fmla="*/ 0 w 2649140"/>
              <a:gd name="connsiteY0" fmla="*/ 0 h 1059656"/>
              <a:gd name="connsiteX1" fmla="*/ 2119312 w 2649140"/>
              <a:gd name="connsiteY1" fmla="*/ 0 h 1059656"/>
              <a:gd name="connsiteX2" fmla="*/ 2649140 w 2649140"/>
              <a:gd name="connsiteY2" fmla="*/ 529828 h 1059656"/>
              <a:gd name="connsiteX3" fmla="*/ 2119312 w 2649140"/>
              <a:gd name="connsiteY3" fmla="*/ 1059656 h 1059656"/>
              <a:gd name="connsiteX4" fmla="*/ 0 w 2649140"/>
              <a:gd name="connsiteY4" fmla="*/ 1059656 h 1059656"/>
              <a:gd name="connsiteX5" fmla="*/ 529828 w 2649140"/>
              <a:gd name="connsiteY5" fmla="*/ 529828 h 1059656"/>
              <a:gd name="connsiteX6" fmla="*/ 0 w 2649140"/>
              <a:gd name="connsiteY6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140" h="1059656">
                <a:moveTo>
                  <a:pt x="0" y="0"/>
                </a:moveTo>
                <a:lnTo>
                  <a:pt x="2119312" y="0"/>
                </a:lnTo>
                <a:lnTo>
                  <a:pt x="2649140" y="529828"/>
                </a:lnTo>
                <a:lnTo>
                  <a:pt x="2119312" y="1059656"/>
                </a:lnTo>
                <a:lnTo>
                  <a:pt x="0" y="1059656"/>
                </a:lnTo>
                <a:lnTo>
                  <a:pt x="529828" y="5298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838" tIns="26670" rIns="556498" bIns="2667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/>
              <a:t>Basic research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/>
              <a:t>(3-6 years)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321E41F-FD98-EED3-B8F9-6A3A53084F76}"/>
              </a:ext>
            </a:extLst>
          </p:cNvPr>
          <p:cNvSpPr/>
          <p:nvPr/>
        </p:nvSpPr>
        <p:spPr>
          <a:xfrm>
            <a:off x="7155656" y="1561438"/>
            <a:ext cx="2649140" cy="1059656"/>
          </a:xfrm>
          <a:custGeom>
            <a:avLst/>
            <a:gdLst>
              <a:gd name="connsiteX0" fmla="*/ 0 w 2649140"/>
              <a:gd name="connsiteY0" fmla="*/ 0 h 1059656"/>
              <a:gd name="connsiteX1" fmla="*/ 2119312 w 2649140"/>
              <a:gd name="connsiteY1" fmla="*/ 0 h 1059656"/>
              <a:gd name="connsiteX2" fmla="*/ 2649140 w 2649140"/>
              <a:gd name="connsiteY2" fmla="*/ 529828 h 1059656"/>
              <a:gd name="connsiteX3" fmla="*/ 2119312 w 2649140"/>
              <a:gd name="connsiteY3" fmla="*/ 1059656 h 1059656"/>
              <a:gd name="connsiteX4" fmla="*/ 0 w 2649140"/>
              <a:gd name="connsiteY4" fmla="*/ 1059656 h 1059656"/>
              <a:gd name="connsiteX5" fmla="*/ 529828 w 2649140"/>
              <a:gd name="connsiteY5" fmla="*/ 529828 h 1059656"/>
              <a:gd name="connsiteX6" fmla="*/ 0 w 2649140"/>
              <a:gd name="connsiteY6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140" h="1059656">
                <a:moveTo>
                  <a:pt x="0" y="0"/>
                </a:moveTo>
                <a:lnTo>
                  <a:pt x="2119312" y="0"/>
                </a:lnTo>
                <a:lnTo>
                  <a:pt x="2649140" y="529828"/>
                </a:lnTo>
                <a:lnTo>
                  <a:pt x="2119312" y="1059656"/>
                </a:lnTo>
                <a:lnTo>
                  <a:pt x="0" y="1059656"/>
                </a:lnTo>
                <a:lnTo>
                  <a:pt x="529828" y="5298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838" tIns="26670" rIns="556498" bIns="2667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/>
              <a:t>FDA review and approval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/>
              <a:t>(1 -2 years)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BCCD9-A226-AC78-2034-8067673A4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The drug discovery &amp; development pipeline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F051A-0172-6696-F176-5269910DAE1C}"/>
              </a:ext>
            </a:extLst>
          </p:cNvPr>
          <p:cNvSpPr txBox="1"/>
          <p:nvPr/>
        </p:nvSpPr>
        <p:spPr>
          <a:xfrm>
            <a:off x="2497366" y="2654067"/>
            <a:ext cx="2040767" cy="350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8E694-946E-BF54-CE5C-B7E3ED6047B7}"/>
              </a:ext>
            </a:extLst>
          </p:cNvPr>
          <p:cNvSpPr txBox="1"/>
          <p:nvPr/>
        </p:nvSpPr>
        <p:spPr>
          <a:xfrm>
            <a:off x="151797" y="2773381"/>
            <a:ext cx="2040767" cy="39703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Disease biology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Target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Compound screening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1EE229-A065-0CA1-B672-F613DB282CE0}"/>
              </a:ext>
            </a:extLst>
          </p:cNvPr>
          <p:cNvGrpSpPr/>
          <p:nvPr/>
        </p:nvGrpSpPr>
        <p:grpSpPr>
          <a:xfrm>
            <a:off x="2387203" y="1561438"/>
            <a:ext cx="2649140" cy="5182262"/>
            <a:chOff x="2387203" y="1561438"/>
            <a:chExt cx="2649140" cy="518226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E3E36AC-15DB-AF55-31C1-95BBBF30AE74}"/>
                </a:ext>
              </a:extLst>
            </p:cNvPr>
            <p:cNvSpPr/>
            <p:nvPr/>
          </p:nvSpPr>
          <p:spPr>
            <a:xfrm>
              <a:off x="2387203" y="1561438"/>
              <a:ext cx="2649140" cy="1059656"/>
            </a:xfrm>
            <a:custGeom>
              <a:avLst/>
              <a:gdLst>
                <a:gd name="connsiteX0" fmla="*/ 0 w 2649140"/>
                <a:gd name="connsiteY0" fmla="*/ 0 h 1059656"/>
                <a:gd name="connsiteX1" fmla="*/ 2119312 w 2649140"/>
                <a:gd name="connsiteY1" fmla="*/ 0 h 1059656"/>
                <a:gd name="connsiteX2" fmla="*/ 2649140 w 2649140"/>
                <a:gd name="connsiteY2" fmla="*/ 529828 h 1059656"/>
                <a:gd name="connsiteX3" fmla="*/ 2119312 w 2649140"/>
                <a:gd name="connsiteY3" fmla="*/ 1059656 h 1059656"/>
                <a:gd name="connsiteX4" fmla="*/ 0 w 2649140"/>
                <a:gd name="connsiteY4" fmla="*/ 1059656 h 1059656"/>
                <a:gd name="connsiteX5" fmla="*/ 529828 w 2649140"/>
                <a:gd name="connsiteY5" fmla="*/ 529828 h 1059656"/>
                <a:gd name="connsiteX6" fmla="*/ 0 w 2649140"/>
                <a:gd name="connsiteY6" fmla="*/ 0 h 105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9140" h="1059656">
                  <a:moveTo>
                    <a:pt x="0" y="0"/>
                  </a:moveTo>
                  <a:lnTo>
                    <a:pt x="2119312" y="0"/>
                  </a:lnTo>
                  <a:lnTo>
                    <a:pt x="2649140" y="529828"/>
                  </a:lnTo>
                  <a:lnTo>
                    <a:pt x="2119312" y="1059656"/>
                  </a:lnTo>
                  <a:lnTo>
                    <a:pt x="0" y="1059656"/>
                  </a:lnTo>
                  <a:lnTo>
                    <a:pt x="529828" y="52982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838" tIns="26670" rIns="556498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Preclinical studies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(1-2 years)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32AA12-F996-E2C1-524C-7F6534E2F7F1}"/>
                </a:ext>
              </a:extLst>
            </p:cNvPr>
            <p:cNvSpPr txBox="1"/>
            <p:nvPr/>
          </p:nvSpPr>
          <p:spPr>
            <a:xfrm>
              <a:off x="2434015" y="2773382"/>
              <a:ext cx="2167467" cy="3970318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Lead identification and optimization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i="1" dirty="0"/>
                <a:t>In vitro</a:t>
              </a:r>
              <a:r>
                <a:rPr lang="en-US" dirty="0"/>
                <a:t> and </a:t>
              </a:r>
              <a:r>
                <a:rPr lang="en-US" i="1" dirty="0"/>
                <a:t>in vivo</a:t>
              </a:r>
              <a:r>
                <a:rPr lang="en-US" dirty="0"/>
                <a:t> (in at least 2 different animals) efficacy and toxicology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E670FC-56C2-F490-2EA5-CCBA0F83DFAF}"/>
              </a:ext>
            </a:extLst>
          </p:cNvPr>
          <p:cNvGrpSpPr/>
          <p:nvPr/>
        </p:nvGrpSpPr>
        <p:grpSpPr>
          <a:xfrm>
            <a:off x="4771429" y="1561438"/>
            <a:ext cx="2649140" cy="5186369"/>
            <a:chOff x="4771429" y="1561438"/>
            <a:chExt cx="2649140" cy="5186369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032AABE-1629-E591-D3D0-0FEEBF417DF6}"/>
                </a:ext>
              </a:extLst>
            </p:cNvPr>
            <p:cNvSpPr/>
            <p:nvPr/>
          </p:nvSpPr>
          <p:spPr>
            <a:xfrm>
              <a:off x="4771429" y="1561438"/>
              <a:ext cx="2649140" cy="1059656"/>
            </a:xfrm>
            <a:custGeom>
              <a:avLst/>
              <a:gdLst>
                <a:gd name="connsiteX0" fmla="*/ 0 w 2649140"/>
                <a:gd name="connsiteY0" fmla="*/ 0 h 1059656"/>
                <a:gd name="connsiteX1" fmla="*/ 2119312 w 2649140"/>
                <a:gd name="connsiteY1" fmla="*/ 0 h 1059656"/>
                <a:gd name="connsiteX2" fmla="*/ 2649140 w 2649140"/>
                <a:gd name="connsiteY2" fmla="*/ 529828 h 1059656"/>
                <a:gd name="connsiteX3" fmla="*/ 2119312 w 2649140"/>
                <a:gd name="connsiteY3" fmla="*/ 1059656 h 1059656"/>
                <a:gd name="connsiteX4" fmla="*/ 0 w 2649140"/>
                <a:gd name="connsiteY4" fmla="*/ 1059656 h 1059656"/>
                <a:gd name="connsiteX5" fmla="*/ 529828 w 2649140"/>
                <a:gd name="connsiteY5" fmla="*/ 529828 h 1059656"/>
                <a:gd name="connsiteX6" fmla="*/ 0 w 2649140"/>
                <a:gd name="connsiteY6" fmla="*/ 0 h 105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9140" h="1059656">
                  <a:moveTo>
                    <a:pt x="0" y="0"/>
                  </a:moveTo>
                  <a:lnTo>
                    <a:pt x="2119312" y="0"/>
                  </a:lnTo>
                  <a:lnTo>
                    <a:pt x="2649140" y="529828"/>
                  </a:lnTo>
                  <a:lnTo>
                    <a:pt x="2119312" y="1059656"/>
                  </a:lnTo>
                  <a:lnTo>
                    <a:pt x="0" y="1059656"/>
                  </a:lnTo>
                  <a:lnTo>
                    <a:pt x="529828" y="52982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838" tIns="26670" rIns="556498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Clinical Studies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(4 – 7 years)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769D1E-EB6B-2E1A-FF35-A8B3A8A19296}"/>
                </a:ext>
              </a:extLst>
            </p:cNvPr>
            <p:cNvSpPr txBox="1"/>
            <p:nvPr/>
          </p:nvSpPr>
          <p:spPr>
            <a:xfrm>
              <a:off x="4842933" y="2777489"/>
              <a:ext cx="2255915" cy="3970318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Phase 1 – drug safety in healthy volunteers &lt;100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Phase 2 – efficacy in patients (100-300)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Phase 3 – efficacy compared to placebo or existing treatments (1000+)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F1F399-A697-199C-02B3-9BA719112D50}"/>
              </a:ext>
            </a:extLst>
          </p:cNvPr>
          <p:cNvGrpSpPr/>
          <p:nvPr/>
        </p:nvGrpSpPr>
        <p:grpSpPr>
          <a:xfrm>
            <a:off x="9539882" y="1561438"/>
            <a:ext cx="2649140" cy="5182262"/>
            <a:chOff x="9539882" y="1561438"/>
            <a:chExt cx="2649140" cy="5182262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4802B07-AC75-8B3B-6F7F-C8C4CFE1D723}"/>
                </a:ext>
              </a:extLst>
            </p:cNvPr>
            <p:cNvSpPr/>
            <p:nvPr/>
          </p:nvSpPr>
          <p:spPr>
            <a:xfrm>
              <a:off x="9539882" y="1561438"/>
              <a:ext cx="2649140" cy="1059656"/>
            </a:xfrm>
            <a:custGeom>
              <a:avLst/>
              <a:gdLst>
                <a:gd name="connsiteX0" fmla="*/ 0 w 2649140"/>
                <a:gd name="connsiteY0" fmla="*/ 0 h 1059656"/>
                <a:gd name="connsiteX1" fmla="*/ 2119312 w 2649140"/>
                <a:gd name="connsiteY1" fmla="*/ 0 h 1059656"/>
                <a:gd name="connsiteX2" fmla="*/ 2649140 w 2649140"/>
                <a:gd name="connsiteY2" fmla="*/ 529828 h 1059656"/>
                <a:gd name="connsiteX3" fmla="*/ 2119312 w 2649140"/>
                <a:gd name="connsiteY3" fmla="*/ 1059656 h 1059656"/>
                <a:gd name="connsiteX4" fmla="*/ 0 w 2649140"/>
                <a:gd name="connsiteY4" fmla="*/ 1059656 h 1059656"/>
                <a:gd name="connsiteX5" fmla="*/ 529828 w 2649140"/>
                <a:gd name="connsiteY5" fmla="*/ 529828 h 1059656"/>
                <a:gd name="connsiteX6" fmla="*/ 0 w 2649140"/>
                <a:gd name="connsiteY6" fmla="*/ 0 h 105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9140" h="1059656">
                  <a:moveTo>
                    <a:pt x="0" y="0"/>
                  </a:moveTo>
                  <a:lnTo>
                    <a:pt x="2119312" y="0"/>
                  </a:lnTo>
                  <a:lnTo>
                    <a:pt x="2649140" y="529828"/>
                  </a:lnTo>
                  <a:lnTo>
                    <a:pt x="2119312" y="1059656"/>
                  </a:lnTo>
                  <a:lnTo>
                    <a:pt x="0" y="1059656"/>
                  </a:lnTo>
                  <a:lnTo>
                    <a:pt x="529828" y="52982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838" tIns="26670" rIns="556498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Post-market monitoring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(indefinite)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934B3B-44AE-6465-0FB1-27084E0AE690}"/>
                </a:ext>
              </a:extLst>
            </p:cNvPr>
            <p:cNvSpPr txBox="1"/>
            <p:nvPr/>
          </p:nvSpPr>
          <p:spPr>
            <a:xfrm>
              <a:off x="9542836" y="2773382"/>
              <a:ext cx="2497365" cy="397031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Pharmacovigilance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Observational studies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0201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72D7B1-67EF-2A86-230A-23C5AED4D51F}"/>
              </a:ext>
            </a:extLst>
          </p:cNvPr>
          <p:cNvSpPr txBox="1">
            <a:spLocks/>
          </p:cNvSpPr>
          <p:nvPr/>
        </p:nvSpPr>
        <p:spPr>
          <a:xfrm>
            <a:off x="288926" y="186680"/>
            <a:ext cx="9833642" cy="469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accent4"/>
                </a:solidFill>
              </a:rPr>
              <a:t>pLOF</a:t>
            </a:r>
            <a:r>
              <a:rPr lang="en-US" sz="3600" dirty="0">
                <a:solidFill>
                  <a:schemeClr val="accent4"/>
                </a:solidFill>
              </a:rPr>
              <a:t> Gene-based burden test - </a:t>
            </a:r>
            <a:r>
              <a:rPr lang="en-US" sz="3600" dirty="0" err="1">
                <a:solidFill>
                  <a:schemeClr val="accent4"/>
                </a:solidFill>
              </a:rPr>
              <a:t>Genebass</a:t>
            </a:r>
            <a:endParaRPr lang="en-US" sz="3600" dirty="0">
              <a:solidFill>
                <a:schemeClr val="accent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BA867-22A8-3369-FBEB-591F6A394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320" y="943044"/>
            <a:ext cx="6812280" cy="55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76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154BB-2DC8-C481-81C1-636DC8888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884539"/>
            <a:ext cx="11201400" cy="566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91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9D85B2-3D4F-3BAA-70B4-2FE549366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99160"/>
            <a:ext cx="10318262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90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17C5D3-96FD-E182-D620-3423E1754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01609"/>
            <a:ext cx="8537466" cy="5454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A7986-0EF5-12BA-BBAC-ECEAA1246D96}"/>
              </a:ext>
            </a:extLst>
          </p:cNvPr>
          <p:cNvSpPr txBox="1"/>
          <p:nvPr/>
        </p:nvSpPr>
        <p:spPr>
          <a:xfrm>
            <a:off x="8933614" y="5085843"/>
            <a:ext cx="31699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chemeClr val="accent4">
                    <a:lumMod val="75000"/>
                  </a:schemeClr>
                </a:solidFill>
                <a:effectLst/>
                <a:latin typeface="HelveticaNeue" panose="02000503000000020004" pitchFamily="2" charset="0"/>
              </a:rPr>
              <a:t>genetically proxied inhibition of the </a:t>
            </a:r>
            <a:r>
              <a:rPr lang="en-AU" b="0" i="1" dirty="0">
                <a:solidFill>
                  <a:schemeClr val="accent4">
                    <a:lumMod val="75000"/>
                  </a:schemeClr>
                </a:solidFill>
                <a:effectLst/>
                <a:latin typeface="HelveticaNeue" panose="02000503000000020004" pitchFamily="2" charset="0"/>
              </a:rPr>
              <a:t>HMGCR</a:t>
            </a:r>
            <a:r>
              <a:rPr lang="en-AU" b="0" i="0" dirty="0">
                <a:solidFill>
                  <a:schemeClr val="accent4">
                    <a:lumMod val="75000"/>
                  </a:schemeClr>
                </a:solidFill>
                <a:effectLst/>
                <a:latin typeface="HelveticaNeue" panose="02000503000000020004" pitchFamily="2" charset="0"/>
              </a:rPr>
              <a:t> gene mimicking long‐term statin treatment associated with higher risk of cataract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06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E56D-1240-CE52-1AA2-35D56C34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9718743" cy="1144800"/>
          </a:xfrm>
        </p:spPr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MR for drug target validation and safety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C8E28-9C82-6599-98D4-050E11ADFA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120" y="1664924"/>
            <a:ext cx="9881079" cy="397668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MR studies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DO NOT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replace RCTs, but together with other pre-clinical evidence can be used to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prioritise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drug targets or perhaps more carefully design RCTs.</a:t>
            </a:r>
          </a:p>
          <a:p>
            <a:pPr marL="0" indent="0">
              <a:buNone/>
            </a:pP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Only possible due to large, publicly available GWAS and sequencing studies for 1000s of human traits</a:t>
            </a:r>
          </a:p>
          <a:p>
            <a:pPr marL="800100" lvl="1" indent="-342900"/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Drug target validation - Test for intended effect through intended target</a:t>
            </a:r>
          </a:p>
          <a:p>
            <a:pPr marL="800100" lvl="1" indent="-342900"/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Drug target safety - Test for unintended effects through intended target</a:t>
            </a:r>
          </a:p>
          <a:p>
            <a:pPr marL="457200" lvl="2" indent="0">
              <a:buNone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7151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B13EA-AC94-3158-66CB-2BEDAC339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Ancestry-specific considerations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9C603-E445-78D3-1F3E-0F93045944E8}"/>
              </a:ext>
            </a:extLst>
          </p:cNvPr>
          <p:cNvSpPr txBox="1"/>
          <p:nvPr/>
        </p:nvSpPr>
        <p:spPr>
          <a:xfrm>
            <a:off x="609480" y="1579418"/>
            <a:ext cx="64800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Comparing effects in different ancestral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SNPs in ALDH2 allow powerful analyses to investigate effect of alcohol consumption in East Asians. No genetic variants in Europeans that explain a similar proportion of variance in distribution of alcohol consumption.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Need matched ancestry LD reference when doing MR analyses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Need more GWAS data in non-European population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F9CE9A-54A5-14C0-0B9F-BF24D1226CB3}"/>
              </a:ext>
            </a:extLst>
          </p:cNvPr>
          <p:cNvGrpSpPr/>
          <p:nvPr/>
        </p:nvGrpSpPr>
        <p:grpSpPr>
          <a:xfrm>
            <a:off x="7379443" y="1670088"/>
            <a:ext cx="4542019" cy="3163481"/>
            <a:chOff x="7510072" y="3653267"/>
            <a:chExt cx="4542019" cy="3163481"/>
          </a:xfrm>
        </p:grpSpPr>
        <p:pic>
          <p:nvPicPr>
            <p:cNvPr id="5" name="Picture 4" descr="figure 1">
              <a:extLst>
                <a:ext uri="{FF2B5EF4-FFF2-40B4-BE49-F238E27FC236}">
                  <a16:creationId xmlns:a16="http://schemas.microsoft.com/office/drawing/2014/main" id="{5828670E-67B7-E3B6-F2D8-C75B39126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0072" y="3653267"/>
              <a:ext cx="4542019" cy="2764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FA0091-6A72-5668-CCA0-74FE7B20D363}"/>
                </a:ext>
              </a:extLst>
            </p:cNvPr>
            <p:cNvSpPr txBox="1"/>
            <p:nvPr/>
          </p:nvSpPr>
          <p:spPr>
            <a:xfrm>
              <a:off x="8042046" y="6447416"/>
              <a:ext cx="4010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4"/>
                  </a:solidFill>
                </a:rPr>
                <a:t>Fatumo</a:t>
              </a:r>
              <a:r>
                <a:rPr lang="en-US" dirty="0">
                  <a:solidFill>
                    <a:schemeClr val="accent4"/>
                  </a:solidFill>
                </a:rPr>
                <a:t> et al Nature Medicine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1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E9D30-33CE-E671-D306-5E2E9A942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9131420" cy="1144800"/>
          </a:xfrm>
        </p:spPr>
        <p:txBody>
          <a:bodyPr/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Importance of pharmacogenetics and diversity in clinical trials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69B3F-1397-E111-7573-959843FAA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0" y="1418400"/>
            <a:ext cx="7772400" cy="540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73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25A5-D8A6-282C-DADC-46FC82A2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80" y="305131"/>
            <a:ext cx="10972440" cy="1144800"/>
          </a:xfrm>
        </p:spPr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Reducing risk of failure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40B26A-9EAD-8431-EA6F-2186BDB6B38E}"/>
              </a:ext>
            </a:extLst>
          </p:cNvPr>
          <p:cNvSpPr txBox="1"/>
          <p:nvPr/>
        </p:nvSpPr>
        <p:spPr>
          <a:xfrm>
            <a:off x="609780" y="2028554"/>
            <a:ext cx="1082801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Improved pre-clinical prediction of drug target effects in humans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Genetic support for gene-trait association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Repositioning of approved drugs - reduces risk of failure due to safety concerns</a:t>
            </a:r>
          </a:p>
          <a:p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5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E7DAD-5391-24FD-7DA8-60BE63D4A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80" y="2856600"/>
            <a:ext cx="10972440" cy="1144800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Summary-based </a:t>
            </a:r>
            <a:r>
              <a:rPr lang="en-US" sz="4400">
                <a:solidFill>
                  <a:schemeClr val="bg1"/>
                </a:solidFill>
              </a:rPr>
              <a:t>MR analysis (SMR)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03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25A5-D8A6-282C-DADC-46FC82A2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4"/>
                </a:solidFill>
              </a:rPr>
              <a:t>90% </a:t>
            </a:r>
            <a:r>
              <a:rPr lang="en-US" sz="3600" dirty="0">
                <a:solidFill>
                  <a:schemeClr val="accent4"/>
                </a:solidFill>
              </a:rPr>
              <a:t>of drugs fail in human clinical trials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6A6229-7D1A-95F3-149B-EAABD6786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062" y="1419323"/>
            <a:ext cx="3912580" cy="4964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DE60A7-8D6A-4751-0602-34E917E91CC0}"/>
              </a:ext>
            </a:extLst>
          </p:cNvPr>
          <p:cNvSpPr txBox="1"/>
          <p:nvPr/>
        </p:nvSpPr>
        <p:spPr>
          <a:xfrm>
            <a:off x="7233924" y="6488668"/>
            <a:ext cx="561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Harrison Nature Reviews Drug Discovery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40B26A-9EAD-8431-EA6F-2186BDB6B38E}"/>
              </a:ext>
            </a:extLst>
          </p:cNvPr>
          <p:cNvSpPr txBox="1"/>
          <p:nvPr/>
        </p:nvSpPr>
        <p:spPr>
          <a:xfrm>
            <a:off x="-114779" y="172084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Lack of efficacy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z="2400" b="0" i="0" dirty="0">
              <a:solidFill>
                <a:schemeClr val="accent4"/>
              </a:solidFill>
              <a:effectLst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Unmanageable toxicity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Poor drug-like properties (solubility, stability, in vivo pharmacokinetics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Strategic: lack of commercial interest and </a:t>
            </a:r>
            <a:r>
              <a:rPr lang="en-AU" sz="2400" b="0" i="0" dirty="0">
                <a:solidFill>
                  <a:schemeClr val="accent4"/>
                </a:solidFill>
                <a:effectLst/>
              </a:rPr>
              <a:t>change in therapeutic focus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FBC6367-E919-FBA2-CD78-D6CC5949F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/>
                </a:solidFill>
              </a:rPr>
              <a:t>Extrapolating drug effects in humans</a:t>
            </a:r>
            <a:endParaRPr lang="en-US" sz="36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651D2D0-2E54-3A2D-7328-A3383FC822D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8381" y="1930966"/>
            <a:ext cx="6840606" cy="1670050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Animal studies and isolated systems (cells, tissue preparations) do not always translate to </a:t>
            </a:r>
            <a:r>
              <a:rPr lang="en-US" sz="1800" i="1" dirty="0">
                <a:solidFill>
                  <a:schemeClr val="accent4">
                    <a:lumMod val="75000"/>
                  </a:schemeClr>
                </a:solidFill>
              </a:rPr>
              <a:t>in vivo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 effects in humans</a:t>
            </a:r>
          </a:p>
          <a:p>
            <a:pPr lvl="1"/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Unsuitable drug target in humans</a:t>
            </a:r>
          </a:p>
          <a:p>
            <a:pPr lvl="1"/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Drug pharmacokinetics (drug metabolism, tissue absorption) – genetic variation may also play a role</a:t>
            </a:r>
          </a:p>
          <a:p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Gold standard for testing in humans using a </a:t>
            </a:r>
            <a:r>
              <a:rPr lang="en-US" sz="1800" dirty="0" err="1">
                <a:solidFill>
                  <a:schemeClr val="accent4">
                    <a:lumMod val="75000"/>
                  </a:schemeClr>
                </a:solidFill>
              </a:rPr>
              <a:t>randomised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 control trial (RCT) – the final step of the process is the most c</a:t>
            </a:r>
            <a:r>
              <a:rPr lang="en-AU" sz="1800" dirty="0" err="1">
                <a:solidFill>
                  <a:schemeClr val="accent4">
                    <a:lumMod val="75000"/>
                  </a:schemeClr>
                </a:solidFill>
              </a:rPr>
              <a:t>ostly</a:t>
            </a:r>
            <a:r>
              <a:rPr lang="en-AU" sz="1800" dirty="0">
                <a:solidFill>
                  <a:schemeClr val="accent4">
                    <a:lumMod val="75000"/>
                  </a:schemeClr>
                </a:solidFill>
              </a:rPr>
              <a:t> and highest risk</a:t>
            </a:r>
          </a:p>
          <a:p>
            <a:pPr lvl="1"/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BC802E-32A6-3BBE-A4AD-851ED28D1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602" y="1758950"/>
            <a:ext cx="37592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9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25A5-D8A6-282C-DADC-46FC82A2B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Reducing risk of failure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40B26A-9EAD-8431-EA6F-2186BDB6B38E}"/>
              </a:ext>
            </a:extLst>
          </p:cNvPr>
          <p:cNvSpPr txBox="1"/>
          <p:nvPr/>
        </p:nvSpPr>
        <p:spPr>
          <a:xfrm>
            <a:off x="609479" y="1945694"/>
            <a:ext cx="1082801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Improved pre-clinical prediction of drug target effects in humans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30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E7DAD-5391-24FD-7DA8-60BE63D4A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80" y="2391907"/>
            <a:ext cx="10972440" cy="11448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Using genomics data to predict the effects of modulating a drug target in humans – Mendelian </a:t>
            </a:r>
            <a:r>
              <a:rPr lang="en-US" sz="4000" dirty="0" err="1">
                <a:solidFill>
                  <a:schemeClr val="bg1"/>
                </a:solidFill>
              </a:rPr>
              <a:t>randomisation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2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patha Full Prescribing Information, Dosage &amp; Side Effects | MIMS Hong Kong">
            <a:extLst>
              <a:ext uri="{FF2B5EF4-FFF2-40B4-BE49-F238E27FC236}">
                <a16:creationId xmlns:a16="http://schemas.microsoft.com/office/drawing/2014/main" id="{E2F6DF5F-480D-DA4D-585F-2E22D25FF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172" y="4714342"/>
            <a:ext cx="2156544" cy="214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54A8E7B-E2B0-48FA-7C19-8DE5CA7A1189}"/>
              </a:ext>
            </a:extLst>
          </p:cNvPr>
          <p:cNvGrpSpPr/>
          <p:nvPr/>
        </p:nvGrpSpPr>
        <p:grpSpPr>
          <a:xfrm>
            <a:off x="1488233" y="1491348"/>
            <a:ext cx="3801120" cy="5085184"/>
            <a:chOff x="1488233" y="1491348"/>
            <a:chExt cx="3801120" cy="5085184"/>
          </a:xfrm>
        </p:grpSpPr>
        <p:pic>
          <p:nvPicPr>
            <p:cNvPr id="108" name="Picture 10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FB71695-FF3C-B27A-6694-5820AF6E3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8233" y="1491348"/>
              <a:ext cx="3801120" cy="5085184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29261B1-0E64-DFD5-3823-6D6AEE54C524}"/>
                </a:ext>
              </a:extLst>
            </p:cNvPr>
            <p:cNvGrpSpPr/>
            <p:nvPr/>
          </p:nvGrpSpPr>
          <p:grpSpPr>
            <a:xfrm>
              <a:off x="2442258" y="5918875"/>
              <a:ext cx="844952" cy="246221"/>
              <a:chOff x="2442258" y="5918875"/>
              <a:chExt cx="844952" cy="246221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BE3FF0A-B9CE-B51F-C7FF-5A7B18412097}"/>
                  </a:ext>
                </a:extLst>
              </p:cNvPr>
              <p:cNvSpPr/>
              <p:nvPr/>
            </p:nvSpPr>
            <p:spPr>
              <a:xfrm>
                <a:off x="2442258" y="5972538"/>
                <a:ext cx="844952" cy="1388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6074CCD-9208-B0AA-25EC-822EA13D3A9C}"/>
                  </a:ext>
                </a:extLst>
              </p:cNvPr>
              <p:cNvSpPr txBox="1"/>
              <p:nvPr/>
            </p:nvSpPr>
            <p:spPr>
              <a:xfrm>
                <a:off x="2627453" y="5918875"/>
                <a:ext cx="6366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lower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5FDAD2C-0FC4-BF5E-9413-B78B15D553CE}"/>
                </a:ext>
              </a:extLst>
            </p:cNvPr>
            <p:cNvGrpSpPr/>
            <p:nvPr/>
          </p:nvGrpSpPr>
          <p:grpSpPr>
            <a:xfrm>
              <a:off x="4280841" y="5923639"/>
              <a:ext cx="844952" cy="246221"/>
              <a:chOff x="2442258" y="5918875"/>
              <a:chExt cx="844952" cy="246221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F281E7BD-0BC3-6276-0466-43191FC0D9F5}"/>
                  </a:ext>
                </a:extLst>
              </p:cNvPr>
              <p:cNvSpPr/>
              <p:nvPr/>
            </p:nvSpPr>
            <p:spPr>
              <a:xfrm>
                <a:off x="2442258" y="5960963"/>
                <a:ext cx="844952" cy="138896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7F41A04-E92E-5289-1FF9-EFD463AACCEB}"/>
                  </a:ext>
                </a:extLst>
              </p:cNvPr>
              <p:cNvSpPr txBox="1"/>
              <p:nvPr/>
            </p:nvSpPr>
            <p:spPr>
              <a:xfrm>
                <a:off x="2650603" y="5918875"/>
                <a:ext cx="6366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lower</a:t>
                </a:r>
              </a:p>
            </p:txBody>
          </p:sp>
        </p:grp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CF0C59-C3F4-6CC8-3D03-9CE8EFF61B04}"/>
              </a:ext>
            </a:extLst>
          </p:cNvPr>
          <p:cNvSpPr txBox="1">
            <a:spLocks/>
          </p:cNvSpPr>
          <p:nvPr/>
        </p:nvSpPr>
        <p:spPr>
          <a:xfrm>
            <a:off x="6428573" y="1485798"/>
            <a:ext cx="547260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79388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793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­"/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9388" algn="l" defTabSz="914400" rtl="0" eaLnBrk="1" latinLnBrk="0" hangingPunct="1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"/>
              <a:defRPr lang="en-US" sz="18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40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itchFamily="34" charset="0"/>
              <a:buNone/>
              <a:defRPr lang="en-AU" sz="2000" b="1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4"/>
                </a:solidFill>
              </a:rPr>
              <a:t>PCSK9: Genetic mutation to groundbreaking therapy</a:t>
            </a:r>
          </a:p>
          <a:p>
            <a:r>
              <a:rPr lang="en-AU" dirty="0">
                <a:solidFill>
                  <a:schemeClr val="accent4"/>
                </a:solidFill>
              </a:rPr>
              <a:t>2005 Cohen et al Nature Genetics</a:t>
            </a:r>
          </a:p>
          <a:p>
            <a:r>
              <a:rPr lang="en-AU" dirty="0">
                <a:solidFill>
                  <a:schemeClr val="accent4"/>
                </a:solidFill>
              </a:rPr>
              <a:t>Loss-of-function (LOF) mutations in </a:t>
            </a:r>
            <a:r>
              <a:rPr lang="en-AU" i="1" dirty="0">
                <a:solidFill>
                  <a:schemeClr val="accent4"/>
                </a:solidFill>
              </a:rPr>
              <a:t>PCSK9</a:t>
            </a:r>
            <a:r>
              <a:rPr lang="en-AU" dirty="0">
                <a:solidFill>
                  <a:schemeClr val="accent4"/>
                </a:solidFill>
              </a:rPr>
              <a:t> gene in African-Americans associated with:</a:t>
            </a:r>
          </a:p>
          <a:p>
            <a:pPr lvl="1"/>
            <a:r>
              <a:rPr lang="en-AU" dirty="0">
                <a:solidFill>
                  <a:schemeClr val="accent4"/>
                </a:solidFill>
              </a:rPr>
              <a:t>Substantially lower cholesterol</a:t>
            </a:r>
          </a:p>
          <a:p>
            <a:pPr lvl="1"/>
            <a:r>
              <a:rPr lang="en-AU" dirty="0">
                <a:solidFill>
                  <a:schemeClr val="accent4"/>
                </a:solidFill>
              </a:rPr>
              <a:t>Reduction in risk of cardiovascular disease</a:t>
            </a:r>
          </a:p>
          <a:p>
            <a:pPr lvl="1"/>
            <a:r>
              <a:rPr lang="en-AU" dirty="0">
                <a:solidFill>
                  <a:schemeClr val="accent4"/>
                </a:solidFill>
              </a:rPr>
              <a:t>No other health problems - safety</a:t>
            </a:r>
          </a:p>
          <a:p>
            <a:endParaRPr lang="en-AU" dirty="0">
              <a:solidFill>
                <a:schemeClr val="accent4"/>
              </a:solidFill>
            </a:endParaRPr>
          </a:p>
          <a:p>
            <a:r>
              <a:rPr lang="en-AU" dirty="0">
                <a:solidFill>
                  <a:schemeClr val="accent4"/>
                </a:solidFill>
              </a:rPr>
              <a:t>2015 first approved PCSK9 inhibitor</a:t>
            </a:r>
          </a:p>
          <a:p>
            <a:endParaRPr lang="en-AU" dirty="0">
              <a:solidFill>
                <a:schemeClr val="accent4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7EA5E90-90EA-A44F-FBDC-D71DE6D50676}"/>
              </a:ext>
            </a:extLst>
          </p:cNvPr>
          <p:cNvSpPr txBox="1">
            <a:spLocks/>
          </p:cNvSpPr>
          <p:nvPr/>
        </p:nvSpPr>
        <p:spPr>
          <a:xfrm>
            <a:off x="288926" y="186680"/>
            <a:ext cx="9833642" cy="469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</a:rPr>
              <a:t>Using genetics for drug target validation - Mendelian </a:t>
            </a:r>
            <a:r>
              <a:rPr lang="en-US" sz="3600" dirty="0" err="1">
                <a:solidFill>
                  <a:schemeClr val="accent4"/>
                </a:solidFill>
              </a:rPr>
              <a:t>randomisation</a:t>
            </a:r>
            <a:r>
              <a:rPr lang="en-US" sz="3600" dirty="0">
                <a:solidFill>
                  <a:schemeClr val="accent4"/>
                </a:solidFill>
              </a:rPr>
              <a:t> (MR)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2E140A7-61F7-03AE-DD2B-40D17CAC1538}"/>
              </a:ext>
            </a:extLst>
          </p:cNvPr>
          <p:cNvSpPr/>
          <p:nvPr/>
        </p:nvSpPr>
        <p:spPr>
          <a:xfrm>
            <a:off x="3391898" y="4347082"/>
            <a:ext cx="2160242" cy="2394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21322DE-AC0F-8A1D-DD4C-428B0062EA02}"/>
              </a:ext>
            </a:extLst>
          </p:cNvPr>
          <p:cNvSpPr/>
          <p:nvPr/>
        </p:nvSpPr>
        <p:spPr>
          <a:xfrm>
            <a:off x="1487488" y="4347082"/>
            <a:ext cx="1904409" cy="2394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E91A94A-59C2-26CB-8066-976AE2BBB91F}"/>
              </a:ext>
            </a:extLst>
          </p:cNvPr>
          <p:cNvSpPr/>
          <p:nvPr/>
        </p:nvSpPr>
        <p:spPr>
          <a:xfrm>
            <a:off x="3400351" y="1485798"/>
            <a:ext cx="1904409" cy="287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C83192-49B5-2927-D5B8-CA584951B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36" y="1144191"/>
            <a:ext cx="7653482" cy="2763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DA92B-2C12-9D30-1D7E-F5DCF61277BA}"/>
              </a:ext>
            </a:extLst>
          </p:cNvPr>
          <p:cNvSpPr txBox="1"/>
          <p:nvPr/>
        </p:nvSpPr>
        <p:spPr>
          <a:xfrm>
            <a:off x="479376" y="4347082"/>
            <a:ext cx="10505456" cy="2949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chemeClr val="accent4"/>
                </a:solidFill>
              </a:rPr>
              <a:t>Genome Aggregation Database (</a:t>
            </a:r>
            <a:r>
              <a:rPr lang="en-US" dirty="0" err="1">
                <a:solidFill>
                  <a:schemeClr val="accent4"/>
                </a:solidFill>
              </a:rPr>
              <a:t>gnomAD</a:t>
            </a:r>
            <a:r>
              <a:rPr lang="en-US" dirty="0">
                <a:solidFill>
                  <a:schemeClr val="accent4"/>
                </a:solidFill>
              </a:rPr>
              <a:t>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chemeClr val="accent4"/>
                </a:solidFill>
              </a:rPr>
              <a:t>Whole exome data in &gt; 125,000 individuals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chemeClr val="accent4"/>
                </a:solidFill>
              </a:rPr>
              <a:t>Predicted LOF (nonsense, essential splice site, and frameshift variants)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chemeClr val="accent4"/>
                </a:solidFill>
              </a:rPr>
              <a:t>Individuals with LOF are very rare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b="1" dirty="0">
                <a:solidFill>
                  <a:schemeClr val="accent4"/>
                </a:solidFill>
              </a:rPr>
              <a:t>Conclusion at the time – would require sample sizes that are 1000x bigger</a:t>
            </a:r>
            <a:endParaRPr lang="en-US" sz="1800" dirty="0">
              <a:solidFill>
                <a:schemeClr val="accent4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1B049C2-1868-0013-8841-C1F40B3951AD}"/>
              </a:ext>
            </a:extLst>
          </p:cNvPr>
          <p:cNvSpPr txBox="1">
            <a:spLocks/>
          </p:cNvSpPr>
          <p:nvPr/>
        </p:nvSpPr>
        <p:spPr>
          <a:xfrm>
            <a:off x="288926" y="186680"/>
            <a:ext cx="9833642" cy="469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4"/>
                </a:solidFill>
              </a:rPr>
              <a:t>LOF/GOF as instruments for MR</a:t>
            </a:r>
          </a:p>
        </p:txBody>
      </p:sp>
    </p:spTree>
    <p:extLst>
      <p:ext uri="{BB962C8B-B14F-4D97-AF65-F5344CB8AC3E}">
        <p14:creationId xmlns:p14="http://schemas.microsoft.com/office/powerpoint/2010/main" val="935179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Queensland</Template>
  <TotalTime>5362</TotalTime>
  <Words>1301</Words>
  <Application>Microsoft Macintosh PowerPoint</Application>
  <PresentationFormat>Widescreen</PresentationFormat>
  <Paragraphs>261</Paragraphs>
  <Slides>38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Harding</vt:lpstr>
      <vt:lpstr>HelveticaNeue</vt:lpstr>
      <vt:lpstr>HelveticaNeueBoldCondensed</vt:lpstr>
      <vt:lpstr>Libre Franklin</vt:lpstr>
      <vt:lpstr>Roboto Slab</vt:lpstr>
      <vt:lpstr>Symbol</vt:lpstr>
      <vt:lpstr>Wingdings</vt:lpstr>
      <vt:lpstr>Office Theme</vt:lpstr>
      <vt:lpstr>Office Theme</vt:lpstr>
      <vt:lpstr>Module 6 Day 2  From genetic maps to medicine – Using human genomics for preclinical drug target validation and safety evaluation</vt:lpstr>
      <vt:lpstr>Pharmacokinetics vs pharmacodynamics</vt:lpstr>
      <vt:lpstr>The drug discovery &amp; development pipeline</vt:lpstr>
      <vt:lpstr>90% of drugs fail in human clinical trials</vt:lpstr>
      <vt:lpstr>Extrapolating drug effects in humans</vt:lpstr>
      <vt:lpstr>Reducing risk of failure</vt:lpstr>
      <vt:lpstr>Using genomics data to predict the effects of modulating a drug target in humans – Mendelian randomisation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Coming to the same conclusion around Lp-PLA2 inhibition and CAD risk using PLA2G7 rare pLOF in an independent study</vt:lpstr>
      <vt:lpstr>PowerPoint Presentation</vt:lpstr>
      <vt:lpstr>Testing drug safety</vt:lpstr>
      <vt:lpstr>PowerPoint Presentation</vt:lpstr>
      <vt:lpstr>On- vs off-target effects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 for drug target validation and safety</vt:lpstr>
      <vt:lpstr>Ancestry-specific considerations</vt:lpstr>
      <vt:lpstr>Importance of pharmacogenetics and diversity in clinical trials </vt:lpstr>
      <vt:lpstr>Reducing risk of failure</vt:lpstr>
      <vt:lpstr>Summary-based MR analysis (SMR)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dc:subject/>
  <dc:creator>Katrina Shimmin-Clarke</dc:creator>
  <dc:description/>
  <cp:lastModifiedBy>Shah, Sonia</cp:lastModifiedBy>
  <cp:revision>1106</cp:revision>
  <dcterms:created xsi:type="dcterms:W3CDTF">2022-05-13T01:47:19Z</dcterms:created>
  <dcterms:modified xsi:type="dcterms:W3CDTF">2024-06-28T02:30:47Z</dcterms:modified>
  <dc:language>en-AU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ActionId">
    <vt:lpwstr>d96f5fcc-5603-43bf-977e-9b9329ffdd35</vt:lpwstr>
  </property>
  <property fmtid="{D5CDD505-2E9C-101B-9397-08002B2CF9AE}" pid="3" name="MSIP_Label_0f488380-630a-4f55-a077-a19445e3f360_ContentBits">
    <vt:lpwstr>0</vt:lpwstr>
  </property>
  <property fmtid="{D5CDD505-2E9C-101B-9397-08002B2CF9AE}" pid="4" name="MSIP_Label_0f488380-630a-4f55-a077-a19445e3f360_Enabled">
    <vt:lpwstr>true</vt:lpwstr>
  </property>
  <property fmtid="{D5CDD505-2E9C-101B-9397-08002B2CF9AE}" pid="5" name="MSIP_Label_0f488380-630a-4f55-a077-a19445e3f360_Method">
    <vt:lpwstr>Standard</vt:lpwstr>
  </property>
  <property fmtid="{D5CDD505-2E9C-101B-9397-08002B2CF9AE}" pid="6" name="MSIP_Label_0f488380-630a-4f55-a077-a19445e3f360_Name">
    <vt:lpwstr>OFFICIAL - INTERNAL</vt:lpwstr>
  </property>
  <property fmtid="{D5CDD505-2E9C-101B-9397-08002B2CF9AE}" pid="7" name="MSIP_Label_0f488380-630a-4f55-a077-a19445e3f360_SetDate">
    <vt:lpwstr>2022-05-03T03:06:24Z</vt:lpwstr>
  </property>
  <property fmtid="{D5CDD505-2E9C-101B-9397-08002B2CF9AE}" pid="8" name="MSIP_Label_0f488380-630a-4f55-a077-a19445e3f360_SiteId">
    <vt:lpwstr>b6e377cf-9db3-46cb-91a2-fad9605bb15c</vt:lpwstr>
  </property>
  <property fmtid="{D5CDD505-2E9C-101B-9397-08002B2CF9AE}" pid="9" name="PresentationFormat">
    <vt:lpwstr>Widescreen</vt:lpwstr>
  </property>
  <property fmtid="{D5CDD505-2E9C-101B-9397-08002B2CF9AE}" pid="10" name="Slides">
    <vt:r8>63</vt:r8>
  </property>
</Properties>
</file>