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63"/>
  </p:notesMasterIdLst>
  <p:sldIdLst>
    <p:sldId id="256" r:id="rId3"/>
    <p:sldId id="271" r:id="rId4"/>
    <p:sldId id="324" r:id="rId5"/>
    <p:sldId id="326" r:id="rId6"/>
    <p:sldId id="325" r:id="rId7"/>
    <p:sldId id="353" r:id="rId8"/>
    <p:sldId id="292" r:id="rId9"/>
    <p:sldId id="295" r:id="rId10"/>
    <p:sldId id="296" r:id="rId11"/>
    <p:sldId id="297" r:id="rId12"/>
    <p:sldId id="298" r:id="rId13"/>
    <p:sldId id="299" r:id="rId14"/>
    <p:sldId id="352" r:id="rId15"/>
    <p:sldId id="308" r:id="rId16"/>
    <p:sldId id="356" r:id="rId17"/>
    <p:sldId id="358" r:id="rId18"/>
    <p:sldId id="318" r:id="rId19"/>
    <p:sldId id="319" r:id="rId20"/>
    <p:sldId id="320" r:id="rId21"/>
    <p:sldId id="321" r:id="rId22"/>
    <p:sldId id="309" r:id="rId23"/>
    <p:sldId id="294" r:id="rId24"/>
    <p:sldId id="300" r:id="rId25"/>
    <p:sldId id="341" r:id="rId26"/>
    <p:sldId id="305" r:id="rId27"/>
    <p:sldId id="307" r:id="rId28"/>
    <p:sldId id="342" r:id="rId29"/>
    <p:sldId id="327" r:id="rId30"/>
    <p:sldId id="322" r:id="rId31"/>
    <p:sldId id="346" r:id="rId32"/>
    <p:sldId id="347" r:id="rId33"/>
    <p:sldId id="343" r:id="rId34"/>
    <p:sldId id="345" r:id="rId35"/>
    <p:sldId id="348" r:id="rId36"/>
    <p:sldId id="344" r:id="rId37"/>
    <p:sldId id="331" r:id="rId38"/>
    <p:sldId id="333" r:id="rId39"/>
    <p:sldId id="332" r:id="rId40"/>
    <p:sldId id="301" r:id="rId41"/>
    <p:sldId id="334" r:id="rId42"/>
    <p:sldId id="328" r:id="rId43"/>
    <p:sldId id="330" r:id="rId44"/>
    <p:sldId id="335" r:id="rId45"/>
    <p:sldId id="336" r:id="rId46"/>
    <p:sldId id="337" r:id="rId47"/>
    <p:sldId id="359" r:id="rId48"/>
    <p:sldId id="360" r:id="rId49"/>
    <p:sldId id="357" r:id="rId50"/>
    <p:sldId id="339" r:id="rId51"/>
    <p:sldId id="338" r:id="rId52"/>
    <p:sldId id="529" r:id="rId53"/>
    <p:sldId id="381" r:id="rId54"/>
    <p:sldId id="536" r:id="rId55"/>
    <p:sldId id="534" r:id="rId56"/>
    <p:sldId id="537" r:id="rId57"/>
    <p:sldId id="551" r:id="rId58"/>
    <p:sldId id="495" r:id="rId59"/>
    <p:sldId id="539" r:id="rId60"/>
    <p:sldId id="538" r:id="rId61"/>
    <p:sldId id="351" r:id="rId62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5EA"/>
    <a:srgbClr val="EAE2D6"/>
    <a:srgbClr val="F2EDE1"/>
    <a:srgbClr val="E9E3D7"/>
    <a:srgbClr val="F2F2F2"/>
    <a:srgbClr val="568099"/>
    <a:srgbClr val="398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8"/>
    <p:restoredTop sz="75926"/>
  </p:normalViewPr>
  <p:slideViewPr>
    <p:cSldViewPr snapToGrid="0">
      <p:cViewPr varScale="1">
        <p:scale>
          <a:sx n="79" d="100"/>
          <a:sy n="79" d="100"/>
        </p:scale>
        <p:origin x="1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6E5FAB-D932-D641-9555-052A048B64E5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6CFBAE96-1255-D948-A7A7-BA80F3257F4D}">
      <dgm:prSet phldrT="[Text]" custT="1"/>
      <dgm:spPr/>
      <dgm:t>
        <a:bodyPr/>
        <a:lstStyle/>
        <a:p>
          <a:r>
            <a:rPr lang="en-GB" sz="1800" dirty="0"/>
            <a:t>Genetic variants</a:t>
          </a:r>
        </a:p>
      </dgm:t>
    </dgm:pt>
    <dgm:pt modelId="{214F3242-7EAC-3F43-B9A5-984D4ABFDDDC}" type="parTrans" cxnId="{44B489B1-F155-8547-8E18-F89261D4860A}">
      <dgm:prSet/>
      <dgm:spPr/>
      <dgm:t>
        <a:bodyPr/>
        <a:lstStyle/>
        <a:p>
          <a:endParaRPr lang="en-GB" sz="1800"/>
        </a:p>
      </dgm:t>
    </dgm:pt>
    <dgm:pt modelId="{E9AC2845-2FEF-8846-B5FD-10DED910A7A8}" type="sibTrans" cxnId="{44B489B1-F155-8547-8E18-F89261D4860A}">
      <dgm:prSet/>
      <dgm:spPr/>
      <dgm:t>
        <a:bodyPr/>
        <a:lstStyle/>
        <a:p>
          <a:endParaRPr lang="en-GB" sz="1800"/>
        </a:p>
      </dgm:t>
    </dgm:pt>
    <dgm:pt modelId="{2A491F83-876B-8840-8A04-FC4028D6C39F}">
      <dgm:prSet phldrT="[Text]" custT="1"/>
      <dgm:spPr/>
      <dgm:t>
        <a:bodyPr/>
        <a:lstStyle/>
        <a:p>
          <a:r>
            <a:rPr lang="en-GB" sz="1800" dirty="0"/>
            <a:t>Disease genes</a:t>
          </a:r>
        </a:p>
      </dgm:t>
    </dgm:pt>
    <dgm:pt modelId="{78A056AB-E373-8343-BCAA-A8EB0E416590}" type="parTrans" cxnId="{0C1F4D4F-C83A-2243-BC57-16C90A771AD5}">
      <dgm:prSet/>
      <dgm:spPr/>
      <dgm:t>
        <a:bodyPr/>
        <a:lstStyle/>
        <a:p>
          <a:endParaRPr lang="en-GB" sz="1800"/>
        </a:p>
      </dgm:t>
    </dgm:pt>
    <dgm:pt modelId="{D8442F5A-18D3-DB43-B34E-4AA9EE6CD1DA}" type="sibTrans" cxnId="{0C1F4D4F-C83A-2243-BC57-16C90A771AD5}">
      <dgm:prSet/>
      <dgm:spPr/>
      <dgm:t>
        <a:bodyPr/>
        <a:lstStyle/>
        <a:p>
          <a:endParaRPr lang="en-GB" sz="1800"/>
        </a:p>
      </dgm:t>
    </dgm:pt>
    <dgm:pt modelId="{2BD834AE-14D7-4848-8BFD-3066684A0E95}">
      <dgm:prSet phldrT="[Text]" custT="1"/>
      <dgm:spPr/>
      <dgm:t>
        <a:bodyPr/>
        <a:lstStyle/>
        <a:p>
          <a:r>
            <a:rPr lang="en-GB" sz="1800" dirty="0"/>
            <a:t>Drug candidates</a:t>
          </a:r>
        </a:p>
      </dgm:t>
    </dgm:pt>
    <dgm:pt modelId="{8CDE8AB3-0C35-7047-8194-BDF2B1D8638E}" type="parTrans" cxnId="{2AA237BD-F2B9-6A4C-B282-CA58BD571973}">
      <dgm:prSet/>
      <dgm:spPr/>
      <dgm:t>
        <a:bodyPr/>
        <a:lstStyle/>
        <a:p>
          <a:endParaRPr lang="en-GB" sz="1800"/>
        </a:p>
      </dgm:t>
    </dgm:pt>
    <dgm:pt modelId="{1FBE89B3-3F3D-C344-8573-768D0B3B1A34}" type="sibTrans" cxnId="{2AA237BD-F2B9-6A4C-B282-CA58BD571973}">
      <dgm:prSet/>
      <dgm:spPr/>
      <dgm:t>
        <a:bodyPr/>
        <a:lstStyle/>
        <a:p>
          <a:endParaRPr lang="en-GB" sz="1800"/>
        </a:p>
      </dgm:t>
    </dgm:pt>
    <dgm:pt modelId="{C1F2BAB4-55AE-D946-8DBE-8B94D06F3EE9}" type="pres">
      <dgm:prSet presAssocID="{CB6E5FAB-D932-D641-9555-052A048B64E5}" presName="Name0" presStyleCnt="0">
        <dgm:presLayoutVars>
          <dgm:dir/>
          <dgm:animLvl val="lvl"/>
          <dgm:resizeHandles val="exact"/>
        </dgm:presLayoutVars>
      </dgm:prSet>
      <dgm:spPr/>
    </dgm:pt>
    <dgm:pt modelId="{75A23E67-ED39-7F47-9735-FDEF9F786A5C}" type="pres">
      <dgm:prSet presAssocID="{6CFBAE96-1255-D948-A7A7-BA80F3257F4D}" presName="parTxOnly" presStyleLbl="node1" presStyleIdx="0" presStyleCnt="3" custScaleY="59305">
        <dgm:presLayoutVars>
          <dgm:chMax val="0"/>
          <dgm:chPref val="0"/>
          <dgm:bulletEnabled val="1"/>
        </dgm:presLayoutVars>
      </dgm:prSet>
      <dgm:spPr/>
    </dgm:pt>
    <dgm:pt modelId="{4A0B1AFE-F22F-5B48-9C43-35BF448CEAD5}" type="pres">
      <dgm:prSet presAssocID="{E9AC2845-2FEF-8846-B5FD-10DED910A7A8}" presName="parTxOnlySpace" presStyleCnt="0"/>
      <dgm:spPr/>
    </dgm:pt>
    <dgm:pt modelId="{1FBD62FB-453B-E74A-A32D-A39FAB2A9FAE}" type="pres">
      <dgm:prSet presAssocID="{2A491F83-876B-8840-8A04-FC4028D6C39F}" presName="parTxOnly" presStyleLbl="node1" presStyleIdx="1" presStyleCnt="3" custScaleY="59305">
        <dgm:presLayoutVars>
          <dgm:chMax val="0"/>
          <dgm:chPref val="0"/>
          <dgm:bulletEnabled val="1"/>
        </dgm:presLayoutVars>
      </dgm:prSet>
      <dgm:spPr/>
    </dgm:pt>
    <dgm:pt modelId="{56B32BBC-D179-B940-B121-0F53EB2EAC7F}" type="pres">
      <dgm:prSet presAssocID="{D8442F5A-18D3-DB43-B34E-4AA9EE6CD1DA}" presName="parTxOnlySpace" presStyleCnt="0"/>
      <dgm:spPr/>
    </dgm:pt>
    <dgm:pt modelId="{78E880B9-3DDC-F741-A298-4C97B6967A0C}" type="pres">
      <dgm:prSet presAssocID="{2BD834AE-14D7-4848-8BFD-3066684A0E95}" presName="parTxOnly" presStyleLbl="node1" presStyleIdx="2" presStyleCnt="3" custScaleY="59305">
        <dgm:presLayoutVars>
          <dgm:chMax val="0"/>
          <dgm:chPref val="0"/>
          <dgm:bulletEnabled val="1"/>
        </dgm:presLayoutVars>
      </dgm:prSet>
      <dgm:spPr/>
    </dgm:pt>
  </dgm:ptLst>
  <dgm:cxnLst>
    <dgm:cxn modelId="{E5DB9506-60E5-BD4A-9134-3A24EC32B03A}" type="presOf" srcId="{CB6E5FAB-D932-D641-9555-052A048B64E5}" destId="{C1F2BAB4-55AE-D946-8DBE-8B94D06F3EE9}" srcOrd="0" destOrd="0" presId="urn:microsoft.com/office/officeart/2005/8/layout/chevron1"/>
    <dgm:cxn modelId="{F4CCA80E-36A9-8D4E-9B4D-757192F4FEDB}" type="presOf" srcId="{2A491F83-876B-8840-8A04-FC4028D6C39F}" destId="{1FBD62FB-453B-E74A-A32D-A39FAB2A9FAE}" srcOrd="0" destOrd="0" presId="urn:microsoft.com/office/officeart/2005/8/layout/chevron1"/>
    <dgm:cxn modelId="{0C1F4D4F-C83A-2243-BC57-16C90A771AD5}" srcId="{CB6E5FAB-D932-D641-9555-052A048B64E5}" destId="{2A491F83-876B-8840-8A04-FC4028D6C39F}" srcOrd="1" destOrd="0" parTransId="{78A056AB-E373-8343-BCAA-A8EB0E416590}" sibTransId="{D8442F5A-18D3-DB43-B34E-4AA9EE6CD1DA}"/>
    <dgm:cxn modelId="{2F8BA397-7EDE-EC45-BA0F-2911A440B9C1}" type="presOf" srcId="{2BD834AE-14D7-4848-8BFD-3066684A0E95}" destId="{78E880B9-3DDC-F741-A298-4C97B6967A0C}" srcOrd="0" destOrd="0" presId="urn:microsoft.com/office/officeart/2005/8/layout/chevron1"/>
    <dgm:cxn modelId="{44B489B1-F155-8547-8E18-F89261D4860A}" srcId="{CB6E5FAB-D932-D641-9555-052A048B64E5}" destId="{6CFBAE96-1255-D948-A7A7-BA80F3257F4D}" srcOrd="0" destOrd="0" parTransId="{214F3242-7EAC-3F43-B9A5-984D4ABFDDDC}" sibTransId="{E9AC2845-2FEF-8846-B5FD-10DED910A7A8}"/>
    <dgm:cxn modelId="{2AA237BD-F2B9-6A4C-B282-CA58BD571973}" srcId="{CB6E5FAB-D932-D641-9555-052A048B64E5}" destId="{2BD834AE-14D7-4848-8BFD-3066684A0E95}" srcOrd="2" destOrd="0" parTransId="{8CDE8AB3-0C35-7047-8194-BDF2B1D8638E}" sibTransId="{1FBE89B3-3F3D-C344-8573-768D0B3B1A34}"/>
    <dgm:cxn modelId="{A326B0D0-0A8E-5144-87FD-165625D02565}" type="presOf" srcId="{6CFBAE96-1255-D948-A7A7-BA80F3257F4D}" destId="{75A23E67-ED39-7F47-9735-FDEF9F786A5C}" srcOrd="0" destOrd="0" presId="urn:microsoft.com/office/officeart/2005/8/layout/chevron1"/>
    <dgm:cxn modelId="{617288C3-BCDF-2B46-B8FC-972EB5AEC0D4}" type="presParOf" srcId="{C1F2BAB4-55AE-D946-8DBE-8B94D06F3EE9}" destId="{75A23E67-ED39-7F47-9735-FDEF9F786A5C}" srcOrd="0" destOrd="0" presId="urn:microsoft.com/office/officeart/2005/8/layout/chevron1"/>
    <dgm:cxn modelId="{08C86246-7E4D-374A-A0BC-8CBFBFF36188}" type="presParOf" srcId="{C1F2BAB4-55AE-D946-8DBE-8B94D06F3EE9}" destId="{4A0B1AFE-F22F-5B48-9C43-35BF448CEAD5}" srcOrd="1" destOrd="0" presId="urn:microsoft.com/office/officeart/2005/8/layout/chevron1"/>
    <dgm:cxn modelId="{F1266B08-ACFD-004F-9CA5-EFD2F3CB1774}" type="presParOf" srcId="{C1F2BAB4-55AE-D946-8DBE-8B94D06F3EE9}" destId="{1FBD62FB-453B-E74A-A32D-A39FAB2A9FAE}" srcOrd="2" destOrd="0" presId="urn:microsoft.com/office/officeart/2005/8/layout/chevron1"/>
    <dgm:cxn modelId="{5BA491EA-4AC1-B64B-9025-1E0E7D07DCEF}" type="presParOf" srcId="{C1F2BAB4-55AE-D946-8DBE-8B94D06F3EE9}" destId="{56B32BBC-D179-B940-B121-0F53EB2EAC7F}" srcOrd="3" destOrd="0" presId="urn:microsoft.com/office/officeart/2005/8/layout/chevron1"/>
    <dgm:cxn modelId="{AF41AA11-7BAB-064B-AB16-46AA072472BD}" type="presParOf" srcId="{C1F2BAB4-55AE-D946-8DBE-8B94D06F3EE9}" destId="{78E880B9-3DDC-F741-A298-4C97B6967A0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23E67-ED39-7F47-9735-FDEF9F786A5C}">
      <dsp:nvSpPr>
        <dsp:cNvPr id="0" name=""/>
        <dsp:cNvSpPr/>
      </dsp:nvSpPr>
      <dsp:spPr>
        <a:xfrm>
          <a:off x="2381" y="671358"/>
          <a:ext cx="2901156" cy="6882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Genetic variants</a:t>
          </a:r>
        </a:p>
      </dsp:txBody>
      <dsp:txXfrm>
        <a:off x="346487" y="671358"/>
        <a:ext cx="2212944" cy="688212"/>
      </dsp:txXfrm>
    </dsp:sp>
    <dsp:sp modelId="{1FBD62FB-453B-E74A-A32D-A39FAB2A9FAE}">
      <dsp:nvSpPr>
        <dsp:cNvPr id="0" name=""/>
        <dsp:cNvSpPr/>
      </dsp:nvSpPr>
      <dsp:spPr>
        <a:xfrm>
          <a:off x="2613421" y="671358"/>
          <a:ext cx="2901156" cy="6882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Disease genes</a:t>
          </a:r>
        </a:p>
      </dsp:txBody>
      <dsp:txXfrm>
        <a:off x="2957527" y="671358"/>
        <a:ext cx="2212944" cy="688212"/>
      </dsp:txXfrm>
    </dsp:sp>
    <dsp:sp modelId="{78E880B9-3DDC-F741-A298-4C97B6967A0C}">
      <dsp:nvSpPr>
        <dsp:cNvPr id="0" name=""/>
        <dsp:cNvSpPr/>
      </dsp:nvSpPr>
      <dsp:spPr>
        <a:xfrm>
          <a:off x="5224462" y="671358"/>
          <a:ext cx="2901156" cy="6882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Drug candidates</a:t>
          </a:r>
        </a:p>
      </dsp:txBody>
      <dsp:txXfrm>
        <a:off x="5568568" y="671358"/>
        <a:ext cx="2212944" cy="688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8D477-7817-9A47-BCB4-0764D3B33535}" type="datetimeFigureOut">
              <a:rPr lang="en-US" smtClean="0"/>
              <a:t>6/28/24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CD162-2089-DA4B-A1C6-6B2640E2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4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99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17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3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52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76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82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81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71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0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56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80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19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20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5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77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95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49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461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052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66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78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24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814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762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064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107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559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294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045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483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897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424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0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326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426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377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87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319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613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266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278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492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70502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9881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964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211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54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60407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55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66125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57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44751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t>58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7479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09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32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53E67-5B91-A64E-A4A5-299C9A7812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0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B4DD2-1B60-EF4D-96B3-81B50079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D41AF-8C84-7245-8C14-513C19BED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BE58D-37B2-DE4A-8FF4-0D76C8CA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4356-050D-CB4F-B5A6-33C48DF746D9}" type="datetimeFigureOut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080D-9033-084D-9E56-C063FF839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4E720-F5C9-EE42-A4A4-7113AF4F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CF4B3-EE67-CE46-A14A-16F6C5701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73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DB10F3-61E9-4E77-9DC7-82D405E3EBB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10801350" cy="460851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/>
              <a:t> of 12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99731-84D7-49CC-91E0-CE4B07346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CA4A0C-C5B9-45ED-9D64-B274EE980802}"/>
              </a:ext>
            </a:extLst>
          </p:cNvPr>
          <p:cNvSpPr txBox="1"/>
          <p:nvPr userDrawn="1"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800" dirty="0"/>
              <a:t>CRICOS code 00025B</a:t>
            </a:r>
          </a:p>
        </p:txBody>
      </p:sp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6B2BCC8F-958D-194C-A07D-DAF62D30EB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6" y="6519171"/>
            <a:ext cx="3360109" cy="240219"/>
          </a:xfrm>
        </p:spPr>
        <p:txBody>
          <a:bodyPr/>
          <a:lstStyle/>
          <a:p>
            <a:r>
              <a:rPr lang="en-AU" dirty="0"/>
              <a:t>Sonia Shah</a:t>
            </a:r>
          </a:p>
        </p:txBody>
      </p:sp>
    </p:spTree>
    <p:extLst>
      <p:ext uri="{BB962C8B-B14F-4D97-AF65-F5344CB8AC3E}">
        <p14:creationId xmlns:p14="http://schemas.microsoft.com/office/powerpoint/2010/main" val="6966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DB10F3-61E9-4E77-9DC7-82D405E3EBB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10801350" cy="460851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/>
              <a:t> of 12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99731-84D7-49CC-91E0-CE4B07346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CA4A0C-C5B9-45ED-9D64-B274EE980802}"/>
              </a:ext>
            </a:extLst>
          </p:cNvPr>
          <p:cNvSpPr txBox="1"/>
          <p:nvPr userDrawn="1"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800" dirty="0"/>
              <a:t>CRICOS code 00025B</a:t>
            </a:r>
          </a:p>
        </p:txBody>
      </p:sp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6B2BCC8F-958D-194C-A07D-DAF62D30EB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6" y="6519171"/>
            <a:ext cx="3360109" cy="240219"/>
          </a:xfrm>
        </p:spPr>
        <p:txBody>
          <a:bodyPr/>
          <a:lstStyle/>
          <a:p>
            <a:r>
              <a:rPr lang="en-AU" dirty="0"/>
              <a:t>Sonia Shah</a:t>
            </a:r>
          </a:p>
        </p:txBody>
      </p:sp>
    </p:spTree>
    <p:extLst>
      <p:ext uri="{BB962C8B-B14F-4D97-AF65-F5344CB8AC3E}">
        <p14:creationId xmlns:p14="http://schemas.microsoft.com/office/powerpoint/2010/main" val="218694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DB10F3-61E9-4E77-9DC7-82D405E3EBB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10801350" cy="460851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/>
              <a:t> of 12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99731-84D7-49CC-91E0-CE4B07346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CA4A0C-C5B9-45ED-9D64-B274EE980802}"/>
              </a:ext>
            </a:extLst>
          </p:cNvPr>
          <p:cNvSpPr txBox="1"/>
          <p:nvPr userDrawn="1"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800" dirty="0"/>
              <a:t>CRICOS code 00025B</a:t>
            </a:r>
          </a:p>
        </p:txBody>
      </p:sp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6B2BCC8F-958D-194C-A07D-DAF62D30EB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6" y="6519171"/>
            <a:ext cx="3360109" cy="240219"/>
          </a:xfrm>
        </p:spPr>
        <p:txBody>
          <a:bodyPr/>
          <a:lstStyle/>
          <a:p>
            <a:r>
              <a:rPr lang="en-AU" dirty="0"/>
              <a:t>Sonia Shah</a:t>
            </a:r>
          </a:p>
        </p:txBody>
      </p:sp>
    </p:spTree>
    <p:extLst>
      <p:ext uri="{BB962C8B-B14F-4D97-AF65-F5344CB8AC3E}">
        <p14:creationId xmlns:p14="http://schemas.microsoft.com/office/powerpoint/2010/main" val="30784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DB10F3-61E9-4E77-9DC7-82D405E3EBB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10801350" cy="460851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/>
              <a:t> of 12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99731-84D7-49CC-91E0-CE4B07346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CA4A0C-C5B9-45ED-9D64-B274EE980802}"/>
              </a:ext>
            </a:extLst>
          </p:cNvPr>
          <p:cNvSpPr txBox="1"/>
          <p:nvPr userDrawn="1"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800" dirty="0"/>
              <a:t>CRICOS code 00025B</a:t>
            </a:r>
          </a:p>
        </p:txBody>
      </p:sp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6B2BCC8F-958D-194C-A07D-DAF62D30EB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6" y="6519171"/>
            <a:ext cx="3360109" cy="240219"/>
          </a:xfrm>
        </p:spPr>
        <p:txBody>
          <a:bodyPr/>
          <a:lstStyle/>
          <a:p>
            <a:r>
              <a:rPr lang="en-AU" dirty="0"/>
              <a:t>Sonia Shah</a:t>
            </a:r>
          </a:p>
        </p:txBody>
      </p:sp>
    </p:spTree>
    <p:extLst>
      <p:ext uri="{BB962C8B-B14F-4D97-AF65-F5344CB8AC3E}">
        <p14:creationId xmlns:p14="http://schemas.microsoft.com/office/powerpoint/2010/main" val="109240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DB10F3-61E9-4E77-9DC7-82D405E3EBB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10801350" cy="460851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/>
              <a:t> of 12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99731-84D7-49CC-91E0-CE4B07346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CA4A0C-C5B9-45ED-9D64-B274EE980802}"/>
              </a:ext>
            </a:extLst>
          </p:cNvPr>
          <p:cNvSpPr txBox="1"/>
          <p:nvPr userDrawn="1"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800" dirty="0"/>
              <a:t>CRICOS code 00025B</a:t>
            </a:r>
          </a:p>
        </p:txBody>
      </p:sp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6B2BCC8F-958D-194C-A07D-DAF62D30EB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6" y="6519171"/>
            <a:ext cx="3360109" cy="240219"/>
          </a:xfrm>
        </p:spPr>
        <p:txBody>
          <a:bodyPr/>
          <a:lstStyle/>
          <a:p>
            <a:r>
              <a:rPr lang="en-AU" dirty="0"/>
              <a:t>Sonia Shah</a:t>
            </a:r>
          </a:p>
        </p:txBody>
      </p:sp>
    </p:spTree>
    <p:extLst>
      <p:ext uri="{BB962C8B-B14F-4D97-AF65-F5344CB8AC3E}">
        <p14:creationId xmlns:p14="http://schemas.microsoft.com/office/powerpoint/2010/main" val="351156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DB10F3-61E9-4E77-9DC7-82D405E3EBB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10801350" cy="460851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/>
              <a:t> of 12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99731-84D7-49CC-91E0-CE4B07346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CA4A0C-C5B9-45ED-9D64-B274EE980802}"/>
              </a:ext>
            </a:extLst>
          </p:cNvPr>
          <p:cNvSpPr txBox="1"/>
          <p:nvPr userDrawn="1"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800" dirty="0"/>
              <a:t>CRICOS code 00025B</a:t>
            </a:r>
          </a:p>
        </p:txBody>
      </p:sp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6B2BCC8F-958D-194C-A07D-DAF62D30EB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6" y="6519171"/>
            <a:ext cx="3360109" cy="240219"/>
          </a:xfrm>
        </p:spPr>
        <p:txBody>
          <a:bodyPr/>
          <a:lstStyle/>
          <a:p>
            <a:r>
              <a:rPr lang="en-AU" dirty="0"/>
              <a:t>Sonia Shah</a:t>
            </a:r>
          </a:p>
        </p:txBody>
      </p:sp>
    </p:spTree>
    <p:extLst>
      <p:ext uri="{BB962C8B-B14F-4D97-AF65-F5344CB8AC3E}">
        <p14:creationId xmlns:p14="http://schemas.microsoft.com/office/powerpoint/2010/main" val="293963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617285-D1B4-4CCD-B438-9B032C51AF79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700213"/>
            <a:ext cx="5218859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sz="2400" dirty="0"/>
            </a:lvl5pPr>
            <a:lvl6pPr>
              <a:defRPr lang="en-AU" sz="2000" dirty="0"/>
            </a:lvl6pPr>
            <a:lvl7pPr>
              <a:defRPr lang="en-AU" dirty="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9" y="1700213"/>
            <a:ext cx="5220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 lang="en-AU" dirty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C4661F-54FC-4886-BD67-85311864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275DB1-C9CB-4BE5-B284-7833AD902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B269D8-1308-43E9-B2BF-264F017F03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/>
              <a:t> of 12</a:t>
            </a:r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EF25B75E-C25B-C94E-BCE4-94436B9C4C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6" y="6519171"/>
            <a:ext cx="3360109" cy="240219"/>
          </a:xfrm>
        </p:spPr>
        <p:txBody>
          <a:bodyPr/>
          <a:lstStyle/>
          <a:p>
            <a:r>
              <a:rPr lang="en-AU" dirty="0"/>
              <a:t>Sonia Shah</a:t>
            </a:r>
          </a:p>
        </p:txBody>
      </p:sp>
    </p:spTree>
    <p:extLst>
      <p:ext uri="{BB962C8B-B14F-4D97-AF65-F5344CB8AC3E}">
        <p14:creationId xmlns:p14="http://schemas.microsoft.com/office/powerpoint/2010/main" val="35147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DB10F3-61E9-4E77-9DC7-82D405E3EBB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10801350" cy="460851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/>
              <a:t> of 12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99731-84D7-49CC-91E0-CE4B07346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CA4A0C-C5B9-45ED-9D64-B274EE980802}"/>
              </a:ext>
            </a:extLst>
          </p:cNvPr>
          <p:cNvSpPr txBox="1"/>
          <p:nvPr userDrawn="1"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800" dirty="0"/>
              <a:t>CRICOS code 00025B</a:t>
            </a:r>
          </a:p>
        </p:txBody>
      </p:sp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6B2BCC8F-958D-194C-A07D-DAF62D30EB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6" y="6519171"/>
            <a:ext cx="3360109" cy="240219"/>
          </a:xfrm>
        </p:spPr>
        <p:txBody>
          <a:bodyPr/>
          <a:lstStyle/>
          <a:p>
            <a:r>
              <a:rPr lang="en-AU" dirty="0"/>
              <a:t>Sonia Shah</a:t>
            </a:r>
          </a:p>
        </p:txBody>
      </p:sp>
    </p:spTree>
    <p:extLst>
      <p:ext uri="{BB962C8B-B14F-4D97-AF65-F5344CB8AC3E}">
        <p14:creationId xmlns:p14="http://schemas.microsoft.com/office/powerpoint/2010/main" val="285822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DB10F3-61E9-4E77-9DC7-82D405E3EBB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10801350" cy="460851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/>
              <a:t> of 12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99731-84D7-49CC-91E0-CE4B07346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CA4A0C-C5B9-45ED-9D64-B274EE980802}"/>
              </a:ext>
            </a:extLst>
          </p:cNvPr>
          <p:cNvSpPr txBox="1"/>
          <p:nvPr userDrawn="1"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800" dirty="0"/>
              <a:t>CRICOS code 00025B</a:t>
            </a:r>
          </a:p>
        </p:txBody>
      </p:sp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6B2BCC8F-958D-194C-A07D-DAF62D30EB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6" y="6519171"/>
            <a:ext cx="3360109" cy="240219"/>
          </a:xfrm>
        </p:spPr>
        <p:txBody>
          <a:bodyPr/>
          <a:lstStyle/>
          <a:p>
            <a:r>
              <a:rPr lang="en-AU" dirty="0"/>
              <a:t>Sonia Shah</a:t>
            </a:r>
          </a:p>
        </p:txBody>
      </p:sp>
    </p:spTree>
    <p:extLst>
      <p:ext uri="{BB962C8B-B14F-4D97-AF65-F5344CB8AC3E}">
        <p14:creationId xmlns:p14="http://schemas.microsoft.com/office/powerpoint/2010/main" val="254837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/>
          <p:nvPr/>
        </p:nvPicPr>
        <p:blipFill>
          <a:blip r:embed="rId14"/>
          <a:stretch/>
        </p:blipFill>
        <p:spPr>
          <a:xfrm>
            <a:off x="10314000" y="360000"/>
            <a:ext cx="1509840" cy="394200"/>
          </a:xfrm>
          <a:prstGeom prst="rect">
            <a:avLst/>
          </a:prstGeom>
          <a:ln w="0">
            <a:noFill/>
          </a:ln>
        </p:spPr>
      </p:pic>
      <p:sp>
        <p:nvSpPr>
          <p:cNvPr id="6" name="Freeform: Shape 9"/>
          <p:cNvSpPr/>
          <p:nvPr/>
        </p:nvSpPr>
        <p:spPr>
          <a:xfrm>
            <a:off x="-360" y="0"/>
            <a:ext cx="12189960" cy="6870240"/>
          </a:xfrm>
          <a:custGeom>
            <a:avLst/>
            <a:gdLst/>
            <a:ahLst/>
            <a:cxnLst/>
            <a:rect l="l" t="t" r="r" b="b"/>
            <a:pathLst>
              <a:path w="12192000" h="6857754">
                <a:moveTo>
                  <a:pt x="0" y="0"/>
                </a:moveTo>
                <a:lnTo>
                  <a:pt x="12192000" y="0"/>
                </a:lnTo>
                <a:lnTo>
                  <a:pt x="12192000" y="5240201"/>
                </a:lnTo>
                <a:cubicBezTo>
                  <a:pt x="12134360" y="5220505"/>
                  <a:pt x="11296689" y="4822814"/>
                  <a:pt x="10416728" y="5286255"/>
                </a:cubicBezTo>
                <a:cubicBezTo>
                  <a:pt x="9967189" y="5522755"/>
                  <a:pt x="9070284" y="6395472"/>
                  <a:pt x="8988458" y="6493085"/>
                </a:cubicBezTo>
                <a:cubicBezTo>
                  <a:pt x="9362107" y="6178090"/>
                  <a:pt x="9534740" y="6023417"/>
                  <a:pt x="10312164" y="6259192"/>
                </a:cubicBezTo>
                <a:cubicBezTo>
                  <a:pt x="10997769" y="6466727"/>
                  <a:pt x="11756510" y="6798522"/>
                  <a:pt x="12192000" y="6857754"/>
                </a:cubicBezTo>
                <a:lnTo>
                  <a:pt x="3635124" y="6857754"/>
                </a:lnTo>
                <a:cubicBezTo>
                  <a:pt x="1517628" y="6213427"/>
                  <a:pt x="0" y="4456117"/>
                  <a:pt x="0" y="2702136"/>
                </a:cubicBezTo>
                <a:close/>
              </a:path>
            </a:pathLst>
          </a:custGeom>
          <a:gradFill rotWithShape="0">
            <a:gsLst>
              <a:gs pos="46000">
                <a:srgbClr val="51247A"/>
              </a:gs>
              <a:gs pos="100000">
                <a:srgbClr val="962A8B"/>
              </a:gs>
            </a:gsLst>
            <a:lin ang="10800000"/>
          </a:gradFill>
          <a:ln w="14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2"/>
          <p:cNvPicPr/>
          <p:nvPr/>
        </p:nvPicPr>
        <p:blipFill>
          <a:blip r:embed="rId15"/>
          <a:stretch/>
        </p:blipFill>
        <p:spPr>
          <a:xfrm>
            <a:off x="10314000" y="360000"/>
            <a:ext cx="1509840" cy="3942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AU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7"/>
          <p:cNvPicPr/>
          <p:nvPr/>
        </p:nvPicPr>
        <p:blipFill>
          <a:blip r:embed="rId24"/>
          <a:stretch/>
        </p:blipFill>
        <p:spPr>
          <a:xfrm>
            <a:off x="10314000" y="360000"/>
            <a:ext cx="1509840" cy="394200"/>
          </a:xfrm>
          <a:prstGeom prst="rect">
            <a:avLst/>
          </a:prstGeom>
          <a:ln w="0"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AU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geo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broadinstitute.org/connectivity-map-cmap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703519" y="1989000"/>
            <a:ext cx="8745173" cy="1293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AU" sz="4300" b="0" strike="noStrike" spc="-1" dirty="0">
                <a:solidFill>
                  <a:srgbClr val="FFFFFF"/>
                </a:solidFill>
                <a:latin typeface="Arial"/>
              </a:rPr>
              <a:t>Gene expression signature matching for identifying drug candidates</a:t>
            </a:r>
            <a:endParaRPr lang="en-AU" sz="43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3F06F-195A-8B49-BBDD-D2AD37FDD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n-US" sz="3600" baseline="30000" dirty="0">
                <a:solidFill>
                  <a:schemeClr val="accent4">
                    <a:lumMod val="75000"/>
                  </a:schemeClr>
                </a:solidFill>
              </a:rPr>
              <a:t>st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 Generation CMAP – cell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8B902-931F-4E42-8300-9E1026F8F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5545" cy="4351338"/>
          </a:xfrm>
        </p:spPr>
        <p:txBody>
          <a:bodyPr>
            <a:normAutofit fontScale="85000" lnSpcReduction="10000"/>
          </a:bodyPr>
          <a:lstStyle/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Stably grown over long periods of time</a:t>
            </a:r>
          </a:p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-AU" sz="2000" b="0" i="0" kern="12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menable to culture in microtiter plates</a:t>
            </a:r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breast cancer epithelial cell line MCF7</a:t>
            </a:r>
          </a:p>
          <a:p>
            <a:pPr lvl="1"/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extensively molecularly characterised, </a:t>
            </a:r>
          </a:p>
          <a:p>
            <a:pPr lvl="1"/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used as a reference cell line </a:t>
            </a:r>
          </a:p>
          <a:p>
            <a:pPr lvl="1"/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prostate cancer epithelial cell line PC3 </a:t>
            </a:r>
          </a:p>
          <a:p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nonepithelial lines HL60 (leukemia) and SKMEL5 (melanoma)</a:t>
            </a:r>
          </a:p>
          <a:p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Assess degree to which gene signatures are context-dependent</a:t>
            </a:r>
          </a:p>
          <a:p>
            <a:pPr marL="0" indent="0">
              <a:buNone/>
            </a:pPr>
            <a:br>
              <a:rPr lang="en-AU" sz="2000" dirty="0">
                <a:solidFill>
                  <a:schemeClr val="accent4">
                    <a:lumMod val="75000"/>
                  </a:schemeClr>
                </a:solidFill>
              </a:rPr>
            </a:b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732B2A-1D0D-7241-B8B5-B42FCB639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764" y="1929245"/>
            <a:ext cx="3999346" cy="299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106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3F06F-195A-8B49-BBDD-D2AD37FDD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n-US" sz="3600" baseline="30000" dirty="0">
                <a:solidFill>
                  <a:schemeClr val="accent4">
                    <a:lumMod val="75000"/>
                  </a:schemeClr>
                </a:solidFill>
              </a:rPr>
              <a:t>st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 Generation CMAP – dose and duration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8B902-931F-4E42-8300-9E1026F8F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5945" cy="43513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10uM – optimal concentration is not known for many compounds</a:t>
            </a:r>
          </a:p>
          <a:p>
            <a:pPr lvl="1"/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Toxicity studies required for proper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optimisation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of dose</a:t>
            </a:r>
          </a:p>
          <a:p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6 and 12 hrs post-treatment</a:t>
            </a:r>
          </a:p>
          <a:p>
            <a:pPr lvl="1"/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Profiles obtained too early might not yield robust signals—</a:t>
            </a:r>
            <a:r>
              <a:rPr lang="en-AU" sz="2000" dirty="0" err="1">
                <a:solidFill>
                  <a:schemeClr val="accent4">
                    <a:lumMod val="75000"/>
                  </a:schemeClr>
                </a:solidFill>
              </a:rPr>
              <a:t>esp</a:t>
            </a: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 for perturbations that do not directly modulate transcription</a:t>
            </a:r>
          </a:p>
          <a:p>
            <a:pPr lvl="1"/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Profiles obtained too late may reflect secondary and tertiary responses</a:t>
            </a:r>
          </a:p>
          <a:p>
            <a:pPr lvl="1"/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obtain signatures related to direct mechanisms of action </a:t>
            </a:r>
          </a:p>
          <a:p>
            <a:pPr lvl="1"/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sz="2400" dirty="0">
                <a:solidFill>
                  <a:schemeClr val="accent4">
                    <a:lumMod val="75000"/>
                  </a:schemeClr>
                </a:solidFill>
              </a:rPr>
              <a:t>Dose and duration dependent on question of interest, but difficult to optimise in such high-throughput experiments.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84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229AF-5FD7-2143-8F1F-0D8FCB01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Compound gene signature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B4F9-787C-A943-A4CE-9A3E9D063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Control perturbations for each treatment (cells grown on the same plate treated with vehicle only)</a:t>
            </a:r>
          </a:p>
          <a:p>
            <a:pPr lvl="1"/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minimize the impact of batch-to-batch</a:t>
            </a:r>
          </a:p>
          <a:p>
            <a:pPr lvl="1"/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biological and technical variation</a:t>
            </a:r>
          </a:p>
          <a:p>
            <a:pPr lvl="1"/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Replicates</a:t>
            </a: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Data were collected in multiple batches over a period of 1 year by Affymetrix </a:t>
            </a:r>
            <a:r>
              <a:rPr lang="en-AU" sz="2000" dirty="0" err="1">
                <a:solidFill>
                  <a:schemeClr val="accent4">
                    <a:lumMod val="75000"/>
                  </a:schemeClr>
                </a:solidFill>
              </a:rPr>
              <a:t>GeneChip</a:t>
            </a: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 microarrays. </a:t>
            </a:r>
          </a:p>
          <a:p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DEG analysis – compound-treated gene expression vs intra-batch vehicle-treated control</a:t>
            </a:r>
          </a:p>
          <a:p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For each treatment ~22,000 genes rank-ordered according to differential expression</a:t>
            </a: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05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229AF-5FD7-2143-8F1F-0D8FCB012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26" y="1704112"/>
            <a:ext cx="10972440" cy="3219490"/>
          </a:xfrm>
        </p:spPr>
        <p:txBody>
          <a:bodyPr/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Can gene expression signature matching</a:t>
            </a:r>
            <a:br>
              <a:rPr lang="en-US" sz="36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36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a) identify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</a:rPr>
              <a:t>MoA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 of a compound?</a:t>
            </a:r>
            <a:br>
              <a:rPr lang="en-US" sz="36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36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b) identify drug candidates for disease?</a:t>
            </a:r>
          </a:p>
        </p:txBody>
      </p:sp>
    </p:spTree>
    <p:extLst>
      <p:ext uri="{BB962C8B-B14F-4D97-AF65-F5344CB8AC3E}">
        <p14:creationId xmlns:p14="http://schemas.microsoft.com/office/powerpoint/2010/main" val="1543341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7FC90-FD5C-1F40-B664-79DD57BB8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4" y="59553"/>
            <a:ext cx="10515599" cy="12962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Connectivity score - metric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for signature similarity</a:t>
            </a:r>
            <a:endParaRPr lang="en-US" sz="3600" kern="1200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A391F5-1FE9-384D-B297-994E9D218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74" y="1597918"/>
            <a:ext cx="10515599" cy="28392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C502E8-4280-D55A-10EB-DAE7A8C5376C}"/>
              </a:ext>
            </a:extLst>
          </p:cNvPr>
          <p:cNvSpPr txBox="1"/>
          <p:nvPr/>
        </p:nvSpPr>
        <p:spPr>
          <a:xfrm>
            <a:off x="755028" y="4548575"/>
            <a:ext cx="107402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Rank-based pattern-matching strategy based on the Kolmogorov-Smirnov statistic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800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dirty="0">
                <a:solidFill>
                  <a:schemeClr val="accent4">
                    <a:lumMod val="75000"/>
                  </a:schemeClr>
                </a:solidFill>
              </a:rPr>
              <a:t>Determine if the most significant DEGs in query gene set are randomly distributed in the reference compound signature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1800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Enrichment score - </a:t>
            </a:r>
            <a:r>
              <a:rPr lang="en-AU" sz="1800" dirty="0">
                <a:solidFill>
                  <a:schemeClr val="accent4">
                    <a:lumMod val="75000"/>
                  </a:schemeClr>
                </a:solidFill>
              </a:rPr>
              <a:t>reflects the degree to which your query gene set is overrepresented in the extremes of the ranked reference gene signature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73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CA8CDF-0C8E-2E7F-FAA0-ABD5FFEA4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72" y="344632"/>
            <a:ext cx="6899927" cy="6319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D21AC8-31B2-28D3-5869-AC3FA7C433E8}"/>
              </a:ext>
            </a:extLst>
          </p:cNvPr>
          <p:cNvSpPr txBox="1"/>
          <p:nvPr/>
        </p:nvSpPr>
        <p:spPr>
          <a:xfrm>
            <a:off x="7527999" y="1242176"/>
            <a:ext cx="443345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Enrichment score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solidFill>
                <a:schemeClr val="accent4"/>
              </a:solidFill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1. Walk down the </a:t>
            </a:r>
            <a:r>
              <a:rPr lang="en-AU" dirty="0">
                <a:solidFill>
                  <a:schemeClr val="accent4"/>
                </a:solidFill>
                <a:latin typeface="Open Sans" panose="020B0606030504020204" pitchFamily="34" charset="0"/>
              </a:rPr>
              <a:t>ranked gene list for reference signatures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solidFill>
                <a:schemeClr val="accent4"/>
              </a:solidFill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2. increase a running-sum statistic if the gene is in query gene list and decrease the sum if not -</a:t>
            </a:r>
            <a:r>
              <a:rPr lang="en-AU" dirty="0">
                <a:solidFill>
                  <a:schemeClr val="accent4"/>
                </a:solidFill>
                <a:latin typeface="Open Sans" panose="020B0606030504020204" pitchFamily="34" charset="0"/>
              </a:rPr>
              <a:t> </a:t>
            </a:r>
            <a:r>
              <a:rPr lang="en-AU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magnitude of the increment depends on the gene z-score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solidFill>
                <a:schemeClr val="accent4"/>
              </a:solidFill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3. The enrichment score is the maximum deviation from zero encountered in the random walk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solidFill>
                <a:schemeClr val="accent4"/>
              </a:solidFill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3. Calculate score for up-regulated and down-regulated genes separately.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916291-A7E1-42D5-8C80-CDD7F7ABCB1B}"/>
              </a:ext>
            </a:extLst>
          </p:cNvPr>
          <p:cNvSpPr txBox="1"/>
          <p:nvPr/>
        </p:nvSpPr>
        <p:spPr>
          <a:xfrm>
            <a:off x="7093527" y="62947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clue.io</a:t>
            </a:r>
            <a:r>
              <a:rPr lang="en-US" dirty="0"/>
              <a:t>/</a:t>
            </a:r>
            <a:r>
              <a:rPr lang="en-US" dirty="0" err="1"/>
              <a:t>connectopedia</a:t>
            </a:r>
            <a:r>
              <a:rPr lang="en-US" dirty="0"/>
              <a:t>/</a:t>
            </a:r>
            <a:r>
              <a:rPr lang="en-US" dirty="0" err="1"/>
              <a:t>cmap_algorithms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B4475C-12F5-0468-DDD7-219A256EF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76" y="1108515"/>
            <a:ext cx="4802578" cy="48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70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7FC90-FD5C-1F40-B664-79DD57BB8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4" y="59553"/>
            <a:ext cx="10515599" cy="12962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Connectivity score - metric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for signature similarity</a:t>
            </a:r>
            <a:endParaRPr lang="en-US" sz="3600" kern="1200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A391F5-1FE9-384D-B297-994E9D218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74" y="1548931"/>
            <a:ext cx="10515599" cy="28392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AEA95A-37A0-6843-A8E7-FC29F4130BF0}"/>
              </a:ext>
            </a:extLst>
          </p:cNvPr>
          <p:cNvSpPr/>
          <p:nvPr/>
        </p:nvSpPr>
        <p:spPr>
          <a:xfrm>
            <a:off x="698129" y="4549778"/>
            <a:ext cx="105155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accent4"/>
                </a:solidFill>
              </a:rPr>
              <a:t>Measures of confidence: </a:t>
            </a:r>
          </a:p>
          <a:p>
            <a:endParaRPr lang="en-US" sz="16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Nominal p-value - comparing similarity of query and reference signature to null distribution of random queries, using KS enrichment statistic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Tau score – compares an observed enrichment score to all others in the database -</a:t>
            </a:r>
            <a:r>
              <a:rPr lang="en-AU" sz="1600" dirty="0">
                <a:solidFill>
                  <a:schemeClr val="accent4"/>
                </a:solidFill>
              </a:rPr>
              <a:t> a standardized measure ranging from -100 to 100. A</a:t>
            </a:r>
            <a:r>
              <a:rPr lang="en-AU" sz="1600" b="0" i="0" kern="1200" dirty="0">
                <a:solidFill>
                  <a:schemeClr val="accent4"/>
                </a:solidFill>
                <a:effectLst/>
                <a:ea typeface="+mn-ea"/>
                <a:cs typeface="+mn-cs"/>
              </a:rPr>
              <a:t> </a:t>
            </a:r>
            <a:r>
              <a:rPr lang="en-AU" sz="1600" dirty="0">
                <a:solidFill>
                  <a:schemeClr val="accent4"/>
                </a:solidFill>
              </a:rPr>
              <a:t>Tau</a:t>
            </a:r>
            <a:r>
              <a:rPr lang="el-GR" sz="1600" b="0" i="0" kern="1200" dirty="0">
                <a:solidFill>
                  <a:schemeClr val="accent4"/>
                </a:solidFill>
                <a:effectLst/>
                <a:ea typeface="+mn-ea"/>
                <a:cs typeface="+mn-cs"/>
              </a:rPr>
              <a:t> </a:t>
            </a:r>
            <a:r>
              <a:rPr lang="en-AU" sz="1600" b="0" i="0" kern="1200" dirty="0">
                <a:solidFill>
                  <a:schemeClr val="accent4"/>
                </a:solidFill>
                <a:effectLst/>
                <a:ea typeface="+mn-ea"/>
                <a:cs typeface="+mn-cs"/>
              </a:rPr>
              <a:t>of 90 indicates that only 10% of signatures in the database had a stronger connectivity to the query than the compound in question. </a:t>
            </a:r>
            <a:endParaRPr lang="en-US" sz="1600" dirty="0">
              <a:solidFill>
                <a:schemeClr val="accent4"/>
              </a:solidFill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AU" sz="1600" dirty="0">
              <a:solidFill>
                <a:schemeClr val="accent4"/>
              </a:solidFill>
            </a:endParaRPr>
          </a:p>
          <a:p>
            <a:endParaRPr lang="en-US" sz="1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54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389E5-6F26-584B-8FA5-343D5422C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Example results – HDAC inhibitors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0B87A-B64F-9447-A91C-2D077BAF1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HDACs – remove acetyl groups on histones and regulate gene expression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Query HDAC signature derived from independent study: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response of bladder and breast cancer cells treated with 3 HDAC inhibitors (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vorinostat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, MS-27-275,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trichostatin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13-gene (8 up and 5 down-regulated) signature</a:t>
            </a:r>
          </a:p>
          <a:p>
            <a:pPr lvl="1"/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Determine if a query signature can recover compounds from the same class (same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MoA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27008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18ED0C-2D6F-B54C-AE05-2D03F6C94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0" y="158750"/>
            <a:ext cx="9080500" cy="6540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6C2F07-D63C-8A40-9969-1AE8178AE0C6}"/>
              </a:ext>
            </a:extLst>
          </p:cNvPr>
          <p:cNvSpPr/>
          <p:nvPr/>
        </p:nvSpPr>
        <p:spPr>
          <a:xfrm>
            <a:off x="6906986" y="158750"/>
            <a:ext cx="4327071" cy="654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E91675-76AA-2C17-6F6D-FEB69A3F164D}"/>
              </a:ext>
            </a:extLst>
          </p:cNvPr>
          <p:cNvSpPr txBox="1"/>
          <p:nvPr/>
        </p:nvSpPr>
        <p:spPr>
          <a:xfrm>
            <a:off x="7715250" y="2228850"/>
            <a:ext cx="351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458C54-7081-4C46-FF7F-26A4FA01D20C}"/>
              </a:ext>
            </a:extLst>
          </p:cNvPr>
          <p:cNvSpPr txBox="1"/>
          <p:nvPr/>
        </p:nvSpPr>
        <p:spPr>
          <a:xfrm>
            <a:off x="7500938" y="1100138"/>
            <a:ext cx="432707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Compounds with HDAC inhibitory effects shown by black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Despite differences in cell lines used to generate query signature, the approach identifies HDAC inhibitors as the top scoring compounds.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Not highly sensitive to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0" i="0" kern="12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Strong connectivity with two structurally distinct compounds, valproic acid (developed as an antiseizure drug) and HC toxin, both now known to have HDAC-inhibitory activity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BC8250-A042-C70E-EB49-EA868A594FDA}"/>
              </a:ext>
            </a:extLst>
          </p:cNvPr>
          <p:cNvSpPr txBox="1"/>
          <p:nvPr/>
        </p:nvSpPr>
        <p:spPr>
          <a:xfrm>
            <a:off x="7500938" y="63299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i="0" kern="1200" dirty="0">
                <a:solidFill>
                  <a:srgbClr val="00B050"/>
                </a:solidFill>
                <a:effectLst/>
                <a:latin typeface="+mn-lt"/>
                <a:ea typeface="+mn-ea"/>
                <a:cs typeface="+mn-cs"/>
              </a:rPr>
              <a:t>(green, positive</a:t>
            </a:r>
            <a:r>
              <a:rPr lang="en-AU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AU" sz="1800" b="0" i="0" kern="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gray</a:t>
            </a:r>
            <a:r>
              <a:rPr lang="en-AU" sz="1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, null</a:t>
            </a:r>
            <a:r>
              <a:rPr lang="en-AU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AU" sz="1800" b="0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red, negative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00B8E-EB76-454E-9705-B1F41E47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Example - Estrogens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8CDAA-6F7A-DA4B-A021-8DE92F310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06000" cy="4351338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Estrogen – modulates nuclear hormone signaling by binding to estrogen receptor.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Query signature from an independent experiment – MCF7 cells treated with 17beta-estradiol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129-gene signature (40 up and 89 down-regulated)</a:t>
            </a:r>
          </a:p>
        </p:txBody>
      </p:sp>
    </p:spTree>
    <p:extLst>
      <p:ext uri="{BB962C8B-B14F-4D97-AF65-F5344CB8AC3E}">
        <p14:creationId xmlns:p14="http://schemas.microsoft.com/office/powerpoint/2010/main" val="38231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AU" sz="3600" spc="-1" dirty="0">
                <a:solidFill>
                  <a:schemeClr val="accent4">
                    <a:lumMod val="75000"/>
                  </a:schemeClr>
                </a:solidFill>
                <a:latin typeface="Arial"/>
              </a:rPr>
              <a:t>Lecture Overview</a:t>
            </a:r>
            <a:endParaRPr lang="en-AU" sz="3600" b="0" strike="noStrike" spc="-1" dirty="0">
              <a:solidFill>
                <a:schemeClr val="accent4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55D56-D184-74F9-3031-E297E983F19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120" y="1782213"/>
            <a:ext cx="10972800" cy="397668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Part 1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Gene signature matching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 database of compound gene signatures –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CMap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Part 2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Generating a disease gene signature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Querying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CMap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5" name="Slide Number Placeholder 6"/>
          <p:cNvSpPr/>
          <p:nvPr/>
        </p:nvSpPr>
        <p:spPr>
          <a:xfrm>
            <a:off x="11208600" y="6526800"/>
            <a:ext cx="285840" cy="10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002F3CBF-46EF-4A5D-9969-5ED2075BB7E1}" type="slidenum">
              <a:rPr lang="en-AU" sz="800" b="0" strike="noStrike" spc="-1">
                <a:solidFill>
                  <a:srgbClr val="2B1D37"/>
                </a:solidFill>
                <a:latin typeface="Arial"/>
                <a:ea typeface="DejaVu Sans"/>
              </a:rPr>
              <a:t>2</a:t>
            </a:fld>
            <a:endParaRPr lang="en-AU" sz="800" b="0" strike="noStrike" spc="-1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7C4C7-BB95-7302-7741-FFE330D5E2C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AutoShape 2" descr="Genome-wide association studies | Stories | yourgenome.org">
            <a:extLst>
              <a:ext uri="{FF2B5EF4-FFF2-40B4-BE49-F238E27FC236}">
                <a16:creationId xmlns:a16="http://schemas.microsoft.com/office/drawing/2014/main" id="{088F5E3C-0C39-B243-DF84-EEB4DAF7A5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Genome-wide association studies | Stories | yourgenome.org">
            <a:extLst>
              <a:ext uri="{FF2B5EF4-FFF2-40B4-BE49-F238E27FC236}">
                <a16:creationId xmlns:a16="http://schemas.microsoft.com/office/drawing/2014/main" id="{3F809F34-67BF-7C70-8230-A4F33DD061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Genome-wide association studies | Stories | yourgenome.org">
            <a:extLst>
              <a:ext uri="{FF2B5EF4-FFF2-40B4-BE49-F238E27FC236}">
                <a16:creationId xmlns:a16="http://schemas.microsoft.com/office/drawing/2014/main" id="{F07A649D-E40B-027E-F059-C7D363BDC3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9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31E6420-FB79-574B-B1C1-C85011B2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657225"/>
            <a:ext cx="11482746" cy="522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631AE-48C1-E750-70C0-F58C317E0007}"/>
              </a:ext>
            </a:extLst>
          </p:cNvPr>
          <p:cNvSpPr txBox="1"/>
          <p:nvPr/>
        </p:nvSpPr>
        <p:spPr>
          <a:xfrm>
            <a:off x="130629" y="6178323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i="0" kern="12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no robust connections recovered in PC3 or HL60 cells, neither of which expresses ER. 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8ACFF-8BF3-0552-BE36-6333F6B487F1}"/>
              </a:ext>
            </a:extLst>
          </p:cNvPr>
          <p:cNvSpPr txBox="1"/>
          <p:nvPr/>
        </p:nvSpPr>
        <p:spPr>
          <a:xfrm>
            <a:off x="6981484" y="6192609"/>
            <a:ext cx="5662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i="0" kern="12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highest negative connectivity scores came from </a:t>
            </a:r>
            <a:r>
              <a:rPr lang="en-AU" sz="1800" b="0" i="0" kern="1200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fulvestrant</a:t>
            </a:r>
            <a:r>
              <a:rPr lang="en-AU" sz="1800" b="0" i="0" kern="12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, a known anti-estrogenic drug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6A8C12-4C4A-930E-5108-75C043926319}"/>
              </a:ext>
            </a:extLst>
          </p:cNvPr>
          <p:cNvSpPr/>
          <p:nvPr/>
        </p:nvSpPr>
        <p:spPr>
          <a:xfrm>
            <a:off x="5986463" y="657225"/>
            <a:ext cx="5970010" cy="6181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C1E2-C348-A14C-A320-945A6CC6D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Connections with Disease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0C67-EA65-5F4C-BC72-631E4C8AF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758583"/>
            <a:ext cx="6298423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Query – DEGs from a rat model of diet-induced obesity</a:t>
            </a: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Several differences in exp design: </a:t>
            </a:r>
          </a:p>
          <a:p>
            <a:pPr lvl="1"/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Species: Rat vs human, </a:t>
            </a:r>
          </a:p>
          <a:p>
            <a:pPr lvl="1"/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Exposure duration: 65 days vs 6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</a:rPr>
              <a:t>hrs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Tissue: adipose vs cancer cell line</a:t>
            </a: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3 PPAR-gamma agonists identified </a:t>
            </a: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PPAR-gamma agonists are known potent inducers of adipogenesis in vitro</a:t>
            </a: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Troglitazone and rosiglitazone are anti-diabetic treatments, with weight-gain as a known major side effect </a:t>
            </a: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BUT…null or negative scores in non-PC3 cell lines, (only PC3 expresses PPAR-gamma)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67C152-803F-A563-2D13-11F141107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190" y="1758583"/>
            <a:ext cx="4985810" cy="418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8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8E633C-9543-9D4F-B922-50570F717354}"/>
              </a:ext>
            </a:extLst>
          </p:cNvPr>
          <p:cNvSpPr txBox="1">
            <a:spLocks/>
          </p:cNvSpPr>
          <p:nvPr/>
        </p:nvSpPr>
        <p:spPr>
          <a:xfrm>
            <a:off x="695326" y="399594"/>
            <a:ext cx="10801350" cy="469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Findings from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CMap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pilot study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BE5D60-9789-1747-A12C-656E10DA6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436570"/>
            <a:ext cx="10972440" cy="50218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Gene expression signatures can</a:t>
            </a:r>
          </a:p>
          <a:p>
            <a:pPr marL="0" indent="0">
              <a:lnSpc>
                <a:spcPct val="100000"/>
              </a:lnSpc>
              <a:buNone/>
            </a:pPr>
            <a:endParaRPr lang="en-AU" dirty="0">
              <a:solidFill>
                <a:schemeClr val="accent4">
                  <a:lumMod val="75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Identify drugs with common </a:t>
            </a:r>
            <a:r>
              <a:rPr lang="en-AU" dirty="0" err="1">
                <a:solidFill>
                  <a:schemeClr val="accent4">
                    <a:lumMod val="75000"/>
                  </a:schemeClr>
                </a:solidFill>
              </a:rPr>
              <a:t>MoA</a:t>
            </a:r>
            <a:endParaRPr lang="en-AU" dirty="0">
              <a:solidFill>
                <a:schemeClr val="accent4">
                  <a:lumMod val="75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Identify unknown </a:t>
            </a:r>
            <a:r>
              <a:rPr lang="en-AU" dirty="0" err="1">
                <a:solidFill>
                  <a:schemeClr val="accent4">
                    <a:lumMod val="75000"/>
                  </a:schemeClr>
                </a:solidFill>
              </a:rPr>
              <a:t>MoA</a:t>
            </a: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 of drugs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Identify potential new therapeutics for disease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Are often conserved across diverse cell types and settings</a:t>
            </a:r>
          </a:p>
          <a:p>
            <a:pPr lvl="1">
              <a:lnSpc>
                <a:spcPct val="100000"/>
              </a:lnSpc>
            </a:pPr>
            <a:r>
              <a:rPr lang="en-AU" sz="2800" dirty="0">
                <a:solidFill>
                  <a:schemeClr val="accent4">
                    <a:lumMod val="75000"/>
                  </a:schemeClr>
                </a:solidFill>
              </a:rPr>
              <a:t>Drug target needs to be expressed in that cell line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Not highly sensitive to the precise concentration of drug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7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E7F6D-B74D-304B-BC95-66B1D74E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4">
                    <a:lumMod val="75000"/>
                  </a:schemeClr>
                </a:solidFill>
              </a:rPr>
              <a:t>nd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Generation CMAP - LINCS1000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BF6C1-63E2-BB40-B5F2-7A2B6F4BF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AU" b="1" dirty="0">
                <a:solidFill>
                  <a:schemeClr val="accent4">
                    <a:lumMod val="75000"/>
                  </a:schemeClr>
                </a:solidFill>
              </a:rPr>
              <a:t>L</a:t>
            </a: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ibrary of </a:t>
            </a:r>
            <a:r>
              <a:rPr lang="en-AU" b="1" dirty="0">
                <a:solidFill>
                  <a:schemeClr val="accent4">
                    <a:lumMod val="75000"/>
                  </a:schemeClr>
                </a:solidFill>
              </a:rPr>
              <a:t>I</a:t>
            </a: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ntegrated </a:t>
            </a:r>
            <a:r>
              <a:rPr lang="en-AU" b="1" dirty="0">
                <a:solidFill>
                  <a:schemeClr val="accent4">
                    <a:lumMod val="75000"/>
                  </a:schemeClr>
                </a:solidFill>
              </a:rPr>
              <a:t>N</a:t>
            </a: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etwork-</a:t>
            </a:r>
            <a:r>
              <a:rPr lang="en-AU" b="1" dirty="0">
                <a:solidFill>
                  <a:schemeClr val="accent4">
                    <a:lumMod val="75000"/>
                  </a:schemeClr>
                </a:solidFill>
              </a:rPr>
              <a:t>B</a:t>
            </a: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ased </a:t>
            </a:r>
            <a:r>
              <a:rPr lang="en-AU" b="1" dirty="0">
                <a:solidFill>
                  <a:schemeClr val="accent4">
                    <a:lumMod val="75000"/>
                  </a:schemeClr>
                </a:solidFill>
              </a:rPr>
              <a:t>C</a:t>
            </a: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ellular </a:t>
            </a:r>
            <a:r>
              <a:rPr lang="en-AU" b="1" dirty="0">
                <a:solidFill>
                  <a:schemeClr val="accent4">
                    <a:lumMod val="75000"/>
                  </a:schemeClr>
                </a:solidFill>
              </a:rPr>
              <a:t>S</a:t>
            </a: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ignatures </a:t>
            </a:r>
          </a:p>
          <a:p>
            <a:endParaRPr lang="en-AU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1000-fold scale up of the CMAP – more compounds and cell lines plus genetic perturbations.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Gene arrays and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RNAseq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not suitable for large-scale profiling</a:t>
            </a:r>
          </a:p>
          <a:p>
            <a:pPr lvl="1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High cost</a:t>
            </a:r>
          </a:p>
          <a:p>
            <a:pPr lvl="1"/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</a:rPr>
              <a:t>RNAseq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cannot detect low abundant transcripts without deep sequencing which is costly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81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E7F6D-B74D-304B-BC95-66B1D74E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4">
                    <a:lumMod val="75000"/>
                  </a:schemeClr>
                </a:solidFill>
              </a:rPr>
              <a:t>nd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Generation CMAP - LINCS1000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BF6C1-63E2-BB40-B5F2-7A2B6F4BF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Capture cellular state at low cost by measuring a reduced representation of the transcriptome.</a:t>
            </a:r>
          </a:p>
          <a:p>
            <a:pPr lvl="1"/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Analysed 12K </a:t>
            </a:r>
            <a:r>
              <a:rPr lang="en-AU" sz="2000" dirty="0" err="1">
                <a:solidFill>
                  <a:schemeClr val="accent4">
                    <a:lumMod val="75000"/>
                  </a:schemeClr>
                </a:solidFill>
              </a:rPr>
              <a:t>Affy</a:t>
            </a: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 HGU133A expression profiles in GEO</a:t>
            </a:r>
          </a:p>
          <a:p>
            <a:pPr lvl="1"/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Identified the optimal number of informative transcripts (“landmark” transcripts)</a:t>
            </a:r>
          </a:p>
          <a:p>
            <a:pPr lvl="1"/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Cost vs information captured</a:t>
            </a:r>
          </a:p>
          <a:p>
            <a:pPr lvl="1"/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1000 landmarks enough to capture 82% of full transcriptome</a:t>
            </a:r>
          </a:p>
          <a:p>
            <a:pPr marL="457200" lvl="1" indent="0">
              <a:buNone/>
            </a:pPr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Tested ability of different number of landmark genes to recover connections observed in pilot data (for 25 signatures)</a:t>
            </a:r>
          </a:p>
          <a:p>
            <a:pPr marL="0" indent="0">
              <a:buNone/>
            </a:pPr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No substantial enrichment of particular protein class or developmental lineage in landmark list (some generic classes enriched e.g. enzyme binding, ATP binding).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8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0E3A-C2F5-984E-9516-2D5A83A43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L1000 with </a:t>
            </a:r>
            <a:r>
              <a:rPr lang="en-US" dirty="0" err="1"/>
              <a:t>RNAseq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14650-9D0C-2547-9473-674730A4A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4" y="1690688"/>
            <a:ext cx="6192983" cy="41190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1230CB-1FEF-964D-B9B4-7D5B949E84A9}"/>
              </a:ext>
            </a:extLst>
          </p:cNvPr>
          <p:cNvSpPr/>
          <p:nvPr/>
        </p:nvSpPr>
        <p:spPr>
          <a:xfrm>
            <a:off x="88549" y="6101158"/>
            <a:ext cx="7800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strong degree of similarity of profiles across L1000 and RNA-seq platforms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C47AD5-36D3-175B-9CAE-4DA9BF6D53EF}"/>
              </a:ext>
            </a:extLst>
          </p:cNvPr>
          <p:cNvSpPr/>
          <p:nvPr/>
        </p:nvSpPr>
        <p:spPr>
          <a:xfrm>
            <a:off x="290944" y="3020786"/>
            <a:ext cx="6909956" cy="2945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C6E6-D71A-234A-876B-9F2D6A43D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CMap-L1000v1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DC2FE-2C58-A244-9355-9F8A69D15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19,811 compounds profiled in triplicate (at 6 and/or 24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hrs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Genetic perturbation (KD or overexpression) of 5075 genes measured after 96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hrs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(triplicates)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77 cell lines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470K gene signatures from ~42K perturbagens – 1000-fold increase of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CMap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pilot dataset.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All data (at multiple processing levels) available in GEO (GSE92742)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Web-based tool to query database http://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www.ilincs.org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ilincs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/signatures/main</a:t>
            </a:r>
          </a:p>
        </p:txBody>
      </p:sp>
    </p:spTree>
    <p:extLst>
      <p:ext uri="{BB962C8B-B14F-4D97-AF65-F5344CB8AC3E}">
        <p14:creationId xmlns:p14="http://schemas.microsoft.com/office/powerpoint/2010/main" val="371557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C6E6-D71A-234A-876B-9F2D6A43D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CMap-L1000v1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2B63DF-AF79-0586-5092-D101E71CE639}"/>
              </a:ext>
            </a:extLst>
          </p:cNvPr>
          <p:cNvSpPr txBox="1"/>
          <p:nvPr/>
        </p:nvSpPr>
        <p:spPr>
          <a:xfrm>
            <a:off x="609480" y="1766455"/>
            <a:ext cx="107789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37% of compounds showed no evidence of connection to their expected targets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Incomplete inhibition of the target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Off-target effects of compounds and genetic perturbations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Missing information in the L1000 readout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Incorrect literature-based annotations of compounds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Existence of unknown, true connections - novel connections may be stronger than known connections</a:t>
            </a:r>
          </a:p>
        </p:txBody>
      </p:sp>
    </p:spTree>
    <p:extLst>
      <p:ext uri="{BB962C8B-B14F-4D97-AF65-F5344CB8AC3E}">
        <p14:creationId xmlns:p14="http://schemas.microsoft.com/office/powerpoint/2010/main" val="3575169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609780" y="30090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AU" sz="3600" spc="-1" dirty="0">
                <a:solidFill>
                  <a:schemeClr val="accent4">
                    <a:lumMod val="75000"/>
                  </a:schemeClr>
                </a:solidFill>
                <a:latin typeface="Arial"/>
              </a:rPr>
              <a:t>Generating disease gene expression signatures for querying </a:t>
            </a:r>
            <a:r>
              <a:rPr lang="en-AU" sz="3600" spc="-1" dirty="0" err="1">
                <a:solidFill>
                  <a:schemeClr val="accent4">
                    <a:lumMod val="75000"/>
                  </a:schemeClr>
                </a:solidFill>
                <a:latin typeface="Arial"/>
              </a:rPr>
              <a:t>CMap</a:t>
            </a:r>
            <a:endParaRPr lang="en-AU" sz="3600" b="0" strike="noStrike" spc="-1" dirty="0">
              <a:solidFill>
                <a:schemeClr val="accent4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85" name="Slide Number Placeholder 6"/>
          <p:cNvSpPr/>
          <p:nvPr/>
        </p:nvSpPr>
        <p:spPr>
          <a:xfrm>
            <a:off x="11208600" y="6526800"/>
            <a:ext cx="285840" cy="10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002F3CBF-46EF-4A5D-9969-5ED2075BB7E1}" type="slidenum">
              <a:rPr lang="en-AU" sz="800" b="0" strike="noStrike" spc="-1">
                <a:solidFill>
                  <a:srgbClr val="2B1D37"/>
                </a:solidFill>
                <a:latin typeface="Arial"/>
                <a:ea typeface="DejaVu Sans"/>
              </a:rPr>
              <a:t>28</a:t>
            </a:fld>
            <a:endParaRPr lang="en-AU" sz="800" b="0" strike="noStrike" spc="-1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7C4C7-BB95-7302-7741-FFE330D5E2C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AutoShape 2" descr="Genome-wide association studies | Stories | yourgenome.org">
            <a:extLst>
              <a:ext uri="{FF2B5EF4-FFF2-40B4-BE49-F238E27FC236}">
                <a16:creationId xmlns:a16="http://schemas.microsoft.com/office/drawing/2014/main" id="{088F5E3C-0C39-B243-DF84-EEB4DAF7A5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Genome-wide association studies | Stories | yourgenome.org">
            <a:extLst>
              <a:ext uri="{FF2B5EF4-FFF2-40B4-BE49-F238E27FC236}">
                <a16:creationId xmlns:a16="http://schemas.microsoft.com/office/drawing/2014/main" id="{3F809F34-67BF-7C70-8230-A4F33DD061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Genome-wide association studies | Stories | yourgenome.org">
            <a:extLst>
              <a:ext uri="{FF2B5EF4-FFF2-40B4-BE49-F238E27FC236}">
                <a16:creationId xmlns:a16="http://schemas.microsoft.com/office/drawing/2014/main" id="{F07A649D-E40B-027E-F059-C7D363BDC3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EAF5F-1D52-5C48-BE83-89291BD4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1. Gene Expression Omnibus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860D3-4A2F-109B-C471-52BC339E6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604520"/>
            <a:ext cx="5853665" cy="397728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https://www.ncbi.nlm.nih.gov/geo/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</a:rPr>
              <a:t>P</a:t>
            </a:r>
            <a:r>
              <a:rPr lang="en-AU" b="0" i="0" dirty="0">
                <a:solidFill>
                  <a:schemeClr val="accent4">
                    <a:lumMod val="75000"/>
                  </a:schemeClr>
                </a:solidFill>
                <a:effectLst/>
                <a:latin typeface="Verdana" panose="020B0604030504040204" pitchFamily="34" charset="0"/>
              </a:rPr>
              <a:t>ublic repository of microarray, next-generation sequencing, and other forms of high-throughput functional genomic data</a:t>
            </a:r>
          </a:p>
          <a:p>
            <a:endParaRPr lang="en-AU" b="0" i="0" dirty="0">
              <a:solidFill>
                <a:schemeClr val="accent4">
                  <a:lumMod val="75000"/>
                </a:schemeClr>
              </a:solidFill>
              <a:effectLst/>
              <a:latin typeface="Verdana" panose="020B0604030504040204" pitchFamily="34" charset="0"/>
            </a:endParaRPr>
          </a:p>
          <a:p>
            <a:r>
              <a:rPr lang="en-AU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</a:rPr>
              <a:t>Allows differential gene analysis of data</a:t>
            </a:r>
          </a:p>
          <a:p>
            <a:pPr lvl="1"/>
            <a:r>
              <a:rPr lang="en-AU" sz="2800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</a:rPr>
              <a:t>Select significance threshold, fold change threshold, multiple correction method </a:t>
            </a:r>
          </a:p>
          <a:p>
            <a:pPr marL="457200" lvl="1" indent="0">
              <a:buNone/>
            </a:pPr>
            <a:endParaRPr lang="en-AU" sz="2800" b="0" i="0" dirty="0">
              <a:solidFill>
                <a:schemeClr val="accent4">
                  <a:lumMod val="75000"/>
                </a:schemeClr>
              </a:solidFill>
              <a:effectLst/>
              <a:latin typeface="Verdana" panose="020B0604030504040204" pitchFamily="34" charset="0"/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Provides R-script for analysis</a:t>
            </a:r>
          </a:p>
        </p:txBody>
      </p:sp>
      <p:pic>
        <p:nvPicPr>
          <p:cNvPr id="1028" name="Picture 4" descr="GEO Logo">
            <a:extLst>
              <a:ext uri="{FF2B5EF4-FFF2-40B4-BE49-F238E27FC236}">
                <a16:creationId xmlns:a16="http://schemas.microsoft.com/office/drawing/2014/main" id="{27216A2C-A29F-14EE-4C91-F4D462025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688" y="420550"/>
            <a:ext cx="18542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6294A5-9D25-E01B-6A12-DFCB0FAF1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145" y="1522309"/>
            <a:ext cx="46101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8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6EF1C-ED59-F7A4-E5F0-31F428C83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GWAS to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DEEC8-9B34-286B-6FDA-A324287A82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480" y="2820202"/>
            <a:ext cx="10972800" cy="273257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Are GWAS-significant genes targets of existing drugs (identify drug repurposing candidates) </a:t>
            </a:r>
          </a:p>
          <a:p>
            <a:pPr lvl="1"/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Repurposing FDA-approved compounds – better safety profile, lower risk, shortest path to approval</a:t>
            </a:r>
          </a:p>
          <a:p>
            <a:pPr lvl="1"/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AU" sz="2000" b="0" i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Screening failed drugs against new indications - benefit–risk profile may vary depending on the unmet medical need e.g. thalidomide has been approved for use in multiple myeloma</a:t>
            </a:r>
          </a:p>
          <a:p>
            <a:pPr lvl="1"/>
            <a:endParaRPr lang="en-AU" sz="2000" b="0" i="0" dirty="0">
              <a:solidFill>
                <a:schemeClr val="accent4">
                  <a:lumMod val="7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lvl="1"/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But…</a:t>
            </a:r>
          </a:p>
          <a:p>
            <a:pPr lvl="2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Identifying the causal gene from GWAS is not trivial</a:t>
            </a:r>
          </a:p>
          <a:p>
            <a:pPr lvl="2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Drugs with unknown mechanism of action (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MoA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) will be missed with this approach</a:t>
            </a:r>
          </a:p>
          <a:p>
            <a:pPr lvl="2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Important disease biology may be lost under stringent p-value thresholds</a:t>
            </a: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8BCD69-E116-79FE-E12D-A93D9DA63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3583321"/>
              </p:ext>
            </p:extLst>
          </p:nvPr>
        </p:nvGraphicFramePr>
        <p:xfrm>
          <a:off x="1704741" y="1010653"/>
          <a:ext cx="8128000" cy="2030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6972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F3FD4C-2366-1320-363B-3DB5E4A03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41832"/>
            <a:ext cx="7772400" cy="61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22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DFC3C0-EB41-AF91-470D-C61DA6405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8" y="485994"/>
            <a:ext cx="8958072" cy="519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51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95585B-CE67-8279-6961-A5E94BBE3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88" y="1258872"/>
            <a:ext cx="9916034" cy="497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93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27B8C9-C1A7-C5D7-FDDD-99DE1226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" y="1286551"/>
            <a:ext cx="9342120" cy="485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25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451387-4BE6-F1FF-1F44-1AAB9528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2" y="653585"/>
            <a:ext cx="8598408" cy="561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72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EAF5F-1D52-5C48-BE83-89291BD4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2. Your own experiments</a:t>
            </a:r>
          </a:p>
        </p:txBody>
      </p:sp>
      <p:pic>
        <p:nvPicPr>
          <p:cNvPr id="9" name="Picture 2" descr="Figure thumbnail fx1">
            <a:extLst>
              <a:ext uri="{FF2B5EF4-FFF2-40B4-BE49-F238E27FC236}">
                <a16:creationId xmlns:a16="http://schemas.microsoft.com/office/drawing/2014/main" id="{3FCAC609-FF17-2C1C-25C6-45E8904D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0" y="194201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4C6849-ED6A-9976-26F3-4007AD339DF8}"/>
              </a:ext>
            </a:extLst>
          </p:cNvPr>
          <p:cNvSpPr txBox="1"/>
          <p:nvPr/>
        </p:nvSpPr>
        <p:spPr>
          <a:xfrm>
            <a:off x="7213736" y="1355634"/>
            <a:ext cx="6866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Liu et al 2015 Cell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F370C-E6D7-CEBD-D865-4AB946444BA6}"/>
              </a:ext>
            </a:extLst>
          </p:cNvPr>
          <p:cNvSpPr txBox="1"/>
          <p:nvPr/>
        </p:nvSpPr>
        <p:spPr>
          <a:xfrm>
            <a:off x="5701433" y="1878854"/>
            <a:ext cx="64008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chemeClr val="accent4">
                    <a:lumMod val="75000"/>
                  </a:schemeClr>
                </a:solidFill>
              </a:rPr>
              <a:t>Aim: Identify potential drug candidates for reducing ER stress and obesity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Endoplasmic reticulum (ER) stress tightly linked to obesity.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chemeClr val="accent4">
                    <a:lumMod val="75000"/>
                  </a:schemeClr>
                </a:solidFill>
              </a:rPr>
              <a:t>Gene signature</a:t>
            </a: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 - Induced ER stress </a:t>
            </a:r>
            <a:r>
              <a:rPr lang="en-AU" sz="2000" b="1" dirty="0">
                <a:solidFill>
                  <a:schemeClr val="accent4">
                    <a:lumMod val="75000"/>
                  </a:schemeClr>
                </a:solidFill>
              </a:rPr>
              <a:t>in mice </a:t>
            </a: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and measured transcriptional response in the livers of these mice.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b="1" i="0" dirty="0">
                <a:solidFill>
                  <a:schemeClr val="accent4">
                    <a:lumMod val="75000"/>
                  </a:schemeClr>
                </a:solidFill>
                <a:effectLst/>
              </a:rPr>
              <a:t>Query CMAP - </a:t>
            </a:r>
            <a:r>
              <a:rPr lang="en-AU" sz="2000" dirty="0" err="1">
                <a:solidFill>
                  <a:schemeClr val="accent4">
                    <a:lumMod val="75000"/>
                  </a:schemeClr>
                </a:solidFill>
              </a:rPr>
              <a:t>Celastrol</a:t>
            </a: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 (extract from Thunder god vine plant)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chemeClr val="accent4">
                    <a:lumMod val="75000"/>
                  </a:schemeClr>
                </a:solidFill>
              </a:rPr>
              <a:t>Validation in mice studies</a:t>
            </a: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 - </a:t>
            </a:r>
            <a:r>
              <a:rPr lang="en-AU" sz="2000" dirty="0" err="1">
                <a:solidFill>
                  <a:schemeClr val="accent4">
                    <a:lumMod val="75000"/>
                  </a:schemeClr>
                </a:solidFill>
              </a:rPr>
              <a:t>Celastrol</a:t>
            </a: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 increases leptin sensitivity to suppress food intake in mice.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b="0" i="0" dirty="0">
                <a:solidFill>
                  <a:schemeClr val="accent4">
                    <a:lumMod val="75000"/>
                  </a:schemeClr>
                </a:solidFill>
                <a:effectLst/>
              </a:rPr>
              <a:t>ERX Pharmaceuticals (founded in 2014) currently testing </a:t>
            </a: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leptin sensitisers</a:t>
            </a:r>
            <a:r>
              <a:rPr lang="en-AU" sz="2000" b="0" i="0" dirty="0">
                <a:solidFill>
                  <a:schemeClr val="accent4">
                    <a:lumMod val="75000"/>
                  </a:schemeClr>
                </a:solidFill>
                <a:effectLst/>
              </a:rPr>
              <a:t> in Phase I clinical trials.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5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EAF5F-1D52-5C48-BE83-89291BD4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2. Your own experiments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3F2E5F-E76C-293F-92C7-CB3E00D1435E}"/>
              </a:ext>
            </a:extLst>
          </p:cNvPr>
          <p:cNvSpPr txBox="1"/>
          <p:nvPr/>
        </p:nvSpPr>
        <p:spPr>
          <a:xfrm>
            <a:off x="789709" y="2036618"/>
            <a:ext cx="1079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Gene expression differences in cases vs controls</a:t>
            </a:r>
          </a:p>
        </p:txBody>
      </p:sp>
      <p:graphicFrame>
        <p:nvGraphicFramePr>
          <p:cNvPr id="17" name="Table 18">
            <a:extLst>
              <a:ext uri="{FF2B5EF4-FFF2-40B4-BE49-F238E27FC236}">
                <a16:creationId xmlns:a16="http://schemas.microsoft.com/office/drawing/2014/main" id="{2A5006B9-1648-A4BD-EACF-9BC8FE32E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494877"/>
              </p:ext>
            </p:extLst>
          </p:nvPr>
        </p:nvGraphicFramePr>
        <p:xfrm>
          <a:off x="789709" y="3029633"/>
          <a:ext cx="4093030" cy="1639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971">
                  <a:extLst>
                    <a:ext uri="{9D8B030D-6E8A-4147-A177-3AD203B41FA5}">
                      <a16:colId xmlns:a16="http://schemas.microsoft.com/office/drawing/2014/main" val="673955950"/>
                    </a:ext>
                  </a:extLst>
                </a:gridCol>
                <a:gridCol w="772886">
                  <a:extLst>
                    <a:ext uri="{9D8B030D-6E8A-4147-A177-3AD203B41FA5}">
                      <a16:colId xmlns:a16="http://schemas.microsoft.com/office/drawing/2014/main" val="3107440375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302634082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3949140114"/>
                    </a:ext>
                  </a:extLst>
                </a:gridCol>
                <a:gridCol w="772887">
                  <a:extLst>
                    <a:ext uri="{9D8B030D-6E8A-4147-A177-3AD203B41FA5}">
                      <a16:colId xmlns:a16="http://schemas.microsoft.com/office/drawing/2014/main" val="2291331621"/>
                    </a:ext>
                  </a:extLst>
                </a:gridCol>
              </a:tblGrid>
              <a:tr h="541749">
                <a:tc>
                  <a:txBody>
                    <a:bodyPr/>
                    <a:lstStyle/>
                    <a:p>
                      <a:r>
                        <a:rPr lang="en-US" dirty="0"/>
                        <a:t>dataset1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98433"/>
                  </a:ext>
                </a:extLst>
              </a:tr>
              <a:tr h="313870">
                <a:tc>
                  <a:txBody>
                    <a:bodyPr/>
                    <a:lstStyle/>
                    <a:p>
                      <a:r>
                        <a:rPr lang="en-US" dirty="0"/>
                        <a:t>ind1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174120"/>
                  </a:ext>
                </a:extLst>
              </a:tr>
              <a:tr h="313870">
                <a:tc>
                  <a:txBody>
                    <a:bodyPr/>
                    <a:lstStyle/>
                    <a:p>
                      <a:r>
                        <a:rPr lang="en-US" dirty="0"/>
                        <a:t>ind2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383635"/>
                  </a:ext>
                </a:extLst>
              </a:tr>
              <a:tr h="313870">
                <a:tc>
                  <a:txBody>
                    <a:bodyPr/>
                    <a:lstStyle/>
                    <a:p>
                      <a:r>
                        <a:rPr lang="en-US" dirty="0"/>
                        <a:t>ind3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402948"/>
                  </a:ext>
                </a:extLst>
              </a:tr>
            </a:tbl>
          </a:graphicData>
        </a:graphic>
      </p:graphicFrame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D9A1A781-71E7-3FC7-9732-1654E99F1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008036"/>
              </p:ext>
            </p:extLst>
          </p:nvPr>
        </p:nvGraphicFramePr>
        <p:xfrm>
          <a:off x="7872681" y="3029633"/>
          <a:ext cx="317282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206">
                  <a:extLst>
                    <a:ext uri="{9D8B030D-6E8A-4147-A177-3AD203B41FA5}">
                      <a16:colId xmlns:a16="http://schemas.microsoft.com/office/drawing/2014/main" val="673955950"/>
                    </a:ext>
                  </a:extLst>
                </a:gridCol>
                <a:gridCol w="793206">
                  <a:extLst>
                    <a:ext uri="{9D8B030D-6E8A-4147-A177-3AD203B41FA5}">
                      <a16:colId xmlns:a16="http://schemas.microsoft.com/office/drawing/2014/main" val="3107440375"/>
                    </a:ext>
                  </a:extLst>
                </a:gridCol>
                <a:gridCol w="793206">
                  <a:extLst>
                    <a:ext uri="{9D8B030D-6E8A-4147-A177-3AD203B41FA5}">
                      <a16:colId xmlns:a16="http://schemas.microsoft.com/office/drawing/2014/main" val="302634082"/>
                    </a:ext>
                  </a:extLst>
                </a:gridCol>
                <a:gridCol w="793206">
                  <a:extLst>
                    <a:ext uri="{9D8B030D-6E8A-4147-A177-3AD203B41FA5}">
                      <a16:colId xmlns:a16="http://schemas.microsoft.com/office/drawing/2014/main" val="39491401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pval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98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174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383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402948"/>
                  </a:ext>
                </a:extLst>
              </a:tr>
            </a:tbl>
          </a:graphicData>
        </a:graphic>
      </p:graphicFrame>
      <p:sp>
        <p:nvSpPr>
          <p:cNvPr id="19" name="Right Arrow 18">
            <a:extLst>
              <a:ext uri="{FF2B5EF4-FFF2-40B4-BE49-F238E27FC236}">
                <a16:creationId xmlns:a16="http://schemas.microsoft.com/office/drawing/2014/main" id="{839C2E74-80EC-E001-6A3D-BA3654B07955}"/>
              </a:ext>
            </a:extLst>
          </p:cNvPr>
          <p:cNvSpPr/>
          <p:nvPr/>
        </p:nvSpPr>
        <p:spPr>
          <a:xfrm>
            <a:off x="5394366" y="3633432"/>
            <a:ext cx="2111829" cy="28302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D027C2-ABCB-8954-9954-CEF07F182936}"/>
              </a:ext>
            </a:extLst>
          </p:cNvPr>
          <p:cNvSpPr txBox="1"/>
          <p:nvPr/>
        </p:nvSpPr>
        <p:spPr>
          <a:xfrm>
            <a:off x="7872681" y="4752109"/>
            <a:ext cx="3172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Differential gene expression between cases and controls – represents both causal and consequential changes</a:t>
            </a:r>
          </a:p>
        </p:txBody>
      </p:sp>
    </p:spTree>
    <p:extLst>
      <p:ext uri="{BB962C8B-B14F-4D97-AF65-F5344CB8AC3E}">
        <p14:creationId xmlns:p14="http://schemas.microsoft.com/office/powerpoint/2010/main" val="330961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8">
            <a:extLst>
              <a:ext uri="{FF2B5EF4-FFF2-40B4-BE49-F238E27FC236}">
                <a16:creationId xmlns:a16="http://schemas.microsoft.com/office/drawing/2014/main" id="{1D5D7AD0-973A-EFC8-0A87-F5CD91D76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469968"/>
              </p:ext>
            </p:extLst>
          </p:nvPr>
        </p:nvGraphicFramePr>
        <p:xfrm>
          <a:off x="435429" y="1595116"/>
          <a:ext cx="4093030" cy="1639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971">
                  <a:extLst>
                    <a:ext uri="{9D8B030D-6E8A-4147-A177-3AD203B41FA5}">
                      <a16:colId xmlns:a16="http://schemas.microsoft.com/office/drawing/2014/main" val="673955950"/>
                    </a:ext>
                  </a:extLst>
                </a:gridCol>
                <a:gridCol w="772886">
                  <a:extLst>
                    <a:ext uri="{9D8B030D-6E8A-4147-A177-3AD203B41FA5}">
                      <a16:colId xmlns:a16="http://schemas.microsoft.com/office/drawing/2014/main" val="3107440375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302634082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3949140114"/>
                    </a:ext>
                  </a:extLst>
                </a:gridCol>
                <a:gridCol w="772887">
                  <a:extLst>
                    <a:ext uri="{9D8B030D-6E8A-4147-A177-3AD203B41FA5}">
                      <a16:colId xmlns:a16="http://schemas.microsoft.com/office/drawing/2014/main" val="2291331621"/>
                    </a:ext>
                  </a:extLst>
                </a:gridCol>
              </a:tblGrid>
              <a:tr h="541749">
                <a:tc>
                  <a:txBody>
                    <a:bodyPr/>
                    <a:lstStyle/>
                    <a:p>
                      <a:r>
                        <a:rPr lang="en-US" dirty="0"/>
                        <a:t>dataset1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98433"/>
                  </a:ext>
                </a:extLst>
              </a:tr>
              <a:tr h="313870">
                <a:tc>
                  <a:txBody>
                    <a:bodyPr/>
                    <a:lstStyle/>
                    <a:p>
                      <a:r>
                        <a:rPr lang="en-US" dirty="0"/>
                        <a:t>ind1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174120"/>
                  </a:ext>
                </a:extLst>
              </a:tr>
              <a:tr h="313870">
                <a:tc>
                  <a:txBody>
                    <a:bodyPr/>
                    <a:lstStyle/>
                    <a:p>
                      <a:r>
                        <a:rPr lang="en-US" dirty="0"/>
                        <a:t>ind2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383635"/>
                  </a:ext>
                </a:extLst>
              </a:tr>
              <a:tr h="313870">
                <a:tc>
                  <a:txBody>
                    <a:bodyPr/>
                    <a:lstStyle/>
                    <a:p>
                      <a:r>
                        <a:rPr lang="en-US" dirty="0"/>
                        <a:t>ind3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402948"/>
                  </a:ext>
                </a:extLst>
              </a:tr>
            </a:tbl>
          </a:graphicData>
        </a:graphic>
      </p:graphicFrame>
      <p:graphicFrame>
        <p:nvGraphicFramePr>
          <p:cNvPr id="5" name="Table 18">
            <a:extLst>
              <a:ext uri="{FF2B5EF4-FFF2-40B4-BE49-F238E27FC236}">
                <a16:creationId xmlns:a16="http://schemas.microsoft.com/office/drawing/2014/main" id="{1F85DFF5-B2BB-4A8E-0191-0D7C4A1DE6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262057"/>
              </p:ext>
            </p:extLst>
          </p:nvPr>
        </p:nvGraphicFramePr>
        <p:xfrm>
          <a:off x="638629" y="4583618"/>
          <a:ext cx="396603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9543">
                  <a:extLst>
                    <a:ext uri="{9D8B030D-6E8A-4147-A177-3AD203B41FA5}">
                      <a16:colId xmlns:a16="http://schemas.microsoft.com/office/drawing/2014/main" val="673955950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3107440375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302634082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3949140114"/>
                    </a:ext>
                  </a:extLst>
                </a:gridCol>
                <a:gridCol w="718459">
                  <a:extLst>
                    <a:ext uri="{9D8B030D-6E8A-4147-A177-3AD203B41FA5}">
                      <a16:colId xmlns:a16="http://schemas.microsoft.com/office/drawing/2014/main" val="2291331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dataset1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SNP1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SNP2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SNP3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98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174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383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ind3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402948"/>
                  </a:ext>
                </a:extLst>
              </a:tr>
            </a:tbl>
          </a:graphicData>
        </a:graphic>
      </p:graphicFrame>
      <p:graphicFrame>
        <p:nvGraphicFramePr>
          <p:cNvPr id="6" name="Table 18">
            <a:extLst>
              <a:ext uri="{FF2B5EF4-FFF2-40B4-BE49-F238E27FC236}">
                <a16:creationId xmlns:a16="http://schemas.microsoft.com/office/drawing/2014/main" id="{771A40AB-5024-888F-A58B-984856F1A3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889033"/>
              </p:ext>
            </p:extLst>
          </p:nvPr>
        </p:nvGraphicFramePr>
        <p:xfrm>
          <a:off x="7518401" y="4562579"/>
          <a:ext cx="396603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206">
                  <a:extLst>
                    <a:ext uri="{9D8B030D-6E8A-4147-A177-3AD203B41FA5}">
                      <a16:colId xmlns:a16="http://schemas.microsoft.com/office/drawing/2014/main" val="673955950"/>
                    </a:ext>
                  </a:extLst>
                </a:gridCol>
                <a:gridCol w="793206">
                  <a:extLst>
                    <a:ext uri="{9D8B030D-6E8A-4147-A177-3AD203B41FA5}">
                      <a16:colId xmlns:a16="http://schemas.microsoft.com/office/drawing/2014/main" val="3107440375"/>
                    </a:ext>
                  </a:extLst>
                </a:gridCol>
                <a:gridCol w="793206">
                  <a:extLst>
                    <a:ext uri="{9D8B030D-6E8A-4147-A177-3AD203B41FA5}">
                      <a16:colId xmlns:a16="http://schemas.microsoft.com/office/drawing/2014/main" val="302634082"/>
                    </a:ext>
                  </a:extLst>
                </a:gridCol>
                <a:gridCol w="793206">
                  <a:extLst>
                    <a:ext uri="{9D8B030D-6E8A-4147-A177-3AD203B41FA5}">
                      <a16:colId xmlns:a16="http://schemas.microsoft.com/office/drawing/2014/main" val="3949140114"/>
                    </a:ext>
                  </a:extLst>
                </a:gridCol>
                <a:gridCol w="793206">
                  <a:extLst>
                    <a:ext uri="{9D8B030D-6E8A-4147-A177-3AD203B41FA5}">
                      <a16:colId xmlns:a16="http://schemas.microsoft.com/office/drawing/2014/main" val="2291331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ĝ</a:t>
                      </a:r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ĝ</a:t>
                      </a:r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ĝ</a:t>
                      </a:r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98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174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383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402948"/>
                  </a:ext>
                </a:extLst>
              </a:tr>
            </a:tbl>
          </a:graphicData>
        </a:graphic>
      </p:graphicFrame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52772942-BCC0-D8E4-2546-FE81D4239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19676"/>
              </p:ext>
            </p:extLst>
          </p:nvPr>
        </p:nvGraphicFramePr>
        <p:xfrm>
          <a:off x="7518401" y="1595116"/>
          <a:ext cx="317282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206">
                  <a:extLst>
                    <a:ext uri="{9D8B030D-6E8A-4147-A177-3AD203B41FA5}">
                      <a16:colId xmlns:a16="http://schemas.microsoft.com/office/drawing/2014/main" val="673955950"/>
                    </a:ext>
                  </a:extLst>
                </a:gridCol>
                <a:gridCol w="793206">
                  <a:extLst>
                    <a:ext uri="{9D8B030D-6E8A-4147-A177-3AD203B41FA5}">
                      <a16:colId xmlns:a16="http://schemas.microsoft.com/office/drawing/2014/main" val="3107440375"/>
                    </a:ext>
                  </a:extLst>
                </a:gridCol>
                <a:gridCol w="793206">
                  <a:extLst>
                    <a:ext uri="{9D8B030D-6E8A-4147-A177-3AD203B41FA5}">
                      <a16:colId xmlns:a16="http://schemas.microsoft.com/office/drawing/2014/main" val="302634082"/>
                    </a:ext>
                  </a:extLst>
                </a:gridCol>
                <a:gridCol w="793206">
                  <a:extLst>
                    <a:ext uri="{9D8B030D-6E8A-4147-A177-3AD203B41FA5}">
                      <a16:colId xmlns:a16="http://schemas.microsoft.com/office/drawing/2014/main" val="39491401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pval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98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174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383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402948"/>
                  </a:ext>
                </a:extLst>
              </a:tr>
            </a:tbl>
          </a:graphicData>
        </a:graphic>
      </p:graphicFrame>
      <p:sp>
        <p:nvSpPr>
          <p:cNvPr id="8" name="Right Arrow 7">
            <a:extLst>
              <a:ext uri="{FF2B5EF4-FFF2-40B4-BE49-F238E27FC236}">
                <a16:creationId xmlns:a16="http://schemas.microsoft.com/office/drawing/2014/main" id="{390E3B56-A69A-0E35-A6C3-A77667FCA46E}"/>
              </a:ext>
            </a:extLst>
          </p:cNvPr>
          <p:cNvSpPr/>
          <p:nvPr/>
        </p:nvSpPr>
        <p:spPr>
          <a:xfrm>
            <a:off x="5040086" y="2198915"/>
            <a:ext cx="2111829" cy="28302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BF169-4596-D4AD-AC7C-D215320B4B8E}"/>
              </a:ext>
            </a:extLst>
          </p:cNvPr>
          <p:cNvSpPr txBox="1"/>
          <p:nvPr/>
        </p:nvSpPr>
        <p:spPr>
          <a:xfrm>
            <a:off x="8579397" y="5974726"/>
            <a:ext cx="2111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Genetically-predicted gene expression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F27137D-E7C0-D572-37EF-AF0F20A8456B}"/>
              </a:ext>
            </a:extLst>
          </p:cNvPr>
          <p:cNvSpPr/>
          <p:nvPr/>
        </p:nvSpPr>
        <p:spPr>
          <a:xfrm>
            <a:off x="5040086" y="5304259"/>
            <a:ext cx="2111829" cy="28302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58565AE-FBB1-E587-7276-D815FE30EF7E}"/>
              </a:ext>
            </a:extLst>
          </p:cNvPr>
          <p:cNvSpPr/>
          <p:nvPr/>
        </p:nvSpPr>
        <p:spPr>
          <a:xfrm rot="16200000">
            <a:off x="8739780" y="3789677"/>
            <a:ext cx="1200328" cy="28302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67A935-EF70-C7A0-0040-8CD056E9F33C}"/>
              </a:ext>
            </a:extLst>
          </p:cNvPr>
          <p:cNvSpPr txBox="1"/>
          <p:nvPr/>
        </p:nvSpPr>
        <p:spPr>
          <a:xfrm>
            <a:off x="10691225" y="1736631"/>
            <a:ext cx="141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 expression associated with trait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2E08BC4-161F-F8AC-23AC-CC6C95CF00D2}"/>
              </a:ext>
            </a:extLst>
          </p:cNvPr>
          <p:cNvSpPr/>
          <p:nvPr/>
        </p:nvSpPr>
        <p:spPr>
          <a:xfrm rot="12579979">
            <a:off x="5858492" y="3767142"/>
            <a:ext cx="2704445" cy="1799152"/>
          </a:xfrm>
          <a:prstGeom prst="arc">
            <a:avLst>
              <a:gd name="adj1" fmla="val 16200000"/>
              <a:gd name="adj2" fmla="val 20052664"/>
            </a:avLst>
          </a:prstGeom>
          <a:ln w="139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D8CE6B-A764-F3A9-FA1A-7DA8F919B186}"/>
              </a:ext>
            </a:extLst>
          </p:cNvPr>
          <p:cNvSpPr txBox="1"/>
          <p:nvPr/>
        </p:nvSpPr>
        <p:spPr>
          <a:xfrm>
            <a:off x="4834712" y="3298370"/>
            <a:ext cx="2111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dataset 2</a:t>
            </a:r>
          </a:p>
          <a:p>
            <a:pPr algn="ctr"/>
            <a:r>
              <a:rPr lang="en-US" dirty="0" err="1"/>
              <a:t>eQTL</a:t>
            </a:r>
            <a:r>
              <a:rPr lang="en-US" dirty="0"/>
              <a:t> data, training data for  prediction model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A6F47D4-EFB5-5E4E-5A7D-B4130051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9567453" cy="1144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3a. Gene expression signature prediction from individual-level GWAS data -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</a:rPr>
              <a:t>PrediXcan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3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7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4F1D2-C9A6-464F-99A5-7FE0FCE5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9567453" cy="1144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3b. Gene expression signature prediction from GWAS summary data using S-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</a:rPr>
              <a:t>PrediXcan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5F38E-E5A5-ECB8-9A79-9529AC2B51BD}"/>
              </a:ext>
            </a:extLst>
          </p:cNvPr>
          <p:cNvSpPr txBox="1"/>
          <p:nvPr/>
        </p:nvSpPr>
        <p:spPr>
          <a:xfrm>
            <a:off x="220133" y="1656886"/>
            <a:ext cx="11318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Requires 3 datasets</a:t>
            </a:r>
          </a:p>
          <a:p>
            <a:pPr marL="914400" lvl="1" indent="-457200">
              <a:buAutoNum type="alphaLcParenR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GWAS data for phenotype of interest</a:t>
            </a:r>
          </a:p>
          <a:p>
            <a:pPr marL="914400" lvl="1" indent="-457200">
              <a:buAutoNum type="alphaLcParenR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Expression QTL training set e.g.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GTEx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  <a:p>
            <a:pPr marL="914400" lvl="1" indent="-457200">
              <a:buAutoNum type="alphaLcParenR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Population reference (e.g. 1000 Genomes) </a:t>
            </a:r>
          </a:p>
        </p:txBody>
      </p:sp>
    </p:spTree>
    <p:extLst>
      <p:ext uri="{BB962C8B-B14F-4D97-AF65-F5344CB8AC3E}">
        <p14:creationId xmlns:p14="http://schemas.microsoft.com/office/powerpoint/2010/main" val="2330879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4F1D2-C9A6-464F-99A5-7FE0FCE5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9567453" cy="1144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3b. Gene expression signature prediction from GWAS summary data using S-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</a:rPr>
              <a:t>PrediXcan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9748CE-1E99-2A4F-B514-0549B5F65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22" y="3272587"/>
            <a:ext cx="4210050" cy="134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CB47A-725D-AB47-8BFC-0A9DE5724D1B}"/>
              </a:ext>
            </a:extLst>
          </p:cNvPr>
          <p:cNvSpPr txBox="1"/>
          <p:nvPr/>
        </p:nvSpPr>
        <p:spPr>
          <a:xfrm>
            <a:off x="253711" y="2051326"/>
            <a:ext cx="23483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Association of gene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g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expression with phenotype: </a:t>
            </a:r>
          </a:p>
          <a:p>
            <a:endParaRPr lang="en-US" i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en-US" i="1" dirty="0" err="1">
                <a:solidFill>
                  <a:schemeClr val="accent4">
                    <a:lumMod val="75000"/>
                  </a:schemeClr>
                </a:solidFill>
              </a:rPr>
              <a:t>ve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 z-score: increased gene expression associated with increased phenotype or risk of disease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3DB134-6340-F946-BEC9-6C01FC6AF27F}"/>
              </a:ext>
            </a:extLst>
          </p:cNvPr>
          <p:cNvGrpSpPr/>
          <p:nvPr/>
        </p:nvGrpSpPr>
        <p:grpSpPr>
          <a:xfrm>
            <a:off x="4164155" y="1773810"/>
            <a:ext cx="3774499" cy="1973847"/>
            <a:chOff x="4164155" y="1510573"/>
            <a:chExt cx="3774499" cy="19738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9A0C9D-B610-694B-8D09-2164DD2BE63B}"/>
                </a:ext>
              </a:extLst>
            </p:cNvPr>
            <p:cNvSpPr txBox="1"/>
            <p:nvPr/>
          </p:nvSpPr>
          <p:spPr>
            <a:xfrm>
              <a:off x="4164155" y="1510573"/>
              <a:ext cx="377449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solidFill>
                    <a:schemeClr val="accent4">
                      <a:lumMod val="75000"/>
                    </a:schemeClr>
                  </a:solidFill>
                </a:rPr>
                <a:t>w</a:t>
              </a:r>
              <a:r>
                <a:rPr lang="en-US" i="1" baseline="-25000" dirty="0" err="1">
                  <a:solidFill>
                    <a:schemeClr val="accent4">
                      <a:lumMod val="75000"/>
                    </a:schemeClr>
                  </a:solidFill>
                </a:rPr>
                <a:t>gi</a:t>
              </a:r>
              <a:r>
                <a:rPr lang="en-US" i="1" baseline="-250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i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weight given to each SNP for predicting expression level of </a:t>
              </a:r>
              <a:r>
                <a:rPr lang="en-US" i="1" dirty="0">
                  <a:solidFill>
                    <a:schemeClr val="accent4">
                      <a:lumMod val="75000"/>
                    </a:schemeClr>
                  </a:solidFill>
                </a:rPr>
                <a:t>g</a:t>
              </a:r>
              <a:r>
                <a:rPr lang="en-US" i="1" baseline="-250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</a:p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Precomputed weights derived from a reference </a:t>
              </a:r>
              <a:r>
                <a:rPr lang="en-US" dirty="0" err="1">
                  <a:solidFill>
                    <a:schemeClr val="accent4">
                      <a:lumMod val="75000"/>
                    </a:schemeClr>
                  </a:solidFill>
                </a:rPr>
                <a:t>eQTL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 dataset e.g. </a:t>
              </a:r>
              <a:r>
                <a:rPr lang="en-US" dirty="0" err="1">
                  <a:solidFill>
                    <a:schemeClr val="accent4">
                      <a:lumMod val="75000"/>
                    </a:schemeClr>
                  </a:solidFill>
                </a:rPr>
                <a:t>GTEx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6DB775E-DAEB-E344-8A3C-FA1EE2E040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8582" y="2669438"/>
              <a:ext cx="0" cy="8149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31B3E5-762A-F546-A10B-722611CFE022}"/>
              </a:ext>
            </a:extLst>
          </p:cNvPr>
          <p:cNvGrpSpPr/>
          <p:nvPr/>
        </p:nvGrpSpPr>
        <p:grpSpPr>
          <a:xfrm>
            <a:off x="4698422" y="4613564"/>
            <a:ext cx="3774498" cy="1999919"/>
            <a:chOff x="4698422" y="4613564"/>
            <a:chExt cx="2535382" cy="19999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15B1BF-BF97-804A-9C6E-4E864A50A34E}"/>
                </a:ext>
              </a:extLst>
            </p:cNvPr>
            <p:cNvSpPr txBox="1"/>
            <p:nvPr/>
          </p:nvSpPr>
          <p:spPr>
            <a:xfrm>
              <a:off x="4698422" y="5413154"/>
              <a:ext cx="25353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Variance of </a:t>
              </a:r>
              <a:r>
                <a:rPr lang="en-US" dirty="0" err="1">
                  <a:solidFill>
                    <a:schemeClr val="accent4">
                      <a:lumMod val="75000"/>
                    </a:schemeClr>
                  </a:solidFill>
                </a:rPr>
                <a:t>SNP</a:t>
              </a:r>
              <a:r>
                <a:rPr lang="en-US" i="1" baseline="-25000" dirty="0" err="1">
                  <a:solidFill>
                    <a:schemeClr val="accent4">
                      <a:lumMod val="75000"/>
                    </a:schemeClr>
                  </a:solidFill>
                </a:rPr>
                <a:t>i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 (from reference genotype data) and variance of predicted expression of gene </a:t>
              </a:r>
              <a:r>
                <a:rPr lang="en-US" i="1" dirty="0">
                  <a:solidFill>
                    <a:schemeClr val="accent4">
                      <a:lumMod val="75000"/>
                    </a:schemeClr>
                  </a:solidFill>
                </a:rPr>
                <a:t>g 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from </a:t>
              </a:r>
              <a:r>
                <a:rPr lang="en-US" dirty="0" err="1">
                  <a:solidFill>
                    <a:schemeClr val="accent4">
                      <a:lumMod val="75000"/>
                    </a:schemeClr>
                  </a:solidFill>
                </a:rPr>
                <a:t>GTEx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49AD98C-B914-7743-BA27-1AD01A5A2B82}"/>
                </a:ext>
              </a:extLst>
            </p:cNvPr>
            <p:cNvCxnSpPr>
              <a:cxnSpLocks/>
            </p:cNvCxnSpPr>
            <p:nvPr/>
          </p:nvCxnSpPr>
          <p:spPr>
            <a:xfrm>
              <a:off x="5572050" y="4613564"/>
              <a:ext cx="260714" cy="7738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3A4B0CC-8F42-094D-8B35-9D0A49582DA2}"/>
              </a:ext>
            </a:extLst>
          </p:cNvPr>
          <p:cNvGrpSpPr/>
          <p:nvPr/>
        </p:nvGrpSpPr>
        <p:grpSpPr>
          <a:xfrm>
            <a:off x="7689268" y="3619909"/>
            <a:ext cx="3117275" cy="923330"/>
            <a:chOff x="7689268" y="3619909"/>
            <a:chExt cx="3117275" cy="9233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116147-1C90-544D-8255-1CEECCF1C81E}"/>
                </a:ext>
              </a:extLst>
            </p:cNvPr>
            <p:cNvSpPr txBox="1"/>
            <p:nvPr/>
          </p:nvSpPr>
          <p:spPr>
            <a:xfrm>
              <a:off x="8312725" y="3619909"/>
              <a:ext cx="24938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Effect size (and SE) of </a:t>
              </a:r>
              <a:r>
                <a:rPr lang="en-US" dirty="0" err="1">
                  <a:solidFill>
                    <a:schemeClr val="accent4">
                      <a:lumMod val="75000"/>
                    </a:schemeClr>
                  </a:solidFill>
                </a:rPr>
                <a:t>SNP</a:t>
              </a:r>
              <a:r>
                <a:rPr lang="en-US" baseline="-25000" dirty="0" err="1">
                  <a:solidFill>
                    <a:schemeClr val="accent4">
                      <a:lumMod val="75000"/>
                    </a:schemeClr>
                  </a:solidFill>
                </a:rPr>
                <a:t>i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 on phenotype obtained from GWAS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F759765-CC5B-0041-9572-F51D8317D7DE}"/>
                </a:ext>
              </a:extLst>
            </p:cNvPr>
            <p:cNvCxnSpPr>
              <a:cxnSpLocks/>
            </p:cNvCxnSpPr>
            <p:nvPr/>
          </p:nvCxnSpPr>
          <p:spPr>
            <a:xfrm>
              <a:off x="7689268" y="3943074"/>
              <a:ext cx="554182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1A56C7-C0E9-9A43-A1C8-DD783EB1A95C}"/>
              </a:ext>
            </a:extLst>
          </p:cNvPr>
          <p:cNvCxnSpPr>
            <a:cxnSpLocks/>
            <a:stCxn id="1026" idx="1"/>
          </p:cNvCxnSpPr>
          <p:nvPr/>
        </p:nvCxnSpPr>
        <p:spPr>
          <a:xfrm flipH="1" flipV="1">
            <a:off x="2244439" y="2826327"/>
            <a:ext cx="1082383" cy="1116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8639365-E7AE-2E48-A20F-E3CCAA7CB12A}"/>
              </a:ext>
            </a:extLst>
          </p:cNvPr>
          <p:cNvSpPr txBox="1"/>
          <p:nvPr/>
        </p:nvSpPr>
        <p:spPr>
          <a:xfrm>
            <a:off x="2244439" y="5213729"/>
            <a:ext cx="1884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Assuming set of SNP</a:t>
            </a:r>
            <a:r>
              <a:rPr lang="en-US" baseline="-25000" dirty="0">
                <a:solidFill>
                  <a:schemeClr val="accent4">
                    <a:lumMod val="75000"/>
                  </a:schemeClr>
                </a:solidFill>
              </a:rPr>
              <a:t>1..k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contribute to the expression of gene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19301F1-A13F-274C-AD64-55251D528343}"/>
              </a:ext>
            </a:extLst>
          </p:cNvPr>
          <p:cNvCxnSpPr/>
          <p:nvPr/>
        </p:nvCxnSpPr>
        <p:spPr>
          <a:xfrm flipH="1">
            <a:off x="3754582" y="4613564"/>
            <a:ext cx="512618" cy="600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5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609780" y="30090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AU" sz="3600" spc="-1" dirty="0">
                <a:solidFill>
                  <a:schemeClr val="accent4">
                    <a:lumMod val="75000"/>
                  </a:schemeClr>
                </a:solidFill>
                <a:latin typeface="Arial"/>
              </a:rPr>
              <a:t>Gene expression signature matching</a:t>
            </a:r>
            <a:endParaRPr lang="en-AU" sz="3600" b="0" strike="noStrike" spc="-1" dirty="0">
              <a:solidFill>
                <a:schemeClr val="accent4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85" name="Slide Number Placeholder 6"/>
          <p:cNvSpPr/>
          <p:nvPr/>
        </p:nvSpPr>
        <p:spPr>
          <a:xfrm>
            <a:off x="11208600" y="6526800"/>
            <a:ext cx="285840" cy="10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002F3CBF-46EF-4A5D-9969-5ED2075BB7E1}" type="slidenum">
              <a:rPr lang="en-AU" sz="800" b="0" strike="noStrike" spc="-1">
                <a:solidFill>
                  <a:srgbClr val="2B1D37"/>
                </a:solidFill>
                <a:latin typeface="Arial"/>
                <a:ea typeface="DejaVu Sans"/>
              </a:rPr>
              <a:t>4</a:t>
            </a:fld>
            <a:endParaRPr lang="en-AU" sz="800" b="0" strike="noStrike" spc="-1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7C4C7-BB95-7302-7741-FFE330D5E2C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AutoShape 2" descr="Genome-wide association studies | Stories | yourgenome.org">
            <a:extLst>
              <a:ext uri="{FF2B5EF4-FFF2-40B4-BE49-F238E27FC236}">
                <a16:creationId xmlns:a16="http://schemas.microsoft.com/office/drawing/2014/main" id="{088F5E3C-0C39-B243-DF84-EEB4DAF7A5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Genome-wide association studies | Stories | yourgenome.org">
            <a:extLst>
              <a:ext uri="{FF2B5EF4-FFF2-40B4-BE49-F238E27FC236}">
                <a16:creationId xmlns:a16="http://schemas.microsoft.com/office/drawing/2014/main" id="{3F809F34-67BF-7C70-8230-A4F33DD061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Genome-wide association studies | Stories | yourgenome.org">
            <a:extLst>
              <a:ext uri="{FF2B5EF4-FFF2-40B4-BE49-F238E27FC236}">
                <a16:creationId xmlns:a16="http://schemas.microsoft.com/office/drawing/2014/main" id="{F07A649D-E40B-027E-F059-C7D363BDC3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9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4AD4CC-A957-E948-E5DB-005768EBC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544" y="1222458"/>
            <a:ext cx="2947868" cy="543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A2CEBD9-CF9A-40E6-63F6-973880FFB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9567453" cy="1144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Comparison of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</a:rPr>
              <a:t>PrediXcan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 and S-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</a:rPr>
              <a:t>PrediXcan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 gene z-scores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4EBED-588D-E592-B938-D5831AE0B1A5}"/>
              </a:ext>
            </a:extLst>
          </p:cNvPr>
          <p:cNvSpPr txBox="1"/>
          <p:nvPr/>
        </p:nvSpPr>
        <p:spPr>
          <a:xfrm>
            <a:off x="7663544" y="6233442"/>
            <a:ext cx="4648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0" i="0" dirty="0" err="1">
                <a:solidFill>
                  <a:srgbClr val="222222"/>
                </a:solidFill>
                <a:effectLst/>
                <a:latin typeface="Harding"/>
              </a:rPr>
              <a:t>Wellcome</a:t>
            </a:r>
            <a:r>
              <a:rPr lang="en-AU" sz="1400" b="0" i="0" dirty="0">
                <a:solidFill>
                  <a:srgbClr val="222222"/>
                </a:solidFill>
                <a:effectLst/>
                <a:latin typeface="Harding"/>
              </a:rPr>
              <a:t> Trust Case Control Consortium (WTCCC) data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www.nature.com</a:t>
            </a:r>
            <a:r>
              <a:rPr lang="en-US" sz="1400" dirty="0"/>
              <a:t>/articles/s41467-018-03621-1</a:t>
            </a:r>
          </a:p>
        </p:txBody>
      </p:sp>
    </p:spTree>
    <p:extLst>
      <p:ext uri="{BB962C8B-B14F-4D97-AF65-F5344CB8AC3E}">
        <p14:creationId xmlns:p14="http://schemas.microsoft.com/office/powerpoint/2010/main" val="2805038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609780" y="30090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AU" sz="3600" spc="-1" dirty="0">
                <a:solidFill>
                  <a:schemeClr val="accent4">
                    <a:lumMod val="75000"/>
                  </a:schemeClr>
                </a:solidFill>
                <a:latin typeface="Arial"/>
              </a:rPr>
              <a:t>Querying </a:t>
            </a:r>
            <a:r>
              <a:rPr lang="en-AU" sz="3600" spc="-1" dirty="0" err="1">
                <a:solidFill>
                  <a:schemeClr val="accent4">
                    <a:lumMod val="75000"/>
                  </a:schemeClr>
                </a:solidFill>
                <a:latin typeface="Arial"/>
              </a:rPr>
              <a:t>CMap</a:t>
            </a:r>
            <a:r>
              <a:rPr lang="en-AU" sz="3600" spc="-1" dirty="0">
                <a:solidFill>
                  <a:schemeClr val="accent4">
                    <a:lumMod val="75000"/>
                  </a:schemeClr>
                </a:solidFill>
                <a:latin typeface="Arial"/>
              </a:rPr>
              <a:t> data with </a:t>
            </a:r>
            <a:r>
              <a:rPr lang="en-AU" sz="3600" spc="-1" dirty="0" err="1">
                <a:solidFill>
                  <a:schemeClr val="accent4">
                    <a:lumMod val="75000"/>
                  </a:schemeClr>
                </a:solidFill>
                <a:latin typeface="Arial"/>
              </a:rPr>
              <a:t>iLINCs</a:t>
            </a:r>
            <a:br>
              <a:rPr lang="en-AU" sz="3600" spc="-1" dirty="0">
                <a:solidFill>
                  <a:schemeClr val="accent4">
                    <a:lumMod val="75000"/>
                  </a:schemeClr>
                </a:solidFill>
                <a:latin typeface="Arial"/>
              </a:rPr>
            </a:br>
            <a:r>
              <a:rPr lang="en-AU" sz="3600" spc="-1" dirty="0">
                <a:solidFill>
                  <a:schemeClr val="accent4">
                    <a:lumMod val="75000"/>
                  </a:schemeClr>
                </a:solidFill>
                <a:latin typeface="Arial"/>
              </a:rPr>
              <a:t>http://</a:t>
            </a:r>
            <a:r>
              <a:rPr lang="en-AU" sz="3600" spc="-1" dirty="0" err="1">
                <a:solidFill>
                  <a:schemeClr val="accent4">
                    <a:lumMod val="75000"/>
                  </a:schemeClr>
                </a:solidFill>
                <a:latin typeface="Arial"/>
              </a:rPr>
              <a:t>www.ilincs.org</a:t>
            </a:r>
            <a:r>
              <a:rPr lang="en-AU" sz="3600" spc="-1" dirty="0">
                <a:solidFill>
                  <a:schemeClr val="accent4">
                    <a:lumMod val="75000"/>
                  </a:schemeClr>
                </a:solidFill>
                <a:latin typeface="Arial"/>
              </a:rPr>
              <a:t>/</a:t>
            </a:r>
            <a:r>
              <a:rPr lang="en-AU" sz="3600" spc="-1" dirty="0" err="1">
                <a:solidFill>
                  <a:schemeClr val="accent4">
                    <a:lumMod val="75000"/>
                  </a:schemeClr>
                </a:solidFill>
                <a:latin typeface="Arial"/>
              </a:rPr>
              <a:t>ilincs</a:t>
            </a:r>
            <a:r>
              <a:rPr lang="en-AU" sz="3600" spc="-1" dirty="0">
                <a:solidFill>
                  <a:schemeClr val="accent4">
                    <a:lumMod val="75000"/>
                  </a:schemeClr>
                </a:solidFill>
                <a:latin typeface="Arial"/>
              </a:rPr>
              <a:t>/</a:t>
            </a:r>
            <a:endParaRPr lang="en-AU" sz="3600" b="0" strike="noStrike" spc="-1" dirty="0">
              <a:solidFill>
                <a:schemeClr val="accent4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85" name="Slide Number Placeholder 6"/>
          <p:cNvSpPr/>
          <p:nvPr/>
        </p:nvSpPr>
        <p:spPr>
          <a:xfrm>
            <a:off x="11208600" y="6526800"/>
            <a:ext cx="285840" cy="10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002F3CBF-46EF-4A5D-9969-5ED2075BB7E1}" type="slidenum">
              <a:rPr lang="en-AU" sz="800" b="0" strike="noStrike" spc="-1">
                <a:solidFill>
                  <a:srgbClr val="2B1D37"/>
                </a:solidFill>
                <a:latin typeface="Arial"/>
                <a:ea typeface="DejaVu Sans"/>
              </a:rPr>
              <a:t>41</a:t>
            </a:fld>
            <a:endParaRPr lang="en-AU" sz="800" b="0" strike="noStrike" spc="-1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7C4C7-BB95-7302-7741-FFE330D5E2C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AutoShape 2" descr="Genome-wide association studies | Stories | yourgenome.org">
            <a:extLst>
              <a:ext uri="{FF2B5EF4-FFF2-40B4-BE49-F238E27FC236}">
                <a16:creationId xmlns:a16="http://schemas.microsoft.com/office/drawing/2014/main" id="{088F5E3C-0C39-B243-DF84-EEB4DAF7A5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Genome-wide association studies | Stories | yourgenome.org">
            <a:extLst>
              <a:ext uri="{FF2B5EF4-FFF2-40B4-BE49-F238E27FC236}">
                <a16:creationId xmlns:a16="http://schemas.microsoft.com/office/drawing/2014/main" id="{3F809F34-67BF-7C70-8230-A4F33DD061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Genome-wide association studies | Stories | yourgenome.org">
            <a:extLst>
              <a:ext uri="{FF2B5EF4-FFF2-40B4-BE49-F238E27FC236}">
                <a16:creationId xmlns:a16="http://schemas.microsoft.com/office/drawing/2014/main" id="{F07A649D-E40B-027E-F059-C7D363BDC3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6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7C8373-A798-5695-3014-74113C5C5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67" y="482772"/>
            <a:ext cx="7772400" cy="545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72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560E5E-E5A5-B2C3-8C37-758E94CCE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2750"/>
            <a:ext cx="9853931" cy="53264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67590D-C5C1-27FF-DCD3-7EBA93C92864}"/>
              </a:ext>
            </a:extLst>
          </p:cNvPr>
          <p:cNvSpPr txBox="1"/>
          <p:nvPr/>
        </p:nvSpPr>
        <p:spPr>
          <a:xfrm>
            <a:off x="8906933" y="2099733"/>
            <a:ext cx="29633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Background gene list very important when doing functional/pathway enrichment analysis.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For </a:t>
            </a:r>
            <a:r>
              <a:rPr lang="en-US" dirty="0" err="1">
                <a:solidFill>
                  <a:schemeClr val="accent4"/>
                </a:solidFill>
              </a:rPr>
              <a:t>CMap</a:t>
            </a:r>
            <a:r>
              <a:rPr lang="en-US" dirty="0">
                <a:solidFill>
                  <a:schemeClr val="accent4"/>
                </a:solidFill>
              </a:rPr>
              <a:t> data, background list is not all genes in the human genome, rather all genes profiled in </a:t>
            </a:r>
            <a:r>
              <a:rPr lang="en-US" dirty="0" err="1">
                <a:solidFill>
                  <a:schemeClr val="accent4"/>
                </a:solidFill>
              </a:rPr>
              <a:t>CMap</a:t>
            </a:r>
            <a:r>
              <a:rPr lang="en-US" dirty="0">
                <a:solidFill>
                  <a:schemeClr val="accent4"/>
                </a:solidFill>
              </a:rPr>
              <a:t> (~12,000 genes))</a:t>
            </a:r>
          </a:p>
        </p:txBody>
      </p:sp>
    </p:spTree>
    <p:extLst>
      <p:ext uri="{BB962C8B-B14F-4D97-AF65-F5344CB8AC3E}">
        <p14:creationId xmlns:p14="http://schemas.microsoft.com/office/powerpoint/2010/main" val="2957772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910849-DCE9-4F03-4B7D-AE381EB66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58" y="965200"/>
            <a:ext cx="11508745" cy="567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79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E21653-A929-11C5-1E33-1C1ACC403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33" y="946859"/>
            <a:ext cx="9448800" cy="581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74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714AB7-16DE-F828-74AF-44181B4EC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22797"/>
            <a:ext cx="7772400" cy="52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73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513C6-36CD-6683-2461-1517CF2DB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So et 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D4925-0902-BA0F-A55E-E7ACE8F37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Brain-based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eQTL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models to impute disease gene expression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b="0" i="0" dirty="0">
                <a:solidFill>
                  <a:schemeClr val="accent4">
                    <a:lumMod val="75000"/>
                  </a:schemeClr>
                </a:solidFill>
                <a:effectLst/>
                <a:latin typeface="Harding"/>
              </a:rPr>
              <a:t>Spearman, Pearson correlation, and KS-test to determine similarity between between disease and drug signature</a:t>
            </a:r>
          </a:p>
          <a:p>
            <a:endParaRPr lang="en-AU" b="0" i="0" dirty="0">
              <a:solidFill>
                <a:schemeClr val="accent4">
                  <a:lumMod val="75000"/>
                </a:schemeClr>
              </a:solidFill>
              <a:effectLst/>
              <a:latin typeface="Harding"/>
            </a:endParaRPr>
          </a:p>
          <a:p>
            <a:r>
              <a:rPr lang="en-AU" b="0" i="0" dirty="0">
                <a:solidFill>
                  <a:schemeClr val="accent4">
                    <a:lumMod val="75000"/>
                  </a:schemeClr>
                </a:solidFill>
                <a:effectLst/>
                <a:latin typeface="Harding"/>
              </a:rPr>
              <a:t>As there are no consensus methods to define </a:t>
            </a:r>
            <a:r>
              <a:rPr lang="en-AU" b="0" i="1" dirty="0">
                <a:solidFill>
                  <a:schemeClr val="accent4">
                    <a:lumMod val="75000"/>
                  </a:schemeClr>
                </a:solidFill>
                <a:effectLst/>
                <a:latin typeface="Harding"/>
              </a:rPr>
              <a:t>K</a:t>
            </a:r>
            <a:r>
              <a:rPr lang="en-AU" b="0" i="0" dirty="0">
                <a:solidFill>
                  <a:schemeClr val="accent4">
                    <a:lumMod val="75000"/>
                  </a:schemeClr>
                </a:solidFill>
                <a:effectLst/>
                <a:latin typeface="Harding"/>
              </a:rPr>
              <a:t>, they set different values of </a:t>
            </a:r>
            <a:r>
              <a:rPr lang="en-AU" b="0" i="1" dirty="0">
                <a:solidFill>
                  <a:schemeClr val="accent4">
                    <a:lumMod val="75000"/>
                  </a:schemeClr>
                </a:solidFill>
                <a:effectLst/>
                <a:latin typeface="Harding"/>
              </a:rPr>
              <a:t>K</a:t>
            </a:r>
            <a:r>
              <a:rPr lang="en-AU" b="0" i="0" dirty="0">
                <a:solidFill>
                  <a:schemeClr val="accent4">
                    <a:lumMod val="75000"/>
                  </a:schemeClr>
                </a:solidFill>
                <a:effectLst/>
                <a:latin typeface="Harding"/>
              </a:rPr>
              <a:t> (50, 100, 250, 500) and averaged the results for each method. </a:t>
            </a:r>
          </a:p>
          <a:p>
            <a:pPr marL="0" indent="0">
              <a:buNone/>
            </a:pPr>
            <a:endParaRPr lang="en-AU" b="0" i="0" dirty="0">
              <a:solidFill>
                <a:schemeClr val="accent4">
                  <a:lumMod val="75000"/>
                </a:schemeClr>
              </a:solidFill>
              <a:effectLst/>
              <a:latin typeface="Harding"/>
            </a:endParaRPr>
          </a:p>
          <a:p>
            <a:r>
              <a:rPr lang="en-AU" dirty="0">
                <a:solidFill>
                  <a:schemeClr val="accent4">
                    <a:lumMod val="75000"/>
                  </a:schemeClr>
                </a:solidFill>
                <a:latin typeface="Harding"/>
              </a:rPr>
              <a:t>No selection on cell type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55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8B5E8-47B4-9D4B-A404-8A0DA5B3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813926"/>
            <a:ext cx="10972440" cy="1144800"/>
          </a:xfrm>
        </p:spPr>
        <p:txBody>
          <a:bodyPr/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Important considerations for GWAS to drug candidate pipeline using gene expression signature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8297C-D3B4-FC47-8FD0-10A84CF56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2269544"/>
            <a:ext cx="10972440" cy="397728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How many genes to include in your query gene list?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what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eQTL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model should you use generating a disease gene signature? 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Single-tissue model (disease tissue-specificity) vs multi-tissue model (greater power to predict gene expression)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What cell lines should you query in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iLINCs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Most relevant cell type vs summary across cell lines</a:t>
            </a:r>
          </a:p>
          <a:p>
            <a:pPr marL="457200" lvl="1" indent="0">
              <a:buNone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How does the power of the GWAS affect identification of drug targets?</a:t>
            </a:r>
          </a:p>
        </p:txBody>
      </p:sp>
    </p:spTree>
    <p:extLst>
      <p:ext uri="{BB962C8B-B14F-4D97-AF65-F5344CB8AC3E}">
        <p14:creationId xmlns:p14="http://schemas.microsoft.com/office/powerpoint/2010/main" val="978847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8B5E8-47B4-9D4B-A404-8A0DA5B36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Other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8297C-D3B4-FC47-8FD0-10A84CF56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iLINCS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is a useful resource but requires careful manual curation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Check connectivity between gene knockdown/overexpression and drug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Check specificity of the gene signature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Check connectivity between compounds with same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MoA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Compare genetic vs chemical perturbation signatures (e.g. statin vs HMGCR KO)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Check connectivity across cell lines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Drugs may not be in an active form. Need to check this from other sources e.g.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DrugBank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Check if target is expressed in cell line before interpreting results (human protein atlas)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0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0C0B9-AAFB-192A-6F7D-F8A48F1E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9525922" cy="1144800"/>
          </a:xfrm>
        </p:spPr>
        <p:txBody>
          <a:bodyPr/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Gene expression signature matching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E52F2-D2D1-FF2A-195C-B91CB369A554}"/>
              </a:ext>
            </a:extLst>
          </p:cNvPr>
          <p:cNvSpPr txBox="1"/>
          <p:nvPr/>
        </p:nvSpPr>
        <p:spPr>
          <a:xfrm>
            <a:off x="550290" y="1940914"/>
            <a:ext cx="1121184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If we have a database of gene expression signatures for drugs, we can:</a:t>
            </a:r>
          </a:p>
          <a:p>
            <a:pPr marL="457200" indent="-457200">
              <a:buAutoNum type="arabicPeriod"/>
            </a:pP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Identify disease drug candidates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Compounds that </a:t>
            </a:r>
            <a:r>
              <a:rPr lang="en-US" sz="2000" u="sng" dirty="0">
                <a:solidFill>
                  <a:schemeClr val="accent4">
                    <a:lumMod val="75000"/>
                  </a:schemeClr>
                </a:solidFill>
              </a:rPr>
              <a:t>‘reverse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’ gene expression changes associated with disease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Does not require knowledge of the drug’s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MoA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Requires gene expression signatures for disease of interest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Understand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MoA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of a compound including potential adverse effects </a:t>
            </a: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Assumption: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compounds with </a:t>
            </a:r>
            <a:r>
              <a:rPr lang="en-US" sz="2000" u="sng" dirty="0">
                <a:solidFill>
                  <a:schemeClr val="accent4">
                    <a:lumMod val="75000"/>
                  </a:schemeClr>
                </a:solidFill>
              </a:rPr>
              <a:t>similar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gene expression responses have common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MoA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. </a:t>
            </a: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AD87443-7F21-83B1-223C-4F73B202881F}"/>
              </a:ext>
            </a:extLst>
          </p:cNvPr>
          <p:cNvGrpSpPr/>
          <p:nvPr/>
        </p:nvGrpSpPr>
        <p:grpSpPr>
          <a:xfrm>
            <a:off x="7196253" y="1137425"/>
            <a:ext cx="4995747" cy="5720575"/>
            <a:chOff x="626325" y="858644"/>
            <a:chExt cx="4995747" cy="5720575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9121FED-213D-9393-2DAC-8238EEE68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325" y="1583472"/>
              <a:ext cx="4995747" cy="4995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304A1B-8E01-0B56-D0B6-5FA01F85DFFA}"/>
                </a:ext>
              </a:extLst>
            </p:cNvPr>
            <p:cNvSpPr txBox="1"/>
            <p:nvPr/>
          </p:nvSpPr>
          <p:spPr>
            <a:xfrm>
              <a:off x="724828" y="858644"/>
              <a:ext cx="42783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Connectivity of enalapril with other ACE inhibitors and all other compounds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A4AE67-2B8D-505B-AA58-3774774FCE77}"/>
              </a:ext>
            </a:extLst>
          </p:cNvPr>
          <p:cNvGrpSpPr/>
          <p:nvPr/>
        </p:nvGrpSpPr>
        <p:grpSpPr>
          <a:xfrm>
            <a:off x="618893" y="1137425"/>
            <a:ext cx="4995746" cy="5642078"/>
            <a:chOff x="5969623" y="937141"/>
            <a:chExt cx="4995746" cy="56420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8CDDFA-248C-5B58-F477-9516E2D2B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623" y="1583473"/>
              <a:ext cx="4995746" cy="499574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0EF3E2-35CB-B1F7-3017-7127F653A2A2}"/>
                </a:ext>
              </a:extLst>
            </p:cNvPr>
            <p:cNvSpPr txBox="1"/>
            <p:nvPr/>
          </p:nvSpPr>
          <p:spPr>
            <a:xfrm>
              <a:off x="6040247" y="937141"/>
              <a:ext cx="47987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Connectivity of rosuvastatin with other HMGCR-inhibitors and all other compounds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26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AC378-CB10-122A-2325-0422CDFC8C2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19863"/>
            <a:ext cx="3360738" cy="239712"/>
          </a:xfrm>
        </p:spPr>
        <p:txBody>
          <a:bodyPr/>
          <a:lstStyle/>
          <a:p>
            <a:r>
              <a:rPr lang="en-AU"/>
              <a:t>Sonia Shah</a:t>
            </a:r>
            <a:endParaRPr lang="en-AU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105B0A0-C320-4B42-9292-C2CA330B70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6574" y="693286"/>
            <a:ext cx="10801350" cy="469900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4">
                    <a:lumMod val="50000"/>
                  </a:schemeClr>
                </a:solidFill>
              </a:rPr>
              <a:t>Statins and depression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57473-6AA1-425C-89E7-72CC5B7BD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7" y="3095846"/>
            <a:ext cx="4796963" cy="1631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258AB-354C-31C9-1147-074178743E00}"/>
              </a:ext>
            </a:extLst>
          </p:cNvPr>
          <p:cNvSpPr txBox="1"/>
          <p:nvPr/>
        </p:nvSpPr>
        <p:spPr>
          <a:xfrm>
            <a:off x="1210197" y="4738125"/>
            <a:ext cx="3866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2012 Psychology Today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F45C9-0725-C296-C818-CFDD8209C349}"/>
              </a:ext>
            </a:extLst>
          </p:cNvPr>
          <p:cNvSpPr txBox="1"/>
          <p:nvPr/>
        </p:nvSpPr>
        <p:spPr>
          <a:xfrm>
            <a:off x="7680176" y="5107124"/>
            <a:ext cx="292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The Times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CEFEA8-3F0F-4FAE-F3A0-D44959113D26}"/>
              </a:ext>
            </a:extLst>
          </p:cNvPr>
          <p:cNvSpPr/>
          <p:nvPr/>
        </p:nvSpPr>
        <p:spPr>
          <a:xfrm>
            <a:off x="1631504" y="5827720"/>
            <a:ext cx="8576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Do statins have any effects on depression?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8AA650C-0E3E-671E-04E5-ECE53095B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520" y="1733734"/>
            <a:ext cx="6664052" cy="1893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610957-E6E1-F086-820C-99410A89F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928" y="3952327"/>
            <a:ext cx="5945672" cy="10894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644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66C105-2EF3-C840-BD8B-3D1DD248F25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5725" y="3269347"/>
            <a:ext cx="6010275" cy="28098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1. Connectivity map (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CMap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) analysis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2. Mendelian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randomisation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analysis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CFA316-F1C3-0043-6373-E376B16D025B}"/>
              </a:ext>
            </a:extLst>
          </p:cNvPr>
          <p:cNvGrpSpPr/>
          <p:nvPr/>
        </p:nvGrpSpPr>
        <p:grpSpPr>
          <a:xfrm>
            <a:off x="1648486" y="1859020"/>
            <a:ext cx="3578584" cy="1609282"/>
            <a:chOff x="7381304" y="4815988"/>
            <a:chExt cx="3578584" cy="1609282"/>
          </a:xfrm>
        </p:grpSpPr>
        <p:pic>
          <p:nvPicPr>
            <p:cNvPr id="2" name="Picture 1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63F2F550-D9FF-5FD9-D55E-D53FC0519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1304" y="4828688"/>
              <a:ext cx="1290147" cy="12901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4930C4C-9AEC-2C99-4DF0-066C5D01A8C0}"/>
                </a:ext>
              </a:extLst>
            </p:cNvPr>
            <p:cNvSpPr txBox="1"/>
            <p:nvPr/>
          </p:nvSpPr>
          <p:spPr>
            <a:xfrm>
              <a:off x="7459488" y="6106135"/>
              <a:ext cx="20928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Chenwen</a:t>
              </a:r>
              <a:r>
                <a:rPr lang="en-US" sz="1400" dirty="0"/>
                <a:t> Hu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39A67A-3545-65B2-FDAE-2CBEE7407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7516" y="4815988"/>
              <a:ext cx="1309418" cy="13255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6DDF2E-4C4C-ECF5-14E2-3DBFC6F78319}"/>
                </a:ext>
              </a:extLst>
            </p:cNvPr>
            <p:cNvSpPr txBox="1"/>
            <p:nvPr/>
          </p:nvSpPr>
          <p:spPr>
            <a:xfrm>
              <a:off x="8866992" y="6117493"/>
              <a:ext cx="20928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Jiayue</a:t>
              </a:r>
              <a:r>
                <a:rPr lang="en-US" sz="1400" dirty="0"/>
                <a:t> Clara Jiang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5E66C07-B20A-1A63-A538-8E768D313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105" y="1798330"/>
            <a:ext cx="6193525" cy="446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553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272DA7A-A7A2-0FB3-8838-C88ACE3D61DA}"/>
              </a:ext>
            </a:extLst>
          </p:cNvPr>
          <p:cNvSpPr txBox="1"/>
          <p:nvPr/>
        </p:nvSpPr>
        <p:spPr>
          <a:xfrm>
            <a:off x="7752184" y="2540342"/>
            <a:ext cx="3528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statin-statin tau scores &gt; 95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24BB14-41D4-BA0C-6297-229535D31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63405"/>
            <a:ext cx="6516692" cy="6294595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F52276A-4E42-DDD7-3D55-FEB2503D74FE}"/>
              </a:ext>
            </a:extLst>
          </p:cNvPr>
          <p:cNvSpPr txBox="1">
            <a:spLocks/>
          </p:cNvSpPr>
          <p:nvPr/>
        </p:nvSpPr>
        <p:spPr>
          <a:xfrm>
            <a:off x="7464152" y="1052736"/>
            <a:ext cx="4032524" cy="469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Within-statin gene expression signature correlation</a:t>
            </a:r>
          </a:p>
        </p:txBody>
      </p:sp>
    </p:spTree>
    <p:extLst>
      <p:ext uri="{BB962C8B-B14F-4D97-AF65-F5344CB8AC3E}">
        <p14:creationId xmlns:p14="http://schemas.microsoft.com/office/powerpoint/2010/main" val="16424439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501FF6-939E-DC2D-BD1D-C5B96BC3F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556792"/>
            <a:ext cx="6980312" cy="50340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935F84-17F7-D658-D2D6-1F4926E21908}"/>
              </a:ext>
            </a:extLst>
          </p:cNvPr>
          <p:cNvSpPr txBox="1"/>
          <p:nvPr/>
        </p:nvSpPr>
        <p:spPr>
          <a:xfrm>
            <a:off x="6312024" y="4062009"/>
            <a:ext cx="3331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Antidepressants are significantly enriched amongst compounds that have high connectivity (tau &gt; 90) to statins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9B13797-5425-F4ED-FB94-A36E42C2ED21}"/>
              </a:ext>
            </a:extLst>
          </p:cNvPr>
          <p:cNvSpPr txBox="1">
            <a:spLocks/>
          </p:cNvSpPr>
          <p:nvPr/>
        </p:nvSpPr>
        <p:spPr>
          <a:xfrm>
            <a:off x="-132692" y="828696"/>
            <a:ext cx="12457384" cy="469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Enrichment of antidepressants amongst statin-connected compounds</a:t>
            </a:r>
          </a:p>
        </p:txBody>
      </p:sp>
    </p:spTree>
    <p:extLst>
      <p:ext uri="{BB962C8B-B14F-4D97-AF65-F5344CB8AC3E}">
        <p14:creationId xmlns:p14="http://schemas.microsoft.com/office/powerpoint/2010/main" val="36159350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A8E32-3D10-C4AF-CE30-B181AA9FFE8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19863"/>
            <a:ext cx="3360738" cy="239712"/>
          </a:xfrm>
        </p:spPr>
        <p:txBody>
          <a:bodyPr/>
          <a:lstStyle/>
          <a:p>
            <a:r>
              <a:rPr lang="en-AU"/>
              <a:t>Sonia Shah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3AD36-B34B-2035-C783-117104FDB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21" y="623300"/>
            <a:ext cx="7416824" cy="6158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C0C916-1AD2-9DE7-81EF-356C7608CEB6}"/>
              </a:ext>
            </a:extLst>
          </p:cNvPr>
          <p:cNvSpPr txBox="1"/>
          <p:nvPr/>
        </p:nvSpPr>
        <p:spPr>
          <a:xfrm>
            <a:off x="551384" y="4471952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Functional terms enriched amongst genes perturbed in the same and opposite direction by both statins and antidepressants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20D238B9-1ACB-DDAB-4EB0-37538213BE03}"/>
              </a:ext>
            </a:extLst>
          </p:cNvPr>
          <p:cNvSpPr txBox="1">
            <a:spLocks/>
          </p:cNvSpPr>
          <p:nvPr/>
        </p:nvSpPr>
        <p:spPr>
          <a:xfrm>
            <a:off x="-2292932" y="864606"/>
            <a:ext cx="12457384" cy="469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Gene-set enrichment analysis of shared genes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1CA96D2-B6E6-8D8D-CB94-62B091A454C0}"/>
              </a:ext>
            </a:extLst>
          </p:cNvPr>
          <p:cNvSpPr/>
          <p:nvPr/>
        </p:nvSpPr>
        <p:spPr>
          <a:xfrm>
            <a:off x="4687421" y="3413654"/>
            <a:ext cx="616491" cy="288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2E3EF6-C0C7-DD22-85D6-7AAE70BFF16A}"/>
              </a:ext>
            </a:extLst>
          </p:cNvPr>
          <p:cNvGrpSpPr/>
          <p:nvPr/>
        </p:nvGrpSpPr>
        <p:grpSpPr>
          <a:xfrm>
            <a:off x="269247" y="2494311"/>
            <a:ext cx="4212265" cy="1910695"/>
            <a:chOff x="269247" y="2494311"/>
            <a:chExt cx="4212265" cy="19106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BB76DE-F050-69CF-5962-F2934DF6D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247" y="2494311"/>
              <a:ext cx="4212265" cy="183868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7B4D67-0040-8041-E339-23C87AA60AB2}"/>
                </a:ext>
              </a:extLst>
            </p:cNvPr>
            <p:cNvSpPr/>
            <p:nvPr/>
          </p:nvSpPr>
          <p:spPr>
            <a:xfrm>
              <a:off x="269247" y="4077072"/>
              <a:ext cx="4212265" cy="3279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023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89791-B63B-0D6A-2888-7E166BA94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553" y="1772816"/>
            <a:ext cx="9634893" cy="4224026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06D62C74-DDCC-A50F-8C7E-1F99D36585CA}"/>
              </a:ext>
            </a:extLst>
          </p:cNvPr>
          <p:cNvSpPr txBox="1">
            <a:spLocks/>
          </p:cNvSpPr>
          <p:nvPr/>
        </p:nvSpPr>
        <p:spPr>
          <a:xfrm>
            <a:off x="-2040904" y="868054"/>
            <a:ext cx="12457384" cy="469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Gene-set enrichment analysis of shared genes</a:t>
            </a:r>
          </a:p>
        </p:txBody>
      </p:sp>
    </p:spTree>
    <p:extLst>
      <p:ext uri="{BB962C8B-B14F-4D97-AF65-F5344CB8AC3E}">
        <p14:creationId xmlns:p14="http://schemas.microsoft.com/office/powerpoint/2010/main" val="16560763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8405F1-9BD4-8840-AC8A-F73CEFA6CC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325" y="1142387"/>
            <a:ext cx="10801350" cy="4699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4">
                    <a:lumMod val="50000"/>
                  </a:schemeClr>
                </a:solidFill>
              </a:rPr>
              <a:t>MR analysis HMGCR/ITGAL/HDAC2 gene expression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9BB51E0-40CC-6E4A-95D0-04D5F53DD5D5}"/>
              </a:ext>
            </a:extLst>
          </p:cNvPr>
          <p:cNvGraphicFramePr>
            <a:graphicFrameLocks noGrp="1"/>
          </p:cNvGraphicFramePr>
          <p:nvPr/>
        </p:nvGraphicFramePr>
        <p:xfrm>
          <a:off x="1343472" y="2276872"/>
          <a:ext cx="8646613" cy="2960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8469">
                  <a:extLst>
                    <a:ext uri="{9D8B030D-6E8A-4147-A177-3AD203B41FA5}">
                      <a16:colId xmlns:a16="http://schemas.microsoft.com/office/drawing/2014/main" val="3231674462"/>
                    </a:ext>
                  </a:extLst>
                </a:gridCol>
                <a:gridCol w="6618144">
                  <a:extLst>
                    <a:ext uri="{9D8B030D-6E8A-4147-A177-3AD203B41FA5}">
                      <a16:colId xmlns:a16="http://schemas.microsoft.com/office/drawing/2014/main" val="4087858546"/>
                    </a:ext>
                  </a:extLst>
                </a:gridCol>
              </a:tblGrid>
              <a:tr h="29602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b="1" u="none" strike="noStrike" dirty="0">
                          <a:effectLst/>
                        </a:rPr>
                        <a:t>Statin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b="1" u="none" strike="noStrike" dirty="0">
                          <a:effectLst/>
                        </a:rPr>
                        <a:t>Gene targets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940381"/>
                  </a:ext>
                </a:extLst>
              </a:tr>
              <a:tr h="29602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 dirty="0">
                          <a:effectLst/>
                        </a:rPr>
                        <a:t>simvastatin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>
                          <a:effectLst/>
                        </a:rPr>
                        <a:t>HMGCR, ITGAL, HDAC2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334286"/>
                  </a:ext>
                </a:extLst>
              </a:tr>
              <a:tr h="29602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>
                          <a:effectLst/>
                        </a:rPr>
                        <a:t>atorvastatin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 dirty="0">
                          <a:effectLst/>
                        </a:rPr>
                        <a:t>HMGCR, DPP4, AHR, HDAC2, NR1I3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1169543"/>
                  </a:ext>
                </a:extLst>
              </a:tr>
              <a:tr h="29602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 dirty="0">
                          <a:effectLst/>
                        </a:rPr>
                        <a:t>rosuvastatin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 dirty="0">
                          <a:effectLst/>
                        </a:rPr>
                        <a:t>HMGCR, ITGAL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4475776"/>
                  </a:ext>
                </a:extLst>
              </a:tr>
              <a:tr h="29602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>
                          <a:effectLst/>
                        </a:rPr>
                        <a:t>lovastatin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 dirty="0">
                          <a:effectLst/>
                        </a:rPr>
                        <a:t>HMGCR, ITGAL, HDAC2</a:t>
                      </a:r>
                      <a:endParaRPr lang="en-A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8863565"/>
                  </a:ext>
                </a:extLst>
              </a:tr>
              <a:tr h="29602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>
                          <a:effectLst/>
                        </a:rPr>
                        <a:t>fluvastatin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>
                          <a:effectLst/>
                        </a:rPr>
                        <a:t>HMGCR, HDAC2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5692360"/>
                  </a:ext>
                </a:extLst>
              </a:tr>
              <a:tr h="29602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>
                          <a:effectLst/>
                        </a:rPr>
                        <a:t>mevastatin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>
                          <a:effectLst/>
                        </a:rPr>
                        <a:t>HMGCR</a:t>
                      </a:r>
                      <a:endParaRPr lang="en-A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4188052"/>
                  </a:ext>
                </a:extLst>
              </a:tr>
              <a:tr h="29602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>
                          <a:effectLst/>
                        </a:rPr>
                        <a:t>cerivastatin</a:t>
                      </a:r>
                      <a:endParaRPr lang="en-AU" sz="1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>
                          <a:effectLst/>
                        </a:rPr>
                        <a:t>HMGCR</a:t>
                      </a:r>
                      <a:endParaRPr lang="en-AU" sz="1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4500930"/>
                  </a:ext>
                </a:extLst>
              </a:tr>
              <a:tr h="29602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>
                          <a:effectLst/>
                        </a:rPr>
                        <a:t>pitavastatin</a:t>
                      </a:r>
                      <a:endParaRPr lang="en-AU" sz="1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>
                          <a:effectLst/>
                        </a:rPr>
                        <a:t>HMGCR, ITGAL</a:t>
                      </a:r>
                      <a:endParaRPr lang="en-AU" sz="1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1581833"/>
                  </a:ext>
                </a:extLst>
              </a:tr>
              <a:tr h="296022"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>
                          <a:effectLst/>
                        </a:rPr>
                        <a:t>pravastatin</a:t>
                      </a:r>
                      <a:endParaRPr lang="en-AU" sz="1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u="none" strike="noStrike" dirty="0">
                          <a:effectLst/>
                        </a:rPr>
                        <a:t>HMGCR, HDAC2</a:t>
                      </a:r>
                      <a:endParaRPr lang="en-AU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42066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1D9301F-EA20-6443-842B-487021DC65C7}"/>
              </a:ext>
            </a:extLst>
          </p:cNvPr>
          <p:cNvSpPr txBox="1"/>
          <p:nvPr/>
        </p:nvSpPr>
        <p:spPr>
          <a:xfrm>
            <a:off x="1265811" y="5435932"/>
            <a:ext cx="274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Drug bank database</a:t>
            </a:r>
          </a:p>
        </p:txBody>
      </p:sp>
    </p:spTree>
    <p:extLst>
      <p:ext uri="{BB962C8B-B14F-4D97-AF65-F5344CB8AC3E}">
        <p14:creationId xmlns:p14="http://schemas.microsoft.com/office/powerpoint/2010/main" val="5032240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A248D7-C372-DED7-70B5-44D80C45B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68" y="836712"/>
            <a:ext cx="7128792" cy="56462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4A3738-F054-5CCE-D0C4-08D14A8FAD92}"/>
              </a:ext>
            </a:extLst>
          </p:cNvPr>
          <p:cNvSpPr txBox="1"/>
          <p:nvPr/>
        </p:nvSpPr>
        <p:spPr>
          <a:xfrm>
            <a:off x="695400" y="2132856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HMGCR expression associated with platelet measures</a:t>
            </a:r>
          </a:p>
        </p:txBody>
      </p:sp>
    </p:spTree>
    <p:extLst>
      <p:ext uri="{BB962C8B-B14F-4D97-AF65-F5344CB8AC3E}">
        <p14:creationId xmlns:p14="http://schemas.microsoft.com/office/powerpoint/2010/main" val="9156238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0DF666-27FB-3678-6984-610D1B268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776" y="764704"/>
            <a:ext cx="7126560" cy="5630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831C74-3B15-E254-93AD-8BF59127828C}"/>
              </a:ext>
            </a:extLst>
          </p:cNvPr>
          <p:cNvSpPr txBox="1"/>
          <p:nvPr/>
        </p:nvSpPr>
        <p:spPr>
          <a:xfrm>
            <a:off x="695400" y="2132856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ITGAL expression associated with white blood cell counts</a:t>
            </a:r>
          </a:p>
        </p:txBody>
      </p:sp>
    </p:spTree>
    <p:extLst>
      <p:ext uri="{BB962C8B-B14F-4D97-AF65-F5344CB8AC3E}">
        <p14:creationId xmlns:p14="http://schemas.microsoft.com/office/powerpoint/2010/main" val="444210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1E0B22-9C61-BB3C-1A7E-37B4112B44BF}"/>
              </a:ext>
            </a:extLst>
          </p:cNvPr>
          <p:cNvGrpSpPr/>
          <p:nvPr/>
        </p:nvGrpSpPr>
        <p:grpSpPr>
          <a:xfrm>
            <a:off x="1075652" y="938927"/>
            <a:ext cx="8733366" cy="5364891"/>
            <a:chOff x="6423507" y="1964165"/>
            <a:chExt cx="5641659" cy="36949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CA4266-523B-B94A-ED7D-7F4EC1FBC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3507" y="1964165"/>
              <a:ext cx="5641659" cy="369495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0061FD-F733-E105-116A-7E2A6D7042BE}"/>
                </a:ext>
              </a:extLst>
            </p:cNvPr>
            <p:cNvSpPr txBox="1"/>
            <p:nvPr/>
          </p:nvSpPr>
          <p:spPr>
            <a:xfrm>
              <a:off x="6423507" y="3071754"/>
              <a:ext cx="902357" cy="400110"/>
            </a:xfrm>
            <a:prstGeom prst="rect">
              <a:avLst/>
            </a:prstGeom>
            <a:solidFill>
              <a:srgbClr val="E9E3D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Compound signature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2B83B3-C935-FBFD-B4A6-18E361BD3684}"/>
              </a:ext>
            </a:extLst>
          </p:cNvPr>
          <p:cNvSpPr txBox="1"/>
          <p:nvPr/>
        </p:nvSpPr>
        <p:spPr>
          <a:xfrm>
            <a:off x="1131540" y="1007294"/>
            <a:ext cx="1471605" cy="1323439"/>
          </a:xfrm>
          <a:prstGeom prst="rect">
            <a:avLst/>
          </a:prstGeom>
          <a:solidFill>
            <a:srgbClr val="EAE2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NOVEL COMPOUND OR DISEASE GENE SIGNATURE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04CBCD-F30F-06E2-F242-ACB3BEF38CAC}"/>
              </a:ext>
            </a:extLst>
          </p:cNvPr>
          <p:cNvSpPr txBox="1"/>
          <p:nvPr/>
        </p:nvSpPr>
        <p:spPr>
          <a:xfrm>
            <a:off x="7113240" y="1024628"/>
            <a:ext cx="2679449" cy="1569660"/>
          </a:xfrm>
          <a:prstGeom prst="rect">
            <a:avLst/>
          </a:prstGeom>
          <a:solidFill>
            <a:srgbClr val="F9F5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COMPOUND RANKING</a:t>
            </a:r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  <a:p>
            <a:pPr algn="ctr"/>
            <a:r>
              <a:rPr lang="en-US" sz="1600" b="1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F1F8A-78E3-BA5D-3BA6-3936E88A1BE9}"/>
              </a:ext>
            </a:extLst>
          </p:cNvPr>
          <p:cNvSpPr txBox="1"/>
          <p:nvPr/>
        </p:nvSpPr>
        <p:spPr>
          <a:xfrm>
            <a:off x="8941051" y="5489099"/>
            <a:ext cx="2679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Disease drug candidates:</a:t>
            </a:r>
          </a:p>
          <a:p>
            <a:pPr algn="ctr"/>
            <a:r>
              <a:rPr lang="en-US" sz="1600" dirty="0"/>
              <a:t>Compounds with strong negative correlation with disease signature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53B50-EDA3-4BD3-0719-B5A23A832613}"/>
              </a:ext>
            </a:extLst>
          </p:cNvPr>
          <p:cNvSpPr txBox="1"/>
          <p:nvPr/>
        </p:nvSpPr>
        <p:spPr>
          <a:xfrm>
            <a:off x="8941051" y="2104430"/>
            <a:ext cx="2679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Potential </a:t>
            </a:r>
            <a:r>
              <a:rPr lang="en-US" sz="1600" b="1" dirty="0" err="1"/>
              <a:t>MoA</a:t>
            </a:r>
            <a:r>
              <a:rPr lang="en-US" sz="1600" b="1" dirty="0"/>
              <a:t> for novel compound:</a:t>
            </a:r>
            <a:r>
              <a:rPr lang="en-US" sz="1600" dirty="0"/>
              <a:t> Compounds with strong positive correlation with query signature</a:t>
            </a:r>
          </a:p>
        </p:txBody>
      </p:sp>
    </p:spTree>
    <p:extLst>
      <p:ext uri="{BB962C8B-B14F-4D97-AF65-F5344CB8AC3E}">
        <p14:creationId xmlns:p14="http://schemas.microsoft.com/office/powerpoint/2010/main" val="1860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0CD73-5FA1-1FB9-C1CB-D70C5C2A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619967"/>
            <a:ext cx="7758665" cy="1144800"/>
          </a:xfrm>
        </p:spPr>
        <p:txBody>
          <a:bodyPr/>
          <a:lstStyle/>
          <a:p>
            <a:r>
              <a:rPr lang="en-US" sz="3600" dirty="0">
                <a:solidFill>
                  <a:schemeClr val="accent4"/>
                </a:solidFill>
              </a:rPr>
              <a:t>Your feedback would be greatly appreciated so we can improve on our content next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DD10C-8934-8179-2645-11E8AA71B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918" y="2163109"/>
            <a:ext cx="3616036" cy="36160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00CDC5-5D94-0689-CA4A-BE6524A768DF}"/>
              </a:ext>
            </a:extLst>
          </p:cNvPr>
          <p:cNvSpPr txBox="1"/>
          <p:nvPr/>
        </p:nvSpPr>
        <p:spPr>
          <a:xfrm>
            <a:off x="595745" y="2410691"/>
            <a:ext cx="7176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Things you enjoyed and why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Things you didn’t enjoy and why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Suggestions on how we could improve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Anything you were hoping we would cover but we didn’t?</a:t>
            </a:r>
          </a:p>
        </p:txBody>
      </p:sp>
    </p:spTree>
    <p:extLst>
      <p:ext uri="{BB962C8B-B14F-4D97-AF65-F5344CB8AC3E}">
        <p14:creationId xmlns:p14="http://schemas.microsoft.com/office/powerpoint/2010/main" val="649216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FA7C4836-4673-5545-9923-3A28EF331510}"/>
              </a:ext>
            </a:extLst>
          </p:cNvPr>
          <p:cNvSpPr txBox="1">
            <a:spLocks/>
          </p:cNvSpPr>
          <p:nvPr/>
        </p:nvSpPr>
        <p:spPr>
          <a:xfrm>
            <a:off x="695326" y="2354732"/>
            <a:ext cx="5137915" cy="4608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Library of gene expression signatures in response to chemical and genetic perturbation.</a:t>
            </a:r>
          </a:p>
          <a:p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&gt;1 million gene expression profiles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~50 different cell lines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~20,000 compounds (chemical perturbation)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~5,000 knockdown/overexpression (genetic perturbations)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sz="2000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D83C085-049E-C24E-981F-BD2250F96233}"/>
              </a:ext>
            </a:extLst>
          </p:cNvPr>
          <p:cNvSpPr txBox="1">
            <a:spLocks/>
          </p:cNvSpPr>
          <p:nvPr/>
        </p:nvSpPr>
        <p:spPr>
          <a:xfrm>
            <a:off x="695326" y="1052736"/>
            <a:ext cx="10801350" cy="469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Connectivity Map (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</a:rPr>
              <a:t>CMap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38DCE-F448-2BA2-FAF5-3C9DB09653FF}"/>
              </a:ext>
            </a:extLst>
          </p:cNvPr>
          <p:cNvSpPr txBox="1"/>
          <p:nvPr/>
        </p:nvSpPr>
        <p:spPr>
          <a:xfrm>
            <a:off x="6094396" y="5026987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https://www.broadinstitute.org/connectivity-map-cmap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3F4ACB-7681-F5AF-BEE1-20C139CB3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241" y="2592259"/>
            <a:ext cx="6040821" cy="23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57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AE006-D7A5-8F45-8401-620C500BC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n-US" sz="3600" baseline="30000" dirty="0">
                <a:solidFill>
                  <a:schemeClr val="accent4">
                    <a:lumMod val="75000"/>
                  </a:schemeClr>
                </a:solidFill>
              </a:rPr>
              <a:t>st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 Generation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</a:rPr>
              <a:t>CMap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 - </a:t>
            </a:r>
            <a:r>
              <a:rPr lang="en-AU" sz="3600" dirty="0">
                <a:solidFill>
                  <a:schemeClr val="accent4">
                    <a:lumMod val="75000"/>
                  </a:schemeClr>
                </a:solidFill>
              </a:rPr>
              <a:t>Lamb et al Science 2013</a:t>
            </a:r>
            <a:endParaRPr lang="en-U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A04FA-853F-444E-A67C-5950030D5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Need to establish the relation among diseases, physiological processes, and the action of small-molecule therapeutics. 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Previous compound and genetic perturbation studies in yeast and rats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Translation to humans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High cost of animal studies</a:t>
            </a:r>
          </a:p>
          <a:p>
            <a:pPr lvl="1"/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Mammalian cells</a:t>
            </a:r>
          </a:p>
          <a:p>
            <a:pPr lvl="1"/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Generalisable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, systematic and biologically relevant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BUT…</a:t>
            </a: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a large number of parameters would need to be optimized for each perturbation – cell type, dose, duration</a:t>
            </a:r>
          </a:p>
          <a:p>
            <a:pPr lvl="1"/>
            <a:endParaRPr lang="en-AU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Pilot study demonstrated the feasibility of this approach</a:t>
            </a:r>
          </a:p>
          <a:p>
            <a:pPr lvl="1"/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7707E-184A-8E45-8AB8-6BCBDC216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n-US" sz="3600" baseline="30000" dirty="0">
                <a:solidFill>
                  <a:schemeClr val="accent4">
                    <a:lumMod val="75000"/>
                  </a:schemeClr>
                </a:solidFill>
              </a:rPr>
              <a:t>st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 Generation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</a:rPr>
              <a:t>CMap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 - compounds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41E6B-98EB-6D49-9B8D-CA8F04F66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>
                <a:solidFill>
                  <a:schemeClr val="accent4">
                    <a:lumMod val="75000"/>
                  </a:schemeClr>
                </a:solidFill>
              </a:rPr>
              <a:t>164 distinct small-molecule perturbagens, selected to represent a broad range of activities:</a:t>
            </a:r>
          </a:p>
          <a:p>
            <a:pPr marL="0" indent="0">
              <a:buNone/>
            </a:pPr>
            <a:endParaRPr lang="en-AU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AU" sz="2200" dirty="0">
                <a:solidFill>
                  <a:schemeClr val="accent4">
                    <a:lumMod val="75000"/>
                  </a:schemeClr>
                </a:solidFill>
              </a:rPr>
              <a:t>FDA–approved drugs</a:t>
            </a:r>
          </a:p>
          <a:p>
            <a:r>
              <a:rPr lang="en-AU" sz="2200" dirty="0">
                <a:solidFill>
                  <a:schemeClr val="accent4">
                    <a:lumMod val="75000"/>
                  </a:schemeClr>
                </a:solidFill>
              </a:rPr>
              <a:t>nondrug bioactive ‘‘tool’’ compounds</a:t>
            </a:r>
          </a:p>
          <a:p>
            <a:r>
              <a:rPr lang="en-AU" sz="2200" dirty="0">
                <a:solidFill>
                  <a:schemeClr val="accent4">
                    <a:lumMod val="75000"/>
                  </a:schemeClr>
                </a:solidFill>
              </a:rPr>
              <a:t>multiple compounds sharing molecular targets (test if they share gene signatures e.g. HDAC inhibitors)</a:t>
            </a:r>
          </a:p>
          <a:p>
            <a:r>
              <a:rPr lang="en-AU" sz="2200" dirty="0">
                <a:solidFill>
                  <a:schemeClr val="accent4">
                    <a:lumMod val="75000"/>
                  </a:schemeClr>
                </a:solidFill>
              </a:rPr>
              <a:t>compounds with the same clinical indication (test whether compounds with different </a:t>
            </a:r>
            <a:r>
              <a:rPr lang="en-AU" sz="2200" dirty="0" err="1">
                <a:solidFill>
                  <a:schemeClr val="accent4">
                    <a:lumMod val="75000"/>
                  </a:schemeClr>
                </a:solidFill>
              </a:rPr>
              <a:t>MoA</a:t>
            </a:r>
            <a:r>
              <a:rPr lang="en-AU" sz="2200" dirty="0">
                <a:solidFill>
                  <a:schemeClr val="accent4">
                    <a:lumMod val="75000"/>
                  </a:schemeClr>
                </a:solidFill>
              </a:rPr>
              <a:t> that treat the same disease generate similar gene signatures e.g. antidiabetics) </a:t>
            </a:r>
          </a:p>
          <a:p>
            <a:r>
              <a:rPr lang="en-AU" sz="2200" dirty="0">
                <a:solidFill>
                  <a:schemeClr val="accent4">
                    <a:lumMod val="75000"/>
                  </a:schemeClr>
                </a:solidFill>
              </a:rPr>
              <a:t>Molecules that are proximal (e.g. selective estrogen receptor modulators) and distal to gene expression</a:t>
            </a:r>
          </a:p>
          <a:p>
            <a:r>
              <a:rPr lang="en-AU" sz="2200" dirty="0">
                <a:solidFill>
                  <a:schemeClr val="accent4">
                    <a:lumMod val="75000"/>
                  </a:schemeClr>
                </a:solidFill>
              </a:rPr>
              <a:t>Molecules whose targets are not expressed in the cell types being tested (COX2 inhibitors)</a:t>
            </a:r>
          </a:p>
          <a:p>
            <a:endParaRPr lang="en-AU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80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 of Queensland</Template>
  <TotalTime>7238</TotalTime>
  <Words>2644</Words>
  <Application>Microsoft Macintosh PowerPoint</Application>
  <PresentationFormat>Widescreen</PresentationFormat>
  <Paragraphs>453</Paragraphs>
  <Slides>60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1" baseType="lpstr">
      <vt:lpstr>Arial Unicode MS</vt:lpstr>
      <vt:lpstr>Arial</vt:lpstr>
      <vt:lpstr>Calibri</vt:lpstr>
      <vt:lpstr>Harding</vt:lpstr>
      <vt:lpstr>Open Sans</vt:lpstr>
      <vt:lpstr>Symbol</vt:lpstr>
      <vt:lpstr>Times New Roman</vt:lpstr>
      <vt:lpstr>Verdana</vt:lpstr>
      <vt:lpstr>Wingdings</vt:lpstr>
      <vt:lpstr>Office Theme</vt:lpstr>
      <vt:lpstr>Office Theme</vt:lpstr>
      <vt:lpstr>Gene expression signature matching for identifying drug candidates</vt:lpstr>
      <vt:lpstr>Lecture Overview</vt:lpstr>
      <vt:lpstr>GWAS to medicine</vt:lpstr>
      <vt:lpstr>Gene expression signature matching</vt:lpstr>
      <vt:lpstr>Gene expression signature matching</vt:lpstr>
      <vt:lpstr>PowerPoint Presentation</vt:lpstr>
      <vt:lpstr>PowerPoint Presentation</vt:lpstr>
      <vt:lpstr>1st Generation CMap - Lamb et al Science 2013</vt:lpstr>
      <vt:lpstr>1st Generation CMap - compounds</vt:lpstr>
      <vt:lpstr>1st Generation CMAP – cell lines</vt:lpstr>
      <vt:lpstr>1st Generation CMAP – dose and duration</vt:lpstr>
      <vt:lpstr>Compound gene signature generation</vt:lpstr>
      <vt:lpstr>Can gene expression signature matching  a) identify MoA of a compound?  b) identify drug candidates for disease?</vt:lpstr>
      <vt:lpstr>Connectivity score - metric for signature similarity</vt:lpstr>
      <vt:lpstr>PowerPoint Presentation</vt:lpstr>
      <vt:lpstr>Connectivity score - metric for signature similarity</vt:lpstr>
      <vt:lpstr>Example results – HDAC inhibitors</vt:lpstr>
      <vt:lpstr>PowerPoint Presentation</vt:lpstr>
      <vt:lpstr>Example - Estrogens</vt:lpstr>
      <vt:lpstr>PowerPoint Presentation</vt:lpstr>
      <vt:lpstr>Connections with Disease States</vt:lpstr>
      <vt:lpstr>PowerPoint Presentation</vt:lpstr>
      <vt:lpstr>2nd Generation CMAP - LINCS1000</vt:lpstr>
      <vt:lpstr>2nd Generation CMAP - LINCS1000</vt:lpstr>
      <vt:lpstr>Comparison of L1000 with RNAseq</vt:lpstr>
      <vt:lpstr>CMap-L1000v1</vt:lpstr>
      <vt:lpstr>CMap-L1000v1</vt:lpstr>
      <vt:lpstr>Generating disease gene expression signatures for querying CMap</vt:lpstr>
      <vt:lpstr>1. Gene Expression Omnibus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Your own experiments</vt:lpstr>
      <vt:lpstr>2. Your own experiments</vt:lpstr>
      <vt:lpstr>3a. Gene expression signature prediction from individual-level GWAS data - PrediXcan</vt:lpstr>
      <vt:lpstr>3b. Gene expression signature prediction from GWAS summary data using S-PrediXcan</vt:lpstr>
      <vt:lpstr>3b. Gene expression signature prediction from GWAS summary data using S-PrediXcan</vt:lpstr>
      <vt:lpstr>Comparison of PrediXcan and S-PrediXcan gene z-scores</vt:lpstr>
      <vt:lpstr>Querying CMap data with iLINCs http://www.ilincs.org/ilincs/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et al</vt:lpstr>
      <vt:lpstr>Important considerations for GWAS to drug candidate pipeline using gene expression signature mapping</vt:lpstr>
      <vt:lpstr>Other considerations</vt:lpstr>
      <vt:lpstr>PowerPoint Presentation</vt:lpstr>
      <vt:lpstr>Statins and depression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 analysis HMGCR/ITGAL/HDAC2 gene expression</vt:lpstr>
      <vt:lpstr>PowerPoint Presentation</vt:lpstr>
      <vt:lpstr>PowerPoint Presentation</vt:lpstr>
      <vt:lpstr>Your feedback would be greatly appreciated so we can improve on our content next year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using this template</dc:title>
  <dc:subject/>
  <dc:creator>Katrina Shimmin-Clarke</dc:creator>
  <dc:description/>
  <cp:lastModifiedBy>Shah, Sonia</cp:lastModifiedBy>
  <cp:revision>1088</cp:revision>
  <dcterms:created xsi:type="dcterms:W3CDTF">2022-05-13T01:47:19Z</dcterms:created>
  <dcterms:modified xsi:type="dcterms:W3CDTF">2024-06-28T02:32:55Z</dcterms:modified>
  <dc:language>en-AU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ActionId">
    <vt:lpwstr>d96f5fcc-5603-43bf-977e-9b9329ffdd35</vt:lpwstr>
  </property>
  <property fmtid="{D5CDD505-2E9C-101B-9397-08002B2CF9AE}" pid="3" name="MSIP_Label_0f488380-630a-4f55-a077-a19445e3f360_ContentBits">
    <vt:lpwstr>0</vt:lpwstr>
  </property>
  <property fmtid="{D5CDD505-2E9C-101B-9397-08002B2CF9AE}" pid="4" name="MSIP_Label_0f488380-630a-4f55-a077-a19445e3f360_Enabled">
    <vt:lpwstr>true</vt:lpwstr>
  </property>
  <property fmtid="{D5CDD505-2E9C-101B-9397-08002B2CF9AE}" pid="5" name="MSIP_Label_0f488380-630a-4f55-a077-a19445e3f360_Method">
    <vt:lpwstr>Standard</vt:lpwstr>
  </property>
  <property fmtid="{D5CDD505-2E9C-101B-9397-08002B2CF9AE}" pid="6" name="MSIP_Label_0f488380-630a-4f55-a077-a19445e3f360_Name">
    <vt:lpwstr>OFFICIAL - INTERNAL</vt:lpwstr>
  </property>
  <property fmtid="{D5CDD505-2E9C-101B-9397-08002B2CF9AE}" pid="7" name="MSIP_Label_0f488380-630a-4f55-a077-a19445e3f360_SetDate">
    <vt:lpwstr>2022-05-03T03:06:24Z</vt:lpwstr>
  </property>
  <property fmtid="{D5CDD505-2E9C-101B-9397-08002B2CF9AE}" pid="8" name="MSIP_Label_0f488380-630a-4f55-a077-a19445e3f360_SiteId">
    <vt:lpwstr>b6e377cf-9db3-46cb-91a2-fad9605bb15c</vt:lpwstr>
  </property>
  <property fmtid="{D5CDD505-2E9C-101B-9397-08002B2CF9AE}" pid="9" name="PresentationFormat">
    <vt:lpwstr>Widescreen</vt:lpwstr>
  </property>
  <property fmtid="{D5CDD505-2E9C-101B-9397-08002B2CF9AE}" pid="10" name="Slides">
    <vt:r8>63</vt:r8>
  </property>
</Properties>
</file>