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1391" r:id="rId4"/>
    <p:sldId id="1399" r:id="rId5"/>
    <p:sldId id="1400" r:id="rId6"/>
    <p:sldId id="1410" r:id="rId7"/>
    <p:sldId id="1411" r:id="rId8"/>
    <p:sldId id="1412" r:id="rId9"/>
    <p:sldId id="141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p:restoredTop sz="84127"/>
  </p:normalViewPr>
  <p:slideViewPr>
    <p:cSldViewPr snapToGrid="0">
      <p:cViewPr varScale="1">
        <p:scale>
          <a:sx n="100" d="100"/>
          <a:sy n="100" d="100"/>
        </p:scale>
        <p:origin x="11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A38CE3-31F3-F54E-AC38-1505DFC6C624}" type="datetimeFigureOut">
              <a:rPr lang="en-US" smtClean="0"/>
              <a:t>7/1/26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105F2A-3438-334A-A697-7819D151A8DD}" type="slidenum">
              <a:rPr lang="en-US" smtClean="0"/>
              <a:t>‹#›</a:t>
            </a:fld>
            <a:endParaRPr lang="en-US"/>
          </a:p>
        </p:txBody>
      </p:sp>
    </p:spTree>
    <p:extLst>
      <p:ext uri="{BB962C8B-B14F-4D97-AF65-F5344CB8AC3E}">
        <p14:creationId xmlns:p14="http://schemas.microsoft.com/office/powerpoint/2010/main" val="1240201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can we expect the contribution of rare variants to dominance variance to be?</a:t>
            </a:r>
          </a:p>
        </p:txBody>
      </p:sp>
      <p:sp>
        <p:nvSpPr>
          <p:cNvPr id="4" name="Slide Number Placeholder 3"/>
          <p:cNvSpPr>
            <a:spLocks noGrp="1"/>
          </p:cNvSpPr>
          <p:nvPr>
            <p:ph type="sldNum" sz="quarter" idx="5"/>
          </p:nvPr>
        </p:nvSpPr>
        <p:spPr/>
        <p:txBody>
          <a:bodyPr/>
          <a:lstStyle/>
          <a:p>
            <a:fld id="{43105F2A-3438-334A-A697-7819D151A8DD}" type="slidenum">
              <a:rPr lang="en-US" smtClean="0"/>
              <a:t>7</a:t>
            </a:fld>
            <a:endParaRPr lang="en-US"/>
          </a:p>
        </p:txBody>
      </p:sp>
    </p:spTree>
    <p:extLst>
      <p:ext uri="{BB962C8B-B14F-4D97-AF65-F5344CB8AC3E}">
        <p14:creationId xmlns:p14="http://schemas.microsoft.com/office/powerpoint/2010/main" val="509040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F09A1-6EEF-DA1C-EDE8-48C2B973DD9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4BC4520-654C-786C-7C03-10BB96B68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6BAAEF8-205B-BDF9-F1F0-27F47BA46165}"/>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5" name="Footer Placeholder 4">
            <a:extLst>
              <a:ext uri="{FF2B5EF4-FFF2-40B4-BE49-F238E27FC236}">
                <a16:creationId xmlns:a16="http://schemas.microsoft.com/office/drawing/2014/main" id="{7FA29105-96A1-5C78-CA3C-B533C4BCF9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C2BDF1-597A-2D14-E862-DA9EAB6A98AD}"/>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278615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3F8C9-3867-4509-0CE4-961B90836FD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C8AF578-8FD8-D446-B710-90F1A97266C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EB1D402-0A85-3E12-BF77-EBAAC8F8251E}"/>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5" name="Footer Placeholder 4">
            <a:extLst>
              <a:ext uri="{FF2B5EF4-FFF2-40B4-BE49-F238E27FC236}">
                <a16:creationId xmlns:a16="http://schemas.microsoft.com/office/drawing/2014/main" id="{CB3B7072-BCE8-62E9-91DE-013A8669EA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7180F4-F689-70F7-DF7A-A414B3C9F09C}"/>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51773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803422-F8A8-7858-4298-2E5DB5EECC6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8F35D11-9980-B38D-31B6-ACE9D4AF448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DD37196-8365-A132-799A-D983E5E0826F}"/>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5" name="Footer Placeholder 4">
            <a:extLst>
              <a:ext uri="{FF2B5EF4-FFF2-40B4-BE49-F238E27FC236}">
                <a16:creationId xmlns:a16="http://schemas.microsoft.com/office/drawing/2014/main" id="{624ECB0E-B564-E303-080A-2E66BC9AA5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3217A3-26E2-B1D5-4522-CA076469ED82}"/>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4257635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9EE8B-9737-4CD0-834C-9321616FE29F}"/>
              </a:ext>
            </a:extLst>
          </p:cNvPr>
          <p:cNvSpPr>
            <a:spLocks noGrp="1"/>
          </p:cNvSpPr>
          <p:nvPr>
            <p:ph type="title"/>
          </p:nvPr>
        </p:nvSpPr>
        <p:spPr/>
        <p:txBody>
          <a:bodyPr/>
          <a:lstStyle>
            <a:lvl1pPr>
              <a:defRPr baseline="0"/>
            </a:lvl1pPr>
          </a:lstStyle>
          <a:p>
            <a:r>
              <a:rPr lang="en-US" dirty="0"/>
              <a:t>Click to edit Master title style</a:t>
            </a:r>
            <a:endParaRPr lang="en-AU" dirty="0"/>
          </a:p>
        </p:txBody>
      </p:sp>
      <p:sp>
        <p:nvSpPr>
          <p:cNvPr id="5" name="Date Placeholder 4">
            <a:extLst>
              <a:ext uri="{FF2B5EF4-FFF2-40B4-BE49-F238E27FC236}">
                <a16:creationId xmlns:a16="http://schemas.microsoft.com/office/drawing/2014/main" id="{B4E54BAE-986D-4AFD-89E0-A19E4D265928}"/>
              </a:ext>
            </a:extLst>
          </p:cNvPr>
          <p:cNvSpPr>
            <a:spLocks noGrp="1"/>
          </p:cNvSpPr>
          <p:nvPr>
            <p:ph type="dt" sz="half" idx="16"/>
          </p:nvPr>
        </p:nvSpPr>
        <p:spPr>
          <a:xfrm>
            <a:off x="695325" y="151136"/>
            <a:ext cx="2376000" cy="241200"/>
          </a:xfrm>
          <a:prstGeom prst="rect">
            <a:avLst/>
          </a:prstGeom>
        </p:spPr>
        <p:txBody>
          <a:bodyPr/>
          <a:lstStyle/>
          <a:p>
            <a:pPr algn="l"/>
            <a:endParaRPr lang="en-AU" dirty="0"/>
          </a:p>
        </p:txBody>
      </p:sp>
      <p:sp>
        <p:nvSpPr>
          <p:cNvPr id="9" name="Rectangle 8">
            <a:extLst>
              <a:ext uri="{FF2B5EF4-FFF2-40B4-BE49-F238E27FC236}">
                <a16:creationId xmlns:a16="http://schemas.microsoft.com/office/drawing/2014/main" id="{547FA311-E5C8-49FB-A70D-B5D69EF896F4}"/>
              </a:ext>
            </a:extLst>
          </p:cNvPr>
          <p:cNvSpPr/>
          <p:nvPr userDrawn="1"/>
        </p:nvSpPr>
        <p:spPr>
          <a:xfrm flipH="1">
            <a:off x="0" y="0"/>
            <a:ext cx="12192000" cy="630000"/>
          </a:xfrm>
          <a:prstGeom prst="rect">
            <a:avLst/>
          </a:prstGeom>
          <a:gradFill flip="none" rotWithShape="1">
            <a:gsLst>
              <a:gs pos="75000">
                <a:schemeClr val="accent1"/>
              </a:gs>
              <a:gs pos="100000">
                <a:srgbClr val="962A8B"/>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1800" b="0" i="0" dirty="0">
              <a:latin typeface="Century Gothic" panose="020B0502020202020204" pitchFamily="34" charset="0"/>
            </a:endParaRPr>
          </a:p>
        </p:txBody>
      </p:sp>
      <p:pic>
        <p:nvPicPr>
          <p:cNvPr id="11" name="Picture 10">
            <a:extLst>
              <a:ext uri="{FF2B5EF4-FFF2-40B4-BE49-F238E27FC236}">
                <a16:creationId xmlns:a16="http://schemas.microsoft.com/office/drawing/2014/main" id="{577DAC2F-25B2-40B2-B3C3-AEDF3893C1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97935" y="152896"/>
            <a:ext cx="1210684" cy="324000"/>
          </a:xfrm>
          <a:prstGeom prst="rect">
            <a:avLst/>
          </a:prstGeom>
        </p:spPr>
      </p:pic>
      <p:sp>
        <p:nvSpPr>
          <p:cNvPr id="3" name="Slide Number Placeholder 2">
            <a:extLst>
              <a:ext uri="{FF2B5EF4-FFF2-40B4-BE49-F238E27FC236}">
                <a16:creationId xmlns:a16="http://schemas.microsoft.com/office/drawing/2014/main" id="{5BF8890B-A895-594D-AA37-E99721EFD386}"/>
              </a:ext>
            </a:extLst>
          </p:cNvPr>
          <p:cNvSpPr>
            <a:spLocks noGrp="1"/>
          </p:cNvSpPr>
          <p:nvPr>
            <p:ph type="sldNum" sz="quarter" idx="17"/>
          </p:nvPr>
        </p:nvSpPr>
        <p:spPr/>
        <p:txBody>
          <a:bodyPr/>
          <a:lstStyle/>
          <a:p>
            <a:fld id="{E917DE0E-AFB1-41FD-BC35-27DB61CA125F}" type="slidenum">
              <a:rPr lang="en-AU" smtClean="0"/>
              <a:pPr/>
              <a:t>‹#›</a:t>
            </a:fld>
            <a:endParaRPr lang="en-AU" dirty="0"/>
          </a:p>
        </p:txBody>
      </p:sp>
    </p:spTree>
    <p:extLst>
      <p:ext uri="{BB962C8B-B14F-4D97-AF65-F5344CB8AC3E}">
        <p14:creationId xmlns:p14="http://schemas.microsoft.com/office/powerpoint/2010/main" val="83312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72C66-4577-2276-C341-06BE694197E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EA6FE77-4D98-C670-B5C8-061A49AFA00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C668501-243F-47ED-86DC-FDF25D2D5BA8}"/>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5" name="Footer Placeholder 4">
            <a:extLst>
              <a:ext uri="{FF2B5EF4-FFF2-40B4-BE49-F238E27FC236}">
                <a16:creationId xmlns:a16="http://schemas.microsoft.com/office/drawing/2014/main" id="{16BD1BFE-DCFC-9946-D8DB-8CC93F3EF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F5F46D-F716-FC4F-D12A-3451F5B035A1}"/>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404657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46751-1350-921E-EFE8-6A3013348D1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6F9B0A0-9FE0-153C-A808-8DF97E909D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AA9BF05-B2CE-A2DB-BD07-C2BE4F36020C}"/>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5" name="Footer Placeholder 4">
            <a:extLst>
              <a:ext uri="{FF2B5EF4-FFF2-40B4-BE49-F238E27FC236}">
                <a16:creationId xmlns:a16="http://schemas.microsoft.com/office/drawing/2014/main" id="{6B2D2930-F88E-0D2D-612E-8F50688EBF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31E383-9982-EC6D-DFB5-711A98B8CB68}"/>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3432054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F0E5-2B73-0E91-1D30-DC9FF9DACDC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9B93371-8CC8-7D5B-BEE5-50FB1F562C0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FB5771B-3413-EB07-0038-D3995E728C6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92C1342-BA55-DEAE-42D1-42323944504F}"/>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6" name="Footer Placeholder 5">
            <a:extLst>
              <a:ext uri="{FF2B5EF4-FFF2-40B4-BE49-F238E27FC236}">
                <a16:creationId xmlns:a16="http://schemas.microsoft.com/office/drawing/2014/main" id="{36B298B0-3947-3127-4BC0-34193B77AB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42B39A-892E-FD3E-BD01-C8340D6327AB}"/>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2110508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32560-B6D9-3271-FF49-499EFF85D19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1EC44AF-D11B-1867-2D21-D14FA92780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CF5C601-9DA5-3480-DE58-BADF3BB4AD0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AE7A212-919F-D5E1-88B7-57D2080B47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5783FC4-0F42-9077-1686-45BC3762E8C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FC819C6E-1AE2-C740-EE9D-3BD52D9BA5D5}"/>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8" name="Footer Placeholder 7">
            <a:extLst>
              <a:ext uri="{FF2B5EF4-FFF2-40B4-BE49-F238E27FC236}">
                <a16:creationId xmlns:a16="http://schemas.microsoft.com/office/drawing/2014/main" id="{2A4D856F-CBA2-BB78-281C-C8F4782288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8E24AA-07B8-1A71-A5C9-9980DD4749D5}"/>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329912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82CCC-A8DE-5D7F-907E-706873973F7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9769B3F-F458-DDA5-3ED5-F20F682D58C4}"/>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4" name="Footer Placeholder 3">
            <a:extLst>
              <a:ext uri="{FF2B5EF4-FFF2-40B4-BE49-F238E27FC236}">
                <a16:creationId xmlns:a16="http://schemas.microsoft.com/office/drawing/2014/main" id="{B4EAA9F1-2150-E192-67A4-CA3A7C06FC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6798CA6-4092-957A-764F-59B6706F461B}"/>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4077056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B9CB68-F702-13A9-1CCE-D56D717B2145}"/>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3" name="Footer Placeholder 2">
            <a:extLst>
              <a:ext uri="{FF2B5EF4-FFF2-40B4-BE49-F238E27FC236}">
                <a16:creationId xmlns:a16="http://schemas.microsoft.com/office/drawing/2014/main" id="{6A9C206F-CBDA-775D-59D5-FAB82C5561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603B72-993D-A141-2C41-2962205FE39F}"/>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4172807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8213C-C467-E195-87A9-A0EB3DD399A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03DC13A-24B8-0EDD-0D6E-0F55D9C93B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B390F2D-E06B-4937-49E9-A91ADDA53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9FF29D8-063F-4348-8321-0C8C87D5ACB6}"/>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6" name="Footer Placeholder 5">
            <a:extLst>
              <a:ext uri="{FF2B5EF4-FFF2-40B4-BE49-F238E27FC236}">
                <a16:creationId xmlns:a16="http://schemas.microsoft.com/office/drawing/2014/main" id="{084A92AB-3C5C-C342-95CA-85EEE7F786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7FAB03-73B0-E4EC-8A9B-CA1FA3563301}"/>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1601934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B293D-0B9A-AE11-6487-8E458B1F292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10F20B0B-CBB4-D0DF-ADCF-14FD98AFC0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2B64C9-9A3A-F486-5506-1887B8421C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E3F89B7-7CEA-DCAF-C4D6-033240DCE3BB}"/>
              </a:ext>
            </a:extLst>
          </p:cNvPr>
          <p:cNvSpPr>
            <a:spLocks noGrp="1"/>
          </p:cNvSpPr>
          <p:nvPr>
            <p:ph type="dt" sz="half" idx="10"/>
          </p:nvPr>
        </p:nvSpPr>
        <p:spPr/>
        <p:txBody>
          <a:bodyPr/>
          <a:lstStyle/>
          <a:p>
            <a:fld id="{69529799-8A64-C242-B865-3B3FD6F8B3F2}" type="datetimeFigureOut">
              <a:rPr lang="en-US" smtClean="0"/>
              <a:t>7/1/26</a:t>
            </a:fld>
            <a:endParaRPr lang="en-US"/>
          </a:p>
        </p:txBody>
      </p:sp>
      <p:sp>
        <p:nvSpPr>
          <p:cNvPr id="6" name="Footer Placeholder 5">
            <a:extLst>
              <a:ext uri="{FF2B5EF4-FFF2-40B4-BE49-F238E27FC236}">
                <a16:creationId xmlns:a16="http://schemas.microsoft.com/office/drawing/2014/main" id="{9FBA170C-D6C5-B2CE-CAC5-B7E09207A4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B5FB80-AC49-F68A-A641-1629C6C6ADB7}"/>
              </a:ext>
            </a:extLst>
          </p:cNvPr>
          <p:cNvSpPr>
            <a:spLocks noGrp="1"/>
          </p:cNvSpPr>
          <p:nvPr>
            <p:ph type="sldNum" sz="quarter" idx="12"/>
          </p:nvPr>
        </p:nvSpPr>
        <p:spPr/>
        <p:txBody>
          <a:bodyPr/>
          <a:lstStyle/>
          <a:p>
            <a:fld id="{69C8AFB1-B191-0F46-9BF8-EB37A491D86D}" type="slidenum">
              <a:rPr lang="en-US" smtClean="0"/>
              <a:t>‹#›</a:t>
            </a:fld>
            <a:endParaRPr lang="en-US"/>
          </a:p>
        </p:txBody>
      </p:sp>
    </p:spTree>
    <p:extLst>
      <p:ext uri="{BB962C8B-B14F-4D97-AF65-F5344CB8AC3E}">
        <p14:creationId xmlns:p14="http://schemas.microsoft.com/office/powerpoint/2010/main" val="427600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41FC87-2D44-C9A4-EC55-BDDAF7F970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90DF73D-6E5C-49DC-D518-1D5C7D929B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F07BF03-12C6-DDBB-5090-4965318C8F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529799-8A64-C242-B865-3B3FD6F8B3F2}" type="datetimeFigureOut">
              <a:rPr lang="en-US" smtClean="0"/>
              <a:t>7/1/26</a:t>
            </a:fld>
            <a:endParaRPr lang="en-US"/>
          </a:p>
        </p:txBody>
      </p:sp>
      <p:sp>
        <p:nvSpPr>
          <p:cNvPr id="5" name="Footer Placeholder 4">
            <a:extLst>
              <a:ext uri="{FF2B5EF4-FFF2-40B4-BE49-F238E27FC236}">
                <a16:creationId xmlns:a16="http://schemas.microsoft.com/office/drawing/2014/main" id="{6CE01BA3-66AC-482E-2896-514077AD08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61E9E38-3742-CF0B-9D5E-FB8A16295D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C8AFB1-B191-0F46-9BF8-EB37A491D86D}" type="slidenum">
              <a:rPr lang="en-US" smtClean="0"/>
              <a:t>‹#›</a:t>
            </a:fld>
            <a:endParaRPr lang="en-US"/>
          </a:p>
        </p:txBody>
      </p:sp>
    </p:spTree>
    <p:extLst>
      <p:ext uri="{BB962C8B-B14F-4D97-AF65-F5344CB8AC3E}">
        <p14:creationId xmlns:p14="http://schemas.microsoft.com/office/powerpoint/2010/main" val="2780946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0ACD0-51F2-B4CF-9C01-71519BB71838}"/>
              </a:ext>
            </a:extLst>
          </p:cNvPr>
          <p:cNvSpPr>
            <a:spLocks noGrp="1"/>
          </p:cNvSpPr>
          <p:nvPr>
            <p:ph type="ctrTitle"/>
          </p:nvPr>
        </p:nvSpPr>
        <p:spPr/>
        <p:txBody>
          <a:bodyPr/>
          <a:lstStyle/>
          <a:p>
            <a:r>
              <a:rPr lang="en-US" dirty="0"/>
              <a:t>Let’s talk about variance</a:t>
            </a:r>
          </a:p>
        </p:txBody>
      </p:sp>
      <p:sp>
        <p:nvSpPr>
          <p:cNvPr id="3" name="Subtitle 2">
            <a:extLst>
              <a:ext uri="{FF2B5EF4-FFF2-40B4-BE49-F238E27FC236}">
                <a16:creationId xmlns:a16="http://schemas.microsoft.com/office/drawing/2014/main" id="{B18E0DD2-D4BD-7B0D-6D53-0FB16FA5E503}"/>
              </a:ext>
            </a:extLst>
          </p:cNvPr>
          <p:cNvSpPr>
            <a:spLocks noGrp="1"/>
          </p:cNvSpPr>
          <p:nvPr>
            <p:ph type="subTitle" idx="1"/>
          </p:nvPr>
        </p:nvSpPr>
        <p:spPr/>
        <p:txBody>
          <a:bodyPr/>
          <a:lstStyle/>
          <a:p>
            <a:r>
              <a:rPr lang="en-US" dirty="0"/>
              <a:t>G&amp;G Winter School 2026</a:t>
            </a:r>
          </a:p>
          <a:p>
            <a:r>
              <a:rPr lang="en-US" dirty="0"/>
              <a:t>L. Yengo</a:t>
            </a:r>
          </a:p>
        </p:txBody>
      </p:sp>
    </p:spTree>
    <p:extLst>
      <p:ext uri="{BB962C8B-B14F-4D97-AF65-F5344CB8AC3E}">
        <p14:creationId xmlns:p14="http://schemas.microsoft.com/office/powerpoint/2010/main" val="3758216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57C08-B711-DB5C-4DA0-42C0B274A77C}"/>
              </a:ext>
            </a:extLst>
          </p:cNvPr>
          <p:cNvSpPr>
            <a:spLocks noGrp="1"/>
          </p:cNvSpPr>
          <p:nvPr>
            <p:ph type="title"/>
          </p:nvPr>
        </p:nvSpPr>
        <p:spPr/>
        <p:txBody>
          <a:bodyPr/>
          <a:lstStyle/>
          <a:p>
            <a:r>
              <a:rPr lang="en-US" b="1" dirty="0"/>
              <a:t>What does variance mean?</a:t>
            </a:r>
          </a:p>
        </p:txBody>
      </p:sp>
      <p:sp>
        <p:nvSpPr>
          <p:cNvPr id="3" name="Content Placeholder 2">
            <a:extLst>
              <a:ext uri="{FF2B5EF4-FFF2-40B4-BE49-F238E27FC236}">
                <a16:creationId xmlns:a16="http://schemas.microsoft.com/office/drawing/2014/main" id="{06C59030-3257-E030-E2E7-254618F71F8A}"/>
              </a:ext>
            </a:extLst>
          </p:cNvPr>
          <p:cNvSpPr>
            <a:spLocks noGrp="1"/>
          </p:cNvSpPr>
          <p:nvPr>
            <p:ph idx="1"/>
          </p:nvPr>
        </p:nvSpPr>
        <p:spPr/>
        <p:txBody>
          <a:bodyPr/>
          <a:lstStyle/>
          <a:p>
            <a:r>
              <a:rPr lang="en-US" dirty="0"/>
              <a:t>What does variance teach us about the distribution of trait?</a:t>
            </a:r>
          </a:p>
          <a:p>
            <a:r>
              <a:rPr lang="en-US" dirty="0"/>
              <a:t>Is variance always interpretable regardless of the distribution (ordinal / binary / categorical -- multimodality)?</a:t>
            </a:r>
          </a:p>
          <a:p>
            <a:r>
              <a:rPr lang="en-US" dirty="0"/>
              <a:t>What does “variance explained” mean? – e.g., sex and height. =&gt; what about when the mean is the same between sexes but the variance is different? Can you think of any transformation of that trait that would lead sex to explain some variance?</a:t>
            </a:r>
          </a:p>
          <a:p>
            <a:r>
              <a:rPr lang="en-US" dirty="0"/>
              <a:t>Can a variance be negative? If so why?</a:t>
            </a:r>
          </a:p>
          <a:p>
            <a:endParaRPr lang="en-US" dirty="0"/>
          </a:p>
          <a:p>
            <a:endParaRPr lang="en-US" dirty="0"/>
          </a:p>
          <a:p>
            <a:endParaRPr lang="en-US" dirty="0"/>
          </a:p>
        </p:txBody>
      </p:sp>
    </p:spTree>
    <p:extLst>
      <p:ext uri="{BB962C8B-B14F-4D97-AF65-F5344CB8AC3E}">
        <p14:creationId xmlns:p14="http://schemas.microsoft.com/office/powerpoint/2010/main" val="2842754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F00D5-AF6D-8DC3-16B2-821A66BE3437}"/>
              </a:ext>
            </a:extLst>
          </p:cNvPr>
          <p:cNvSpPr>
            <a:spLocks noGrp="1"/>
          </p:cNvSpPr>
          <p:nvPr>
            <p:ph type="title"/>
          </p:nvPr>
        </p:nvSpPr>
        <p:spPr>
          <a:xfrm>
            <a:off x="439839" y="98610"/>
            <a:ext cx="10801350" cy="469056"/>
          </a:xfrm>
        </p:spPr>
        <p:txBody>
          <a:bodyPr>
            <a:normAutofit fontScale="90000"/>
          </a:bodyPr>
          <a:lstStyle/>
          <a:p>
            <a:r>
              <a:rPr lang="en-US" b="1" dirty="0">
                <a:solidFill>
                  <a:schemeClr val="bg1"/>
                </a:solidFill>
              </a:rPr>
              <a:t>Genetic variance: single locus model</a:t>
            </a:r>
          </a:p>
        </p:txBody>
      </p:sp>
      <p:sp>
        <p:nvSpPr>
          <p:cNvPr id="3" name="Slide Number Placeholder 2">
            <a:extLst>
              <a:ext uri="{FF2B5EF4-FFF2-40B4-BE49-F238E27FC236}">
                <a16:creationId xmlns:a16="http://schemas.microsoft.com/office/drawing/2014/main" id="{A315825B-E201-D247-94EA-CCC1A11341AE}"/>
              </a:ext>
            </a:extLst>
          </p:cNvPr>
          <p:cNvSpPr>
            <a:spLocks noGrp="1"/>
          </p:cNvSpPr>
          <p:nvPr>
            <p:ph type="sldNum" sz="quarter" idx="17"/>
          </p:nvPr>
        </p:nvSpPr>
        <p:spPr/>
        <p:txBody>
          <a:bodyPr/>
          <a:lstStyle/>
          <a:p>
            <a:fld id="{E917DE0E-AFB1-41FD-BC35-27DB61CA125F}" type="slidenum">
              <a:rPr lang="en-AU" smtClean="0"/>
              <a:pPr/>
              <a:t>3</a:t>
            </a:fld>
            <a:endParaRPr lang="en-AU" dirty="0"/>
          </a:p>
        </p:txBody>
      </p:sp>
      <p:sp>
        <p:nvSpPr>
          <p:cNvPr id="4" name="Content Placeholder 2">
            <a:extLst>
              <a:ext uri="{FF2B5EF4-FFF2-40B4-BE49-F238E27FC236}">
                <a16:creationId xmlns:a16="http://schemas.microsoft.com/office/drawing/2014/main" id="{85695BB4-C5AA-1BB4-2130-C306951FE43F}"/>
              </a:ext>
            </a:extLst>
          </p:cNvPr>
          <p:cNvSpPr txBox="1">
            <a:spLocks/>
          </p:cNvSpPr>
          <p:nvPr/>
        </p:nvSpPr>
        <p:spPr>
          <a:xfrm>
            <a:off x="551384" y="908720"/>
            <a:ext cx="9885784" cy="5328592"/>
          </a:xfrm>
          <a:prstGeom prst="rect">
            <a:avLst/>
          </a:prstGeom>
        </p:spPr>
        <p:txBody>
          <a:bodyPr>
            <a:noAutofit/>
          </a:bodyPr>
          <a:lstStyle>
            <a:lvl1pPr marL="0" indent="0" algn="l" defTabSz="914400" rtl="0" eaLnBrk="1" latinLnBrk="0" hangingPunct="1">
              <a:lnSpc>
                <a:spcPct val="110000"/>
              </a:lnSpc>
              <a:spcBef>
                <a:spcPts val="300"/>
              </a:spcBef>
              <a:spcAft>
                <a:spcPts val="300"/>
              </a:spcAft>
              <a:buClr>
                <a:schemeClr val="tx1"/>
              </a:buClr>
              <a:buFont typeface="Arial" panose="020B0604020202020204" pitchFamily="34" charset="0"/>
              <a:buNone/>
              <a:defRPr lang="en-US" sz="1800" b="0" i="0" kern="1200" dirty="0">
                <a:solidFill>
                  <a:schemeClr val="tx1"/>
                </a:solidFill>
                <a:latin typeface="Century Gothic" panose="020B0502020202020204" pitchFamily="34" charset="0"/>
                <a:ea typeface="+mn-ea"/>
                <a:cs typeface="+mn-cs"/>
              </a:defRPr>
            </a:lvl1pPr>
            <a:lvl2pPr marL="180000" indent="-179388" algn="l" defTabSz="914400" rtl="0" eaLnBrk="1" latinLnBrk="0" hangingPunct="1">
              <a:lnSpc>
                <a:spcPct val="110000"/>
              </a:lnSpc>
              <a:spcBef>
                <a:spcPts val="300"/>
              </a:spcBef>
              <a:spcAft>
                <a:spcPts val="300"/>
              </a:spcAft>
              <a:buClr>
                <a:schemeClr val="tx1"/>
              </a:buClr>
              <a:buFont typeface="Arial" panose="020B0604020202020204" pitchFamily="34" charset="0"/>
              <a:buChar char="•"/>
              <a:defRPr lang="en-US" sz="1800" b="0" i="0" kern="1200" dirty="0">
                <a:solidFill>
                  <a:schemeClr val="tx1"/>
                </a:solidFill>
                <a:latin typeface="Century Gothic" panose="020B0502020202020204" pitchFamily="34" charset="0"/>
                <a:ea typeface="+mn-ea"/>
                <a:cs typeface="+mn-cs"/>
              </a:defRPr>
            </a:lvl2pPr>
            <a:lvl3pPr marL="360000" indent="-179388" algn="l" defTabSz="914400" rtl="0" eaLnBrk="1" latinLnBrk="0" hangingPunct="1">
              <a:lnSpc>
                <a:spcPct val="110000"/>
              </a:lnSpc>
              <a:spcBef>
                <a:spcPts val="200"/>
              </a:spcBef>
              <a:spcAft>
                <a:spcPts val="200"/>
              </a:spcAft>
              <a:buClr>
                <a:schemeClr val="accent1"/>
              </a:buClr>
              <a:buFont typeface="Arial" panose="020B0604020202020204" pitchFamily="34" charset="0"/>
              <a:buChar char="­"/>
              <a:defRPr lang="en-US" sz="1800" b="0" i="0" kern="1200" baseline="0" dirty="0">
                <a:solidFill>
                  <a:schemeClr val="tx1"/>
                </a:solidFill>
                <a:latin typeface="Century Gothic" panose="020B0502020202020204" pitchFamily="34" charset="0"/>
                <a:ea typeface="+mn-ea"/>
                <a:cs typeface="+mn-cs"/>
              </a:defRPr>
            </a:lvl3pPr>
            <a:lvl4pPr marL="540000" indent="-179388" algn="l" defTabSz="914400" rtl="0" eaLnBrk="1" latinLnBrk="0" hangingPunct="1">
              <a:lnSpc>
                <a:spcPct val="110000"/>
              </a:lnSpc>
              <a:spcBef>
                <a:spcPts val="100"/>
              </a:spcBef>
              <a:spcAft>
                <a:spcPts val="100"/>
              </a:spcAft>
              <a:buFont typeface="Wingdings" panose="05000000000000000000" pitchFamily="2" charset="2"/>
              <a:buChar char=""/>
              <a:defRPr lang="en-US" sz="1800" b="0" i="0" kern="1200" baseline="0" dirty="0">
                <a:solidFill>
                  <a:schemeClr val="tx1"/>
                </a:solidFill>
                <a:latin typeface="Century Gothic" panose="020B0502020202020204" pitchFamily="34" charset="0"/>
                <a:ea typeface="+mn-ea"/>
                <a:cs typeface="+mn-cs"/>
              </a:defRPr>
            </a:lvl4pPr>
            <a:lvl5pPr marL="0" indent="0" algn="l" defTabSz="914400" rtl="0" eaLnBrk="1" latinLnBrk="0" hangingPunct="1">
              <a:lnSpc>
                <a:spcPct val="100000"/>
              </a:lnSpc>
              <a:spcBef>
                <a:spcPts val="1200"/>
              </a:spcBef>
              <a:spcAft>
                <a:spcPts val="600"/>
              </a:spcAft>
              <a:buFont typeface="Arial" panose="020B0604020202020204" pitchFamily="34" charset="0"/>
              <a:buNone/>
              <a:defRPr lang="en-US" sz="2400" b="0" i="0" kern="1200" baseline="0" dirty="0">
                <a:solidFill>
                  <a:schemeClr val="accent1"/>
                </a:solidFill>
                <a:latin typeface="Century Gothic" panose="020B0502020202020204" pitchFamily="34" charset="0"/>
                <a:ea typeface="+mn-ea"/>
                <a:cs typeface="+mn-cs"/>
              </a:defRPr>
            </a:lvl5pPr>
            <a:lvl6pPr marL="0" indent="0" algn="l" defTabSz="914400" rtl="0" eaLnBrk="1" latinLnBrk="0" hangingPunct="1">
              <a:spcBef>
                <a:spcPts val="600"/>
              </a:spcBef>
              <a:spcAft>
                <a:spcPts val="300"/>
              </a:spcAft>
              <a:buFont typeface="Arial" pitchFamily="34" charset="0"/>
              <a:buNone/>
              <a:defRPr lang="en-AU" sz="2000" b="0" i="0" kern="1200" baseline="0" dirty="0">
                <a:solidFill>
                  <a:schemeClr val="accent1"/>
                </a:solidFill>
                <a:latin typeface="Century Gothic" panose="020B0502020202020204" pitchFamily="34" charset="0"/>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2800" dirty="0"/>
              <a:t>Model with 1 gene, 2 alleles and additive gene action</a:t>
            </a:r>
          </a:p>
          <a:p>
            <a:endParaRPr lang="en-AU" sz="2800" dirty="0"/>
          </a:p>
          <a:p>
            <a:r>
              <a:rPr lang="en-AU" dirty="0"/>
              <a:t>genotype	BB	Bb	bb</a:t>
            </a:r>
          </a:p>
          <a:p>
            <a:r>
              <a:rPr lang="en-AU" dirty="0"/>
              <a:t>effect		a	0	-a</a:t>
            </a:r>
          </a:p>
          <a:p>
            <a:r>
              <a:rPr lang="en-AU" dirty="0"/>
              <a:t>frequency	p</a:t>
            </a:r>
            <a:r>
              <a:rPr lang="en-AU" baseline="30000" dirty="0"/>
              <a:t>2</a:t>
            </a:r>
            <a:r>
              <a:rPr lang="en-AU" dirty="0"/>
              <a:t>	2pq	q</a:t>
            </a:r>
            <a:r>
              <a:rPr lang="en-AU" baseline="30000" dirty="0"/>
              <a:t>2</a:t>
            </a:r>
            <a:r>
              <a:rPr lang="en-AU" dirty="0"/>
              <a:t>		(p + q = 1)</a:t>
            </a:r>
          </a:p>
          <a:p>
            <a:endParaRPr lang="en-AU" sz="2800" dirty="0"/>
          </a:p>
          <a:p>
            <a:r>
              <a:rPr lang="en-AU" sz="2800" dirty="0"/>
              <a:t>mean  =  a *p</a:t>
            </a:r>
            <a:r>
              <a:rPr lang="en-AU" sz="2800" baseline="30000" dirty="0"/>
              <a:t>2</a:t>
            </a:r>
            <a:r>
              <a:rPr lang="en-AU" sz="2800" dirty="0"/>
              <a:t>  +  0*2pq  -  a*q</a:t>
            </a:r>
            <a:r>
              <a:rPr lang="en-AU" sz="2800" baseline="30000" dirty="0"/>
              <a:t>2</a:t>
            </a:r>
            <a:r>
              <a:rPr lang="en-AU" sz="2800" dirty="0"/>
              <a:t>  =  (p - q)*a</a:t>
            </a:r>
          </a:p>
          <a:p>
            <a:r>
              <a:rPr lang="en-AU" sz="2800" dirty="0"/>
              <a:t>V(genetic effect) = genetic variance = V</a:t>
            </a:r>
            <a:r>
              <a:rPr lang="en-AU" sz="2800" baseline="-25000" dirty="0"/>
              <a:t>G</a:t>
            </a:r>
          </a:p>
          <a:p>
            <a:pPr>
              <a:tabLst>
                <a:tab pos="2443163" algn="l"/>
              </a:tabLst>
            </a:pPr>
            <a:r>
              <a:rPr lang="en-AU" sz="2800" dirty="0"/>
              <a:t>	= E(effect</a:t>
            </a:r>
            <a:r>
              <a:rPr lang="en-AU" sz="2800" baseline="30000" dirty="0"/>
              <a:t>2</a:t>
            </a:r>
            <a:r>
              <a:rPr lang="en-AU" sz="2800" dirty="0"/>
              <a:t>) – E(effect)</a:t>
            </a:r>
            <a:r>
              <a:rPr lang="en-AU" sz="2800" baseline="30000" dirty="0"/>
              <a:t>2</a:t>
            </a:r>
          </a:p>
          <a:p>
            <a:pPr>
              <a:tabLst>
                <a:tab pos="2443163" algn="l"/>
              </a:tabLst>
            </a:pPr>
            <a:r>
              <a:rPr lang="en-AU" sz="2800" dirty="0"/>
              <a:t>V</a:t>
            </a:r>
            <a:r>
              <a:rPr lang="en-AU" sz="2800" baseline="-25000" dirty="0"/>
              <a:t>G </a:t>
            </a:r>
            <a:r>
              <a:rPr lang="en-AU" sz="2800" dirty="0"/>
              <a:t>= a</a:t>
            </a:r>
            <a:r>
              <a:rPr lang="en-AU" sz="2800" baseline="30000" dirty="0"/>
              <a:t>2</a:t>
            </a:r>
            <a:r>
              <a:rPr lang="en-AU" sz="2800" dirty="0"/>
              <a:t> *p</a:t>
            </a:r>
            <a:r>
              <a:rPr lang="en-AU" sz="2800" baseline="30000" dirty="0"/>
              <a:t>2  </a:t>
            </a:r>
            <a:r>
              <a:rPr lang="en-AU" sz="2800" dirty="0"/>
              <a:t>+  0*2pq  +  a</a:t>
            </a:r>
            <a:r>
              <a:rPr lang="en-AU" sz="2800" baseline="30000" dirty="0"/>
              <a:t>2</a:t>
            </a:r>
            <a:r>
              <a:rPr lang="en-AU" sz="2800" dirty="0"/>
              <a:t>*q</a:t>
            </a:r>
            <a:r>
              <a:rPr lang="en-AU" sz="2800" baseline="30000" dirty="0"/>
              <a:t>2 </a:t>
            </a:r>
            <a:r>
              <a:rPr lang="en-AU" sz="2800" dirty="0"/>
              <a:t> –  [(p - q)*a]</a:t>
            </a:r>
            <a:r>
              <a:rPr lang="en-AU" sz="2800" baseline="30000" dirty="0"/>
              <a:t>2</a:t>
            </a:r>
            <a:r>
              <a:rPr lang="en-AU" sz="2800" dirty="0"/>
              <a:t>  =  2pqa</a:t>
            </a:r>
            <a:r>
              <a:rPr lang="en-AU" sz="2800" baseline="30000" dirty="0"/>
              <a:t>2</a:t>
            </a:r>
          </a:p>
          <a:p>
            <a:endParaRPr lang="en-AU" sz="2800" dirty="0"/>
          </a:p>
          <a:p>
            <a:endParaRPr lang="en-AU" sz="2800" dirty="0"/>
          </a:p>
        </p:txBody>
      </p:sp>
      <p:sp>
        <p:nvSpPr>
          <p:cNvPr id="5" name="TextBox 4">
            <a:extLst>
              <a:ext uri="{FF2B5EF4-FFF2-40B4-BE49-F238E27FC236}">
                <a16:creationId xmlns:a16="http://schemas.microsoft.com/office/drawing/2014/main" id="{EB0E925B-E548-4FE4-B2AB-05EC2B858B65}"/>
              </a:ext>
            </a:extLst>
          </p:cNvPr>
          <p:cNvSpPr txBox="1"/>
          <p:nvPr/>
        </p:nvSpPr>
        <p:spPr>
          <a:xfrm>
            <a:off x="9486426" y="6388942"/>
            <a:ext cx="1901483" cy="369332"/>
          </a:xfrm>
          <a:prstGeom prst="rect">
            <a:avLst/>
          </a:prstGeom>
          <a:noFill/>
          <a:ln w="38100">
            <a:solidFill>
              <a:schemeClr val="accent2"/>
            </a:solidFill>
          </a:ln>
        </p:spPr>
        <p:txBody>
          <a:bodyPr wrap="none" rtlCol="0">
            <a:spAutoFit/>
          </a:bodyPr>
          <a:lstStyle/>
          <a:p>
            <a:r>
              <a:rPr lang="en-US" b="1" dirty="0">
                <a:latin typeface="Century Gothic" panose="020B0502020202020204" pitchFamily="34" charset="0"/>
              </a:rPr>
              <a:t>NB Practical #1</a:t>
            </a:r>
          </a:p>
        </p:txBody>
      </p:sp>
    </p:spTree>
    <p:extLst>
      <p:ext uri="{BB962C8B-B14F-4D97-AF65-F5344CB8AC3E}">
        <p14:creationId xmlns:p14="http://schemas.microsoft.com/office/powerpoint/2010/main" val="4074253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B821D-FF97-98C8-EE38-C84F44673C34}"/>
              </a:ext>
            </a:extLst>
          </p:cNvPr>
          <p:cNvSpPr>
            <a:spLocks noGrp="1"/>
          </p:cNvSpPr>
          <p:nvPr>
            <p:ph type="title"/>
          </p:nvPr>
        </p:nvSpPr>
        <p:spPr>
          <a:xfrm>
            <a:off x="551234" y="98610"/>
            <a:ext cx="10801350" cy="469056"/>
          </a:xfrm>
        </p:spPr>
        <p:txBody>
          <a:bodyPr>
            <a:normAutofit fontScale="90000"/>
          </a:bodyPr>
          <a:lstStyle/>
          <a:p>
            <a:r>
              <a:rPr lang="en-US" b="1" dirty="0">
                <a:solidFill>
                  <a:schemeClr val="bg1"/>
                </a:solidFill>
              </a:rPr>
              <a:t>Model with dominance</a:t>
            </a:r>
          </a:p>
        </p:txBody>
      </p:sp>
      <p:sp>
        <p:nvSpPr>
          <p:cNvPr id="3" name="Slide Number Placeholder 2">
            <a:extLst>
              <a:ext uri="{FF2B5EF4-FFF2-40B4-BE49-F238E27FC236}">
                <a16:creationId xmlns:a16="http://schemas.microsoft.com/office/drawing/2014/main" id="{A053CFD8-BE06-9BE0-D8E9-428617D569C5}"/>
              </a:ext>
            </a:extLst>
          </p:cNvPr>
          <p:cNvSpPr>
            <a:spLocks noGrp="1"/>
          </p:cNvSpPr>
          <p:nvPr>
            <p:ph type="sldNum" sz="quarter" idx="17"/>
          </p:nvPr>
        </p:nvSpPr>
        <p:spPr/>
        <p:txBody>
          <a:bodyPr/>
          <a:lstStyle/>
          <a:p>
            <a:fld id="{E917DE0E-AFB1-41FD-BC35-27DB61CA125F}" type="slidenum">
              <a:rPr lang="en-AU" smtClean="0"/>
              <a:pPr/>
              <a:t>4</a:t>
            </a:fld>
            <a:endParaRPr lang="en-AU" dirty="0"/>
          </a:p>
        </p:txBody>
      </p:sp>
      <p:sp>
        <p:nvSpPr>
          <p:cNvPr id="4" name="Content Placeholder 2">
            <a:extLst>
              <a:ext uri="{FF2B5EF4-FFF2-40B4-BE49-F238E27FC236}">
                <a16:creationId xmlns:a16="http://schemas.microsoft.com/office/drawing/2014/main" id="{6E5E96C4-6572-7C63-44AF-25F1F1AC1A12}"/>
              </a:ext>
            </a:extLst>
          </p:cNvPr>
          <p:cNvSpPr txBox="1">
            <a:spLocks/>
          </p:cNvSpPr>
          <p:nvPr/>
        </p:nvSpPr>
        <p:spPr>
          <a:xfrm>
            <a:off x="896834" y="836712"/>
            <a:ext cx="11031814" cy="5328592"/>
          </a:xfrm>
          <a:prstGeom prst="rect">
            <a:avLst/>
          </a:prstGeom>
        </p:spPr>
        <p:txBody>
          <a:bodyPr>
            <a:noAutofit/>
          </a:bodyPr>
          <a:lstStyle>
            <a:lvl1pPr marL="0" indent="0" algn="l" defTabSz="914400" rtl="0" eaLnBrk="1" latinLnBrk="0" hangingPunct="1">
              <a:lnSpc>
                <a:spcPct val="110000"/>
              </a:lnSpc>
              <a:spcBef>
                <a:spcPts val="300"/>
              </a:spcBef>
              <a:spcAft>
                <a:spcPts val="300"/>
              </a:spcAft>
              <a:buClr>
                <a:schemeClr val="tx1"/>
              </a:buClr>
              <a:buFont typeface="Arial" panose="020B0604020202020204" pitchFamily="34" charset="0"/>
              <a:buNone/>
              <a:defRPr lang="en-US" sz="1800" b="0" i="0" kern="1200" dirty="0">
                <a:solidFill>
                  <a:schemeClr val="tx1"/>
                </a:solidFill>
                <a:latin typeface="Century Gothic" panose="020B0502020202020204" pitchFamily="34" charset="0"/>
                <a:ea typeface="+mn-ea"/>
                <a:cs typeface="+mn-cs"/>
              </a:defRPr>
            </a:lvl1pPr>
            <a:lvl2pPr marL="180000" indent="-179388" algn="l" defTabSz="914400" rtl="0" eaLnBrk="1" latinLnBrk="0" hangingPunct="1">
              <a:lnSpc>
                <a:spcPct val="110000"/>
              </a:lnSpc>
              <a:spcBef>
                <a:spcPts val="300"/>
              </a:spcBef>
              <a:spcAft>
                <a:spcPts val="300"/>
              </a:spcAft>
              <a:buClr>
                <a:schemeClr val="tx1"/>
              </a:buClr>
              <a:buFont typeface="Arial" panose="020B0604020202020204" pitchFamily="34" charset="0"/>
              <a:buChar char="•"/>
              <a:defRPr lang="en-US" sz="1800" b="0" i="0" kern="1200" dirty="0">
                <a:solidFill>
                  <a:schemeClr val="tx1"/>
                </a:solidFill>
                <a:latin typeface="Century Gothic" panose="020B0502020202020204" pitchFamily="34" charset="0"/>
                <a:ea typeface="+mn-ea"/>
                <a:cs typeface="+mn-cs"/>
              </a:defRPr>
            </a:lvl2pPr>
            <a:lvl3pPr marL="360000" indent="-179388" algn="l" defTabSz="914400" rtl="0" eaLnBrk="1" latinLnBrk="0" hangingPunct="1">
              <a:lnSpc>
                <a:spcPct val="110000"/>
              </a:lnSpc>
              <a:spcBef>
                <a:spcPts val="200"/>
              </a:spcBef>
              <a:spcAft>
                <a:spcPts val="200"/>
              </a:spcAft>
              <a:buClr>
                <a:schemeClr val="accent1"/>
              </a:buClr>
              <a:buFont typeface="Arial" panose="020B0604020202020204" pitchFamily="34" charset="0"/>
              <a:buChar char="­"/>
              <a:defRPr lang="en-US" sz="1800" b="0" i="0" kern="1200" baseline="0" dirty="0">
                <a:solidFill>
                  <a:schemeClr val="tx1"/>
                </a:solidFill>
                <a:latin typeface="Century Gothic" panose="020B0502020202020204" pitchFamily="34" charset="0"/>
                <a:ea typeface="+mn-ea"/>
                <a:cs typeface="+mn-cs"/>
              </a:defRPr>
            </a:lvl3pPr>
            <a:lvl4pPr marL="540000" indent="-179388" algn="l" defTabSz="914400" rtl="0" eaLnBrk="1" latinLnBrk="0" hangingPunct="1">
              <a:lnSpc>
                <a:spcPct val="110000"/>
              </a:lnSpc>
              <a:spcBef>
                <a:spcPts val="100"/>
              </a:spcBef>
              <a:spcAft>
                <a:spcPts val="100"/>
              </a:spcAft>
              <a:buFont typeface="Wingdings" panose="05000000000000000000" pitchFamily="2" charset="2"/>
              <a:buChar char=""/>
              <a:defRPr lang="en-US" sz="1800" b="0" i="0" kern="1200" baseline="0" dirty="0">
                <a:solidFill>
                  <a:schemeClr val="tx1"/>
                </a:solidFill>
                <a:latin typeface="Century Gothic" panose="020B0502020202020204" pitchFamily="34" charset="0"/>
                <a:ea typeface="+mn-ea"/>
                <a:cs typeface="+mn-cs"/>
              </a:defRPr>
            </a:lvl4pPr>
            <a:lvl5pPr marL="0" indent="0" algn="l" defTabSz="914400" rtl="0" eaLnBrk="1" latinLnBrk="0" hangingPunct="1">
              <a:lnSpc>
                <a:spcPct val="100000"/>
              </a:lnSpc>
              <a:spcBef>
                <a:spcPts val="1200"/>
              </a:spcBef>
              <a:spcAft>
                <a:spcPts val="600"/>
              </a:spcAft>
              <a:buFont typeface="Arial" panose="020B0604020202020204" pitchFamily="34" charset="0"/>
              <a:buNone/>
              <a:defRPr lang="en-US" sz="2400" b="0" i="0" kern="1200" baseline="0" dirty="0">
                <a:solidFill>
                  <a:schemeClr val="accent1"/>
                </a:solidFill>
                <a:latin typeface="Century Gothic" panose="020B0502020202020204" pitchFamily="34" charset="0"/>
                <a:ea typeface="+mn-ea"/>
                <a:cs typeface="+mn-cs"/>
              </a:defRPr>
            </a:lvl5pPr>
            <a:lvl6pPr marL="0" indent="0" algn="l" defTabSz="914400" rtl="0" eaLnBrk="1" latinLnBrk="0" hangingPunct="1">
              <a:spcBef>
                <a:spcPts val="600"/>
              </a:spcBef>
              <a:spcAft>
                <a:spcPts val="300"/>
              </a:spcAft>
              <a:buFont typeface="Arial" pitchFamily="34" charset="0"/>
              <a:buNone/>
              <a:defRPr lang="en-AU" sz="2000" b="0" i="0" kern="1200" baseline="0" dirty="0">
                <a:solidFill>
                  <a:schemeClr val="accent1"/>
                </a:solidFill>
                <a:latin typeface="Century Gothic" panose="020B0502020202020204" pitchFamily="34" charset="0"/>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AU" sz="2400" dirty="0"/>
              <a:t>Model with 1 gene, 2 alleles and additive and dominant gene action</a:t>
            </a:r>
          </a:p>
          <a:p>
            <a:endParaRPr lang="en-AU" sz="1200" i="1" dirty="0">
              <a:solidFill>
                <a:schemeClr val="bg1">
                  <a:lumMod val="50000"/>
                </a:schemeClr>
              </a:solidFill>
            </a:endParaRPr>
          </a:p>
          <a:p>
            <a:r>
              <a:rPr lang="en-AU" sz="1600" dirty="0"/>
              <a:t>genotype	BB	Bb	bb</a:t>
            </a:r>
          </a:p>
          <a:p>
            <a:r>
              <a:rPr lang="en-AU" sz="1600" dirty="0"/>
              <a:t>effect		a	d	-a</a:t>
            </a:r>
          </a:p>
          <a:p>
            <a:r>
              <a:rPr lang="en-AU" sz="1600" dirty="0"/>
              <a:t>frequency	p</a:t>
            </a:r>
            <a:r>
              <a:rPr lang="en-AU" sz="1600" baseline="30000" dirty="0"/>
              <a:t>2</a:t>
            </a:r>
            <a:r>
              <a:rPr lang="en-AU" sz="1600" dirty="0"/>
              <a:t>	2pq	q</a:t>
            </a:r>
            <a:r>
              <a:rPr lang="en-AU" sz="1600" baseline="30000" dirty="0"/>
              <a:t>2</a:t>
            </a:r>
            <a:r>
              <a:rPr lang="en-AU" sz="1600" dirty="0"/>
              <a:t>	(p + q = 1)</a:t>
            </a:r>
          </a:p>
          <a:p>
            <a:endParaRPr lang="en-AU" sz="1400" dirty="0"/>
          </a:p>
          <a:p>
            <a:endParaRPr lang="en-AU" sz="1600" dirty="0"/>
          </a:p>
          <a:p>
            <a:r>
              <a:rPr lang="en-AU" sz="2400" dirty="0"/>
              <a:t>mean = a *p</a:t>
            </a:r>
            <a:r>
              <a:rPr lang="en-AU" sz="2400" baseline="30000" dirty="0"/>
              <a:t>2</a:t>
            </a:r>
            <a:r>
              <a:rPr lang="en-AU" sz="2400" dirty="0"/>
              <a:t>  +  d*2pq  -  a*q</a:t>
            </a:r>
            <a:r>
              <a:rPr lang="en-AU" sz="2400" baseline="30000" dirty="0"/>
              <a:t>2</a:t>
            </a:r>
            <a:r>
              <a:rPr lang="en-AU" sz="2400" dirty="0"/>
              <a:t>  =  (p - q)*a + 2pqd</a:t>
            </a:r>
          </a:p>
          <a:p>
            <a:pPr>
              <a:spcBef>
                <a:spcPts val="624"/>
              </a:spcBef>
            </a:pPr>
            <a:endParaRPr lang="en-AU" sz="1600" dirty="0"/>
          </a:p>
          <a:p>
            <a:pPr>
              <a:spcBef>
                <a:spcPts val="624"/>
              </a:spcBef>
            </a:pPr>
            <a:r>
              <a:rPr lang="en-AU" sz="2400" dirty="0"/>
              <a:t>V(genetic effect)  =   V</a:t>
            </a:r>
            <a:r>
              <a:rPr lang="en-AU" sz="2400" baseline="-25000" dirty="0"/>
              <a:t>G   </a:t>
            </a:r>
            <a:r>
              <a:rPr lang="en-AU" sz="2400" dirty="0"/>
              <a:t>=   E(effect</a:t>
            </a:r>
            <a:r>
              <a:rPr lang="en-AU" sz="2400" baseline="30000" dirty="0"/>
              <a:t>2</a:t>
            </a:r>
            <a:r>
              <a:rPr lang="en-AU" sz="2400" dirty="0"/>
              <a:t>) – E(effect)</a:t>
            </a:r>
            <a:r>
              <a:rPr lang="en-AU" sz="2400" baseline="30000" dirty="0"/>
              <a:t>2</a:t>
            </a:r>
          </a:p>
          <a:p>
            <a:pPr marL="11113">
              <a:tabLst>
                <a:tab pos="525463" algn="l"/>
                <a:tab pos="1863725" algn="l"/>
              </a:tabLst>
            </a:pPr>
            <a:r>
              <a:rPr lang="en-AU" sz="2400" dirty="0"/>
              <a:t>V</a:t>
            </a:r>
            <a:r>
              <a:rPr lang="en-AU" sz="2400" baseline="-25000" dirty="0"/>
              <a:t>G 	</a:t>
            </a:r>
            <a:r>
              <a:rPr lang="en-AU" sz="2400" dirty="0"/>
              <a:t>=  a</a:t>
            </a:r>
            <a:r>
              <a:rPr lang="en-AU" sz="2400" baseline="30000" dirty="0"/>
              <a:t>2</a:t>
            </a:r>
            <a:r>
              <a:rPr lang="en-AU" sz="2400" dirty="0"/>
              <a:t> *p</a:t>
            </a:r>
            <a:r>
              <a:rPr lang="en-AU" sz="2400" baseline="30000" dirty="0"/>
              <a:t>2</a:t>
            </a:r>
            <a:r>
              <a:rPr lang="en-AU" sz="2400" dirty="0"/>
              <a:t> 	+  d</a:t>
            </a:r>
            <a:r>
              <a:rPr lang="en-AU" sz="2400" baseline="30000" dirty="0"/>
              <a:t>2</a:t>
            </a:r>
            <a:r>
              <a:rPr lang="en-AU" sz="2400" dirty="0"/>
              <a:t>*2pq  +  a</a:t>
            </a:r>
            <a:r>
              <a:rPr lang="en-AU" sz="2400" baseline="30000" dirty="0"/>
              <a:t>2</a:t>
            </a:r>
            <a:r>
              <a:rPr lang="en-AU" sz="2400" dirty="0"/>
              <a:t>*q</a:t>
            </a:r>
            <a:r>
              <a:rPr lang="en-AU" sz="2400" baseline="30000" dirty="0"/>
              <a:t>2</a:t>
            </a:r>
            <a:r>
              <a:rPr lang="en-AU" sz="2400" dirty="0"/>
              <a:t>   –   [(p - q)*a + 2pqd]</a:t>
            </a:r>
            <a:r>
              <a:rPr lang="en-AU" sz="2400" baseline="30000" dirty="0"/>
              <a:t>2</a:t>
            </a:r>
            <a:r>
              <a:rPr lang="en-AU" sz="2400" dirty="0"/>
              <a:t> </a:t>
            </a:r>
          </a:p>
          <a:p>
            <a:pPr marL="11113">
              <a:tabLst>
                <a:tab pos="525463" algn="l"/>
                <a:tab pos="1863725" algn="l"/>
              </a:tabLst>
            </a:pPr>
            <a:r>
              <a:rPr lang="en-AU" sz="2400" dirty="0"/>
              <a:t>	=  2pq</a:t>
            </a:r>
            <a:r>
              <a:rPr lang="en-AU" sz="2400" dirty="0">
                <a:latin typeface="Symbol" pitchFamily="2" charset="2"/>
              </a:rPr>
              <a:t>a</a:t>
            </a:r>
            <a:r>
              <a:rPr lang="en-AU" sz="2400" baseline="30000" dirty="0"/>
              <a:t>2   </a:t>
            </a:r>
            <a:r>
              <a:rPr lang="en-AU" sz="2400" dirty="0"/>
              <a:t> +  (2pqd)</a:t>
            </a:r>
            <a:r>
              <a:rPr lang="en-AU" sz="2400" baseline="30000" dirty="0"/>
              <a:t>2</a:t>
            </a:r>
            <a:r>
              <a:rPr lang="en-AU" sz="2400" dirty="0"/>
              <a:t>,		where </a:t>
            </a:r>
            <a:r>
              <a:rPr lang="en-AU" sz="2400" dirty="0">
                <a:latin typeface="Symbol" pitchFamily="2" charset="2"/>
              </a:rPr>
              <a:t>a</a:t>
            </a:r>
            <a:r>
              <a:rPr lang="en-AU" sz="2400" dirty="0"/>
              <a:t> = a + (q - p)d</a:t>
            </a:r>
          </a:p>
          <a:p>
            <a:endParaRPr lang="en-AU" sz="2400" dirty="0"/>
          </a:p>
          <a:p>
            <a:endParaRPr lang="en-AU" sz="2400" dirty="0"/>
          </a:p>
        </p:txBody>
      </p:sp>
      <p:sp>
        <p:nvSpPr>
          <p:cNvPr id="5" name="TextBox 4">
            <a:extLst>
              <a:ext uri="{FF2B5EF4-FFF2-40B4-BE49-F238E27FC236}">
                <a16:creationId xmlns:a16="http://schemas.microsoft.com/office/drawing/2014/main" id="{53597A83-EC61-EC4C-C37A-3D42FAB6A58C}"/>
              </a:ext>
            </a:extLst>
          </p:cNvPr>
          <p:cNvSpPr txBox="1"/>
          <p:nvPr/>
        </p:nvSpPr>
        <p:spPr>
          <a:xfrm>
            <a:off x="9486426" y="6388942"/>
            <a:ext cx="1901483" cy="369332"/>
          </a:xfrm>
          <a:prstGeom prst="rect">
            <a:avLst/>
          </a:prstGeom>
          <a:noFill/>
          <a:ln w="38100">
            <a:solidFill>
              <a:schemeClr val="accent2"/>
            </a:solidFill>
          </a:ln>
        </p:spPr>
        <p:txBody>
          <a:bodyPr wrap="none" rtlCol="0">
            <a:spAutoFit/>
          </a:bodyPr>
          <a:lstStyle/>
          <a:p>
            <a:r>
              <a:rPr lang="en-US" b="1" dirty="0">
                <a:latin typeface="Century Gothic" panose="020B0502020202020204" pitchFamily="34" charset="0"/>
              </a:rPr>
              <a:t>NB Practical #1</a:t>
            </a:r>
          </a:p>
        </p:txBody>
      </p:sp>
    </p:spTree>
    <p:extLst>
      <p:ext uri="{BB962C8B-B14F-4D97-AF65-F5344CB8AC3E}">
        <p14:creationId xmlns:p14="http://schemas.microsoft.com/office/powerpoint/2010/main" val="353681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E484-7FF0-DD8A-9478-961159A30952}"/>
              </a:ext>
            </a:extLst>
          </p:cNvPr>
          <p:cNvSpPr>
            <a:spLocks noGrp="1"/>
          </p:cNvSpPr>
          <p:nvPr>
            <p:ph type="title"/>
          </p:nvPr>
        </p:nvSpPr>
        <p:spPr>
          <a:xfrm>
            <a:off x="407218" y="79624"/>
            <a:ext cx="9217174" cy="469056"/>
          </a:xfrm>
        </p:spPr>
        <p:txBody>
          <a:bodyPr>
            <a:normAutofit fontScale="90000"/>
          </a:bodyPr>
          <a:lstStyle/>
          <a:p>
            <a:r>
              <a:rPr lang="en-US" b="1" dirty="0">
                <a:solidFill>
                  <a:schemeClr val="bg1"/>
                </a:solidFill>
              </a:rPr>
              <a:t>Model with dominance</a:t>
            </a:r>
          </a:p>
        </p:txBody>
      </p:sp>
      <p:sp>
        <p:nvSpPr>
          <p:cNvPr id="3" name="Slide Number Placeholder 2">
            <a:extLst>
              <a:ext uri="{FF2B5EF4-FFF2-40B4-BE49-F238E27FC236}">
                <a16:creationId xmlns:a16="http://schemas.microsoft.com/office/drawing/2014/main" id="{C592C21F-A0D3-BDD3-90CB-C1657A85D4F0}"/>
              </a:ext>
            </a:extLst>
          </p:cNvPr>
          <p:cNvSpPr>
            <a:spLocks noGrp="1"/>
          </p:cNvSpPr>
          <p:nvPr>
            <p:ph type="sldNum" sz="quarter" idx="17"/>
          </p:nvPr>
        </p:nvSpPr>
        <p:spPr/>
        <p:txBody>
          <a:bodyPr/>
          <a:lstStyle/>
          <a:p>
            <a:fld id="{E917DE0E-AFB1-41FD-BC35-27DB61CA125F}" type="slidenum">
              <a:rPr lang="en-AU" smtClean="0"/>
              <a:pPr/>
              <a:t>5</a:t>
            </a:fld>
            <a:endParaRPr lang="en-AU" dirty="0"/>
          </a:p>
        </p:txBody>
      </p:sp>
      <p:sp>
        <p:nvSpPr>
          <p:cNvPr id="4" name="Content Placeholder 2">
            <a:extLst>
              <a:ext uri="{FF2B5EF4-FFF2-40B4-BE49-F238E27FC236}">
                <a16:creationId xmlns:a16="http://schemas.microsoft.com/office/drawing/2014/main" id="{A74CEB15-0F39-E6FA-AE1F-A34932BF99EA}"/>
              </a:ext>
            </a:extLst>
          </p:cNvPr>
          <p:cNvSpPr txBox="1">
            <a:spLocks/>
          </p:cNvSpPr>
          <p:nvPr/>
        </p:nvSpPr>
        <p:spPr>
          <a:xfrm>
            <a:off x="263352" y="1052737"/>
            <a:ext cx="11665296" cy="5328591"/>
          </a:xfrm>
          <a:prstGeom prst="rect">
            <a:avLst/>
          </a:prstGeom>
        </p:spPr>
        <p:txBody>
          <a:bodyPr>
            <a:noAutofit/>
          </a:bodyPr>
          <a:lstStyle>
            <a:lvl1pPr marL="0" indent="0" algn="l" defTabSz="914400" rtl="0" eaLnBrk="1" latinLnBrk="0" hangingPunct="1">
              <a:lnSpc>
                <a:spcPct val="110000"/>
              </a:lnSpc>
              <a:spcBef>
                <a:spcPts val="300"/>
              </a:spcBef>
              <a:spcAft>
                <a:spcPts val="300"/>
              </a:spcAft>
              <a:buClr>
                <a:schemeClr val="tx1"/>
              </a:buClr>
              <a:buFont typeface="Arial" panose="020B0604020202020204" pitchFamily="34" charset="0"/>
              <a:buNone/>
              <a:defRPr lang="en-US" sz="1800" b="0" i="0" kern="1200" dirty="0">
                <a:solidFill>
                  <a:schemeClr val="tx1"/>
                </a:solidFill>
                <a:latin typeface="Century Gothic" panose="020B0502020202020204" pitchFamily="34" charset="0"/>
                <a:ea typeface="+mn-ea"/>
                <a:cs typeface="+mn-cs"/>
              </a:defRPr>
            </a:lvl1pPr>
            <a:lvl2pPr marL="180000" indent="-179388" algn="l" defTabSz="914400" rtl="0" eaLnBrk="1" latinLnBrk="0" hangingPunct="1">
              <a:lnSpc>
                <a:spcPct val="110000"/>
              </a:lnSpc>
              <a:spcBef>
                <a:spcPts val="300"/>
              </a:spcBef>
              <a:spcAft>
                <a:spcPts val="300"/>
              </a:spcAft>
              <a:buClr>
                <a:schemeClr val="tx1"/>
              </a:buClr>
              <a:buFont typeface="Arial" panose="020B0604020202020204" pitchFamily="34" charset="0"/>
              <a:buChar char="•"/>
              <a:defRPr lang="en-US" sz="1800" b="0" i="0" kern="1200" dirty="0">
                <a:solidFill>
                  <a:schemeClr val="tx1"/>
                </a:solidFill>
                <a:latin typeface="Century Gothic" panose="020B0502020202020204" pitchFamily="34" charset="0"/>
                <a:ea typeface="+mn-ea"/>
                <a:cs typeface="+mn-cs"/>
              </a:defRPr>
            </a:lvl2pPr>
            <a:lvl3pPr marL="360000" indent="-179388" algn="l" defTabSz="914400" rtl="0" eaLnBrk="1" latinLnBrk="0" hangingPunct="1">
              <a:lnSpc>
                <a:spcPct val="110000"/>
              </a:lnSpc>
              <a:spcBef>
                <a:spcPts val="200"/>
              </a:spcBef>
              <a:spcAft>
                <a:spcPts val="200"/>
              </a:spcAft>
              <a:buClr>
                <a:schemeClr val="accent1"/>
              </a:buClr>
              <a:buFont typeface="Arial" panose="020B0604020202020204" pitchFamily="34" charset="0"/>
              <a:buChar char="­"/>
              <a:defRPr lang="en-US" sz="1800" b="0" i="0" kern="1200" baseline="0" dirty="0">
                <a:solidFill>
                  <a:schemeClr val="tx1"/>
                </a:solidFill>
                <a:latin typeface="Century Gothic" panose="020B0502020202020204" pitchFamily="34" charset="0"/>
                <a:ea typeface="+mn-ea"/>
                <a:cs typeface="+mn-cs"/>
              </a:defRPr>
            </a:lvl3pPr>
            <a:lvl4pPr marL="540000" indent="-179388" algn="l" defTabSz="914400" rtl="0" eaLnBrk="1" latinLnBrk="0" hangingPunct="1">
              <a:lnSpc>
                <a:spcPct val="110000"/>
              </a:lnSpc>
              <a:spcBef>
                <a:spcPts val="100"/>
              </a:spcBef>
              <a:spcAft>
                <a:spcPts val="100"/>
              </a:spcAft>
              <a:buFont typeface="Wingdings" panose="05000000000000000000" pitchFamily="2" charset="2"/>
              <a:buChar char=""/>
              <a:defRPr lang="en-US" sz="1800" b="0" i="0" kern="1200" baseline="0" dirty="0">
                <a:solidFill>
                  <a:schemeClr val="tx1"/>
                </a:solidFill>
                <a:latin typeface="Century Gothic" panose="020B0502020202020204" pitchFamily="34" charset="0"/>
                <a:ea typeface="+mn-ea"/>
                <a:cs typeface="+mn-cs"/>
              </a:defRPr>
            </a:lvl4pPr>
            <a:lvl5pPr marL="0" indent="0" algn="l" defTabSz="914400" rtl="0" eaLnBrk="1" latinLnBrk="0" hangingPunct="1">
              <a:lnSpc>
                <a:spcPct val="100000"/>
              </a:lnSpc>
              <a:spcBef>
                <a:spcPts val="1200"/>
              </a:spcBef>
              <a:spcAft>
                <a:spcPts val="600"/>
              </a:spcAft>
              <a:buFont typeface="Arial" panose="020B0604020202020204" pitchFamily="34" charset="0"/>
              <a:buNone/>
              <a:defRPr lang="en-US" sz="2400" b="0" i="0" kern="1200" baseline="0" dirty="0">
                <a:solidFill>
                  <a:schemeClr val="accent1"/>
                </a:solidFill>
                <a:latin typeface="Century Gothic" panose="020B0502020202020204" pitchFamily="34" charset="0"/>
                <a:ea typeface="+mn-ea"/>
                <a:cs typeface="+mn-cs"/>
              </a:defRPr>
            </a:lvl5pPr>
            <a:lvl6pPr marL="0" indent="0" algn="l" defTabSz="914400" rtl="0" eaLnBrk="1" latinLnBrk="0" hangingPunct="1">
              <a:spcBef>
                <a:spcPts val="600"/>
              </a:spcBef>
              <a:spcAft>
                <a:spcPts val="300"/>
              </a:spcAft>
              <a:buFont typeface="Arial" pitchFamily="34" charset="0"/>
              <a:buNone/>
              <a:defRPr lang="en-AU" sz="2000" b="0" i="0" kern="1200" baseline="0" dirty="0">
                <a:solidFill>
                  <a:schemeClr val="accent1"/>
                </a:solidFill>
                <a:latin typeface="Century Gothic" panose="020B0502020202020204" pitchFamily="34" charset="0"/>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dirty="0"/>
              <a:t>Decompose the genetic value as:</a:t>
            </a:r>
          </a:p>
          <a:p>
            <a:r>
              <a:rPr lang="en-AU" dirty="0"/>
              <a:t>	g = mean + additive effect + dominance deviation</a:t>
            </a:r>
          </a:p>
          <a:p>
            <a:r>
              <a:rPr lang="en-AU" dirty="0"/>
              <a:t>	g = mean + paternal allele effect + maternal allele effect + interaction of alleles</a:t>
            </a:r>
          </a:p>
          <a:p>
            <a:r>
              <a:rPr lang="en-AU" sz="1600" dirty="0"/>
              <a:t>	  </a:t>
            </a:r>
          </a:p>
          <a:p>
            <a:r>
              <a:rPr lang="en-AU" sz="1600" dirty="0"/>
              <a:t>      Genotype	         BB		      Bb		      bb</a:t>
            </a:r>
            <a:endParaRPr lang="en-AU" sz="2000" dirty="0"/>
          </a:p>
          <a:p>
            <a:r>
              <a:rPr lang="en-AU" sz="1600" dirty="0"/>
              <a:t>         effect	          a		       d		      -a</a:t>
            </a:r>
          </a:p>
          <a:p>
            <a:r>
              <a:rPr lang="en-AU" sz="1600" dirty="0"/>
              <a:t>      frequency	          p</a:t>
            </a:r>
            <a:r>
              <a:rPr lang="en-AU" sz="1600" baseline="30000" dirty="0"/>
              <a:t>2</a:t>
            </a:r>
            <a:r>
              <a:rPr lang="en-AU" sz="1600" dirty="0"/>
              <a:t>		     2pq		      q</a:t>
            </a:r>
            <a:r>
              <a:rPr lang="en-AU" sz="1600" baseline="30000" dirty="0"/>
              <a:t>2</a:t>
            </a:r>
            <a:r>
              <a:rPr lang="en-AU" sz="1600" dirty="0"/>
              <a:t>		(p + q = 1)</a:t>
            </a:r>
          </a:p>
          <a:p>
            <a:r>
              <a:rPr lang="en-AU" sz="1600" dirty="0"/>
              <a:t>         mean	(p-q)a + 2pqd	(p-q)a + 2pqd	(p-q)a + 2pqd</a:t>
            </a:r>
          </a:p>
          <a:p>
            <a:r>
              <a:rPr lang="en-AU" sz="1600" dirty="0"/>
              <a:t>       additive	       2q</a:t>
            </a:r>
            <a:r>
              <a:rPr lang="en-AU" sz="1600" dirty="0">
                <a:latin typeface="Symbol" pitchFamily="2" charset="2"/>
              </a:rPr>
              <a:t>a</a:t>
            </a:r>
            <a:r>
              <a:rPr lang="el-GR" sz="1600" dirty="0"/>
              <a:t>		   (</a:t>
            </a:r>
            <a:r>
              <a:rPr lang="en-AU" sz="1600" dirty="0"/>
              <a:t>q-p)</a:t>
            </a:r>
            <a:r>
              <a:rPr lang="en-AU" sz="1600" dirty="0">
                <a:latin typeface="Symbol" pitchFamily="2" charset="2"/>
              </a:rPr>
              <a:t>a</a:t>
            </a:r>
            <a:r>
              <a:rPr lang="el-GR" sz="1600" dirty="0"/>
              <a:t> 		   -2</a:t>
            </a:r>
            <a:r>
              <a:rPr lang="en-AU" sz="1600" dirty="0"/>
              <a:t>p</a:t>
            </a:r>
            <a:r>
              <a:rPr lang="en-AU" sz="1600" dirty="0">
                <a:latin typeface="Symbol" pitchFamily="2" charset="2"/>
              </a:rPr>
              <a:t>a		a</a:t>
            </a:r>
            <a:r>
              <a:rPr lang="el-GR" sz="1600" dirty="0"/>
              <a:t> = </a:t>
            </a:r>
            <a:r>
              <a:rPr lang="en-AU" sz="1600" dirty="0"/>
              <a:t>a + (q - p)d</a:t>
            </a:r>
          </a:p>
          <a:p>
            <a:r>
              <a:rPr lang="en-AU" sz="1600" dirty="0"/>
              <a:t>  dominance dev.	       -q</a:t>
            </a:r>
            <a:r>
              <a:rPr lang="en-AU" sz="1600" baseline="30000" dirty="0"/>
              <a:t>2</a:t>
            </a:r>
            <a:r>
              <a:rPr lang="en-AU" sz="1600" dirty="0"/>
              <a:t>d		    2pqd		    -p</a:t>
            </a:r>
            <a:r>
              <a:rPr lang="en-AU" sz="1600" baseline="30000" dirty="0"/>
              <a:t>2</a:t>
            </a:r>
            <a:r>
              <a:rPr lang="en-AU" sz="1600" dirty="0"/>
              <a:t>d</a:t>
            </a:r>
          </a:p>
          <a:p>
            <a:endParaRPr lang="en-AU" sz="1100" dirty="0"/>
          </a:p>
          <a:p>
            <a:r>
              <a:rPr lang="en-AU" dirty="0"/>
              <a:t>mean(additive effect) = 0, mean(dominance deviation) = 0 </a:t>
            </a:r>
          </a:p>
          <a:p>
            <a:r>
              <a:rPr lang="en-AU" dirty="0" err="1"/>
              <a:t>cov</a:t>
            </a:r>
            <a:r>
              <a:rPr lang="en-AU" dirty="0"/>
              <a:t>(additive effect, dominance deviation) = 0</a:t>
            </a:r>
          </a:p>
          <a:p>
            <a:r>
              <a:rPr lang="en-AU" dirty="0"/>
              <a:t>genetic variance   =   V</a:t>
            </a:r>
            <a:r>
              <a:rPr lang="en-AU" baseline="-25000" dirty="0"/>
              <a:t>G  </a:t>
            </a:r>
            <a:r>
              <a:rPr lang="en-AU" dirty="0"/>
              <a:t>  =   2pq</a:t>
            </a:r>
            <a:r>
              <a:rPr lang="en-AU" dirty="0">
                <a:latin typeface="Symbol" pitchFamily="2" charset="2"/>
              </a:rPr>
              <a:t>a</a:t>
            </a:r>
            <a:r>
              <a:rPr lang="el-GR" baseline="30000" dirty="0"/>
              <a:t>2</a:t>
            </a:r>
            <a:r>
              <a:rPr lang="el-GR" dirty="0"/>
              <a:t>   +   (2</a:t>
            </a:r>
            <a:r>
              <a:rPr lang="en-AU" dirty="0" err="1"/>
              <a:t>pqd</a:t>
            </a:r>
            <a:r>
              <a:rPr lang="en-AU" dirty="0"/>
              <a:t>)</a:t>
            </a:r>
            <a:r>
              <a:rPr lang="en-AU" baseline="30000" dirty="0"/>
              <a:t>2</a:t>
            </a:r>
            <a:r>
              <a:rPr lang="en-AU" dirty="0"/>
              <a:t>     =     V</a:t>
            </a:r>
            <a:r>
              <a:rPr lang="en-AU" baseline="-25000" dirty="0"/>
              <a:t>A</a:t>
            </a:r>
            <a:r>
              <a:rPr lang="en-AU" dirty="0"/>
              <a:t>   +   V</a:t>
            </a:r>
            <a:r>
              <a:rPr lang="en-AU" baseline="-25000" dirty="0"/>
              <a:t>D</a:t>
            </a:r>
          </a:p>
          <a:p>
            <a:endParaRPr lang="en-AU" dirty="0"/>
          </a:p>
          <a:p>
            <a:endParaRPr lang="en-AU" dirty="0"/>
          </a:p>
        </p:txBody>
      </p:sp>
      <p:pic>
        <p:nvPicPr>
          <p:cNvPr id="5" name="Picture 4">
            <a:extLst>
              <a:ext uri="{FF2B5EF4-FFF2-40B4-BE49-F238E27FC236}">
                <a16:creationId xmlns:a16="http://schemas.microsoft.com/office/drawing/2014/main" id="{2751BFA8-5974-6B73-48D4-D66AA35851CD}"/>
              </a:ext>
            </a:extLst>
          </p:cNvPr>
          <p:cNvPicPr>
            <a:picLocks noChangeAspect="1"/>
          </p:cNvPicPr>
          <p:nvPr/>
        </p:nvPicPr>
        <p:blipFill>
          <a:blip r:embed="rId2"/>
          <a:stretch>
            <a:fillRect/>
          </a:stretch>
        </p:blipFill>
        <p:spPr>
          <a:xfrm>
            <a:off x="9213135" y="4465977"/>
            <a:ext cx="2715513" cy="2053194"/>
          </a:xfrm>
          <a:prstGeom prst="rect">
            <a:avLst/>
          </a:prstGeom>
        </p:spPr>
      </p:pic>
    </p:spTree>
    <p:extLst>
      <p:ext uri="{BB962C8B-B14F-4D97-AF65-F5344CB8AC3E}">
        <p14:creationId xmlns:p14="http://schemas.microsoft.com/office/powerpoint/2010/main" val="419499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889F8-FEAA-14C5-D244-CA310F3BF59F}"/>
              </a:ext>
            </a:extLst>
          </p:cNvPr>
          <p:cNvSpPr>
            <a:spLocks noGrp="1"/>
          </p:cNvSpPr>
          <p:nvPr>
            <p:ph type="title"/>
          </p:nvPr>
        </p:nvSpPr>
        <p:spPr>
          <a:xfrm>
            <a:off x="371241" y="116632"/>
            <a:ext cx="10801350" cy="469056"/>
          </a:xfrm>
        </p:spPr>
        <p:txBody>
          <a:bodyPr>
            <a:normAutofit fontScale="90000"/>
          </a:bodyPr>
          <a:lstStyle/>
          <a:p>
            <a:r>
              <a:rPr lang="en-AU" b="1" dirty="0">
                <a:solidFill>
                  <a:schemeClr val="bg1"/>
                </a:solidFill>
              </a:rPr>
              <a:t>Online app used in Practical #1</a:t>
            </a:r>
          </a:p>
        </p:txBody>
      </p:sp>
      <p:sp>
        <p:nvSpPr>
          <p:cNvPr id="3" name="Slide Number Placeholder 2">
            <a:extLst>
              <a:ext uri="{FF2B5EF4-FFF2-40B4-BE49-F238E27FC236}">
                <a16:creationId xmlns:a16="http://schemas.microsoft.com/office/drawing/2014/main" id="{5D88F566-BA49-ACAE-DDC6-0BA1E6F2AA84}"/>
              </a:ext>
            </a:extLst>
          </p:cNvPr>
          <p:cNvSpPr>
            <a:spLocks noGrp="1"/>
          </p:cNvSpPr>
          <p:nvPr>
            <p:ph type="sldNum" sz="quarter" idx="17"/>
          </p:nvPr>
        </p:nvSpPr>
        <p:spPr/>
        <p:txBody>
          <a:bodyPr/>
          <a:lstStyle/>
          <a:p>
            <a:fld id="{E917DE0E-AFB1-41FD-BC35-27DB61CA125F}" type="slidenum">
              <a:rPr lang="en-AU" smtClean="0"/>
              <a:pPr/>
              <a:t>6</a:t>
            </a:fld>
            <a:endParaRPr lang="en-AU" dirty="0"/>
          </a:p>
        </p:txBody>
      </p:sp>
      <p:sp>
        <p:nvSpPr>
          <p:cNvPr id="4" name="TextBox 3">
            <a:extLst>
              <a:ext uri="{FF2B5EF4-FFF2-40B4-BE49-F238E27FC236}">
                <a16:creationId xmlns:a16="http://schemas.microsoft.com/office/drawing/2014/main" id="{D1433E40-0508-11E3-FF97-A1E34A6EA722}"/>
              </a:ext>
            </a:extLst>
          </p:cNvPr>
          <p:cNvSpPr txBox="1"/>
          <p:nvPr/>
        </p:nvSpPr>
        <p:spPr>
          <a:xfrm>
            <a:off x="1559496" y="2858268"/>
            <a:ext cx="8683787" cy="584775"/>
          </a:xfrm>
          <a:prstGeom prst="rect">
            <a:avLst/>
          </a:prstGeom>
          <a:noFill/>
        </p:spPr>
        <p:txBody>
          <a:bodyPr wrap="none" rtlCol="0">
            <a:spAutoFit/>
          </a:bodyPr>
          <a:lstStyle/>
          <a:p>
            <a:r>
              <a:rPr lang="en-AU" sz="3200" dirty="0">
                <a:latin typeface="Century Gothic" panose="020B0502020202020204" pitchFamily="34" charset="0"/>
              </a:rPr>
              <a:t>https://</a:t>
            </a:r>
            <a:r>
              <a:rPr lang="en-AU" sz="3200" dirty="0" err="1">
                <a:latin typeface="Century Gothic" panose="020B0502020202020204" pitchFamily="34" charset="0"/>
              </a:rPr>
              <a:t>shiny.cnsgenomics.com</a:t>
            </a:r>
            <a:r>
              <a:rPr lang="en-AU" sz="3200" dirty="0">
                <a:latin typeface="Century Gothic" panose="020B0502020202020204" pitchFamily="34" charset="0"/>
              </a:rPr>
              <a:t>/Falconer2</a:t>
            </a:r>
          </a:p>
        </p:txBody>
      </p:sp>
    </p:spTree>
    <p:extLst>
      <p:ext uri="{BB962C8B-B14F-4D97-AF65-F5344CB8AC3E}">
        <p14:creationId xmlns:p14="http://schemas.microsoft.com/office/powerpoint/2010/main" val="34616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1F7A3-AC40-9F1E-CE86-54B99A42B2DE}"/>
              </a:ext>
            </a:extLst>
          </p:cNvPr>
          <p:cNvSpPr>
            <a:spLocks noGrp="1"/>
          </p:cNvSpPr>
          <p:nvPr>
            <p:ph type="title"/>
          </p:nvPr>
        </p:nvSpPr>
        <p:spPr>
          <a:xfrm>
            <a:off x="338203" y="1227551"/>
            <a:ext cx="11636679" cy="4559474"/>
          </a:xfrm>
        </p:spPr>
        <p:txBody>
          <a:bodyPr>
            <a:normAutofit/>
          </a:bodyPr>
          <a:lstStyle/>
          <a:p>
            <a:r>
              <a:rPr lang="en-US" sz="2800" b="1" u="sng" dirty="0"/>
              <a:t>Questions</a:t>
            </a:r>
            <a:br>
              <a:rPr lang="en-US" sz="2800" dirty="0"/>
            </a:br>
            <a:br>
              <a:rPr lang="en-US" sz="2800" dirty="0"/>
            </a:br>
            <a:r>
              <a:rPr lang="en-US" sz="2800" dirty="0"/>
              <a:t>Find a configuration where V</a:t>
            </a:r>
            <a:r>
              <a:rPr lang="en-US" sz="2800" baseline="-25000" dirty="0"/>
              <a:t>A</a:t>
            </a:r>
            <a:r>
              <a:rPr lang="en-US" sz="2800" dirty="0"/>
              <a:t>/V</a:t>
            </a:r>
            <a:r>
              <a:rPr lang="en-US" sz="2800" baseline="-25000" dirty="0"/>
              <a:t>G</a:t>
            </a:r>
            <a:r>
              <a:rPr lang="en-US" sz="2800" dirty="0"/>
              <a:t>&gt;0.9 despite a large dominance deviation.</a:t>
            </a:r>
            <a:br>
              <a:rPr lang="en-US" sz="2800" dirty="0"/>
            </a:br>
            <a:br>
              <a:rPr lang="en-US" sz="2800" dirty="0"/>
            </a:br>
            <a:r>
              <a:rPr lang="en-US" sz="2800" dirty="0"/>
              <a:t>Is V</a:t>
            </a:r>
            <a:r>
              <a:rPr lang="en-US" sz="2800" baseline="-25000" dirty="0"/>
              <a:t>A</a:t>
            </a:r>
            <a:r>
              <a:rPr lang="en-US" sz="2800" dirty="0"/>
              <a:t> always 0 when a=0? Why? Find a configuration such that V</a:t>
            </a:r>
            <a:r>
              <a:rPr lang="en-US" sz="2800" baseline="-25000" dirty="0"/>
              <a:t>A</a:t>
            </a:r>
            <a:r>
              <a:rPr lang="en-US" sz="2800" dirty="0"/>
              <a:t>=0 but d&gt;0.</a:t>
            </a:r>
          </a:p>
        </p:txBody>
      </p:sp>
    </p:spTree>
    <p:extLst>
      <p:ext uri="{BB962C8B-B14F-4D97-AF65-F5344CB8AC3E}">
        <p14:creationId xmlns:p14="http://schemas.microsoft.com/office/powerpoint/2010/main" val="629885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57C08-B711-DB5C-4DA0-42C0B274A77C}"/>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06C59030-3257-E030-E2E7-254618F71F8A}"/>
              </a:ext>
            </a:extLst>
          </p:cNvPr>
          <p:cNvSpPr>
            <a:spLocks noGrp="1"/>
          </p:cNvSpPr>
          <p:nvPr>
            <p:ph idx="1"/>
          </p:nvPr>
        </p:nvSpPr>
        <p:spPr/>
        <p:txBody>
          <a:bodyPr>
            <a:normAutofit/>
          </a:bodyPr>
          <a:lstStyle/>
          <a:p>
            <a:r>
              <a:rPr lang="en-US" dirty="0"/>
              <a:t>Additive genetic variance account for dominance (deviation) effects.</a:t>
            </a:r>
          </a:p>
          <a:p>
            <a:endParaRPr lang="en-US" dirty="0"/>
          </a:p>
          <a:p>
            <a:r>
              <a:rPr lang="en-US" dirty="0"/>
              <a:t>Unless substitution effects are large, rare alleles are not expected to explain a lot of variance </a:t>
            </a:r>
          </a:p>
          <a:p>
            <a:endParaRPr lang="en-US" dirty="0"/>
          </a:p>
          <a:p>
            <a:endParaRPr lang="en-US" dirty="0"/>
          </a:p>
          <a:p>
            <a:endParaRPr lang="en-US" dirty="0"/>
          </a:p>
        </p:txBody>
      </p:sp>
    </p:spTree>
    <p:extLst>
      <p:ext uri="{BB962C8B-B14F-4D97-AF65-F5344CB8AC3E}">
        <p14:creationId xmlns:p14="http://schemas.microsoft.com/office/powerpoint/2010/main" val="876736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A7817-0D8E-DA47-0CA0-FC5318F372AD}"/>
              </a:ext>
            </a:extLst>
          </p:cNvPr>
          <p:cNvSpPr>
            <a:spLocks noGrp="1"/>
          </p:cNvSpPr>
          <p:nvPr>
            <p:ph type="title"/>
          </p:nvPr>
        </p:nvSpPr>
        <p:spPr>
          <a:xfrm>
            <a:off x="162339" y="153090"/>
            <a:ext cx="10515600" cy="801067"/>
          </a:xfrm>
        </p:spPr>
        <p:txBody>
          <a:bodyPr/>
          <a:lstStyle/>
          <a:p>
            <a:r>
              <a:rPr lang="en-US" b="1" dirty="0"/>
              <a:t>Important papers</a:t>
            </a:r>
          </a:p>
        </p:txBody>
      </p:sp>
      <p:pic>
        <p:nvPicPr>
          <p:cNvPr id="4" name="Picture 3">
            <a:extLst>
              <a:ext uri="{FF2B5EF4-FFF2-40B4-BE49-F238E27FC236}">
                <a16:creationId xmlns:a16="http://schemas.microsoft.com/office/drawing/2014/main" id="{571006BE-5762-8648-3533-60BCF84C4AD9}"/>
              </a:ext>
            </a:extLst>
          </p:cNvPr>
          <p:cNvPicPr>
            <a:picLocks noChangeAspect="1"/>
          </p:cNvPicPr>
          <p:nvPr/>
        </p:nvPicPr>
        <p:blipFill>
          <a:blip r:embed="rId2"/>
          <a:stretch>
            <a:fillRect/>
          </a:stretch>
        </p:blipFill>
        <p:spPr>
          <a:xfrm>
            <a:off x="162339" y="954157"/>
            <a:ext cx="5933661" cy="2185580"/>
          </a:xfrm>
          <a:prstGeom prst="rect">
            <a:avLst/>
          </a:prstGeom>
        </p:spPr>
      </p:pic>
      <p:pic>
        <p:nvPicPr>
          <p:cNvPr id="5" name="Picture 4">
            <a:extLst>
              <a:ext uri="{FF2B5EF4-FFF2-40B4-BE49-F238E27FC236}">
                <a16:creationId xmlns:a16="http://schemas.microsoft.com/office/drawing/2014/main" id="{68DC27AE-D9FC-0977-5A1F-5B27B6F745CB}"/>
              </a:ext>
            </a:extLst>
          </p:cNvPr>
          <p:cNvPicPr>
            <a:picLocks noChangeAspect="1"/>
          </p:cNvPicPr>
          <p:nvPr/>
        </p:nvPicPr>
        <p:blipFill>
          <a:blip r:embed="rId3"/>
          <a:stretch>
            <a:fillRect/>
          </a:stretch>
        </p:blipFill>
        <p:spPr>
          <a:xfrm>
            <a:off x="162339" y="3429000"/>
            <a:ext cx="6304722" cy="2314932"/>
          </a:xfrm>
          <a:prstGeom prst="rect">
            <a:avLst/>
          </a:prstGeom>
        </p:spPr>
      </p:pic>
    </p:spTree>
    <p:extLst>
      <p:ext uri="{BB962C8B-B14F-4D97-AF65-F5344CB8AC3E}">
        <p14:creationId xmlns:p14="http://schemas.microsoft.com/office/powerpoint/2010/main" val="793745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3031</TotalTime>
  <Words>669</Words>
  <Application>Microsoft Macintosh PowerPoint</Application>
  <PresentationFormat>Widescreen</PresentationFormat>
  <Paragraphs>65</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Century Gothic</vt:lpstr>
      <vt:lpstr>Symbol</vt:lpstr>
      <vt:lpstr>Office Theme</vt:lpstr>
      <vt:lpstr>Let’s talk about variance</vt:lpstr>
      <vt:lpstr>What does variance mean?</vt:lpstr>
      <vt:lpstr>Genetic variance: single locus model</vt:lpstr>
      <vt:lpstr>Model with dominance</vt:lpstr>
      <vt:lpstr>Model with dominance</vt:lpstr>
      <vt:lpstr>Online app used in Practical #1</vt:lpstr>
      <vt:lpstr>Questions  Find a configuration where VA/VG&gt;0.9 despite a large dominance deviation.  Is VA always 0 when a=0? Why? Find a configuration such that VA=0 but d&gt;0.</vt:lpstr>
      <vt:lpstr>Conclusions</vt:lpstr>
      <vt:lpstr>Important papers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Refresher</dc:title>
  <dc:creator>Loic Yengo</dc:creator>
  <cp:lastModifiedBy>Loic Yengo</cp:lastModifiedBy>
  <cp:revision>13</cp:revision>
  <dcterms:created xsi:type="dcterms:W3CDTF">2023-06-10T01:59:35Z</dcterms:created>
  <dcterms:modified xsi:type="dcterms:W3CDTF">2026-07-01T10:18:04Z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f488380-630a-4f55-a077-a19445e3f360_Enabled">
    <vt:lpwstr>true</vt:lpwstr>
  </property>
  <property fmtid="{D5CDD505-2E9C-101B-9397-08002B2CF9AE}" pid="3" name="MSIP_Label_0f488380-630a-4f55-a077-a19445e3f360_SetDate">
    <vt:lpwstr>2023-06-10T02:11:45Z</vt:lpwstr>
  </property>
  <property fmtid="{D5CDD505-2E9C-101B-9397-08002B2CF9AE}" pid="4" name="MSIP_Label_0f488380-630a-4f55-a077-a19445e3f360_Method">
    <vt:lpwstr>Standard</vt:lpwstr>
  </property>
  <property fmtid="{D5CDD505-2E9C-101B-9397-08002B2CF9AE}" pid="5" name="MSIP_Label_0f488380-630a-4f55-a077-a19445e3f360_Name">
    <vt:lpwstr>OFFICIAL - INTERNAL</vt:lpwstr>
  </property>
  <property fmtid="{D5CDD505-2E9C-101B-9397-08002B2CF9AE}" pid="6" name="MSIP_Label_0f488380-630a-4f55-a077-a19445e3f360_SiteId">
    <vt:lpwstr>b6e377cf-9db3-46cb-91a2-fad9605bb15c</vt:lpwstr>
  </property>
  <property fmtid="{D5CDD505-2E9C-101B-9397-08002B2CF9AE}" pid="7" name="MSIP_Label_0f488380-630a-4f55-a077-a19445e3f360_ActionId">
    <vt:lpwstr>e027f915-0676-4fcb-a894-561048193981</vt:lpwstr>
  </property>
  <property fmtid="{D5CDD505-2E9C-101B-9397-08002B2CF9AE}" pid="8" name="MSIP_Label_0f488380-630a-4f55-a077-a19445e3f360_ContentBits">
    <vt:lpwstr>0</vt:lpwstr>
  </property>
</Properties>
</file>