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2" r:id="rId3"/>
    <p:sldId id="486" r:id="rId4"/>
    <p:sldId id="488" r:id="rId5"/>
    <p:sldId id="484" r:id="rId6"/>
    <p:sldId id="483" r:id="rId7"/>
    <p:sldId id="475" r:id="rId8"/>
    <p:sldId id="496" r:id="rId9"/>
    <p:sldId id="477" r:id="rId10"/>
    <p:sldId id="478" r:id="rId11"/>
    <p:sldId id="497" r:id="rId12"/>
    <p:sldId id="498" r:id="rId13"/>
    <p:sldId id="491" r:id="rId14"/>
    <p:sldId id="444" r:id="rId15"/>
    <p:sldId id="476" r:id="rId16"/>
    <p:sldId id="445" r:id="rId17"/>
    <p:sldId id="350" r:id="rId18"/>
    <p:sldId id="351" r:id="rId19"/>
    <p:sldId id="383" r:id="rId20"/>
    <p:sldId id="384" r:id="rId21"/>
    <p:sldId id="386" r:id="rId22"/>
    <p:sldId id="388" r:id="rId23"/>
    <p:sldId id="389" r:id="rId24"/>
    <p:sldId id="390" r:id="rId25"/>
    <p:sldId id="492" r:id="rId26"/>
    <p:sldId id="489" r:id="rId27"/>
    <p:sldId id="49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9" autoAdjust="0"/>
    <p:restoredTop sz="94485"/>
  </p:normalViewPr>
  <p:slideViewPr>
    <p:cSldViewPr snapToGrid="0" snapToObjects="1">
      <p:cViewPr varScale="1">
        <p:scale>
          <a:sx n="113" d="100"/>
          <a:sy n="113" d="100"/>
        </p:scale>
        <p:origin x="22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Population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6.0000000000000001E-3</c:v>
                </c:pt>
                <c:pt idx="1">
                  <c:v>7.0000000000000001E-3</c:v>
                </c:pt>
                <c:pt idx="2">
                  <c:v>8.0000000000000002E-3</c:v>
                </c:pt>
                <c:pt idx="3">
                  <c:v>0.04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A-EE4B-833F-B46015CCD878}"/>
            </c:ext>
          </c:extLst>
        </c:ser>
        <c:ser>
          <c:idx val="1"/>
          <c:order val="1"/>
          <c:tx>
            <c:v>1st degree relatives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7.1999999999999995E-2</c:v>
                </c:pt>
                <c:pt idx="1">
                  <c:v>4.9000000000000002E-2</c:v>
                </c:pt>
                <c:pt idx="2">
                  <c:v>7.1999999999999995E-2</c:v>
                </c:pt>
                <c:pt idx="3">
                  <c:v>0.16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A-EE4B-833F-B46015CCD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20821896"/>
        <c:axId val="2082011224"/>
        <c:axId val="0"/>
      </c:bar3DChart>
      <c:catAx>
        <c:axId val="-212082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082011224"/>
        <c:crosses val="autoZero"/>
        <c:auto val="1"/>
        <c:lblAlgn val="ctr"/>
        <c:lblOffset val="100"/>
        <c:noMultiLvlLbl val="0"/>
      </c:catAx>
      <c:valAx>
        <c:axId val="2082011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AU" sz="2400"/>
                  <a:t>Prevalence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08218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C932-00C5-9A41-9A9B-E0322DA52037}" type="datetimeFigureOut">
              <a:rPr lang="en-US" smtClean="0"/>
              <a:t>7/9/25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142-8B89-8B4D-8086-80C45E07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</a:t>
            </a:r>
            <a:r>
              <a:rPr lang="en-US" baseline="0" dirty="0"/>
              <a:t> we will aim to understand why these statements are 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liability threshold</a:t>
            </a:r>
            <a:r>
              <a:rPr lang="en-US" baseline="0" dirty="0"/>
              <a:t> model is a view of the disease as an extreme expression of a continuous liability.</a:t>
            </a:r>
          </a:p>
          <a:p>
            <a:r>
              <a:rPr lang="en-US" baseline="0" dirty="0"/>
              <a:t>For diseases like T2D or Hypertension, the liability is observed and the diagnosis is based on the observed scaled.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theory I’m going to present today has initially been developed</a:t>
            </a:r>
            <a:r>
              <a:rPr lang="en-US" baseline="0" dirty="0"/>
              <a:t> by Falconer in 1965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1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previously seen that when</a:t>
            </a:r>
            <a:r>
              <a:rPr lang="en-US" baseline="0" dirty="0"/>
              <a:t> a disease has a genetic component, the prevalence among people with affected relatives (</a:t>
            </a:r>
            <a:r>
              <a:rPr lang="en-US" baseline="0" dirty="0" err="1"/>
              <a:t>Pr</a:t>
            </a:r>
            <a:r>
              <a:rPr lang="en-US" baseline="0" dirty="0"/>
              <a:t>) is larger than K. </a:t>
            </a:r>
          </a:p>
          <a:p>
            <a:r>
              <a:rPr lang="en-US" baseline="0" dirty="0"/>
              <a:t>This is can be expressed in two ways in the liability threshold model:</a:t>
            </a:r>
          </a:p>
          <a:p>
            <a:endParaRPr lang="en-US" baseline="0" dirty="0"/>
          </a:p>
          <a:p>
            <a:pPr marL="228600" indent="-228600">
              <a:buAutoNum type="alphaLcParenR"/>
            </a:pPr>
            <a:r>
              <a:rPr lang="en-US" baseline="0" dirty="0"/>
              <a:t>We could either assume that the liability in </a:t>
            </a:r>
            <a:r>
              <a:rPr lang="en-US" baseline="0" dirty="0" err="1"/>
              <a:t>Pr</a:t>
            </a:r>
            <a:r>
              <a:rPr lang="en-US" baseline="0" dirty="0"/>
              <a:t> has a larger mean but the same threshold; or</a:t>
            </a:r>
          </a:p>
          <a:p>
            <a:pPr marL="228600" indent="-228600">
              <a:buAutoNum type="alphaLcParenR"/>
            </a:pPr>
            <a:r>
              <a:rPr lang="en-US" baseline="0" dirty="0"/>
              <a:t>That the mean is the same but </a:t>
            </a:r>
            <a:r>
              <a:rPr lang="en-US" baseline="0" dirty="0" err="1"/>
              <a:t>Pr</a:t>
            </a:r>
            <a:r>
              <a:rPr lang="en-US" baseline="0" dirty="0"/>
              <a:t> has a smaller threshold.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Both approaches are equivalent.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86A-F0FE-9741-95F8-5C6110E10478}" type="datetime1">
              <a:rPr lang="en-AU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9E-58C4-AB49-823E-23529AE7E7D0}" type="datetime1">
              <a:rPr lang="en-AU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8404-ECED-224B-9409-7725E90E6E66}" type="datetime1">
              <a:rPr lang="en-AU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A4C3-AB87-484B-A0C2-0435C47D718B}" type="datetime1">
              <a:rPr lang="en-AU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7D8E-9CF1-384D-943C-A83D8E6D1EE2}" type="datetime1">
              <a:rPr lang="en-AU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53-1574-9848-89C6-580664A5EA78}" type="datetime1">
              <a:rPr lang="en-AU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9831-F677-B047-BDE8-CB048CC745AE}" type="datetime1">
              <a:rPr lang="en-AU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D9E-F90B-434F-98C0-C985A573C988}" type="datetime1">
              <a:rPr lang="en-AU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D3FA-E161-BD4B-8744-56460DEAC96A}" type="datetime1">
              <a:rPr lang="en-AU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A09-FF68-344A-9D0B-4363CAD367F6}" type="datetime1">
              <a:rPr lang="en-AU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AE6-E041-CA4E-B545-991E213FEFA6}" type="datetime1">
              <a:rPr lang="en-AU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6FE1-1340-BB47-9613-810D4DEBAD9B}" type="datetime1">
              <a:rPr lang="en-AU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7"/>
            <a:ext cx="8229600" cy="50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6C9E-1E7D-EC4A-BE25-E2F9FAF35195}" type="datetime1">
              <a:rPr lang="en-AU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4.docx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7289-45CB-F8A5-F3DE-429DD2FE9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81132"/>
            <a:ext cx="7242858" cy="179070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Heritability of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79311-ED9D-F221-8353-21F8D6C6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Prof Loic Yengo</a:t>
            </a:r>
          </a:p>
          <a:p>
            <a:r>
              <a:rPr lang="en-US" dirty="0">
                <a:latin typeface="Century Gothic" panose="020B0502020202020204" pitchFamily="34" charset="0"/>
              </a:rPr>
              <a:t>Genetics &amp; Genomics Winter School</a:t>
            </a:r>
          </a:p>
          <a:p>
            <a:r>
              <a:rPr lang="en-US" dirty="0">
                <a:latin typeface="Century Gothic" panose="020B0502020202020204" pitchFamily="34" charset="0"/>
              </a:rPr>
              <a:t>Group Leader – Statistical Genomics Group</a:t>
            </a:r>
          </a:p>
          <a:p>
            <a:r>
              <a:rPr lang="en-US" dirty="0">
                <a:latin typeface="Century Gothic" panose="020B0502020202020204" pitchFamily="34" charset="0"/>
              </a:rPr>
              <a:t>Institute for Molecular Bioscience</a:t>
            </a:r>
          </a:p>
          <a:p>
            <a:r>
              <a:rPr lang="en-US" dirty="0">
                <a:latin typeface="Century Gothic" panose="020B0502020202020204" pitchFamily="34" charset="0"/>
              </a:rPr>
              <a:t>The University of Queensland</a:t>
            </a:r>
          </a:p>
        </p:txBody>
      </p:sp>
    </p:spTree>
    <p:extLst>
      <p:ext uri="{BB962C8B-B14F-4D97-AF65-F5344CB8AC3E}">
        <p14:creationId xmlns:p14="http://schemas.microsoft.com/office/powerpoint/2010/main" val="174484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 risks to relatives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18146" y="980536"/>
          <a:ext cx="7489133" cy="283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97600" imgH="2349500" progId="Word.Document.12">
                  <p:embed/>
                </p:oleObj>
              </mc:Choice>
              <mc:Fallback>
                <p:oleObj name="Document" r:id="rId2" imgW="6197600" imgH="23495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8146" y="980536"/>
                        <a:ext cx="7489133" cy="283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7368" y="663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4-06-25 at 12.18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4" y="3735181"/>
            <a:ext cx="3676316" cy="3122819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5400000">
            <a:off x="3281949" y="4551950"/>
            <a:ext cx="414417" cy="1176423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4108300" y="4966369"/>
            <a:ext cx="414419" cy="34757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2098844" y="4652213"/>
            <a:ext cx="414419" cy="97589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5157" y="4572001"/>
            <a:ext cx="67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0.5               0.25      0.125    coefficient of relationship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5789" y="3735181"/>
            <a:ext cx="4398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 risk, K = 0.85% </a:t>
            </a:r>
            <a:r>
              <a:rPr lang="en-US" sz="1600" dirty="0" err="1"/>
              <a:t>McGue</a:t>
            </a:r>
            <a:r>
              <a:rPr lang="en-US" sz="1600" dirty="0"/>
              <a:t> et al</a:t>
            </a:r>
          </a:p>
          <a:p>
            <a:r>
              <a:rPr lang="en-US" sz="1600" dirty="0"/>
              <a:t>			 = 0.407% Lichtenstein et al</a:t>
            </a:r>
            <a:r>
              <a:rPr lang="en-US" dirty="0"/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1170" y="5639779"/>
            <a:ext cx="405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Risch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(1990) Linkage Strategies for Genetically Complex Traits AJHG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McGue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et al (1983) Genetic Epidemiology 2: 99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Lichtenstein et al (2006) Recurrence risks for schizophrenia in a Swedish National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Cohort.Psychological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Medicine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2186-818F-6C36-034D-86BE1BA6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6" y="274639"/>
            <a:ext cx="8229600" cy="684175"/>
          </a:xfrm>
        </p:spPr>
        <p:txBody>
          <a:bodyPr/>
          <a:lstStyle/>
          <a:p>
            <a:pPr algn="l"/>
            <a:r>
              <a:rPr lang="en-US" i="0" dirty="0"/>
              <a:t>Books to check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B3DDC-C6D5-8251-06C8-9A623551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03DA3-CCC0-EAE1-D235-30FEB2D0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86" y="1286194"/>
            <a:ext cx="2654300" cy="393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9CA4FD-C500-375E-2FB4-22F6A4C7B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6" y="1336994"/>
            <a:ext cx="30480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13936-9DED-B5B7-A3BE-C893FF3C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486" y="1324294"/>
            <a:ext cx="2667000" cy="3860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EF43AF-0D66-4614-CDEE-F5CDE269B772}"/>
              </a:ext>
            </a:extLst>
          </p:cNvPr>
          <p:cNvSpPr txBox="1"/>
          <p:nvPr/>
        </p:nvSpPr>
        <p:spPr>
          <a:xfrm>
            <a:off x="3533903" y="5181242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Falconer &amp; MacKay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C1E02-D510-16A7-806C-5B396750DAA6}"/>
              </a:ext>
            </a:extLst>
          </p:cNvPr>
          <p:cNvSpPr txBox="1"/>
          <p:nvPr/>
        </p:nvSpPr>
        <p:spPr>
          <a:xfrm>
            <a:off x="785035" y="518124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Lynch &amp; Walsh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F604C-CC9A-BFD8-2E53-9BDCD6E68F80}"/>
              </a:ext>
            </a:extLst>
          </p:cNvPr>
          <p:cNvSpPr txBox="1"/>
          <p:nvPr/>
        </p:nvSpPr>
        <p:spPr>
          <a:xfrm>
            <a:off x="7046344" y="514952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Bulmer</a:t>
            </a:r>
          </a:p>
        </p:txBody>
      </p:sp>
    </p:spTree>
    <p:extLst>
      <p:ext uri="{BB962C8B-B14F-4D97-AF65-F5344CB8AC3E}">
        <p14:creationId xmlns:p14="http://schemas.microsoft.com/office/powerpoint/2010/main" val="361970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0AF2-2679-C1F6-4578-30921FA1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2" y="136524"/>
            <a:ext cx="8229600" cy="684175"/>
          </a:xfrm>
        </p:spPr>
        <p:txBody>
          <a:bodyPr/>
          <a:lstStyle/>
          <a:p>
            <a:r>
              <a:rPr lang="en-US" dirty="0"/>
              <a:t>Generalization to character traits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8DB64-2315-0232-2785-D7DAD497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A8CA8-635E-0866-AF64-E3769273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8992"/>
            <a:ext cx="5597939" cy="5307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2377E-C5AF-3E8F-402D-66F9396A8476}"/>
              </a:ext>
            </a:extLst>
          </p:cNvPr>
          <p:cNvSpPr txBox="1"/>
          <p:nvPr/>
        </p:nvSpPr>
        <p:spPr>
          <a:xfrm>
            <a:off x="6378222" y="1467556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-Same approach</a:t>
            </a:r>
          </a:p>
          <a:p>
            <a:r>
              <a:rPr lang="en-US" dirty="0"/>
              <a:t>-Multiple thresholds</a:t>
            </a:r>
          </a:p>
        </p:txBody>
      </p:sp>
    </p:spTree>
    <p:extLst>
      <p:ext uri="{BB962C8B-B14F-4D97-AF65-F5344CB8AC3E}">
        <p14:creationId xmlns:p14="http://schemas.microsoft.com/office/powerpoint/2010/main" val="69035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i="1" dirty="0"/>
              <a:t>For which disease is the genetic contribution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Lifetime Risk  1%  </a:t>
            </a:r>
          </a:p>
          <a:p>
            <a:pPr marL="0" indent="0">
              <a:buNone/>
            </a:pPr>
            <a:r>
              <a:rPr lang="en-AU" dirty="0"/>
              <a:t>Relative risk to 1</a:t>
            </a:r>
            <a:r>
              <a:rPr lang="en-AU" baseline="30000" dirty="0"/>
              <a:t>st</a:t>
            </a:r>
            <a:r>
              <a:rPr lang="en-AU" dirty="0"/>
              <a:t> degree relatives: 10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Absolute Risk to 1</a:t>
            </a:r>
            <a:r>
              <a:rPr lang="en-AU" baseline="30000" dirty="0">
                <a:solidFill>
                  <a:srgbClr val="FF0000"/>
                </a:solidFill>
              </a:rPr>
              <a:t>st</a:t>
            </a:r>
            <a:r>
              <a:rPr lang="en-AU" dirty="0">
                <a:solidFill>
                  <a:srgbClr val="FF0000"/>
                </a:solidFill>
              </a:rPr>
              <a:t> degree relatives 10%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            </a:t>
            </a:r>
            <a:r>
              <a:rPr lang="en-AU" dirty="0" err="1">
                <a:solidFill>
                  <a:srgbClr val="FF0000"/>
                </a:solidFill>
              </a:rPr>
              <a:t>Vs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/>
              <a:t>Lifetime Risk  15%  </a:t>
            </a:r>
          </a:p>
          <a:p>
            <a:pPr marL="0" indent="0">
              <a:buNone/>
            </a:pPr>
            <a:r>
              <a:rPr lang="en-AU" dirty="0"/>
              <a:t>Relative risk to 1</a:t>
            </a:r>
            <a:r>
              <a:rPr lang="en-AU" baseline="30000" dirty="0"/>
              <a:t>st</a:t>
            </a:r>
            <a:r>
              <a:rPr lang="en-AU" dirty="0"/>
              <a:t> degree relatives: 2</a:t>
            </a:r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Absolute Risk to 1</a:t>
            </a:r>
            <a:r>
              <a:rPr lang="en-AU" baseline="30000" dirty="0">
                <a:solidFill>
                  <a:srgbClr val="FF0000"/>
                </a:solidFill>
              </a:rPr>
              <a:t>st</a:t>
            </a:r>
            <a:r>
              <a:rPr lang="en-AU" dirty="0">
                <a:solidFill>
                  <a:srgbClr val="FF0000"/>
                </a:solidFill>
              </a:rPr>
              <a:t> degree relatives 30%</a:t>
            </a: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AC2C-EA6C-4BBF-8247-3072FD8F2F37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5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Liability threshold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730" y="3475415"/>
            <a:ext cx="83590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Assumption of normality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Only appropriate for multifactorial disease</a:t>
            </a:r>
          </a:p>
          <a:p>
            <a:pPr marL="285750" indent="-285750">
              <a:buFontTx/>
              <a:buChar char="-"/>
            </a:pPr>
            <a:r>
              <a:rPr lang="en-US" dirty="0"/>
              <a:t>i.e. more than a few genes but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have to be highly polygenic</a:t>
            </a:r>
          </a:p>
          <a:p>
            <a:pPr marL="285750" indent="-285750">
              <a:buFontTx/>
              <a:buChar char="-"/>
            </a:pPr>
            <a:r>
              <a:rPr lang="en-US" dirty="0"/>
              <a:t>Key – </a:t>
            </a:r>
            <a:r>
              <a:rPr lang="en-US" dirty="0" err="1"/>
              <a:t>unimodal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AU" dirty="0"/>
              <a:t>Does an underlying normality assumption make sense?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780928"/>
            <a:ext cx="2159977" cy="3209925"/>
            <a:chOff x="89" y="1344"/>
            <a:chExt cx="1360" cy="2022"/>
          </a:xfrm>
        </p:grpSpPr>
        <p:graphicFrame>
          <p:nvGraphicFramePr>
            <p:cNvPr id="934916" name="Object 4"/>
            <p:cNvGraphicFramePr>
              <a:graphicFrameLocks noChangeAspect="1"/>
            </p:cNvGraphicFramePr>
            <p:nvPr/>
          </p:nvGraphicFramePr>
          <p:xfrm>
            <a:off x="89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2733840" imgH="1827000" progId="MSGraph.Chart.8">
                    <p:embed/>
                  </p:oleObj>
                </mc:Choice>
                <mc:Fallback>
                  <p:oleObj name="Chart" r:id="rId2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17" name="Text Box 5"/>
            <p:cNvSpPr txBox="1">
              <a:spLocks noChangeArrowheads="1"/>
            </p:cNvSpPr>
            <p:nvPr/>
          </p:nvSpPr>
          <p:spPr bwMode="auto">
            <a:xfrm>
              <a:off x="89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1 Locus 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3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3 Classes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67744" y="2780928"/>
            <a:ext cx="2158512" cy="3209925"/>
            <a:chOff x="1506" y="1344"/>
            <a:chExt cx="1360" cy="2022"/>
          </a:xfrm>
        </p:grpSpPr>
        <p:graphicFrame>
          <p:nvGraphicFramePr>
            <p:cNvPr id="934919" name="Object 7"/>
            <p:cNvGraphicFramePr>
              <a:graphicFrameLocks noChangeAspect="1"/>
            </p:cNvGraphicFramePr>
            <p:nvPr/>
          </p:nvGraphicFramePr>
          <p:xfrm>
            <a:off x="1506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2733840" imgH="1827000" progId="MSGraph.Chart.8">
                    <p:embed/>
                  </p:oleObj>
                </mc:Choice>
                <mc:Fallback>
                  <p:oleObj name="Chart" r:id="rId4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20" name="Text Box 8"/>
            <p:cNvSpPr txBox="1">
              <a:spLocks noChangeArrowheads="1"/>
            </p:cNvSpPr>
            <p:nvPr/>
          </p:nvSpPr>
          <p:spPr bwMode="auto">
            <a:xfrm>
              <a:off x="1506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2 Locus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9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5 Classes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934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69075"/>
              </p:ext>
            </p:extLst>
          </p:nvPr>
        </p:nvGraphicFramePr>
        <p:xfrm>
          <a:off x="4572000" y="4552577"/>
          <a:ext cx="215997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2733840" imgH="1827000" progId="MSGraph.Chart.8">
                  <p:embed/>
                </p:oleObj>
              </mc:Choice>
              <mc:Fallback>
                <p:oleObj name="Chart" r:id="rId6" imgW="2733840" imgH="18270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52577"/>
                        <a:ext cx="2159977" cy="1438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23" name="Text Box 11"/>
          <p:cNvSpPr txBox="1">
            <a:spLocks noChangeArrowheads="1"/>
          </p:cNvSpPr>
          <p:nvPr/>
        </p:nvSpPr>
        <p:spPr bwMode="auto">
          <a:xfrm>
            <a:off x="4572000" y="2780928"/>
            <a:ext cx="2159977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3 Locus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noProof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27 Genotypes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noProof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7 Classes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985488" y="2780928"/>
            <a:ext cx="2158512" cy="3209925"/>
            <a:chOff x="4401" y="1344"/>
            <a:chExt cx="1360" cy="2022"/>
          </a:xfrm>
        </p:grpSpPr>
        <p:graphicFrame>
          <p:nvGraphicFramePr>
            <p:cNvPr id="934925" name="Object 13"/>
            <p:cNvGraphicFramePr>
              <a:graphicFrameLocks noChangeAspect="1"/>
            </p:cNvGraphicFramePr>
            <p:nvPr/>
          </p:nvGraphicFramePr>
          <p:xfrm>
            <a:off x="4401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8" imgW="2733840" imgH="1827000" progId="MSGraph.Chart.8">
                    <p:embed/>
                  </p:oleObj>
                </mc:Choice>
                <mc:Fallback>
                  <p:oleObj name="Chart" r:id="rId8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26" name="Text Box 14"/>
            <p:cNvSpPr txBox="1">
              <a:spLocks noChangeArrowheads="1"/>
            </p:cNvSpPr>
            <p:nvPr/>
          </p:nvSpPr>
          <p:spPr bwMode="auto">
            <a:xfrm>
              <a:off x="4401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4 Locus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81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9 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Classes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91680" y="134076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Assumes approximately normal distribution of liability </a:t>
            </a:r>
          </a:p>
          <a:p>
            <a:r>
              <a:rPr lang="en-AU" dirty="0"/>
              <a:t>Makes sense for many genetic variants and environmental/noise factors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Each Locus has alleles R and r, R = risk alleles.</a:t>
            </a:r>
          </a:p>
          <a:p>
            <a:r>
              <a:rPr lang="en-AU" dirty="0"/>
              <a:t>Each class has a different count of number of risk alleles</a:t>
            </a:r>
          </a:p>
        </p:txBody>
      </p:sp>
    </p:spTree>
    <p:extLst>
      <p:ext uri="{BB962C8B-B14F-4D97-AF65-F5344CB8AC3E}">
        <p14:creationId xmlns:p14="http://schemas.microsoft.com/office/powerpoint/2010/main" val="176833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34922" grpId="0"/>
      <p:bldP spid="9349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Falconer (1965)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66" y="3514414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relatives of affected individuals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4933" y="408208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</a:t>
            </a:r>
            <a:r>
              <a:rPr lang="en-US" baseline="-25000" dirty="0"/>
              <a:t>R</a:t>
            </a:r>
            <a:r>
              <a:rPr lang="en-US" dirty="0"/>
              <a:t> affected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46704" y="4562821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46704" y="3072275"/>
            <a:ext cx="324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of relatives to affected individuals </a:t>
            </a:r>
            <a:r>
              <a:rPr lang="en-US" dirty="0" err="1"/>
              <a:t>a</a:t>
            </a:r>
            <a:r>
              <a:rPr lang="en-US" baseline="-25000" dirty="0" err="1"/>
              <a:t>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4479" y="3514414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527" y="6021659"/>
            <a:ext cx="811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normal distribution theory what percentage of the variance in liability is attributable to genetic factors given K, K</a:t>
            </a:r>
            <a:r>
              <a:rPr lang="en-US" baseline="-25000" dirty="0"/>
              <a:t>R</a:t>
            </a:r>
            <a:r>
              <a:rPr lang="en-US" dirty="0"/>
              <a:t> and </a:t>
            </a:r>
            <a:r>
              <a:rPr lang="en-US" dirty="0" err="1"/>
              <a:t>a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1246856"/>
            <a:ext cx="4097368" cy="3547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7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68967" y="2562491"/>
            <a:ext cx="4102749" cy="1164982"/>
            <a:chOff x="4368966" y="2562490"/>
            <a:chExt cx="4102749" cy="1164982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 = Proportion of the population that are diseased</a:t>
              </a:r>
            </a:p>
          </p:txBody>
        </p:sp>
        <p:sp>
          <p:nvSpPr>
            <p:cNvPr id="9" name="Left Arrow 8"/>
            <p:cNvSpPr/>
            <p:nvPr/>
          </p:nvSpPr>
          <p:spPr>
            <a:xfrm rot="19084327" flipV="1">
              <a:off x="4368966" y="3658839"/>
              <a:ext cx="1409284" cy="68633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4281" y="4283640"/>
            <a:ext cx="1738471" cy="2004280"/>
            <a:chOff x="4364279" y="4283640"/>
            <a:chExt cx="1738470" cy="2004280"/>
          </a:xfrm>
        </p:grpSpPr>
        <p:sp>
          <p:nvSpPr>
            <p:cNvPr id="10" name="TextBox 9"/>
            <p:cNvSpPr txBox="1"/>
            <p:nvPr/>
          </p:nvSpPr>
          <p:spPr>
            <a:xfrm>
              <a:off x="4412334" y="5918588"/>
              <a:ext cx="16904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 = threshold  </a:t>
              </a:r>
            </a:p>
          </p:txBody>
        </p:sp>
        <p:sp>
          <p:nvSpPr>
            <p:cNvPr id="11" name="Left Arrow 10"/>
            <p:cNvSpPr/>
            <p:nvPr/>
          </p:nvSpPr>
          <p:spPr>
            <a:xfrm rot="5400000">
              <a:off x="3570832" y="5077087"/>
              <a:ext cx="1634948" cy="48054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6854" y="1654364"/>
            <a:ext cx="2237351" cy="2214202"/>
            <a:chOff x="4576854" y="1654363"/>
            <a:chExt cx="2237350" cy="2214202"/>
          </a:xfrm>
        </p:grpSpPr>
        <p:sp>
          <p:nvSpPr>
            <p:cNvPr id="12" name="TextBox 11"/>
            <p:cNvSpPr txBox="1"/>
            <p:nvPr/>
          </p:nvSpPr>
          <p:spPr>
            <a:xfrm>
              <a:off x="4852751" y="1654363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 = density at t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656009" y="2856109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6434" y="4292403"/>
            <a:ext cx="3767321" cy="1034315"/>
            <a:chOff x="4526433" y="4267666"/>
            <a:chExt cx="3767321" cy="1034314"/>
          </a:xfrm>
        </p:grpSpPr>
        <p:sp>
          <p:nvSpPr>
            <p:cNvPr id="14" name="Left Arrow 13"/>
            <p:cNvSpPr/>
            <p:nvPr/>
          </p:nvSpPr>
          <p:spPr>
            <a:xfrm rot="5400000">
              <a:off x="4375228" y="4418871"/>
              <a:ext cx="348130" cy="45719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6433" y="4655650"/>
              <a:ext cx="3767321" cy="64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 = mean phenotypic liability of the diseased group 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/>
          <p:cNvSpPr/>
          <p:nvPr/>
        </p:nvSpPr>
        <p:spPr>
          <a:xfrm rot="5400000" flipH="1">
            <a:off x="4243514" y="4294482"/>
            <a:ext cx="164198" cy="45720"/>
          </a:xfrm>
          <a:prstGeom prst="lef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Liability Threshold Model </a:t>
            </a:r>
            <a:br>
              <a:rPr lang="en-US" dirty="0"/>
            </a:br>
            <a:r>
              <a:rPr lang="en-US" dirty="0"/>
              <a:t>–truncated normal distribution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135123"/>
            <a:ext cx="467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Φ</a:t>
            </a:r>
            <a:r>
              <a:rPr lang="en-US" dirty="0">
                <a:solidFill>
                  <a:srgbClr val="0000FF"/>
                </a:solidFill>
              </a:rPr>
              <a:t>(x) =cumulative density until liability x</a:t>
            </a:r>
          </a:p>
          <a:p>
            <a:r>
              <a:rPr lang="en-US" dirty="0">
                <a:solidFill>
                  <a:srgbClr val="0000FF"/>
                </a:solidFill>
              </a:rPr>
              <a:t>standard normal distribution function</a:t>
            </a:r>
          </a:p>
          <a:p>
            <a:r>
              <a:rPr lang="en-US" dirty="0" err="1">
                <a:solidFill>
                  <a:srgbClr val="0000FF"/>
                </a:solidFill>
              </a:rPr>
              <a:t>ϕ</a:t>
            </a:r>
            <a:r>
              <a:rPr lang="en-US" dirty="0">
                <a:solidFill>
                  <a:srgbClr val="0000FF"/>
                </a:solidFill>
              </a:rPr>
              <a:t> (x) = probability density at x</a:t>
            </a:r>
          </a:p>
          <a:p>
            <a:r>
              <a:rPr lang="en-US" dirty="0">
                <a:solidFill>
                  <a:srgbClr val="0000FF"/>
                </a:solidFill>
              </a:rPr>
              <a:t>Phi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2823" y="3582730"/>
            <a:ext cx="285093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K= 1-Φ(t) = 1-pnorm(t)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03" y="5418773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/>
              <a:t>= 	 ((1-k)</a:t>
            </a:r>
            <a:r>
              <a:rPr lang="en-US" dirty="0">
                <a:solidFill>
                  <a:srgbClr val="0000FF"/>
                </a:solidFill>
              </a:rPr>
              <a:t>, where </a:t>
            </a:r>
            <a:r>
              <a:rPr lang="en-US" dirty="0"/>
              <a:t>k = 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-t)	</a:t>
            </a:r>
          </a:p>
        </p:txBody>
      </p:sp>
      <p:pic>
        <p:nvPicPr>
          <p:cNvPr id="27" name="Picture 26" descr="Screen Shot 2014-06-23 at 6.2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" y="5972052"/>
            <a:ext cx="429260" cy="370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3408706"/>
            <a:ext cx="199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Standard</a:t>
            </a:r>
          </a:p>
          <a:p>
            <a:r>
              <a:rPr lang="en-US" dirty="0">
                <a:solidFill>
                  <a:srgbClr val="0000FF"/>
                </a:solidFill>
              </a:rPr>
              <a:t>Deviation =1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σ</a:t>
            </a:r>
            <a:r>
              <a:rPr lang="en-US" baseline="-25000" dirty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= 1</a:t>
            </a:r>
          </a:p>
          <a:p>
            <a:endParaRPr lang="en-US" dirty="0"/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6" y="1996458"/>
            <a:ext cx="3017853" cy="26125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19243" y="2654547"/>
            <a:ext cx="4074512" cy="1085530"/>
            <a:chOff x="4397203" y="2562490"/>
            <a:chExt cx="4074512" cy="1085530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 = Proportion of the population that are diseased</a:t>
              </a:r>
            </a:p>
          </p:txBody>
        </p:sp>
        <p:sp>
          <p:nvSpPr>
            <p:cNvPr id="9" name="Left Arrow 8"/>
            <p:cNvSpPr/>
            <p:nvPr/>
          </p:nvSpPr>
          <p:spPr>
            <a:xfrm rot="19084327">
              <a:off x="4397203" y="3534078"/>
              <a:ext cx="1306950" cy="113942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87051" y="4424647"/>
            <a:ext cx="37673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= mean phenotypic liability of the diseased group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8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398894" y="1427966"/>
            <a:ext cx="4039377" cy="2523535"/>
            <a:chOff x="4398894" y="1427966"/>
            <a:chExt cx="4039377" cy="2523535"/>
          </a:xfrm>
        </p:grpSpPr>
        <p:sp>
          <p:nvSpPr>
            <p:cNvPr id="12" name="TextBox 11"/>
            <p:cNvSpPr txBox="1"/>
            <p:nvPr/>
          </p:nvSpPr>
          <p:spPr>
            <a:xfrm>
              <a:off x="4625959" y="1427966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 = density at t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478049" y="2939045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5959" y="1792944"/>
              <a:ext cx="3812312" cy="646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z =  </a:t>
              </a:r>
              <a:r>
                <a:rPr lang="en-US" dirty="0" err="1">
                  <a:solidFill>
                    <a:srgbClr val="0000FF"/>
                  </a:solidFill>
                </a:rPr>
                <a:t>ϕ</a:t>
              </a:r>
              <a:r>
                <a:rPr lang="en-US" dirty="0">
                  <a:solidFill>
                    <a:srgbClr val="0000FF"/>
                  </a:solidFill>
                </a:rPr>
                <a:t> (t)                      = </a:t>
              </a:r>
              <a:r>
                <a:rPr lang="en-US" dirty="0" err="1">
                  <a:solidFill>
                    <a:srgbClr val="0000FF"/>
                  </a:solidFill>
                </a:rPr>
                <a:t>dnorm</a:t>
              </a:r>
              <a:r>
                <a:rPr lang="en-US" dirty="0">
                  <a:solidFill>
                    <a:srgbClr val="0000FF"/>
                  </a:solidFill>
                </a:rPr>
                <a:t>(t)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87051" y="5052487"/>
            <a:ext cx="387594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i= z/K  “selection intensity”</a:t>
            </a:r>
          </a:p>
        </p:txBody>
      </p:sp>
      <p:pic>
        <p:nvPicPr>
          <p:cNvPr id="18" name="Picture 17" descr="Screen Shot 2014-06-25 at 6.00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24" y="1792944"/>
            <a:ext cx="988227" cy="6130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070490" y="4306165"/>
            <a:ext cx="6133340" cy="2410022"/>
            <a:chOff x="3070490" y="4306165"/>
            <a:chExt cx="6133340" cy="2410022"/>
          </a:xfrm>
        </p:grpSpPr>
        <p:sp>
          <p:nvSpPr>
            <p:cNvPr id="11" name="Left Arrow 10"/>
            <p:cNvSpPr/>
            <p:nvPr/>
          </p:nvSpPr>
          <p:spPr>
            <a:xfrm rot="5400000">
              <a:off x="3395122" y="5099611"/>
              <a:ext cx="1634948" cy="48055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6623" y="5602720"/>
              <a:ext cx="169041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 = threshold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6623" y="5977523"/>
              <a:ext cx="3360088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t=  Φ</a:t>
              </a:r>
              <a:r>
                <a:rPr lang="en-US" baseline="30000" dirty="0">
                  <a:solidFill>
                    <a:srgbClr val="0000FF"/>
                  </a:solidFill>
                </a:rPr>
                <a:t>-1</a:t>
              </a:r>
              <a:r>
                <a:rPr lang="en-US" dirty="0">
                  <a:solidFill>
                    <a:srgbClr val="0000FF"/>
                  </a:solidFill>
                </a:rPr>
                <a:t>(1-K)  = </a:t>
              </a:r>
              <a:r>
                <a:rPr lang="en-US" dirty="0" err="1">
                  <a:solidFill>
                    <a:srgbClr val="0000FF"/>
                  </a:solidFill>
                </a:rPr>
                <a:t>qnorm</a:t>
              </a:r>
              <a:r>
                <a:rPr lang="en-US" dirty="0">
                  <a:solidFill>
                    <a:srgbClr val="0000FF"/>
                  </a:solidFill>
                </a:rPr>
                <a:t>(1-K)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0490" y="6346855"/>
              <a:ext cx="613334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Inverse standard normal distribution (</a:t>
              </a:r>
              <a:r>
                <a:rPr lang="en-US" dirty="0" err="1">
                  <a:solidFill>
                    <a:srgbClr val="0000FF"/>
                  </a:solidFill>
                </a:rPr>
                <a:t>probit</a:t>
              </a:r>
              <a:r>
                <a:rPr lang="en-US" dirty="0">
                  <a:solidFill>
                    <a:srgbClr val="0000FF"/>
                  </a:solidFill>
                </a:rPr>
                <a:t>) function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1" animBg="1"/>
      <p:bldP spid="16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Falconer (1965)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466279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94595" y="2963039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1269992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means for the same threshold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6959" y="2949384"/>
            <a:ext cx="259452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thresholds when </a:t>
            </a:r>
            <a:r>
              <a:rPr lang="en-US" dirty="0" err="1"/>
              <a:t>standardised</a:t>
            </a:r>
            <a:r>
              <a:rPr lang="en-US" dirty="0"/>
              <a:t> to have the same mean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3357" y="4228047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585266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-m = t-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0270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91 769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90" y="4954599"/>
            <a:ext cx="878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difference in thresholds, and given known additive genetic relationship between relatives, what proportion of the total variance must be due to genetic factors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148" y="1883776"/>
            <a:ext cx="85130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lecture, we will show why these statements are consistent :</a:t>
            </a:r>
          </a:p>
          <a:p>
            <a:endParaRPr lang="en-US" dirty="0"/>
          </a:p>
          <a:p>
            <a:r>
              <a:rPr lang="en-US" dirty="0"/>
              <a:t>If a disease affects 1% of the population and has heritability 80%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If an individual is affected  ~8% of his/her siblings affected </a:t>
            </a:r>
          </a:p>
          <a:p>
            <a:endParaRPr lang="en-US" dirty="0"/>
          </a:p>
          <a:p>
            <a:r>
              <a:rPr lang="en-US" dirty="0"/>
              <a:t>	If an MZ twin is affected  ~50% of their co-twins are affected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144000" cy="831813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heritability of liability using regression theory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 = phenotypic liability for individuals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phenotypic liability for relatives of Y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Y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affected individuals Y = i </a:t>
            </a:r>
          </a:p>
          <a:p>
            <a:pPr marL="0" indent="0">
              <a:buNone/>
            </a:pPr>
            <a:r>
              <a:rPr lang="en-US" sz="2000" dirty="0"/>
              <a:t>Expected phenotypic liability of relatives of those affected</a:t>
            </a:r>
          </a:p>
          <a:p>
            <a:pPr marL="0" indent="0">
              <a:buNone/>
            </a:pPr>
            <a:r>
              <a:rPr lang="en-US" sz="2000" dirty="0"/>
              <a:t>E(Y</a:t>
            </a:r>
            <a:r>
              <a:rPr lang="en-US" sz="2000" baseline="-25000" dirty="0"/>
              <a:t>R</a:t>
            </a:r>
            <a:r>
              <a:rPr lang="en-US" sz="2000" dirty="0"/>
              <a:t>|Y&gt;t) 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i="1" baseline="-25000" dirty="0"/>
              <a:t> </a:t>
            </a:r>
            <a:r>
              <a:rPr lang="en-US" sz="2000" dirty="0"/>
              <a:t>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dirty="0"/>
              <a:t>-</a:t>
            </a:r>
            <a:r>
              <a:rPr lang="en-US" sz="2000" i="1" dirty="0"/>
              <a:t>m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		Substitute							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i="1" dirty="0"/>
              <a:t>i</a:t>
            </a:r>
          </a:p>
          <a:p>
            <a:pPr marL="0" indent="0">
              <a:buNone/>
            </a:pPr>
            <a:r>
              <a:rPr lang="en-US" sz="2000" i="1" dirty="0"/>
              <a:t>		</a:t>
            </a:r>
          </a:p>
          <a:p>
            <a:pPr marL="0" indent="0">
              <a:buNone/>
            </a:pPr>
            <a:r>
              <a:rPr lang="en-US" sz="2000" i="1" dirty="0"/>
              <a:t>		Rearrange							h</a:t>
            </a:r>
            <a:r>
              <a:rPr lang="en-US" sz="2000" baseline="30000" dirty="0"/>
              <a:t>2 </a:t>
            </a:r>
            <a:r>
              <a:rPr lang="en-US" sz="2000" dirty="0"/>
              <a:t>=(</a:t>
            </a:r>
            <a:r>
              <a:rPr lang="en-US" sz="2000" i="1" dirty="0"/>
              <a:t>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)</a:t>
            </a:r>
            <a:r>
              <a:rPr lang="en-US" sz="2000" i="1" dirty="0"/>
              <a:t>/</a:t>
            </a:r>
            <a:r>
              <a:rPr lang="en-US" sz="2000" i="1" dirty="0" err="1"/>
              <a:t>ia</a:t>
            </a:r>
            <a:r>
              <a:rPr lang="en-US" sz="2000" i="1" baseline="-25000" dirty="0" err="1"/>
              <a:t>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61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91 769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79701" y="958813"/>
            <a:ext cx="1814815" cy="1576611"/>
            <a:chOff x="7014710" y="2417147"/>
            <a:chExt cx="1814814" cy="1576611"/>
          </a:xfrm>
        </p:grpSpPr>
        <p:grpSp>
          <p:nvGrpSpPr>
            <p:cNvPr id="10" name="Group 9"/>
            <p:cNvGrpSpPr/>
            <p:nvPr/>
          </p:nvGrpSpPr>
          <p:grpSpPr>
            <a:xfrm>
              <a:off x="7014710" y="2417147"/>
              <a:ext cx="1814814" cy="1576611"/>
              <a:chOff x="7014710" y="2417147"/>
              <a:chExt cx="1814814" cy="1576611"/>
            </a:xfrm>
          </p:grpSpPr>
          <p:pic>
            <p:nvPicPr>
              <p:cNvPr id="15" name="Picture 14" descr="Screen Shot 2014-06-23 at 4.04.37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710" y="2417147"/>
                <a:ext cx="1469415" cy="120728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flipH="1">
                <a:off x="8308059" y="2818190"/>
                <a:ext cx="223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84125" y="3087523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10030" y="3456855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08059" y="3624426"/>
                <a:ext cx="224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i</a:t>
                </a:r>
                <a:endParaRPr lang="en-US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8102441" y="3052855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7" idx="1"/>
            </p:cNvCxnSpPr>
            <p:nvPr/>
          </p:nvCxnSpPr>
          <p:spPr>
            <a:xfrm flipH="1">
              <a:off x="8187108" y="3272189"/>
              <a:ext cx="297017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896823" y="3443159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0"/>
            </p:cNvCxnSpPr>
            <p:nvPr/>
          </p:nvCxnSpPr>
          <p:spPr>
            <a:xfrm flipH="1" flipV="1">
              <a:off x="8187107" y="3456856"/>
              <a:ext cx="233176" cy="1675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8023775" y="938154"/>
            <a:ext cx="0" cy="100744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8967" y="1858386"/>
            <a:ext cx="2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made by Falconer (1965)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221" y="1139524"/>
            <a:ext cx="8412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Assumption: </a:t>
            </a:r>
            <a:r>
              <a:rPr lang="en-US" dirty="0">
                <a:solidFill>
                  <a:srgbClr val="0000FF"/>
                </a:solidFill>
              </a:rPr>
              <a:t>Covariance between relatives reflects only shared additive genetic effects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Check: </a:t>
            </a:r>
            <a:r>
              <a:rPr lang="en-US" dirty="0">
                <a:solidFill>
                  <a:srgbClr val="0000FF"/>
                </a:solidFill>
              </a:rPr>
              <a:t>Use different types of relatives with different 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i="1" baseline="-25000" dirty="0" err="1">
                <a:solidFill>
                  <a:srgbClr val="0000FF"/>
                </a:solidFill>
              </a:rPr>
              <a:t>R</a:t>
            </a:r>
            <a:r>
              <a:rPr lang="en-US" i="1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and different </a:t>
            </a:r>
            <a:r>
              <a:rPr lang="en-US" i="1" dirty="0" err="1">
                <a:solidFill>
                  <a:srgbClr val="0000FF"/>
                </a:solidFill>
              </a:rPr>
              <a:t>u</a:t>
            </a:r>
            <a:r>
              <a:rPr lang="en-US" i="1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(dominance coefficient) and different shared environment to see consistency of estimates of h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706" y="4137115"/>
            <a:ext cx="83630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Assumption: </a:t>
            </a:r>
            <a:r>
              <a:rPr lang="en-US" dirty="0">
                <a:solidFill>
                  <a:srgbClr val="0000FF"/>
                </a:solidFill>
              </a:rPr>
              <a:t>Phenotypic variance in relatives is unaffected by ascertainment on affected </a:t>
            </a:r>
            <a:r>
              <a:rPr lang="en-US" dirty="0" err="1">
                <a:solidFill>
                  <a:srgbClr val="0000FF"/>
                </a:solidFill>
              </a:rPr>
              <a:t>probands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       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5353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Accounting for reduction in variance in relatives as a result of ascertainment on affected individuals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1084" y="1655882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/>
              <a:t>= 	 ((1-k)</a:t>
            </a:r>
            <a:r>
              <a:rPr lang="en-US" dirty="0">
                <a:solidFill>
                  <a:srgbClr val="0000FF"/>
                </a:solidFill>
              </a:rPr>
              <a:t>, where </a:t>
            </a:r>
            <a:r>
              <a:rPr lang="en-US" dirty="0"/>
              <a:t>k = 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-t)	</a:t>
            </a:r>
          </a:p>
        </p:txBody>
      </p:sp>
      <p:pic>
        <p:nvPicPr>
          <p:cNvPr id="12" name="Picture 11" descr="Screen Shot 2014-06-23 at 6.2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2" y="2210001"/>
            <a:ext cx="429260" cy="3700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375635" y="2047410"/>
            <a:ext cx="1379400" cy="65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71085" y="2848411"/>
            <a:ext cx="4941751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relatives of diseased individuals</a:t>
            </a:r>
          </a:p>
          <a:p>
            <a:r>
              <a:rPr lang="en-US" dirty="0"/>
              <a:t>V(Y</a:t>
            </a:r>
            <a:r>
              <a:rPr lang="en-US" baseline="-25000" dirty="0"/>
              <a:t>R</a:t>
            </a:r>
            <a:r>
              <a:rPr lang="en-US" dirty="0"/>
              <a:t>|Y&gt;t) = V(Y</a:t>
            </a:r>
            <a:r>
              <a:rPr lang="en-US" baseline="-25000" dirty="0"/>
              <a:t>R</a:t>
            </a:r>
            <a:r>
              <a:rPr lang="en-US" dirty="0"/>
              <a:t>)-</a:t>
            </a:r>
            <a:r>
              <a:rPr lang="en-US" dirty="0" err="1"/>
              <a:t>kCov</a:t>
            </a:r>
            <a:r>
              <a:rPr lang="en-US" dirty="0"/>
              <a:t>(Y</a:t>
            </a:r>
            <a:r>
              <a:rPr lang="en-US" baseline="-25000" dirty="0"/>
              <a:t>R</a:t>
            </a:r>
            <a:r>
              <a:rPr lang="en-US" dirty="0"/>
              <a:t>,Y)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                           </a:t>
            </a:r>
            <a:r>
              <a:rPr lang="en-US" dirty="0"/>
              <a:t>=   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33" y="2579212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33" y="4021275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21277"/>
              </p:ext>
            </p:extLst>
          </p:nvPr>
        </p:nvGraphicFramePr>
        <p:xfrm>
          <a:off x="4367067" y="3705839"/>
          <a:ext cx="527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0500" imgH="342900" progId="Word.Document.12">
                  <p:embed/>
                </p:oleObj>
              </mc:Choice>
              <mc:Fallback>
                <p:oleObj name="Document" r:id="rId4" imgW="52705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7067" y="3705839"/>
                        <a:ext cx="5270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Reich et al: heritability of liability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979246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030962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657196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40199" y="2535995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958814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means for the same threshold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6201" y="2219009"/>
            <a:ext cx="25945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thresholds when </a:t>
            </a:r>
            <a:r>
              <a:rPr lang="en-US" dirty="0" err="1"/>
              <a:t>standardised</a:t>
            </a:r>
            <a:r>
              <a:rPr lang="en-US" dirty="0"/>
              <a:t> to have the mean 0 and variance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2389" y="4043381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5" y="2395386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7220" y="4043381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773024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-m = t-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4131"/>
              </p:ext>
            </p:extLst>
          </p:nvPr>
        </p:nvGraphicFramePr>
        <p:xfrm>
          <a:off x="3193673" y="4773025"/>
          <a:ext cx="3087055" cy="40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0500" imgH="685800" progId="Word.Document.12">
                  <p:embed/>
                </p:oleObj>
              </mc:Choice>
              <mc:Fallback>
                <p:oleObj name="Document" r:id="rId4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3673" y="4773025"/>
                        <a:ext cx="3087055" cy="401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Reich et al: heritability of liability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" y="958814"/>
            <a:ext cx="9237579" cy="4335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Y = phenotypic liability for individuals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phenotypic liability for relatives of those with 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Y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affected individuals Y = i </a:t>
            </a:r>
          </a:p>
          <a:p>
            <a:pPr marL="0" indent="0">
              <a:buNone/>
            </a:pPr>
            <a:r>
              <a:rPr lang="en-US" sz="2000" dirty="0"/>
              <a:t>Expected phenotypic liability of relatives of those affected</a:t>
            </a:r>
          </a:p>
          <a:p>
            <a:pPr marL="0" indent="0">
              <a:buNone/>
            </a:pPr>
            <a:r>
              <a:rPr lang="en-US" sz="2000" dirty="0"/>
              <a:t>E(Y</a:t>
            </a:r>
            <a:r>
              <a:rPr lang="en-US" sz="2000" baseline="-25000" dirty="0"/>
              <a:t>R</a:t>
            </a:r>
            <a:r>
              <a:rPr lang="en-US" sz="2000" dirty="0"/>
              <a:t>|Y&gt;t) 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dirty="0"/>
              <a:t>-</a:t>
            </a:r>
            <a:r>
              <a:rPr lang="en-US" sz="2000" i="1" dirty="0"/>
              <a:t>m</a:t>
            </a:r>
            <a:r>
              <a:rPr lang="en-US" sz="2000" dirty="0"/>
              <a:t> = 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		Substitute  									</a:t>
            </a:r>
          </a:p>
          <a:p>
            <a:pPr marL="0" indent="0">
              <a:buNone/>
            </a:pPr>
            <a:r>
              <a:rPr lang="en-US" sz="2000" i="1" dirty="0"/>
              <a:t>		</a:t>
            </a:r>
          </a:p>
          <a:p>
            <a:pPr marL="0" indent="0">
              <a:buNone/>
            </a:pPr>
            <a:r>
              <a:rPr lang="en-US" sz="2000" i="1" dirty="0"/>
              <a:t>		Rearrange							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32737"/>
              </p:ext>
            </p:extLst>
          </p:nvPr>
        </p:nvGraphicFramePr>
        <p:xfrm>
          <a:off x="2292615" y="4518335"/>
          <a:ext cx="4494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0500" imgH="812800" progId="Word.Document.12">
                  <p:embed/>
                </p:oleObj>
              </mc:Choice>
              <mc:Fallback>
                <p:oleObj name="Document" r:id="rId2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2615" y="4518335"/>
                        <a:ext cx="44942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8815"/>
              </p:ext>
            </p:extLst>
          </p:nvPr>
        </p:nvGraphicFramePr>
        <p:xfrm>
          <a:off x="2412791" y="3298549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270500" imgH="685800" progId="Word.Document.12">
                  <p:embed/>
                </p:oleObj>
              </mc:Choice>
              <mc:Fallback>
                <p:oleObj name="Document" r:id="rId4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2791" y="3298549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67826"/>
              </p:ext>
            </p:extLst>
          </p:nvPr>
        </p:nvGraphicFramePr>
        <p:xfrm>
          <a:off x="2292615" y="3986455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270500" imgH="685800" progId="Word.Document.12">
                  <p:embed/>
                </p:oleObj>
              </mc:Choice>
              <mc:Fallback>
                <p:oleObj name="Document" r:id="rId6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2615" y="3986455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80210"/>
              </p:ext>
            </p:extLst>
          </p:nvPr>
        </p:nvGraphicFramePr>
        <p:xfrm>
          <a:off x="5267158" y="5715951"/>
          <a:ext cx="4494679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270500" imgH="812800" progId="Word.Document.12">
                  <p:embed/>
                </p:oleObj>
              </mc:Choice>
              <mc:Fallback>
                <p:oleObj name="Document" r:id="rId8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7158" y="5715951"/>
                        <a:ext cx="4494679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5753188"/>
            <a:ext cx="647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useful – calculation of 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when K and h</a:t>
            </a:r>
            <a:r>
              <a:rPr lang="en-US" baseline="30000" dirty="0"/>
              <a:t>2</a:t>
            </a:r>
            <a:r>
              <a:rPr lang="en-US" dirty="0"/>
              <a:t> are known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GREML: h</a:t>
            </a:r>
            <a:r>
              <a:rPr lang="en-US" baseline="30000" dirty="0"/>
              <a:t>2</a:t>
            </a:r>
            <a:r>
              <a:rPr lang="en-US" dirty="0"/>
              <a:t>-SNP for disease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5151" y="1185127"/>
            <a:ext cx="5021765" cy="5344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Observations are on disease scale but heritability is most interpretable on the liability scale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Case-control samples are ascertained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Differences between case and control samples may reflect artefacts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86916" y="1092318"/>
            <a:ext cx="3747843" cy="5344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</a:rPr>
              <a:t>Use linear regression</a:t>
            </a:r>
          </a:p>
          <a:p>
            <a:r>
              <a:rPr lang="en-AU" sz="2000" dirty="0">
                <a:solidFill>
                  <a:srgbClr val="FF0000"/>
                </a:solidFill>
              </a:rPr>
              <a:t>Estimate on observed scale</a:t>
            </a:r>
          </a:p>
          <a:p>
            <a:r>
              <a:rPr lang="en-AU" sz="2000" dirty="0">
                <a:solidFill>
                  <a:srgbClr val="FF0000"/>
                </a:solidFill>
              </a:rPr>
              <a:t>Transform to Liability scale via Robertson Transformation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000" dirty="0">
                <a:solidFill>
                  <a:srgbClr val="FF0000"/>
                </a:solidFill>
              </a:rPr>
              <a:t>Up date transformation</a:t>
            </a:r>
          </a:p>
          <a:p>
            <a:pPr marL="0" indent="0">
              <a:buNone/>
            </a:pPr>
            <a:endParaRPr lang="en-AU" sz="2000" dirty="0"/>
          </a:p>
          <a:p>
            <a:endParaRPr lang="en-AU" sz="2000" dirty="0">
              <a:solidFill>
                <a:srgbClr val="FF0000"/>
              </a:solidFill>
            </a:endParaRPr>
          </a:p>
          <a:p>
            <a:endParaRPr lang="en-AU" sz="2000" dirty="0">
              <a:solidFill>
                <a:srgbClr val="FF0000"/>
              </a:solidFill>
            </a:endParaRPr>
          </a:p>
          <a:p>
            <a:r>
              <a:rPr lang="en-AU" sz="2000" dirty="0">
                <a:solidFill>
                  <a:srgbClr val="FF0000"/>
                </a:solidFill>
              </a:rPr>
              <a:t>Very stringent QC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09763" y="6400349"/>
            <a:ext cx="955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Lee et al (2011) Estimating missing heritability for Disease from GWAS AJHG</a:t>
            </a:r>
          </a:p>
          <a:p>
            <a:pPr algn="ctr"/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Lee et al (2013) Estimation and partition of polygenic variation captured by common SNPs for AD, MS &amp; Endo, HMG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2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i="1" dirty="0"/>
              <a:t>Ascertainment in case-control studies</a:t>
            </a: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0" y="1916832"/>
            <a:ext cx="4968552" cy="2664296"/>
            <a:chOff x="457200" y="1524000"/>
            <a:chExt cx="4953000" cy="4343400"/>
          </a:xfrm>
        </p:grpSpPr>
        <p:sp>
          <p:nvSpPr>
            <p:cNvPr id="5" name="Rectangle 4"/>
            <p:cNvSpPr/>
            <p:nvPr/>
          </p:nvSpPr>
          <p:spPr>
            <a:xfrm>
              <a:off x="12192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Unaffected (1-K)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affected (K)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5600" y="4343400"/>
              <a:ext cx="6858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x</a:t>
              </a:r>
              <a:endParaRPr lang="en-A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7200" y="1524000"/>
              <a:ext cx="458152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725" y="1533525"/>
              <a:ext cx="4572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09950" y="2667000"/>
              <a:ext cx="171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z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2313" y="4905375"/>
              <a:ext cx="1362075" cy="414338"/>
            </a:xfrm>
            <a:custGeom>
              <a:avLst/>
              <a:gdLst/>
              <a:ahLst/>
              <a:cxnLst>
                <a:cxn ang="0">
                  <a:pos x="2287" y="70"/>
                </a:cxn>
                <a:cxn ang="0">
                  <a:pos x="2278" y="193"/>
                </a:cxn>
                <a:cxn ang="0">
                  <a:pos x="2263" y="287"/>
                </a:cxn>
                <a:cxn ang="0">
                  <a:pos x="2253" y="321"/>
                </a:cxn>
                <a:cxn ang="0">
                  <a:pos x="2240" y="344"/>
                </a:cxn>
                <a:cxn ang="0">
                  <a:pos x="2223" y="352"/>
                </a:cxn>
                <a:cxn ang="0">
                  <a:pos x="1206" y="351"/>
                </a:cxn>
                <a:cxn ang="0">
                  <a:pos x="1197" y="355"/>
                </a:cxn>
                <a:cxn ang="0">
                  <a:pos x="1187" y="374"/>
                </a:cxn>
                <a:cxn ang="0">
                  <a:pos x="1169" y="447"/>
                </a:cxn>
                <a:cxn ang="0">
                  <a:pos x="1157" y="555"/>
                </a:cxn>
                <a:cxn ang="0">
                  <a:pos x="1152" y="689"/>
                </a:cxn>
                <a:cxn ang="0">
                  <a:pos x="1136" y="689"/>
                </a:cxn>
                <a:cxn ang="0">
                  <a:pos x="1132" y="555"/>
                </a:cxn>
                <a:cxn ang="0">
                  <a:pos x="1121" y="446"/>
                </a:cxn>
                <a:cxn ang="0">
                  <a:pos x="1102" y="374"/>
                </a:cxn>
                <a:cxn ang="0">
                  <a:pos x="1092" y="355"/>
                </a:cxn>
                <a:cxn ang="0">
                  <a:pos x="1083" y="351"/>
                </a:cxn>
                <a:cxn ang="0">
                  <a:pos x="66" y="352"/>
                </a:cxn>
                <a:cxn ang="0">
                  <a:pos x="50" y="344"/>
                </a:cxn>
                <a:cxn ang="0">
                  <a:pos x="36" y="321"/>
                </a:cxn>
                <a:cxn ang="0">
                  <a:pos x="27" y="288"/>
                </a:cxn>
                <a:cxn ang="0">
                  <a:pos x="11" y="194"/>
                </a:cxn>
                <a:cxn ang="0">
                  <a:pos x="1" y="70"/>
                </a:cxn>
                <a:cxn ang="0">
                  <a:pos x="16" y="0"/>
                </a:cxn>
                <a:cxn ang="0">
                  <a:pos x="21" y="134"/>
                </a:cxn>
                <a:cxn ang="0">
                  <a:pos x="33" y="242"/>
                </a:cxn>
                <a:cxn ang="0">
                  <a:pos x="51" y="315"/>
                </a:cxn>
                <a:cxn ang="0">
                  <a:pos x="61" y="334"/>
                </a:cxn>
                <a:cxn ang="0">
                  <a:pos x="71" y="338"/>
                </a:cxn>
                <a:cxn ang="0">
                  <a:pos x="1087" y="336"/>
                </a:cxn>
                <a:cxn ang="0">
                  <a:pos x="1104" y="345"/>
                </a:cxn>
                <a:cxn ang="0">
                  <a:pos x="1117" y="368"/>
                </a:cxn>
                <a:cxn ang="0">
                  <a:pos x="1127" y="402"/>
                </a:cxn>
                <a:cxn ang="0">
                  <a:pos x="1142" y="496"/>
                </a:cxn>
                <a:cxn ang="0">
                  <a:pos x="1151" y="619"/>
                </a:cxn>
                <a:cxn ang="0">
                  <a:pos x="1136" y="688"/>
                </a:cxn>
                <a:cxn ang="0">
                  <a:pos x="1141" y="554"/>
                </a:cxn>
                <a:cxn ang="0">
                  <a:pos x="1154" y="444"/>
                </a:cxn>
                <a:cxn ang="0">
                  <a:pos x="1172" y="369"/>
                </a:cxn>
                <a:cxn ang="0">
                  <a:pos x="1183" y="348"/>
                </a:cxn>
                <a:cxn ang="0">
                  <a:pos x="1198" y="338"/>
                </a:cxn>
                <a:cxn ang="0">
                  <a:pos x="2223" y="336"/>
                </a:cxn>
                <a:cxn ang="0">
                  <a:pos x="2231" y="331"/>
                </a:cxn>
                <a:cxn ang="0">
                  <a:pos x="2238" y="314"/>
                </a:cxn>
                <a:cxn ang="0">
                  <a:pos x="2248" y="284"/>
                </a:cxn>
                <a:cxn ang="0">
                  <a:pos x="2262" y="192"/>
                </a:cxn>
                <a:cxn ang="0">
                  <a:pos x="2271" y="69"/>
                </a:cxn>
                <a:cxn ang="0">
                  <a:pos x="2288" y="1"/>
                </a:cxn>
              </a:cxnLst>
              <a:rect l="0" t="0" r="r" b="b"/>
              <a:pathLst>
                <a:path w="2288" h="696">
                  <a:moveTo>
                    <a:pt x="2288" y="1"/>
                  </a:moveTo>
                  <a:lnTo>
                    <a:pt x="2287" y="70"/>
                  </a:lnTo>
                  <a:lnTo>
                    <a:pt x="2284" y="135"/>
                  </a:lnTo>
                  <a:lnTo>
                    <a:pt x="2278" y="193"/>
                  </a:lnTo>
                  <a:lnTo>
                    <a:pt x="2272" y="244"/>
                  </a:lnTo>
                  <a:lnTo>
                    <a:pt x="2263" y="287"/>
                  </a:lnTo>
                  <a:lnTo>
                    <a:pt x="2253" y="320"/>
                  </a:lnTo>
                  <a:cubicBezTo>
                    <a:pt x="2253" y="320"/>
                    <a:pt x="2253" y="321"/>
                    <a:pt x="2253" y="321"/>
                  </a:cubicBezTo>
                  <a:lnTo>
                    <a:pt x="2243" y="341"/>
                  </a:lnTo>
                  <a:cubicBezTo>
                    <a:pt x="2242" y="342"/>
                    <a:pt x="2241" y="344"/>
                    <a:pt x="2240" y="344"/>
                  </a:cubicBezTo>
                  <a:lnTo>
                    <a:pt x="2228" y="351"/>
                  </a:lnTo>
                  <a:cubicBezTo>
                    <a:pt x="2226" y="352"/>
                    <a:pt x="2225" y="352"/>
                    <a:pt x="2223" y="352"/>
                  </a:cubicBezTo>
                  <a:lnTo>
                    <a:pt x="1202" y="352"/>
                  </a:lnTo>
                  <a:lnTo>
                    <a:pt x="1206" y="351"/>
                  </a:lnTo>
                  <a:lnTo>
                    <a:pt x="1194" y="358"/>
                  </a:lnTo>
                  <a:lnTo>
                    <a:pt x="1197" y="355"/>
                  </a:lnTo>
                  <a:lnTo>
                    <a:pt x="1186" y="375"/>
                  </a:lnTo>
                  <a:lnTo>
                    <a:pt x="1187" y="374"/>
                  </a:lnTo>
                  <a:lnTo>
                    <a:pt x="1178" y="406"/>
                  </a:lnTo>
                  <a:lnTo>
                    <a:pt x="1169" y="447"/>
                  </a:lnTo>
                  <a:lnTo>
                    <a:pt x="1162" y="498"/>
                  </a:lnTo>
                  <a:lnTo>
                    <a:pt x="1157" y="555"/>
                  </a:lnTo>
                  <a:lnTo>
                    <a:pt x="1153" y="620"/>
                  </a:lnTo>
                  <a:lnTo>
                    <a:pt x="1152" y="689"/>
                  </a:lnTo>
                  <a:cubicBezTo>
                    <a:pt x="1152" y="693"/>
                    <a:pt x="1149" y="696"/>
                    <a:pt x="1144" y="696"/>
                  </a:cubicBezTo>
                  <a:cubicBezTo>
                    <a:pt x="1140" y="696"/>
                    <a:pt x="1137" y="693"/>
                    <a:pt x="1136" y="689"/>
                  </a:cubicBezTo>
                  <a:lnTo>
                    <a:pt x="1135" y="620"/>
                  </a:lnTo>
                  <a:lnTo>
                    <a:pt x="1132" y="555"/>
                  </a:lnTo>
                  <a:lnTo>
                    <a:pt x="1126" y="497"/>
                  </a:lnTo>
                  <a:lnTo>
                    <a:pt x="1121" y="446"/>
                  </a:lnTo>
                  <a:lnTo>
                    <a:pt x="1112" y="405"/>
                  </a:lnTo>
                  <a:lnTo>
                    <a:pt x="1102" y="374"/>
                  </a:lnTo>
                  <a:lnTo>
                    <a:pt x="1102" y="375"/>
                  </a:lnTo>
                  <a:lnTo>
                    <a:pt x="1092" y="355"/>
                  </a:lnTo>
                  <a:lnTo>
                    <a:pt x="1095" y="358"/>
                  </a:lnTo>
                  <a:lnTo>
                    <a:pt x="1083" y="351"/>
                  </a:lnTo>
                  <a:lnTo>
                    <a:pt x="1087" y="352"/>
                  </a:lnTo>
                  <a:lnTo>
                    <a:pt x="66" y="352"/>
                  </a:lnTo>
                  <a:cubicBezTo>
                    <a:pt x="65" y="352"/>
                    <a:pt x="64" y="352"/>
                    <a:pt x="62" y="351"/>
                  </a:cubicBezTo>
                  <a:lnTo>
                    <a:pt x="50" y="344"/>
                  </a:lnTo>
                  <a:cubicBezTo>
                    <a:pt x="49" y="344"/>
                    <a:pt x="48" y="343"/>
                    <a:pt x="47" y="341"/>
                  </a:cubicBezTo>
                  <a:lnTo>
                    <a:pt x="36" y="321"/>
                  </a:lnTo>
                  <a:cubicBezTo>
                    <a:pt x="36" y="321"/>
                    <a:pt x="36" y="320"/>
                    <a:pt x="36" y="320"/>
                  </a:cubicBezTo>
                  <a:lnTo>
                    <a:pt x="27" y="288"/>
                  </a:lnTo>
                  <a:lnTo>
                    <a:pt x="18" y="245"/>
                  </a:lnTo>
                  <a:lnTo>
                    <a:pt x="11" y="194"/>
                  </a:lnTo>
                  <a:lnTo>
                    <a:pt x="5" y="135"/>
                  </a:lnTo>
                  <a:lnTo>
                    <a:pt x="1" y="70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7" y="69"/>
                  </a:lnTo>
                  <a:lnTo>
                    <a:pt x="21" y="134"/>
                  </a:lnTo>
                  <a:lnTo>
                    <a:pt x="26" y="191"/>
                  </a:lnTo>
                  <a:lnTo>
                    <a:pt x="33" y="242"/>
                  </a:lnTo>
                  <a:lnTo>
                    <a:pt x="42" y="283"/>
                  </a:lnTo>
                  <a:lnTo>
                    <a:pt x="51" y="315"/>
                  </a:lnTo>
                  <a:lnTo>
                    <a:pt x="50" y="314"/>
                  </a:lnTo>
                  <a:lnTo>
                    <a:pt x="61" y="334"/>
                  </a:lnTo>
                  <a:lnTo>
                    <a:pt x="59" y="331"/>
                  </a:lnTo>
                  <a:lnTo>
                    <a:pt x="71" y="338"/>
                  </a:lnTo>
                  <a:lnTo>
                    <a:pt x="66" y="336"/>
                  </a:lnTo>
                  <a:lnTo>
                    <a:pt x="1087" y="336"/>
                  </a:lnTo>
                  <a:cubicBezTo>
                    <a:pt x="1089" y="336"/>
                    <a:pt x="1090" y="337"/>
                    <a:pt x="1091" y="338"/>
                  </a:cubicBezTo>
                  <a:lnTo>
                    <a:pt x="1104" y="345"/>
                  </a:lnTo>
                  <a:cubicBezTo>
                    <a:pt x="1105" y="345"/>
                    <a:pt x="1106" y="346"/>
                    <a:pt x="1107" y="348"/>
                  </a:cubicBezTo>
                  <a:lnTo>
                    <a:pt x="1117" y="368"/>
                  </a:lnTo>
                  <a:cubicBezTo>
                    <a:pt x="1117" y="368"/>
                    <a:pt x="1117" y="369"/>
                    <a:pt x="1117" y="369"/>
                  </a:cubicBezTo>
                  <a:lnTo>
                    <a:pt x="1127" y="402"/>
                  </a:lnTo>
                  <a:lnTo>
                    <a:pt x="1136" y="445"/>
                  </a:lnTo>
                  <a:lnTo>
                    <a:pt x="1142" y="496"/>
                  </a:lnTo>
                  <a:lnTo>
                    <a:pt x="1148" y="554"/>
                  </a:lnTo>
                  <a:lnTo>
                    <a:pt x="1151" y="619"/>
                  </a:lnTo>
                  <a:lnTo>
                    <a:pt x="1152" y="688"/>
                  </a:lnTo>
                  <a:lnTo>
                    <a:pt x="1136" y="688"/>
                  </a:lnTo>
                  <a:lnTo>
                    <a:pt x="1137" y="619"/>
                  </a:lnTo>
                  <a:lnTo>
                    <a:pt x="1141" y="554"/>
                  </a:lnTo>
                  <a:lnTo>
                    <a:pt x="1147" y="495"/>
                  </a:lnTo>
                  <a:lnTo>
                    <a:pt x="1154" y="444"/>
                  </a:lnTo>
                  <a:lnTo>
                    <a:pt x="1163" y="401"/>
                  </a:lnTo>
                  <a:lnTo>
                    <a:pt x="1172" y="369"/>
                  </a:lnTo>
                  <a:cubicBezTo>
                    <a:pt x="1172" y="369"/>
                    <a:pt x="1172" y="368"/>
                    <a:pt x="1172" y="368"/>
                  </a:cubicBezTo>
                  <a:lnTo>
                    <a:pt x="1183" y="348"/>
                  </a:lnTo>
                  <a:cubicBezTo>
                    <a:pt x="1184" y="346"/>
                    <a:pt x="1185" y="345"/>
                    <a:pt x="1186" y="345"/>
                  </a:cubicBezTo>
                  <a:lnTo>
                    <a:pt x="1198" y="338"/>
                  </a:lnTo>
                  <a:cubicBezTo>
                    <a:pt x="1200" y="337"/>
                    <a:pt x="1201" y="336"/>
                    <a:pt x="1202" y="336"/>
                  </a:cubicBezTo>
                  <a:lnTo>
                    <a:pt x="2223" y="336"/>
                  </a:lnTo>
                  <a:lnTo>
                    <a:pt x="2219" y="338"/>
                  </a:lnTo>
                  <a:lnTo>
                    <a:pt x="2231" y="331"/>
                  </a:lnTo>
                  <a:lnTo>
                    <a:pt x="2228" y="334"/>
                  </a:lnTo>
                  <a:lnTo>
                    <a:pt x="2238" y="314"/>
                  </a:lnTo>
                  <a:lnTo>
                    <a:pt x="2238" y="315"/>
                  </a:lnTo>
                  <a:lnTo>
                    <a:pt x="2248" y="284"/>
                  </a:lnTo>
                  <a:lnTo>
                    <a:pt x="2257" y="243"/>
                  </a:lnTo>
                  <a:lnTo>
                    <a:pt x="2262" y="192"/>
                  </a:lnTo>
                  <a:lnTo>
                    <a:pt x="2268" y="134"/>
                  </a:lnTo>
                  <a:lnTo>
                    <a:pt x="2271" y="69"/>
                  </a:lnTo>
                  <a:lnTo>
                    <a:pt x="2272" y="0"/>
                  </a:lnTo>
                  <a:lnTo>
                    <a:pt x="2288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76338" y="4905375"/>
              <a:ext cx="2019300" cy="385763"/>
            </a:xfrm>
            <a:custGeom>
              <a:avLst/>
              <a:gdLst/>
              <a:ahLst/>
              <a:cxnLst>
                <a:cxn ang="0">
                  <a:pos x="3388" y="126"/>
                </a:cxn>
                <a:cxn ang="0">
                  <a:pos x="3377" y="227"/>
                </a:cxn>
                <a:cxn ang="0">
                  <a:pos x="3360" y="298"/>
                </a:cxn>
                <a:cxn ang="0">
                  <a:pos x="3350" y="318"/>
                </a:cxn>
                <a:cxn ang="0">
                  <a:pos x="3335" y="327"/>
                </a:cxn>
                <a:cxn ang="0">
                  <a:pos x="1750" y="328"/>
                </a:cxn>
                <a:cxn ang="0">
                  <a:pos x="1744" y="334"/>
                </a:cxn>
                <a:cxn ang="0">
                  <a:pos x="1736" y="349"/>
                </a:cxn>
                <a:cxn ang="0">
                  <a:pos x="1728" y="378"/>
                </a:cxn>
                <a:cxn ang="0">
                  <a:pos x="1713" y="463"/>
                </a:cxn>
                <a:cxn ang="0">
                  <a:pos x="1704" y="641"/>
                </a:cxn>
                <a:cxn ang="0">
                  <a:pos x="1688" y="641"/>
                </a:cxn>
                <a:cxn ang="0">
                  <a:pos x="1679" y="462"/>
                </a:cxn>
                <a:cxn ang="0">
                  <a:pos x="1666" y="377"/>
                </a:cxn>
                <a:cxn ang="0">
                  <a:pos x="1657" y="349"/>
                </a:cxn>
                <a:cxn ang="0">
                  <a:pos x="1650" y="334"/>
                </a:cxn>
                <a:cxn ang="0">
                  <a:pos x="1643" y="328"/>
                </a:cxn>
                <a:cxn ang="0">
                  <a:pos x="59" y="327"/>
                </a:cxn>
                <a:cxn ang="0">
                  <a:pos x="44" y="318"/>
                </a:cxn>
                <a:cxn ang="0">
                  <a:pos x="34" y="298"/>
                </a:cxn>
                <a:cxn ang="0">
                  <a:pos x="17" y="228"/>
                </a:cxn>
                <a:cxn ang="0">
                  <a:pos x="4" y="126"/>
                </a:cxn>
                <a:cxn ang="0">
                  <a:pos x="16" y="0"/>
                </a:cxn>
                <a:cxn ang="0">
                  <a:pos x="25" y="178"/>
                </a:cxn>
                <a:cxn ang="0">
                  <a:pos x="40" y="263"/>
                </a:cxn>
                <a:cxn ang="0">
                  <a:pos x="49" y="292"/>
                </a:cxn>
                <a:cxn ang="0">
                  <a:pos x="55" y="307"/>
                </a:cxn>
                <a:cxn ang="0">
                  <a:pos x="62" y="312"/>
                </a:cxn>
                <a:cxn ang="0">
                  <a:pos x="1648" y="314"/>
                </a:cxn>
                <a:cxn ang="0">
                  <a:pos x="1661" y="324"/>
                </a:cxn>
                <a:cxn ang="0">
                  <a:pos x="1672" y="343"/>
                </a:cxn>
                <a:cxn ang="0">
                  <a:pos x="1689" y="413"/>
                </a:cxn>
                <a:cxn ang="0">
                  <a:pos x="1700" y="516"/>
                </a:cxn>
                <a:cxn ang="0">
                  <a:pos x="1688" y="640"/>
                </a:cxn>
                <a:cxn ang="0">
                  <a:pos x="1698" y="460"/>
                </a:cxn>
                <a:cxn ang="0">
                  <a:pos x="1713" y="373"/>
                </a:cxn>
                <a:cxn ang="0">
                  <a:pos x="1722" y="342"/>
                </a:cxn>
                <a:cxn ang="0">
                  <a:pos x="1735" y="321"/>
                </a:cxn>
                <a:cxn ang="0">
                  <a:pos x="1750" y="312"/>
                </a:cxn>
                <a:cxn ang="0">
                  <a:pos x="3328" y="313"/>
                </a:cxn>
                <a:cxn ang="0">
                  <a:pos x="3335" y="311"/>
                </a:cxn>
                <a:cxn ang="0">
                  <a:pos x="3345" y="293"/>
                </a:cxn>
                <a:cxn ang="0">
                  <a:pos x="3362" y="225"/>
                </a:cxn>
                <a:cxn ang="0">
                  <a:pos x="3372" y="125"/>
                </a:cxn>
                <a:cxn ang="0">
                  <a:pos x="3392" y="1"/>
                </a:cxn>
              </a:cxnLst>
              <a:rect l="0" t="0" r="r" b="b"/>
              <a:pathLst>
                <a:path w="3392" h="648">
                  <a:moveTo>
                    <a:pt x="3392" y="1"/>
                  </a:moveTo>
                  <a:lnTo>
                    <a:pt x="3388" y="126"/>
                  </a:lnTo>
                  <a:lnTo>
                    <a:pt x="3383" y="180"/>
                  </a:lnTo>
                  <a:lnTo>
                    <a:pt x="3377" y="227"/>
                  </a:lnTo>
                  <a:lnTo>
                    <a:pt x="3369" y="267"/>
                  </a:lnTo>
                  <a:lnTo>
                    <a:pt x="3360" y="298"/>
                  </a:lnTo>
                  <a:cubicBezTo>
                    <a:pt x="3360" y="298"/>
                    <a:pt x="3360" y="299"/>
                    <a:pt x="3360" y="299"/>
                  </a:cubicBezTo>
                  <a:lnTo>
                    <a:pt x="3350" y="318"/>
                  </a:lnTo>
                  <a:cubicBezTo>
                    <a:pt x="3349" y="320"/>
                    <a:pt x="3348" y="321"/>
                    <a:pt x="3346" y="321"/>
                  </a:cubicBezTo>
                  <a:lnTo>
                    <a:pt x="3335" y="327"/>
                  </a:lnTo>
                  <a:cubicBezTo>
                    <a:pt x="3334" y="328"/>
                    <a:pt x="3333" y="328"/>
                    <a:pt x="3331" y="328"/>
                  </a:cubicBezTo>
                  <a:lnTo>
                    <a:pt x="1750" y="328"/>
                  </a:lnTo>
                  <a:lnTo>
                    <a:pt x="1755" y="327"/>
                  </a:lnTo>
                  <a:lnTo>
                    <a:pt x="1744" y="334"/>
                  </a:lnTo>
                  <a:lnTo>
                    <a:pt x="1746" y="331"/>
                  </a:lnTo>
                  <a:lnTo>
                    <a:pt x="1736" y="349"/>
                  </a:lnTo>
                  <a:lnTo>
                    <a:pt x="1737" y="348"/>
                  </a:lnTo>
                  <a:lnTo>
                    <a:pt x="1728" y="378"/>
                  </a:lnTo>
                  <a:lnTo>
                    <a:pt x="1720" y="416"/>
                  </a:lnTo>
                  <a:lnTo>
                    <a:pt x="1713" y="463"/>
                  </a:lnTo>
                  <a:lnTo>
                    <a:pt x="1708" y="517"/>
                  </a:lnTo>
                  <a:lnTo>
                    <a:pt x="1704" y="641"/>
                  </a:lnTo>
                  <a:cubicBezTo>
                    <a:pt x="1704" y="645"/>
                    <a:pt x="1701" y="648"/>
                    <a:pt x="1696" y="648"/>
                  </a:cubicBezTo>
                  <a:cubicBezTo>
                    <a:pt x="1692" y="648"/>
                    <a:pt x="1689" y="645"/>
                    <a:pt x="1688" y="641"/>
                  </a:cubicBezTo>
                  <a:lnTo>
                    <a:pt x="1684" y="517"/>
                  </a:lnTo>
                  <a:lnTo>
                    <a:pt x="1679" y="462"/>
                  </a:lnTo>
                  <a:lnTo>
                    <a:pt x="1674" y="415"/>
                  </a:lnTo>
                  <a:lnTo>
                    <a:pt x="1666" y="377"/>
                  </a:lnTo>
                  <a:lnTo>
                    <a:pt x="1657" y="348"/>
                  </a:lnTo>
                  <a:lnTo>
                    <a:pt x="1657" y="349"/>
                  </a:lnTo>
                  <a:lnTo>
                    <a:pt x="1647" y="331"/>
                  </a:lnTo>
                  <a:lnTo>
                    <a:pt x="1650" y="334"/>
                  </a:lnTo>
                  <a:lnTo>
                    <a:pt x="1639" y="327"/>
                  </a:lnTo>
                  <a:lnTo>
                    <a:pt x="1643" y="328"/>
                  </a:lnTo>
                  <a:lnTo>
                    <a:pt x="62" y="328"/>
                  </a:lnTo>
                  <a:cubicBezTo>
                    <a:pt x="61" y="328"/>
                    <a:pt x="60" y="328"/>
                    <a:pt x="59" y="327"/>
                  </a:cubicBezTo>
                  <a:lnTo>
                    <a:pt x="48" y="321"/>
                  </a:lnTo>
                  <a:cubicBezTo>
                    <a:pt x="46" y="321"/>
                    <a:pt x="45" y="320"/>
                    <a:pt x="44" y="318"/>
                  </a:cubicBezTo>
                  <a:lnTo>
                    <a:pt x="34" y="299"/>
                  </a:lnTo>
                  <a:cubicBezTo>
                    <a:pt x="34" y="299"/>
                    <a:pt x="34" y="298"/>
                    <a:pt x="34" y="298"/>
                  </a:cubicBezTo>
                  <a:lnTo>
                    <a:pt x="25" y="268"/>
                  </a:lnTo>
                  <a:lnTo>
                    <a:pt x="17" y="228"/>
                  </a:lnTo>
                  <a:lnTo>
                    <a:pt x="10" y="181"/>
                  </a:lnTo>
                  <a:lnTo>
                    <a:pt x="4" y="12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20" y="125"/>
                  </a:lnTo>
                  <a:lnTo>
                    <a:pt x="25" y="178"/>
                  </a:lnTo>
                  <a:lnTo>
                    <a:pt x="32" y="225"/>
                  </a:lnTo>
                  <a:lnTo>
                    <a:pt x="40" y="263"/>
                  </a:lnTo>
                  <a:lnTo>
                    <a:pt x="49" y="293"/>
                  </a:lnTo>
                  <a:lnTo>
                    <a:pt x="49" y="292"/>
                  </a:lnTo>
                  <a:lnTo>
                    <a:pt x="59" y="311"/>
                  </a:lnTo>
                  <a:lnTo>
                    <a:pt x="55" y="307"/>
                  </a:lnTo>
                  <a:lnTo>
                    <a:pt x="66" y="313"/>
                  </a:lnTo>
                  <a:lnTo>
                    <a:pt x="62" y="312"/>
                  </a:lnTo>
                  <a:lnTo>
                    <a:pt x="1643" y="312"/>
                  </a:lnTo>
                  <a:cubicBezTo>
                    <a:pt x="1645" y="312"/>
                    <a:pt x="1646" y="313"/>
                    <a:pt x="1648" y="314"/>
                  </a:cubicBezTo>
                  <a:lnTo>
                    <a:pt x="1659" y="321"/>
                  </a:lnTo>
                  <a:cubicBezTo>
                    <a:pt x="1660" y="321"/>
                    <a:pt x="1661" y="322"/>
                    <a:pt x="1661" y="324"/>
                  </a:cubicBezTo>
                  <a:lnTo>
                    <a:pt x="1671" y="342"/>
                  </a:lnTo>
                  <a:cubicBezTo>
                    <a:pt x="1672" y="342"/>
                    <a:pt x="1672" y="343"/>
                    <a:pt x="1672" y="343"/>
                  </a:cubicBezTo>
                  <a:lnTo>
                    <a:pt x="1681" y="374"/>
                  </a:lnTo>
                  <a:lnTo>
                    <a:pt x="1689" y="413"/>
                  </a:lnTo>
                  <a:lnTo>
                    <a:pt x="1695" y="461"/>
                  </a:lnTo>
                  <a:lnTo>
                    <a:pt x="1700" y="516"/>
                  </a:lnTo>
                  <a:lnTo>
                    <a:pt x="1704" y="640"/>
                  </a:lnTo>
                  <a:lnTo>
                    <a:pt x="1688" y="640"/>
                  </a:lnTo>
                  <a:lnTo>
                    <a:pt x="1692" y="516"/>
                  </a:lnTo>
                  <a:lnTo>
                    <a:pt x="1698" y="460"/>
                  </a:lnTo>
                  <a:lnTo>
                    <a:pt x="1705" y="413"/>
                  </a:lnTo>
                  <a:lnTo>
                    <a:pt x="1713" y="373"/>
                  </a:lnTo>
                  <a:lnTo>
                    <a:pt x="1722" y="343"/>
                  </a:lnTo>
                  <a:cubicBezTo>
                    <a:pt x="1722" y="343"/>
                    <a:pt x="1722" y="342"/>
                    <a:pt x="1722" y="342"/>
                  </a:cubicBezTo>
                  <a:lnTo>
                    <a:pt x="1732" y="324"/>
                  </a:lnTo>
                  <a:cubicBezTo>
                    <a:pt x="1733" y="322"/>
                    <a:pt x="1734" y="321"/>
                    <a:pt x="1735" y="321"/>
                  </a:cubicBezTo>
                  <a:lnTo>
                    <a:pt x="1746" y="314"/>
                  </a:lnTo>
                  <a:cubicBezTo>
                    <a:pt x="1747" y="313"/>
                    <a:pt x="1749" y="312"/>
                    <a:pt x="1750" y="312"/>
                  </a:cubicBezTo>
                  <a:lnTo>
                    <a:pt x="3331" y="312"/>
                  </a:lnTo>
                  <a:lnTo>
                    <a:pt x="3328" y="313"/>
                  </a:lnTo>
                  <a:lnTo>
                    <a:pt x="3339" y="307"/>
                  </a:lnTo>
                  <a:lnTo>
                    <a:pt x="3335" y="311"/>
                  </a:lnTo>
                  <a:lnTo>
                    <a:pt x="3345" y="292"/>
                  </a:lnTo>
                  <a:lnTo>
                    <a:pt x="3345" y="293"/>
                  </a:lnTo>
                  <a:lnTo>
                    <a:pt x="3354" y="264"/>
                  </a:lnTo>
                  <a:lnTo>
                    <a:pt x="3362" y="225"/>
                  </a:lnTo>
                  <a:lnTo>
                    <a:pt x="3367" y="179"/>
                  </a:lnTo>
                  <a:lnTo>
                    <a:pt x="3372" y="125"/>
                  </a:lnTo>
                  <a:lnTo>
                    <a:pt x="3376" y="0"/>
                  </a:lnTo>
                  <a:lnTo>
                    <a:pt x="3392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2530901" y="4515601"/>
              <a:ext cx="1523999" cy="158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76600" y="4432756"/>
              <a:ext cx="609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Content Placeholder 3" descr="ph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4572000" cy="3505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148064" y="4149080"/>
            <a:ext cx="3810000" cy="990600"/>
            <a:chOff x="685800" y="5181600"/>
            <a:chExt cx="3810000" cy="990600"/>
          </a:xfrm>
        </p:grpSpPr>
        <p:sp>
          <p:nvSpPr>
            <p:cNvPr id="17" name="Right Brace 16"/>
            <p:cNvSpPr/>
            <p:nvPr/>
          </p:nvSpPr>
          <p:spPr>
            <a:xfrm rot="5400000">
              <a:off x="3314700" y="4762500"/>
              <a:ext cx="457200" cy="1295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1524000" y="4343400"/>
              <a:ext cx="457200" cy="2133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Control (1-P)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Case (P)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084379"/>
            <a:ext cx="4162425" cy="88582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653136"/>
            <a:ext cx="2571750" cy="8286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DE-09D1-4382-A9E2-A7F82FB1B8F4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251520" y="565767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Robertson (1950)</a:t>
            </a:r>
          </a:p>
          <a:p>
            <a:r>
              <a:rPr lang="en-AU" sz="1200" dirty="0"/>
              <a:t>Appendix of </a:t>
            </a:r>
            <a:r>
              <a:rPr lang="en-AU" sz="1200" dirty="0" err="1"/>
              <a:t>Dempster</a:t>
            </a:r>
            <a:r>
              <a:rPr lang="en-AU" sz="1200" dirty="0"/>
              <a:t> and Lerner (1950)</a:t>
            </a:r>
          </a:p>
          <a:p>
            <a:r>
              <a:rPr lang="en-AU" sz="1200" dirty="0"/>
              <a:t>See Lecture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7366" y="5844311"/>
            <a:ext cx="50366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Lee et al (2011)AJHG</a:t>
            </a:r>
          </a:p>
          <a:p>
            <a:r>
              <a:rPr lang="en-AU" sz="1200" dirty="0"/>
              <a:t>Zhou &amp; Stephens (2013) Polygenic </a:t>
            </a:r>
            <a:r>
              <a:rPr lang="en-AU" sz="1200" dirty="0" err="1"/>
              <a:t>Modeling</a:t>
            </a:r>
            <a:r>
              <a:rPr lang="en-AU" sz="1200" dirty="0"/>
              <a:t> with Bayesian Sparse Linear Mixed Models </a:t>
            </a:r>
            <a:r>
              <a:rPr lang="en-AU" sz="1200" dirty="0" err="1"/>
              <a:t>PLoSG</a:t>
            </a:r>
            <a:r>
              <a:rPr lang="en-AU" sz="1200" dirty="0"/>
              <a:t> Text S3</a:t>
            </a:r>
          </a:p>
          <a:p>
            <a:r>
              <a:rPr lang="en-AU" sz="1200" dirty="0"/>
              <a:t>Golan et al (2014) Measuring missing heritability: Inferring the contribution of common variants PNAS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r>
              <a:rPr lang="en-AU" sz="1200" dirty="0"/>
              <a:t>See Lecture 1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76" r="64852"/>
          <a:stretch/>
        </p:blipFill>
        <p:spPr bwMode="auto">
          <a:xfrm>
            <a:off x="4621584" y="842962"/>
            <a:ext cx="693936" cy="8858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315520" y="96270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Estimate of proportion of variance explained by SNP between cases and controls</a:t>
            </a:r>
          </a:p>
        </p:txBody>
      </p:sp>
    </p:spTree>
    <p:extLst>
      <p:ext uri="{BB962C8B-B14F-4D97-AF65-F5344CB8AC3E}">
        <p14:creationId xmlns:p14="http://schemas.microsoft.com/office/powerpoint/2010/main" val="108283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148" y="1058276"/>
            <a:ext cx="8513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a disease affects 1% of the population and has heritability 80%</a:t>
            </a:r>
          </a:p>
          <a:p>
            <a:endParaRPr lang="en-US" dirty="0"/>
          </a:p>
          <a:p>
            <a:r>
              <a:rPr lang="en-US" dirty="0"/>
              <a:t>We have shown why these statements are consistent :</a:t>
            </a:r>
          </a:p>
          <a:p>
            <a:endParaRPr lang="en-US" dirty="0"/>
          </a:p>
          <a:p>
            <a:r>
              <a:rPr lang="en-US" dirty="0"/>
              <a:t>If an individual is affected  ~8% of his/her siblings affected </a:t>
            </a:r>
          </a:p>
          <a:p>
            <a:endParaRPr lang="en-US" dirty="0"/>
          </a:p>
          <a:p>
            <a:r>
              <a:rPr lang="en-US" dirty="0"/>
              <a:t>If an MZ twin is affected  ~50% of their co-twins are affected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39" y="2951798"/>
            <a:ext cx="8229600" cy="6841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know that there is a genetic contribution to disease?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i="1" dirty="0"/>
              <a:t>Disease traits: Some disease traits have a clear pattern of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AC2C-EA6C-4BBF-8247-3072FD8F2F37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2465623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00808"/>
            <a:ext cx="2742377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9330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thousands of single gene disorders (OMIM database Online </a:t>
            </a:r>
            <a:r>
              <a:rPr lang="en-US" sz="2400" dirty="0" err="1"/>
              <a:t>Mendelian</a:t>
            </a:r>
            <a:r>
              <a:rPr lang="en-US" sz="2400" dirty="0"/>
              <a:t> Inheritance in Man) but each is very rare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Most common diseases do not have a clear pattern of inheritance yet there is increased risk associated with family history</a:t>
            </a:r>
          </a:p>
        </p:txBody>
      </p:sp>
    </p:spTree>
    <p:extLst>
      <p:ext uri="{BB962C8B-B14F-4D97-AF65-F5344CB8AC3E}">
        <p14:creationId xmlns:p14="http://schemas.microsoft.com/office/powerpoint/2010/main" val="123936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Complex genetic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1" y="1095787"/>
            <a:ext cx="8826500" cy="3895314"/>
          </a:xfrm>
        </p:spPr>
        <p:txBody>
          <a:bodyPr>
            <a:normAutofit/>
          </a:bodyPr>
          <a:lstStyle/>
          <a:p>
            <a:r>
              <a:rPr lang="en-US" sz="2400" dirty="0"/>
              <a:t>Unlike </a:t>
            </a:r>
            <a:r>
              <a:rPr lang="en-US" sz="2400" dirty="0" err="1"/>
              <a:t>Mendelian</a:t>
            </a:r>
            <a:r>
              <a:rPr lang="en-US" sz="2400" dirty="0"/>
              <a:t> disorders, there is no clear pattern of inheritance</a:t>
            </a:r>
          </a:p>
          <a:p>
            <a:r>
              <a:rPr lang="en-US" sz="2400" dirty="0"/>
              <a:t>Tend to “run” in families</a:t>
            </a:r>
          </a:p>
          <a:p>
            <a:r>
              <a:rPr lang="en-US" sz="2400" dirty="0"/>
              <a:t>Few large pedigrees of multiply affected individuals</a:t>
            </a:r>
          </a:p>
          <a:p>
            <a:r>
              <a:rPr lang="en-US" sz="2400" dirty="0"/>
              <a:t>Most people have no known family history</a:t>
            </a:r>
          </a:p>
          <a:p>
            <a:r>
              <a:rPr lang="en-US" sz="2400" dirty="0"/>
              <a:t>Common diseases &gt; 0.5% are complex genetic diseases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990" y="3950915"/>
            <a:ext cx="2962738" cy="27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i="1" dirty="0">
                <a:latin typeface="+mn-lt"/>
              </a:rPr>
              <a:t>Risk Factors for Schizophrenia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6" y="1600201"/>
            <a:ext cx="6594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43637" y="6000768"/>
            <a:ext cx="254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Sullivan, </a:t>
            </a:r>
            <a:r>
              <a:rPr lang="en-AU" dirty="0" err="1"/>
              <a:t>PLoS</a:t>
            </a:r>
            <a:r>
              <a:rPr lang="en-AU" dirty="0"/>
              <a:t> Med 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b="1" i="1" dirty="0"/>
              <a:t>Evidence for a genetic contribution comes from risks to relatives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4233497" y="30765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9" y="23815"/>
            <a:ext cx="562708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4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7" y="3505200"/>
            <a:ext cx="527539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4389" name="Line 5"/>
          <p:cNvSpPr>
            <a:spLocks noChangeShapeType="1"/>
          </p:cNvSpPr>
          <p:nvPr/>
        </p:nvSpPr>
        <p:spPr bwMode="auto">
          <a:xfrm>
            <a:off x="140678" y="3505200"/>
            <a:ext cx="87219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140678" y="152400"/>
            <a:ext cx="307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Affected </a:t>
            </a:r>
            <a:r>
              <a:rPr lang="en-US" sz="2000" b="1" dirty="0" err="1"/>
              <a:t>Probands</a:t>
            </a:r>
            <a:endParaRPr lang="en-US" sz="2000" b="1" dirty="0"/>
          </a:p>
        </p:txBody>
      </p:sp>
      <p:sp>
        <p:nvSpPr>
          <p:cNvPr id="784391" name="Text Box 7"/>
          <p:cNvSpPr txBox="1">
            <a:spLocks noChangeArrowheads="1"/>
          </p:cNvSpPr>
          <p:nvPr/>
        </p:nvSpPr>
        <p:spPr bwMode="auto">
          <a:xfrm>
            <a:off x="0" y="3581400"/>
            <a:ext cx="3015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Unaffected </a:t>
            </a:r>
            <a:r>
              <a:rPr lang="en-US" sz="2000" b="1" dirty="0" err="1"/>
              <a:t>Probands</a:t>
            </a:r>
            <a:endParaRPr lang="en-US" sz="2000" b="1" dirty="0"/>
          </a:p>
        </p:txBody>
      </p:sp>
      <p:sp>
        <p:nvSpPr>
          <p:cNvPr id="784392" name="Rectangle 8"/>
          <p:cNvSpPr>
            <a:spLocks noChangeArrowheads="1"/>
          </p:cNvSpPr>
          <p:nvPr/>
        </p:nvSpPr>
        <p:spPr bwMode="auto">
          <a:xfrm>
            <a:off x="4242289" y="30289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4264269" y="3057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84394" name="Group 10"/>
          <p:cNvGrpSpPr>
            <a:grpSpLocks/>
          </p:cNvGrpSpPr>
          <p:nvPr/>
        </p:nvGrpSpPr>
        <p:grpSpPr bwMode="auto">
          <a:xfrm>
            <a:off x="281355" y="609600"/>
            <a:ext cx="8370277" cy="800100"/>
            <a:chOff x="192" y="384"/>
            <a:chExt cx="5712" cy="504"/>
          </a:xfrm>
        </p:grpSpPr>
        <p:pic>
          <p:nvPicPr>
            <p:cNvPr id="78439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2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4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396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5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384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06" name="Group 22"/>
          <p:cNvGrpSpPr>
            <a:grpSpLocks/>
          </p:cNvGrpSpPr>
          <p:nvPr/>
        </p:nvGrpSpPr>
        <p:grpSpPr bwMode="auto">
          <a:xfrm>
            <a:off x="281354" y="1549400"/>
            <a:ext cx="8396655" cy="800100"/>
            <a:chOff x="192" y="936"/>
            <a:chExt cx="5730" cy="504"/>
          </a:xfrm>
        </p:grpSpPr>
        <p:pic>
          <p:nvPicPr>
            <p:cNvPr id="784407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9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0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48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2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3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4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5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6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17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936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18" name="Group 34"/>
          <p:cNvGrpSpPr>
            <a:grpSpLocks/>
          </p:cNvGrpSpPr>
          <p:nvPr/>
        </p:nvGrpSpPr>
        <p:grpSpPr bwMode="auto">
          <a:xfrm>
            <a:off x="281355" y="2400300"/>
            <a:ext cx="6031523" cy="800100"/>
            <a:chOff x="192" y="1512"/>
            <a:chExt cx="4116" cy="504"/>
          </a:xfrm>
        </p:grpSpPr>
        <p:pic>
          <p:nvPicPr>
            <p:cNvPr id="784419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0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1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2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3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4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5" name="Picture 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24"/>
              <a:ext cx="420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26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1512"/>
              <a:ext cx="450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27" name="Text Box 43"/>
          <p:cNvSpPr txBox="1">
            <a:spLocks noChangeArrowheads="1"/>
          </p:cNvSpPr>
          <p:nvPr/>
        </p:nvSpPr>
        <p:spPr bwMode="auto">
          <a:xfrm>
            <a:off x="6525533" y="2369403"/>
            <a:ext cx="2618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3366FF"/>
                </a:solidFill>
              </a:rPr>
              <a:t>13</a:t>
            </a:r>
            <a:r>
              <a:rPr lang="en-US" sz="2000" b="1" dirty="0"/>
              <a:t>/30 are affected; </a:t>
            </a:r>
          </a:p>
        </p:txBody>
      </p:sp>
      <p:sp>
        <p:nvSpPr>
          <p:cNvPr id="784428" name="Text Box 44"/>
          <p:cNvSpPr txBox="1">
            <a:spLocks noChangeArrowheads="1"/>
          </p:cNvSpPr>
          <p:nvPr/>
        </p:nvSpPr>
        <p:spPr bwMode="auto">
          <a:xfrm>
            <a:off x="6459167" y="2770614"/>
            <a:ext cx="2875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Risk = 0.433</a:t>
            </a:r>
          </a:p>
        </p:txBody>
      </p:sp>
      <p:sp>
        <p:nvSpPr>
          <p:cNvPr id="784429" name="Rectangle 45"/>
          <p:cNvSpPr>
            <a:spLocks noChangeArrowheads="1"/>
          </p:cNvSpPr>
          <p:nvPr/>
        </p:nvSpPr>
        <p:spPr bwMode="auto">
          <a:xfrm>
            <a:off x="4239359" y="30241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430" name="Rectangle 46"/>
          <p:cNvSpPr>
            <a:spLocks noChangeArrowheads="1"/>
          </p:cNvSpPr>
          <p:nvPr/>
        </p:nvSpPr>
        <p:spPr bwMode="auto">
          <a:xfrm>
            <a:off x="4264269" y="3048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84431" name="Group 47"/>
          <p:cNvGrpSpPr>
            <a:grpSpLocks/>
          </p:cNvGrpSpPr>
          <p:nvPr/>
        </p:nvGrpSpPr>
        <p:grpSpPr bwMode="auto">
          <a:xfrm>
            <a:off x="228601" y="5029200"/>
            <a:ext cx="8405447" cy="838200"/>
            <a:chOff x="156" y="3168"/>
            <a:chExt cx="5736" cy="528"/>
          </a:xfrm>
        </p:grpSpPr>
        <p:pic>
          <p:nvPicPr>
            <p:cNvPr id="784432" name="Picture 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3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4" name="Picture 5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5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" y="3186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6" name="Picture 5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186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7" name="Picture 5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3186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8" name="Picture 5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68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39" name="Picture 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0" name="Picture 5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1" name="Picture 5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3168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2" name="Picture 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3168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4443" name="Group 59"/>
          <p:cNvGrpSpPr>
            <a:grpSpLocks/>
          </p:cNvGrpSpPr>
          <p:nvPr/>
        </p:nvGrpSpPr>
        <p:grpSpPr bwMode="auto">
          <a:xfrm>
            <a:off x="246186" y="5972177"/>
            <a:ext cx="6084277" cy="809625"/>
            <a:chOff x="168" y="3762"/>
            <a:chExt cx="4152" cy="510"/>
          </a:xfrm>
        </p:grpSpPr>
        <p:pic>
          <p:nvPicPr>
            <p:cNvPr id="784444" name="Picture 6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376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5" name="Picture 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6" name="Picture 6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7" name="Picture 6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8" name="Picture 6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49" name="Picture 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0" name="Picture 6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6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1" name="Picture 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376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52" name="Text Box 68"/>
          <p:cNvSpPr txBox="1">
            <a:spLocks noChangeArrowheads="1"/>
          </p:cNvSpPr>
          <p:nvPr/>
        </p:nvSpPr>
        <p:spPr bwMode="auto">
          <a:xfrm>
            <a:off x="6541477" y="5867401"/>
            <a:ext cx="2602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3366FF"/>
                </a:solidFill>
                <a:latin typeface="Times New Roman" charset="0"/>
              </a:rPr>
              <a:t>8</a:t>
            </a:r>
            <a:r>
              <a:rPr lang="en-US" sz="2400" b="1" dirty="0">
                <a:latin typeface="Times New Roman" charset="0"/>
              </a:rPr>
              <a:t>/30 are affected; </a:t>
            </a:r>
          </a:p>
        </p:txBody>
      </p:sp>
      <p:sp>
        <p:nvSpPr>
          <p:cNvPr id="784453" name="Text Box 69"/>
          <p:cNvSpPr txBox="1">
            <a:spLocks noChangeArrowheads="1"/>
          </p:cNvSpPr>
          <p:nvPr/>
        </p:nvSpPr>
        <p:spPr bwMode="auto">
          <a:xfrm>
            <a:off x="6541478" y="6248400"/>
            <a:ext cx="2793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Risk = 0.267</a:t>
            </a:r>
          </a:p>
        </p:txBody>
      </p:sp>
      <p:grpSp>
        <p:nvGrpSpPr>
          <p:cNvPr id="784454" name="Group 70"/>
          <p:cNvGrpSpPr>
            <a:grpSpLocks/>
          </p:cNvGrpSpPr>
          <p:nvPr/>
        </p:nvGrpSpPr>
        <p:grpSpPr bwMode="auto">
          <a:xfrm>
            <a:off x="246186" y="4114802"/>
            <a:ext cx="8405447" cy="809625"/>
            <a:chOff x="168" y="2592"/>
            <a:chExt cx="5736" cy="510"/>
          </a:xfrm>
        </p:grpSpPr>
        <p:pic>
          <p:nvPicPr>
            <p:cNvPr id="784455" name="Picture 7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6" name="Picture 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9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7" name="Picture 7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8" name="Picture 7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59" name="Picture 7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592"/>
              <a:ext cx="42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0" name="Picture 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1" name="Picture 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2" name="Picture 7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3" name="Picture 7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4" name="Picture 8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65" name="Picture 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592"/>
              <a:ext cx="456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4466" name="Text Box 82"/>
          <p:cNvSpPr txBox="1">
            <a:spLocks noChangeArrowheads="1"/>
          </p:cNvSpPr>
          <p:nvPr/>
        </p:nvSpPr>
        <p:spPr bwMode="auto">
          <a:xfrm>
            <a:off x="3632563" y="3520072"/>
            <a:ext cx="56068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3300"/>
                </a:solidFill>
              </a:rPr>
              <a:t>Relative Risk (RR) = 0.433 / 0.267 = 1.63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3300"/>
                </a:solidFill>
              </a:rPr>
              <a:t>In siblings of affected compared to unaffected </a:t>
            </a:r>
            <a:r>
              <a:rPr lang="en-US" sz="1400" b="1" dirty="0" err="1">
                <a:solidFill>
                  <a:srgbClr val="FF3300"/>
                </a:solidFill>
              </a:rPr>
              <a:t>probands</a:t>
            </a:r>
            <a:endParaRPr lang="en-US" sz="1400" b="1" dirty="0">
              <a:solidFill>
                <a:srgbClr val="FF3300"/>
              </a:solidFill>
            </a:endParaRPr>
          </a:p>
        </p:txBody>
      </p:sp>
      <p:grpSp>
        <p:nvGrpSpPr>
          <p:cNvPr id="784467" name="Group 83"/>
          <p:cNvGrpSpPr>
            <a:grpSpLocks/>
          </p:cNvGrpSpPr>
          <p:nvPr/>
        </p:nvGrpSpPr>
        <p:grpSpPr bwMode="auto">
          <a:xfrm>
            <a:off x="650633" y="1052513"/>
            <a:ext cx="7246327" cy="2133600"/>
            <a:chOff x="444" y="663"/>
            <a:chExt cx="4944" cy="1344"/>
          </a:xfrm>
        </p:grpSpPr>
        <p:sp>
          <p:nvSpPr>
            <p:cNvPr id="784468" name="Rectangle 84"/>
            <p:cNvSpPr>
              <a:spLocks noChangeArrowheads="1"/>
            </p:cNvSpPr>
            <p:nvPr/>
          </p:nvSpPr>
          <p:spPr bwMode="auto">
            <a:xfrm>
              <a:off x="1532" y="1797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4469" name="Group 85"/>
            <p:cNvGrpSpPr>
              <a:grpSpLocks/>
            </p:cNvGrpSpPr>
            <p:nvPr/>
          </p:nvGrpSpPr>
          <p:grpSpPr bwMode="auto">
            <a:xfrm>
              <a:off x="444" y="663"/>
              <a:ext cx="4944" cy="1344"/>
              <a:chOff x="444" y="663"/>
              <a:chExt cx="4944" cy="1344"/>
            </a:xfrm>
          </p:grpSpPr>
          <p:sp>
            <p:nvSpPr>
              <p:cNvPr id="784470" name="Rectangle 86"/>
              <p:cNvSpPr>
                <a:spLocks noChangeArrowheads="1"/>
              </p:cNvSpPr>
              <p:nvPr/>
            </p:nvSpPr>
            <p:spPr bwMode="auto">
              <a:xfrm>
                <a:off x="988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1" name="Rectangle 87"/>
              <p:cNvSpPr>
                <a:spLocks noChangeArrowheads="1"/>
              </p:cNvSpPr>
              <p:nvPr/>
            </p:nvSpPr>
            <p:spPr bwMode="auto">
              <a:xfrm>
                <a:off x="988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2" name="Rectangle 88"/>
              <p:cNvSpPr>
                <a:spLocks noChangeArrowheads="1"/>
              </p:cNvSpPr>
              <p:nvPr/>
            </p:nvSpPr>
            <p:spPr bwMode="auto">
              <a:xfrm>
                <a:off x="444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3" name="Rectangle 89"/>
              <p:cNvSpPr>
                <a:spLocks noChangeArrowheads="1"/>
              </p:cNvSpPr>
              <p:nvPr/>
            </p:nvSpPr>
            <p:spPr bwMode="auto">
              <a:xfrm>
                <a:off x="1532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4" name="Rectangle 90"/>
              <p:cNvSpPr>
                <a:spLocks noChangeArrowheads="1"/>
              </p:cNvSpPr>
              <p:nvPr/>
            </p:nvSpPr>
            <p:spPr bwMode="auto">
              <a:xfrm>
                <a:off x="2576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5" name="Rectangle 91"/>
              <p:cNvSpPr>
                <a:spLocks noChangeArrowheads="1"/>
              </p:cNvSpPr>
              <p:nvPr/>
            </p:nvSpPr>
            <p:spPr bwMode="auto">
              <a:xfrm>
                <a:off x="3075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6" name="Rectangle 92"/>
              <p:cNvSpPr>
                <a:spLocks noChangeArrowheads="1"/>
              </p:cNvSpPr>
              <p:nvPr/>
            </p:nvSpPr>
            <p:spPr bwMode="auto">
              <a:xfrm>
                <a:off x="2031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7" name="Rectangle 93"/>
              <p:cNvSpPr>
                <a:spLocks noChangeArrowheads="1"/>
              </p:cNvSpPr>
              <p:nvPr/>
            </p:nvSpPr>
            <p:spPr bwMode="auto">
              <a:xfrm>
                <a:off x="2576" y="125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8" name="Rectangle 94"/>
              <p:cNvSpPr>
                <a:spLocks noChangeArrowheads="1"/>
              </p:cNvSpPr>
              <p:nvPr/>
            </p:nvSpPr>
            <p:spPr bwMode="auto">
              <a:xfrm>
                <a:off x="4708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79" name="Rectangle 95"/>
              <p:cNvSpPr>
                <a:spLocks noChangeArrowheads="1"/>
              </p:cNvSpPr>
              <p:nvPr/>
            </p:nvSpPr>
            <p:spPr bwMode="auto">
              <a:xfrm>
                <a:off x="5207" y="663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0" name="Rectangle 96"/>
              <p:cNvSpPr>
                <a:spLocks noChangeArrowheads="1"/>
              </p:cNvSpPr>
              <p:nvPr/>
            </p:nvSpPr>
            <p:spPr bwMode="auto">
              <a:xfrm>
                <a:off x="988" y="1797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1" name="Rectangle 97"/>
              <p:cNvSpPr>
                <a:spLocks noChangeArrowheads="1"/>
              </p:cNvSpPr>
              <p:nvPr/>
            </p:nvSpPr>
            <p:spPr bwMode="auto">
              <a:xfrm>
                <a:off x="3619" y="1797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84482" name="Group 98"/>
          <p:cNvGrpSpPr>
            <a:grpSpLocks/>
          </p:cNvGrpSpPr>
          <p:nvPr/>
        </p:nvGrpSpPr>
        <p:grpSpPr bwMode="auto">
          <a:xfrm>
            <a:off x="583225" y="4581526"/>
            <a:ext cx="8109439" cy="2205038"/>
            <a:chOff x="398" y="2886"/>
            <a:chExt cx="5534" cy="1389"/>
          </a:xfrm>
        </p:grpSpPr>
        <p:sp>
          <p:nvSpPr>
            <p:cNvPr id="784483" name="Rectangle 99"/>
            <p:cNvSpPr>
              <a:spLocks noChangeArrowheads="1"/>
            </p:cNvSpPr>
            <p:nvPr/>
          </p:nvSpPr>
          <p:spPr bwMode="auto">
            <a:xfrm>
              <a:off x="398" y="4065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84" name="Rectangle 100"/>
            <p:cNvSpPr>
              <a:spLocks noChangeArrowheads="1"/>
            </p:cNvSpPr>
            <p:nvPr/>
          </p:nvSpPr>
          <p:spPr bwMode="auto">
            <a:xfrm>
              <a:off x="3619" y="4065"/>
              <a:ext cx="181" cy="21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4485" name="Group 101"/>
            <p:cNvGrpSpPr>
              <a:grpSpLocks/>
            </p:cNvGrpSpPr>
            <p:nvPr/>
          </p:nvGrpSpPr>
          <p:grpSpPr bwMode="auto">
            <a:xfrm>
              <a:off x="988" y="2886"/>
              <a:ext cx="4944" cy="799"/>
              <a:chOff x="988" y="2886"/>
              <a:chExt cx="4944" cy="799"/>
            </a:xfrm>
          </p:grpSpPr>
          <p:sp>
            <p:nvSpPr>
              <p:cNvPr id="784486" name="Rectangle 102"/>
              <p:cNvSpPr>
                <a:spLocks noChangeArrowheads="1"/>
              </p:cNvSpPr>
              <p:nvPr/>
            </p:nvSpPr>
            <p:spPr bwMode="auto">
              <a:xfrm>
                <a:off x="988" y="2886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7" name="Rectangle 103"/>
              <p:cNvSpPr>
                <a:spLocks noChangeArrowheads="1"/>
              </p:cNvSpPr>
              <p:nvPr/>
            </p:nvSpPr>
            <p:spPr bwMode="auto">
              <a:xfrm>
                <a:off x="2576" y="2886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8" name="Rectangle 104"/>
              <p:cNvSpPr>
                <a:spLocks noChangeArrowheads="1"/>
              </p:cNvSpPr>
              <p:nvPr/>
            </p:nvSpPr>
            <p:spPr bwMode="auto">
              <a:xfrm>
                <a:off x="2031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89" name="Rectangle 105"/>
              <p:cNvSpPr>
                <a:spLocks noChangeArrowheads="1"/>
              </p:cNvSpPr>
              <p:nvPr/>
            </p:nvSpPr>
            <p:spPr bwMode="auto">
              <a:xfrm>
                <a:off x="3120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90" name="Rectangle 106"/>
              <p:cNvSpPr>
                <a:spLocks noChangeArrowheads="1"/>
              </p:cNvSpPr>
              <p:nvPr/>
            </p:nvSpPr>
            <p:spPr bwMode="auto">
              <a:xfrm>
                <a:off x="3619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491" name="Rectangle 107"/>
              <p:cNvSpPr>
                <a:spLocks noChangeArrowheads="1"/>
              </p:cNvSpPr>
              <p:nvPr/>
            </p:nvSpPr>
            <p:spPr bwMode="auto">
              <a:xfrm>
                <a:off x="5751" y="3475"/>
                <a:ext cx="181" cy="210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706457" y="6642556"/>
            <a:ext cx="1441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Slide credit: Dale </a:t>
            </a:r>
            <a:r>
              <a:rPr lang="en-US" sz="800" dirty="0" err="1"/>
              <a:t>Nyholt</a:t>
            </a:r>
            <a:endParaRPr lang="en-US" sz="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9" grpId="0" animBg="1"/>
      <p:bldP spid="784391" grpId="0" autoUpdateAnimBg="0"/>
      <p:bldP spid="784427" grpId="0" autoUpdateAnimBg="0"/>
      <p:bldP spid="784428" grpId="0" autoUpdateAnimBg="0"/>
      <p:bldP spid="784452" grpId="0" autoUpdateAnimBg="0"/>
      <p:bldP spid="784453" grpId="0" autoUpdateAnimBg="0"/>
      <p:bldP spid="7844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59" y="347580"/>
            <a:ext cx="808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Relative risk to relatives</a:t>
            </a:r>
          </a:p>
          <a:p>
            <a:r>
              <a:rPr lang="en-US" sz="2400" b="1" i="1" dirty="0"/>
              <a:t>Recurrence risk to relatives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443989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Relative risk to relatives (</a:t>
            </a:r>
            <a:r>
              <a:rPr lang="en-US" dirty="0" err="1"/>
              <a:t>λ</a:t>
            </a:r>
            <a:r>
              <a:rPr lang="en-US" baseline="-25000" dirty="0" err="1"/>
              <a:t>R</a:t>
            </a:r>
            <a:r>
              <a:rPr lang="en-US" dirty="0"/>
              <a:t>) = </a:t>
            </a:r>
            <a:r>
              <a:rPr lang="en-US" u="sng" dirty="0"/>
              <a:t>p(</a:t>
            </a:r>
            <a:r>
              <a:rPr lang="en-US" u="sng" dirty="0" err="1"/>
              <a:t>affected|relative</a:t>
            </a:r>
            <a:r>
              <a:rPr lang="en-US" u="sng" dirty="0"/>
              <a:t> affected) </a:t>
            </a:r>
            <a:r>
              <a:rPr lang="en-US" dirty="0"/>
              <a:t>	 = </a:t>
            </a:r>
            <a:r>
              <a:rPr lang="en-US" u="sng" dirty="0"/>
              <a:t>K</a:t>
            </a:r>
            <a:r>
              <a:rPr lang="en-US" u="sng" baseline="-25000" dirty="0"/>
              <a:t>R</a:t>
            </a:r>
            <a:r>
              <a:rPr lang="en-US" dirty="0"/>
              <a:t>					 					  p(affected in population) 		     K	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How to estimate p(</a:t>
            </a:r>
            <a:r>
              <a:rPr lang="en-US" dirty="0" err="1"/>
              <a:t>affected|relative</a:t>
            </a:r>
            <a:r>
              <a:rPr lang="en-US" dirty="0"/>
              <a:t> affected) 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population samples – cases infrequent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samples of case families and assess family members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How to estimate p(affected in population) ?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Census or national health statistics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Is definition of affected same in population sample as family sample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Collect control families and assess family members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93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disease is not common		</a:t>
            </a:r>
            <a:r>
              <a:rPr lang="en-US" dirty="0" err="1"/>
              <a:t>λ</a:t>
            </a:r>
            <a:r>
              <a:rPr lang="en-US" baseline="-25000" dirty="0" err="1"/>
              <a:t>R</a:t>
            </a:r>
            <a:r>
              <a:rPr lang="en-US" baseline="-25000" dirty="0"/>
              <a:t>	</a:t>
            </a:r>
            <a:r>
              <a:rPr lang="en-US" dirty="0"/>
              <a:t>= </a:t>
            </a:r>
            <a:r>
              <a:rPr lang="en-US" u="sng" dirty="0"/>
              <a:t>p(sibling </a:t>
            </a:r>
            <a:r>
              <a:rPr lang="en-US" u="sng" dirty="0" err="1"/>
              <a:t>affected|case</a:t>
            </a:r>
            <a:r>
              <a:rPr lang="en-US" u="sng" dirty="0"/>
              <a:t> family) </a:t>
            </a:r>
            <a:r>
              <a:rPr lang="en-US" dirty="0"/>
              <a:t>					 						   p(sibling affected |control family)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859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more likely are you to be diseased if your relative is affected compared to a person selected randomly from the population?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25755</TotalTime>
  <Words>1922</Words>
  <Application>Microsoft Macintosh PowerPoint</Application>
  <PresentationFormat>On-screen Show (4:3)</PresentationFormat>
  <Paragraphs>315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Office Theme</vt:lpstr>
      <vt:lpstr>Document</vt:lpstr>
      <vt:lpstr>Chart</vt:lpstr>
      <vt:lpstr>Heritability of disease</vt:lpstr>
      <vt:lpstr>Aim of this lecture</vt:lpstr>
      <vt:lpstr>How do we know that there is a genetic contribution to disease?</vt:lpstr>
      <vt:lpstr>Disease traits: Some disease traits have a clear pattern of inheritance</vt:lpstr>
      <vt:lpstr>Complex genetic diseases</vt:lpstr>
      <vt:lpstr>Risk Factors for Schizophrenia</vt:lpstr>
      <vt:lpstr>Evidence for a genetic contribution comes from risks to relatives</vt:lpstr>
      <vt:lpstr>PowerPoint Presentation</vt:lpstr>
      <vt:lpstr>PowerPoint Presentation</vt:lpstr>
      <vt:lpstr>Schizophrenia risks to relatives</vt:lpstr>
      <vt:lpstr>Books to check out</vt:lpstr>
      <vt:lpstr>Generalization to character traits</vt:lpstr>
      <vt:lpstr>For which disease is the genetic contribution more important?</vt:lpstr>
      <vt:lpstr>Liability threshold model</vt:lpstr>
      <vt:lpstr> Does an underlying normality assumption make sense?</vt:lpstr>
      <vt:lpstr>Falconer (1965)</vt:lpstr>
      <vt:lpstr>Definitions</vt:lpstr>
      <vt:lpstr>Liability Threshold Model  –truncated normal distribution theory</vt:lpstr>
      <vt:lpstr>Falconer (1965)</vt:lpstr>
      <vt:lpstr>Calculate heritability of liability using regression theory</vt:lpstr>
      <vt:lpstr>Assumptions made by Falconer (1965)</vt:lpstr>
      <vt:lpstr>Accounting for reduction in variance in relatives as a result of ascertainment on affected individuals</vt:lpstr>
      <vt:lpstr>Reich et al: heritability of liability</vt:lpstr>
      <vt:lpstr>Reich et al: heritability of liability</vt:lpstr>
      <vt:lpstr>GREML: h2-SNP for disease</vt:lpstr>
      <vt:lpstr>Ascertainment in case-control studies</vt:lpstr>
      <vt:lpstr>Summary</vt:lpstr>
    </vt:vector>
  </TitlesOfParts>
  <Company>QBI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Wray</dc:creator>
  <cp:lastModifiedBy>Loic Yengo</cp:lastModifiedBy>
  <cp:revision>410</cp:revision>
  <cp:lastPrinted>2014-07-14T00:16:49Z</cp:lastPrinted>
  <dcterms:created xsi:type="dcterms:W3CDTF">2014-06-14T06:11:11Z</dcterms:created>
  <dcterms:modified xsi:type="dcterms:W3CDTF">2025-07-11T02:58:18Z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2022-06-01T01:14:18Z</vt:lpwstr>
  </property>
  <property fmtid="{D5CDD505-2E9C-101B-9397-08002B2CF9AE}" pid="4" name="MSIP_Label_0f488380-630a-4f55-a077-a19445e3f360_Method">
    <vt:lpwstr>Privileged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bba5ddcb-c531-4519-b9b7-10d8f6031aa9</vt:lpwstr>
  </property>
  <property fmtid="{D5CDD505-2E9C-101B-9397-08002B2CF9AE}" pid="8" name="MSIP_Label_0f488380-630a-4f55-a077-a19445e3f360_ContentBits">
    <vt:lpwstr>0</vt:lpwstr>
  </property>
</Properties>
</file>