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96" r:id="rId2"/>
    <p:sldId id="256" r:id="rId3"/>
    <p:sldId id="267" r:id="rId4"/>
    <p:sldId id="268" r:id="rId5"/>
    <p:sldId id="271" r:id="rId6"/>
    <p:sldId id="274" r:id="rId7"/>
    <p:sldId id="273" r:id="rId8"/>
    <p:sldId id="269" r:id="rId9"/>
    <p:sldId id="272" r:id="rId10"/>
    <p:sldId id="279" r:id="rId11"/>
    <p:sldId id="291" r:id="rId12"/>
    <p:sldId id="292" r:id="rId13"/>
    <p:sldId id="275" r:id="rId14"/>
    <p:sldId id="276" r:id="rId15"/>
    <p:sldId id="277" r:id="rId16"/>
    <p:sldId id="293" r:id="rId17"/>
    <p:sldId id="265" r:id="rId18"/>
    <p:sldId id="257" r:id="rId19"/>
    <p:sldId id="262" r:id="rId20"/>
    <p:sldId id="263" r:id="rId21"/>
    <p:sldId id="294" r:id="rId22"/>
    <p:sldId id="266" r:id="rId23"/>
    <p:sldId id="285" r:id="rId24"/>
    <p:sldId id="284" r:id="rId25"/>
    <p:sldId id="286" r:id="rId26"/>
    <p:sldId id="259" r:id="rId27"/>
    <p:sldId id="287" r:id="rId28"/>
    <p:sldId id="258" r:id="rId29"/>
    <p:sldId id="300" r:id="rId30"/>
    <p:sldId id="299" r:id="rId31"/>
    <p:sldId id="289" r:id="rId32"/>
    <p:sldId id="288" r:id="rId33"/>
    <p:sldId id="295" r:id="rId34"/>
    <p:sldId id="2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4"/>
    <p:restoredTop sz="71589"/>
  </p:normalViewPr>
  <p:slideViewPr>
    <p:cSldViewPr snapToGrid="0" snapToObjects="1">
      <p:cViewPr varScale="1">
        <p:scale>
          <a:sx n="63" d="100"/>
          <a:sy n="63" d="100"/>
        </p:scale>
        <p:origin x="186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9" d="100"/>
          <a:sy n="69" d="100"/>
        </p:scale>
        <p:origin x="244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9ABA9-6615-D54F-86C2-ADCE286146EB}" type="datetimeFigureOut">
              <a:rPr lang="en-US" smtClean="0"/>
              <a:t>5/11/20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F03AA-E48E-2B45-BBE1-A5DA4DD68F96}" type="slidenum">
              <a:rPr lang="en-US" smtClean="0"/>
              <a:t>‹#›</a:t>
            </a:fld>
            <a:endParaRPr lang="en-US"/>
          </a:p>
        </p:txBody>
      </p:sp>
    </p:spTree>
    <p:extLst>
      <p:ext uri="{BB962C8B-B14F-4D97-AF65-F5344CB8AC3E}">
        <p14:creationId xmlns:p14="http://schemas.microsoft.com/office/powerpoint/2010/main" val="133883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F03AA-E48E-2B45-BBE1-A5DA4DD68F96}" type="slidenum">
              <a:rPr lang="en-US" smtClean="0"/>
              <a:t>1</a:t>
            </a:fld>
            <a:endParaRPr lang="en-US"/>
          </a:p>
        </p:txBody>
      </p:sp>
    </p:spTree>
    <p:extLst>
      <p:ext uri="{BB962C8B-B14F-4D97-AF65-F5344CB8AC3E}">
        <p14:creationId xmlns:p14="http://schemas.microsoft.com/office/powerpoint/2010/main" val="2479909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2FF03AA-E48E-2B45-BBE1-A5DA4DD68F96}" type="slidenum">
              <a:rPr lang="en-US" smtClean="0"/>
              <a:t>10</a:t>
            </a:fld>
            <a:endParaRPr lang="en-US"/>
          </a:p>
        </p:txBody>
      </p:sp>
    </p:spTree>
    <p:extLst>
      <p:ext uri="{BB962C8B-B14F-4D97-AF65-F5344CB8AC3E}">
        <p14:creationId xmlns:p14="http://schemas.microsoft.com/office/powerpoint/2010/main" val="401190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my practical example I’m going to describe my use of </a:t>
            </a:r>
            <a:r>
              <a:rPr lang="en-US" dirty="0" err="1"/>
              <a:t>Sbayes</a:t>
            </a:r>
            <a:r>
              <a:rPr lang="en-US" dirty="0"/>
              <a:t> with my research into women with peripartum depression.</a:t>
            </a:r>
          </a:p>
        </p:txBody>
      </p:sp>
      <p:sp>
        <p:nvSpPr>
          <p:cNvPr id="4" name="Slide Number Placeholder 3"/>
          <p:cNvSpPr>
            <a:spLocks noGrp="1"/>
          </p:cNvSpPr>
          <p:nvPr>
            <p:ph type="sldNum" sz="quarter" idx="5"/>
          </p:nvPr>
        </p:nvSpPr>
        <p:spPr/>
        <p:txBody>
          <a:bodyPr/>
          <a:lstStyle/>
          <a:p>
            <a:fld id="{32FF03AA-E48E-2B45-BBE1-A5DA4DD68F96}" type="slidenum">
              <a:rPr lang="en-US" smtClean="0"/>
              <a:t>11</a:t>
            </a:fld>
            <a:endParaRPr lang="en-US"/>
          </a:p>
        </p:txBody>
      </p:sp>
    </p:spTree>
    <p:extLst>
      <p:ext uri="{BB962C8B-B14F-4D97-AF65-F5344CB8AC3E}">
        <p14:creationId xmlns:p14="http://schemas.microsoft.com/office/powerpoint/2010/main" val="118870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description is </a:t>
            </a:r>
            <a:r>
              <a:rPr lang="en-US" dirty="0" err="1"/>
              <a:t>summarised</a:t>
            </a:r>
            <a:r>
              <a:rPr lang="en-US" dirty="0"/>
              <a:t> from the GCTB website</a:t>
            </a:r>
          </a:p>
          <a:p>
            <a:r>
              <a:rPr lang="en-US" dirty="0"/>
              <a:t>You can make your own LDM – the tutorial on the website has instructions for doing so, but you can also use one of 2 LDM’s that we have stored in our data, which is what I did.</a:t>
            </a:r>
          </a:p>
        </p:txBody>
      </p:sp>
      <p:sp>
        <p:nvSpPr>
          <p:cNvPr id="4" name="Slide Number Placeholder 3"/>
          <p:cNvSpPr>
            <a:spLocks noGrp="1"/>
          </p:cNvSpPr>
          <p:nvPr>
            <p:ph type="sldNum" sz="quarter" idx="5"/>
          </p:nvPr>
        </p:nvSpPr>
        <p:spPr/>
        <p:txBody>
          <a:bodyPr/>
          <a:lstStyle/>
          <a:p>
            <a:fld id="{32FF03AA-E48E-2B45-BBE1-A5DA4DD68F96}" type="slidenum">
              <a:rPr lang="en-US" smtClean="0"/>
              <a:t>12</a:t>
            </a:fld>
            <a:endParaRPr lang="en-US"/>
          </a:p>
        </p:txBody>
      </p:sp>
    </p:spTree>
    <p:extLst>
      <p:ext uri="{BB962C8B-B14F-4D97-AF65-F5344CB8AC3E}">
        <p14:creationId xmlns:p14="http://schemas.microsoft.com/office/powerpoint/2010/main" val="149246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F03AA-E48E-2B45-BBE1-A5DA4DD68F96}" type="slidenum">
              <a:rPr lang="en-US" smtClean="0"/>
              <a:t>13</a:t>
            </a:fld>
            <a:endParaRPr lang="en-US"/>
          </a:p>
        </p:txBody>
      </p:sp>
    </p:spTree>
    <p:extLst>
      <p:ext uri="{BB962C8B-B14F-4D97-AF65-F5344CB8AC3E}">
        <p14:creationId xmlns:p14="http://schemas.microsoft.com/office/powerpoint/2010/main" val="656858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Check the distribution of per-SNP sample size if the GWAS summary data is from a meta-analysis. Outliers in per-SNP sample size will violate the assumed residual covariance structure and may cause a convergence problem.</a:t>
            </a:r>
            <a:endParaRPr lang="en-US" dirty="0"/>
          </a:p>
        </p:txBody>
      </p:sp>
      <p:sp>
        <p:nvSpPr>
          <p:cNvPr id="4" name="Slide Number Placeholder 3"/>
          <p:cNvSpPr>
            <a:spLocks noGrp="1"/>
          </p:cNvSpPr>
          <p:nvPr>
            <p:ph type="sldNum" sz="quarter" idx="5"/>
          </p:nvPr>
        </p:nvSpPr>
        <p:spPr/>
        <p:txBody>
          <a:bodyPr/>
          <a:lstStyle/>
          <a:p>
            <a:fld id="{32FF03AA-E48E-2B45-BBE1-A5DA4DD68F96}" type="slidenum">
              <a:rPr lang="en-US" smtClean="0"/>
              <a:t>14</a:t>
            </a:fld>
            <a:endParaRPr lang="en-US"/>
          </a:p>
        </p:txBody>
      </p:sp>
    </p:spTree>
    <p:extLst>
      <p:ext uri="{BB962C8B-B14F-4D97-AF65-F5344CB8AC3E}">
        <p14:creationId xmlns:p14="http://schemas.microsoft.com/office/powerpoint/2010/main" val="1979023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F03AA-E48E-2B45-BBE1-A5DA4DD68F96}" type="slidenum">
              <a:rPr lang="en-US" smtClean="0"/>
              <a:t>18</a:t>
            </a:fld>
            <a:endParaRPr lang="en-US"/>
          </a:p>
        </p:txBody>
      </p:sp>
    </p:spTree>
    <p:extLst>
      <p:ext uri="{BB962C8B-B14F-4D97-AF65-F5344CB8AC3E}">
        <p14:creationId xmlns:p14="http://schemas.microsoft.com/office/powerpoint/2010/main" val="1782562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phenotype or trait is damaging – </a:t>
            </a:r>
            <a:r>
              <a:rPr lang="en-US" dirty="0" err="1"/>
              <a:t>eg</a:t>
            </a:r>
            <a:r>
              <a:rPr lang="en-US" dirty="0"/>
              <a:t> a life threatening disease, or some reproductive disorder which decreases the chances of having healthy children, then</a:t>
            </a:r>
          </a:p>
          <a:p>
            <a:r>
              <a:rPr lang="en-US" dirty="0"/>
              <a:t>If a variant has a big effect, which greatly increases the likelihood of a phenotype, and this phenotype is damaging, then we might expect that there’s not going to be very many of these variants. It’s going to be very rare.</a:t>
            </a:r>
          </a:p>
          <a:p>
            <a:r>
              <a:rPr lang="en-US" dirty="0"/>
              <a:t>The flip side of this is that if a minor allele is common, it is most likely going to have a very very small effect on the increase of the phenotype.</a:t>
            </a:r>
          </a:p>
        </p:txBody>
      </p:sp>
      <p:sp>
        <p:nvSpPr>
          <p:cNvPr id="4" name="Slide Number Placeholder 3"/>
          <p:cNvSpPr>
            <a:spLocks noGrp="1"/>
          </p:cNvSpPr>
          <p:nvPr>
            <p:ph type="sldNum" sz="quarter" idx="5"/>
          </p:nvPr>
        </p:nvSpPr>
        <p:spPr/>
        <p:txBody>
          <a:bodyPr/>
          <a:lstStyle/>
          <a:p>
            <a:fld id="{32FF03AA-E48E-2B45-BBE1-A5DA4DD68F96}" type="slidenum">
              <a:rPr lang="en-US" smtClean="0"/>
              <a:t>19</a:t>
            </a:fld>
            <a:endParaRPr lang="en-US"/>
          </a:p>
        </p:txBody>
      </p:sp>
    </p:spTree>
    <p:extLst>
      <p:ext uri="{BB962C8B-B14F-4D97-AF65-F5344CB8AC3E}">
        <p14:creationId xmlns:p14="http://schemas.microsoft.com/office/powerpoint/2010/main" val="2040926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the phenotype is helpful, such as you live in a place like Darwin and the phenotype is an increase of pigment in your skin so that you don’t develop skin cancers then </a:t>
            </a:r>
          </a:p>
          <a:p>
            <a:r>
              <a:rPr lang="en-US" dirty="0"/>
              <a:t>If the variant has a big effect, greatly increasing the chance of the phenotype, then it is likely that it will become more frequent in the population</a:t>
            </a:r>
          </a:p>
          <a:p>
            <a:r>
              <a:rPr lang="en-US" dirty="0"/>
              <a:t>And, on the flip side, it is likely that rare variants will not have much effect on the phenotype.</a:t>
            </a:r>
          </a:p>
          <a:p>
            <a:r>
              <a:rPr lang="en-US" dirty="0"/>
              <a:t>So, S is derived from the joint distribution of the effect size and the frequency of the minor allele.</a:t>
            </a:r>
          </a:p>
        </p:txBody>
      </p:sp>
      <p:sp>
        <p:nvSpPr>
          <p:cNvPr id="4" name="Slide Number Placeholder 3"/>
          <p:cNvSpPr>
            <a:spLocks noGrp="1"/>
          </p:cNvSpPr>
          <p:nvPr>
            <p:ph type="sldNum" sz="quarter" idx="5"/>
          </p:nvPr>
        </p:nvSpPr>
        <p:spPr/>
        <p:txBody>
          <a:bodyPr/>
          <a:lstStyle/>
          <a:p>
            <a:fld id="{32FF03AA-E48E-2B45-BBE1-A5DA4DD68F96}" type="slidenum">
              <a:rPr lang="en-US" smtClean="0"/>
              <a:t>20</a:t>
            </a:fld>
            <a:endParaRPr lang="en-US"/>
          </a:p>
        </p:txBody>
      </p:sp>
    </p:spTree>
    <p:extLst>
      <p:ext uri="{BB962C8B-B14F-4D97-AF65-F5344CB8AC3E}">
        <p14:creationId xmlns:p14="http://schemas.microsoft.com/office/powerpoint/2010/main" val="4280051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F03AA-E48E-2B45-BBE1-A5DA4DD68F96}" type="slidenum">
              <a:rPr lang="en-US" smtClean="0"/>
              <a:t>21</a:t>
            </a:fld>
            <a:endParaRPr lang="en-US"/>
          </a:p>
        </p:txBody>
      </p:sp>
    </p:spTree>
    <p:extLst>
      <p:ext uri="{BB962C8B-B14F-4D97-AF65-F5344CB8AC3E}">
        <p14:creationId xmlns:p14="http://schemas.microsoft.com/office/powerpoint/2010/main" val="2932850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F03AA-E48E-2B45-BBE1-A5DA4DD68F96}" type="slidenum">
              <a:rPr lang="en-US" smtClean="0"/>
              <a:t>22</a:t>
            </a:fld>
            <a:endParaRPr lang="en-US"/>
          </a:p>
        </p:txBody>
      </p:sp>
    </p:spTree>
    <p:extLst>
      <p:ext uri="{BB962C8B-B14F-4D97-AF65-F5344CB8AC3E}">
        <p14:creationId xmlns:p14="http://schemas.microsoft.com/office/powerpoint/2010/main" val="1219453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Moser et al describes the initial development of </a:t>
            </a:r>
            <a:r>
              <a:rPr lang="en-US" dirty="0" err="1"/>
              <a:t>Sbayes</a:t>
            </a:r>
            <a:r>
              <a:rPr lang="en-US" dirty="0"/>
              <a:t> R which was applied to individual data</a:t>
            </a:r>
          </a:p>
          <a:p>
            <a:r>
              <a:rPr lang="en-US" dirty="0"/>
              <a:t>The citation by Luke Lloyd Jones describes the application of SBayesR to summary level data, which makes it much more useful</a:t>
            </a:r>
          </a:p>
          <a:p>
            <a:r>
              <a:rPr lang="en-US" dirty="0"/>
              <a:t>The citation by Jian Zeng, describes the development of </a:t>
            </a:r>
            <a:r>
              <a:rPr lang="en-US" dirty="0" err="1"/>
              <a:t>Sbayes</a:t>
            </a:r>
            <a:r>
              <a:rPr lang="en-US" dirty="0"/>
              <a:t> S for summary level data</a:t>
            </a:r>
          </a:p>
        </p:txBody>
      </p:sp>
      <p:sp>
        <p:nvSpPr>
          <p:cNvPr id="4" name="Slide Number Placeholder 3"/>
          <p:cNvSpPr>
            <a:spLocks noGrp="1"/>
          </p:cNvSpPr>
          <p:nvPr>
            <p:ph type="sldNum" sz="quarter" idx="5"/>
          </p:nvPr>
        </p:nvSpPr>
        <p:spPr/>
        <p:txBody>
          <a:bodyPr/>
          <a:lstStyle/>
          <a:p>
            <a:fld id="{32FF03AA-E48E-2B45-BBE1-A5DA4DD68F96}" type="slidenum">
              <a:rPr lang="en-US" smtClean="0"/>
              <a:t>2</a:t>
            </a:fld>
            <a:endParaRPr lang="en-US"/>
          </a:p>
        </p:txBody>
      </p:sp>
    </p:spTree>
    <p:extLst>
      <p:ext uri="{BB962C8B-B14F-4D97-AF65-F5344CB8AC3E}">
        <p14:creationId xmlns:p14="http://schemas.microsoft.com/office/powerpoint/2010/main" val="739307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steps for calculating heritability. </a:t>
            </a:r>
          </a:p>
          <a:p>
            <a:r>
              <a:rPr lang="en-US" dirty="0"/>
              <a:t>In the first step, the effect size of the variant is multiplied by the number of copies of the minor allele possessed by the individual (which will be 0, 1, or 2).</a:t>
            </a:r>
          </a:p>
          <a:p>
            <a:r>
              <a:rPr lang="en-US" dirty="0"/>
              <a:t>Then all these products are added to calculate the additive genetic value for the individual.</a:t>
            </a:r>
          </a:p>
          <a:p>
            <a:r>
              <a:rPr lang="en-US" dirty="0"/>
              <a:t>Next the genetic variance is calculated over all individuals, using this standard equation for calculating variance.</a:t>
            </a:r>
          </a:p>
          <a:p>
            <a:r>
              <a:rPr lang="en-US" dirty="0"/>
              <a:t>Finally, the estimated residual variance is required, to add to the genetic variance, to create phenotypic variance. Then the genetic variance is divided by the phenotypic variance to produce the measure of heritability.</a:t>
            </a:r>
          </a:p>
        </p:txBody>
      </p:sp>
      <p:sp>
        <p:nvSpPr>
          <p:cNvPr id="4" name="Slide Number Placeholder 3"/>
          <p:cNvSpPr>
            <a:spLocks noGrp="1"/>
          </p:cNvSpPr>
          <p:nvPr>
            <p:ph type="sldNum" sz="quarter" idx="5"/>
          </p:nvPr>
        </p:nvSpPr>
        <p:spPr/>
        <p:txBody>
          <a:bodyPr/>
          <a:lstStyle/>
          <a:p>
            <a:fld id="{32FF03AA-E48E-2B45-BBE1-A5DA4DD68F96}" type="slidenum">
              <a:rPr lang="en-US" smtClean="0"/>
              <a:t>23</a:t>
            </a:fld>
            <a:endParaRPr lang="en-US"/>
          </a:p>
        </p:txBody>
      </p:sp>
    </p:spTree>
    <p:extLst>
      <p:ext uri="{BB962C8B-B14F-4D97-AF65-F5344CB8AC3E}">
        <p14:creationId xmlns:p14="http://schemas.microsoft.com/office/powerpoint/2010/main" val="125173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So, having glanced at the three measures provided by </a:t>
                </a:r>
                <a:r>
                  <a:rPr lang="en-US" dirty="0" err="1"/>
                  <a:t>Sbayes</a:t>
                </a:r>
                <a:r>
                  <a:rPr lang="en-US" dirty="0"/>
                  <a:t> S, we’ll move on to its Bayesian prior.</a:t>
                </a:r>
              </a:p>
              <a:p>
                <a:r>
                  <a:rPr lang="en-US" dirty="0"/>
                  <a:t>The conditional prior for </a:t>
                </a:r>
                <a:r>
                  <a:rPr lang="en-US" dirty="0" err="1"/>
                  <a:t>SBayesS</a:t>
                </a:r>
                <a:r>
                  <a:rPr lang="en-US" dirty="0"/>
                  <a:t> is simpler than for </a:t>
                </a:r>
                <a:r>
                  <a:rPr lang="en-US" dirty="0" err="1"/>
                  <a:t>Sbayes</a:t>
                </a:r>
                <a:r>
                  <a:rPr lang="en-US" dirty="0"/>
                  <a:t> R in that there is only one distribution, a single normal distribution with zero mean and an unknown parameter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𝛽</m:t>
                        </m:r>
                      </m:sub>
                      <m:sup>
                        <m:r>
                          <a:rPr lang="en-AU" i="1">
                            <a:latin typeface="Cambria Math" panose="02040503050406030204" pitchFamily="18" charset="0"/>
                          </a:rPr>
                          <m:t>2</m:t>
                        </m:r>
                      </m:sup>
                    </m:sSubSup>
                  </m:oMath>
                </a14:m>
                <a:endParaRPr lang="en-US" dirty="0"/>
              </a:p>
              <a:p>
                <a:r>
                  <a:rPr lang="en-US" dirty="0"/>
                  <a:t>So the distribution of the </a:t>
                </a:r>
                <a:r>
                  <a:rPr lang="en-US" dirty="0" err="1"/>
                  <a:t>Snp</a:t>
                </a:r>
                <a:r>
                  <a:rPr lang="en-US" dirty="0"/>
                  <a:t> effects is a normal distribution, mean zero and variance equal to a sum of two terms.</a:t>
                </a:r>
              </a:p>
              <a:p>
                <a:r>
                  <a:rPr lang="en-US" dirty="0"/>
                  <a:t>The latter term refers to the SNPs that have zero effect, and the first term refers to the SNPs that have an effect</a:t>
                </a:r>
              </a:p>
              <a:p>
                <a:r>
                  <a:rPr lang="en-US" dirty="0"/>
                  <a:t>All the parameters are determined using Gibbs sampling, with the exception of S, which is sampled using Hamiltonian Monte Carlo. </a:t>
                </a:r>
              </a:p>
            </p:txBody>
          </p:sp>
        </mc:Choice>
        <mc:Fallback xmlns="">
          <p:sp>
            <p:nvSpPr>
              <p:cNvPr id="3" name="Notes Placeholder 2"/>
              <p:cNvSpPr>
                <a:spLocks noGrp="1"/>
              </p:cNvSpPr>
              <p:nvPr>
                <p:ph type="body" idx="1"/>
              </p:nvPr>
            </p:nvSpPr>
            <p:spPr/>
            <p:txBody>
              <a:bodyPr/>
              <a:lstStyle/>
              <a:p>
                <a:r>
                  <a:rPr lang="en-US" dirty="0"/>
                  <a:t>So, having glanced at the three measures provided by </a:t>
                </a:r>
                <a:r>
                  <a:rPr lang="en-US" dirty="0" err="1"/>
                  <a:t>Sbayes</a:t>
                </a:r>
                <a:r>
                  <a:rPr lang="en-US" dirty="0"/>
                  <a:t> S, we’ll move on to its Bayesian prior.</a:t>
                </a:r>
              </a:p>
              <a:p>
                <a:r>
                  <a:rPr lang="en-US" dirty="0"/>
                  <a:t>The conditional prior for </a:t>
                </a:r>
                <a:r>
                  <a:rPr lang="en-US" dirty="0" err="1"/>
                  <a:t>SBayesS</a:t>
                </a:r>
                <a:r>
                  <a:rPr lang="en-US" dirty="0"/>
                  <a:t> is simpler than for </a:t>
                </a:r>
                <a:r>
                  <a:rPr lang="en-US" dirty="0" err="1"/>
                  <a:t>Sbayes</a:t>
                </a:r>
                <a:r>
                  <a:rPr lang="en-US" dirty="0"/>
                  <a:t> R in that there is only one distribution, a single normal distribution with zero mean and an unknown parameter </a:t>
                </a:r>
                <a:r>
                  <a:rPr lang="en-US" i="0">
                    <a:latin typeface="Cambria Math" panose="02040503050406030204" pitchFamily="18" charset="0"/>
                    <a:ea typeface="Cambria Math" panose="02040503050406030204" pitchFamily="18" charset="0"/>
                  </a:rPr>
                  <a:t>𝜎_𝛽^</a:t>
                </a:r>
                <a:r>
                  <a:rPr lang="en-AU" i="0">
                    <a:latin typeface="Cambria Math" panose="02040503050406030204" pitchFamily="18" charset="0"/>
                  </a:rPr>
                  <a:t>2</a:t>
                </a:r>
                <a:endParaRPr lang="en-US" dirty="0"/>
              </a:p>
              <a:p>
                <a:r>
                  <a:rPr lang="en-US" dirty="0"/>
                  <a:t>So the distribution of the </a:t>
                </a:r>
                <a:r>
                  <a:rPr lang="en-US" dirty="0" err="1"/>
                  <a:t>Snp</a:t>
                </a:r>
                <a:r>
                  <a:rPr lang="en-US" dirty="0"/>
                  <a:t> effects is a normal distribution, mean zero and variance equal to this term, plus this 2</a:t>
                </a:r>
                <a:r>
                  <a:rPr lang="en-US" baseline="30000" dirty="0"/>
                  <a:t>nd</a:t>
                </a:r>
                <a:r>
                  <a:rPr lang="en-US" dirty="0"/>
                  <a:t> term</a:t>
                </a:r>
              </a:p>
              <a:p>
                <a:r>
                  <a:rPr lang="en-US" dirty="0"/>
                  <a:t>To understand this distribution, have a look at all the variables. . . </a:t>
                </a:r>
              </a:p>
              <a:p>
                <a:endParaRPr lang="en-US" dirty="0"/>
              </a:p>
              <a:p>
                <a:r>
                  <a:rPr lang="en-US" dirty="0"/>
                  <a:t>The way I understand this, this latter term refers to the SNPs that have zero effect, and this first term refers to the SNPs that have an effect</a:t>
                </a:r>
              </a:p>
              <a:p>
                <a:r>
                  <a:rPr lang="en-US" dirty="0"/>
                  <a:t>All the parameters are determined using Gibbs sampling, with the exception of S, which is sampled using Hamiltonian Monte Carlo. There are many good articles and websites filled with complicated </a:t>
                </a:r>
                <a:r>
                  <a:rPr lang="en-US" dirty="0" err="1"/>
                  <a:t>maths</a:t>
                </a:r>
                <a:r>
                  <a:rPr lang="en-US" dirty="0"/>
                  <a:t> that explain how this works.</a:t>
                </a:r>
              </a:p>
            </p:txBody>
          </p:sp>
        </mc:Fallback>
      </mc:AlternateContent>
      <p:sp>
        <p:nvSpPr>
          <p:cNvPr id="4" name="Slide Number Placeholder 3"/>
          <p:cNvSpPr>
            <a:spLocks noGrp="1"/>
          </p:cNvSpPr>
          <p:nvPr>
            <p:ph type="sldNum" sz="quarter" idx="5"/>
          </p:nvPr>
        </p:nvSpPr>
        <p:spPr/>
        <p:txBody>
          <a:bodyPr/>
          <a:lstStyle/>
          <a:p>
            <a:fld id="{32FF03AA-E48E-2B45-BBE1-A5DA4DD68F96}" type="slidenum">
              <a:rPr lang="en-US" smtClean="0"/>
              <a:t>24</a:t>
            </a:fld>
            <a:endParaRPr lang="en-US"/>
          </a:p>
        </p:txBody>
      </p:sp>
    </p:spTree>
    <p:extLst>
      <p:ext uri="{BB962C8B-B14F-4D97-AF65-F5344CB8AC3E}">
        <p14:creationId xmlns:p14="http://schemas.microsoft.com/office/powerpoint/2010/main" val="1814822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F03AA-E48E-2B45-BBE1-A5DA4DD68F96}" type="slidenum">
              <a:rPr lang="en-US" smtClean="0"/>
              <a:t>26</a:t>
            </a:fld>
            <a:endParaRPr lang="en-US"/>
          </a:p>
        </p:txBody>
      </p:sp>
    </p:spTree>
    <p:extLst>
      <p:ext uri="{BB962C8B-B14F-4D97-AF65-F5344CB8AC3E}">
        <p14:creationId xmlns:p14="http://schemas.microsoft.com/office/powerpoint/2010/main" val="1221532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parRes</a:t>
            </a:r>
            <a:r>
              <a:rPr lang="en-US" dirty="0"/>
              <a:t> file provides the mean results from the MCMC, plus the Standard Deviation, which was found to be equivalent to the standard error, and a calculation called Gelman Rubin, which provides a convergence diagnostic. The closer to 1 the better, but up to 1.2 is okay.</a:t>
            </a:r>
          </a:p>
          <a:p>
            <a:r>
              <a:rPr lang="en-US" dirty="0"/>
              <a:t>This indicates that my result for polygenicity didn’t really reach an acceptable convergence, though my result for S is okay. However, the value for S is surprising, being less than -1. This is somewhat offset by the large standard error of 0.27, which is likely because of the relatively small sample size.</a:t>
            </a:r>
          </a:p>
        </p:txBody>
      </p:sp>
      <p:sp>
        <p:nvSpPr>
          <p:cNvPr id="4" name="Slide Number Placeholder 3"/>
          <p:cNvSpPr>
            <a:spLocks noGrp="1"/>
          </p:cNvSpPr>
          <p:nvPr>
            <p:ph type="sldNum" sz="quarter" idx="5"/>
          </p:nvPr>
        </p:nvSpPr>
        <p:spPr/>
        <p:txBody>
          <a:bodyPr/>
          <a:lstStyle/>
          <a:p>
            <a:fld id="{32FF03AA-E48E-2B45-BBE1-A5DA4DD68F96}" type="slidenum">
              <a:rPr lang="en-US" smtClean="0"/>
              <a:t>27</a:t>
            </a:fld>
            <a:endParaRPr lang="en-US"/>
          </a:p>
        </p:txBody>
      </p:sp>
    </p:spTree>
    <p:extLst>
      <p:ext uri="{BB962C8B-B14F-4D97-AF65-F5344CB8AC3E}">
        <p14:creationId xmlns:p14="http://schemas.microsoft.com/office/powerpoint/2010/main" val="2452959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Convergence may be a problem in SBayesR if the </a:t>
            </a:r>
            <a:r>
              <a:rPr lang="en-US" dirty="0" err="1"/>
              <a:t>perSnp</a:t>
            </a:r>
            <a:r>
              <a:rPr lang="en-US" dirty="0"/>
              <a:t> sample size has outliers.</a:t>
            </a:r>
          </a:p>
          <a:p>
            <a:r>
              <a:rPr lang="en-AU" sz="1200" b="0" i="0" u="none" strike="noStrike" kern="1200" dirty="0">
                <a:solidFill>
                  <a:schemeClr val="tx1"/>
                </a:solidFill>
                <a:effectLst/>
                <a:latin typeface="+mn-lt"/>
                <a:ea typeface="+mn-ea"/>
                <a:cs typeface="+mn-cs"/>
              </a:rPr>
              <a:t>Outliers will violate the assumed residual covariance structure</a:t>
            </a:r>
            <a:endParaRPr lang="en-US" dirty="0"/>
          </a:p>
        </p:txBody>
      </p:sp>
      <p:sp>
        <p:nvSpPr>
          <p:cNvPr id="4" name="Slide Number Placeholder 3"/>
          <p:cNvSpPr>
            <a:spLocks noGrp="1"/>
          </p:cNvSpPr>
          <p:nvPr>
            <p:ph type="sldNum" sz="quarter" idx="5"/>
          </p:nvPr>
        </p:nvSpPr>
        <p:spPr/>
        <p:txBody>
          <a:bodyPr/>
          <a:lstStyle/>
          <a:p>
            <a:fld id="{32FF03AA-E48E-2B45-BBE1-A5DA4DD68F96}" type="slidenum">
              <a:rPr lang="en-US" smtClean="0"/>
              <a:t>28</a:t>
            </a:fld>
            <a:endParaRPr lang="en-US"/>
          </a:p>
        </p:txBody>
      </p:sp>
    </p:spTree>
    <p:extLst>
      <p:ext uri="{BB962C8B-B14F-4D97-AF65-F5344CB8AC3E}">
        <p14:creationId xmlns:p14="http://schemas.microsoft.com/office/powerpoint/2010/main" val="1263023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comparison of </a:t>
            </a:r>
            <a:r>
              <a:rPr lang="en-US" dirty="0" err="1"/>
              <a:t>Sbayes</a:t>
            </a:r>
            <a:r>
              <a:rPr lang="en-US" dirty="0"/>
              <a:t> R and </a:t>
            </a:r>
            <a:r>
              <a:rPr lang="en-US" dirty="0" err="1"/>
              <a:t>Sbayes</a:t>
            </a:r>
            <a:r>
              <a:rPr lang="en-US" dirty="0"/>
              <a:t> S is also surprising – Jian has told me that results are usually the other way around, with </a:t>
            </a:r>
            <a:r>
              <a:rPr lang="en-US" dirty="0" err="1"/>
              <a:t>Sbayes</a:t>
            </a:r>
            <a:r>
              <a:rPr lang="en-US" dirty="0"/>
              <a:t> S having lower density than </a:t>
            </a:r>
            <a:r>
              <a:rPr lang="en-US" dirty="0" err="1"/>
              <a:t>Sbayes</a:t>
            </a:r>
            <a:r>
              <a:rPr lang="en-US" dirty="0"/>
              <a:t> R. He’s suggested that my results are probably because of my very negative S value.</a:t>
            </a:r>
          </a:p>
        </p:txBody>
      </p:sp>
      <p:sp>
        <p:nvSpPr>
          <p:cNvPr id="4" name="Slide Number Placeholder 3"/>
          <p:cNvSpPr>
            <a:spLocks noGrp="1"/>
          </p:cNvSpPr>
          <p:nvPr>
            <p:ph type="sldNum" sz="quarter" idx="5"/>
          </p:nvPr>
        </p:nvSpPr>
        <p:spPr/>
        <p:txBody>
          <a:bodyPr/>
          <a:lstStyle/>
          <a:p>
            <a:fld id="{32FF03AA-E48E-2B45-BBE1-A5DA4DD68F96}" type="slidenum">
              <a:rPr lang="en-US" smtClean="0"/>
              <a:t>31</a:t>
            </a:fld>
            <a:endParaRPr lang="en-US"/>
          </a:p>
        </p:txBody>
      </p:sp>
    </p:spTree>
    <p:extLst>
      <p:ext uri="{BB962C8B-B14F-4D97-AF65-F5344CB8AC3E}">
        <p14:creationId xmlns:p14="http://schemas.microsoft.com/office/powerpoint/2010/main" val="3805052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we don’t have any absolutes with the </a:t>
            </a:r>
            <a:r>
              <a:rPr lang="en-US" dirty="0" err="1"/>
              <a:t>SBayesS</a:t>
            </a:r>
            <a:r>
              <a:rPr lang="en-US" dirty="0"/>
              <a:t> results, we have to compare with what has been found already, so here are the results provided in the reference article, from 28 UK Biobank phenotypes.</a:t>
            </a:r>
          </a:p>
          <a:p>
            <a:r>
              <a:rPr lang="en-US" dirty="0"/>
              <a:t>I was particularly interested in the S values, none of which were as negative as mine.</a:t>
            </a:r>
          </a:p>
          <a:p>
            <a:r>
              <a:rPr lang="en-US" dirty="0"/>
              <a:t>However, given that the largest absolute S values were related to fertility, as well as heart function, I might argue that peripartum depression is particularly related to the welfare of babies. Children of mothers with severe PPD are very much at risk, physically and emotionally. I’m not totally sure that this argument will stand, and obviously more research needs to be done.</a:t>
            </a:r>
          </a:p>
        </p:txBody>
      </p:sp>
      <p:sp>
        <p:nvSpPr>
          <p:cNvPr id="4" name="Slide Number Placeholder 3"/>
          <p:cNvSpPr>
            <a:spLocks noGrp="1"/>
          </p:cNvSpPr>
          <p:nvPr>
            <p:ph type="sldNum" sz="quarter" idx="5"/>
          </p:nvPr>
        </p:nvSpPr>
        <p:spPr/>
        <p:txBody>
          <a:bodyPr/>
          <a:lstStyle/>
          <a:p>
            <a:fld id="{32FF03AA-E48E-2B45-BBE1-A5DA4DD68F96}" type="slidenum">
              <a:rPr lang="en-US" smtClean="0"/>
              <a:t>32</a:t>
            </a:fld>
            <a:endParaRPr lang="en-US"/>
          </a:p>
        </p:txBody>
      </p:sp>
    </p:spTree>
    <p:extLst>
      <p:ext uri="{BB962C8B-B14F-4D97-AF65-F5344CB8AC3E}">
        <p14:creationId xmlns:p14="http://schemas.microsoft.com/office/powerpoint/2010/main" val="224389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a:t>
            </a:r>
            <a:r>
              <a:rPr lang="en-US" dirty="0" err="1"/>
              <a:t>Sbayes</a:t>
            </a:r>
            <a:r>
              <a:rPr lang="en-US" dirty="0"/>
              <a:t> R</a:t>
            </a:r>
          </a:p>
          <a:p>
            <a:r>
              <a:rPr lang="en-US" dirty="0"/>
              <a:t>GCTB has a useful tutorial</a:t>
            </a:r>
          </a:p>
          <a:p>
            <a:r>
              <a:rPr lang="en-US" dirty="0" err="1"/>
              <a:t>Sbayes</a:t>
            </a:r>
            <a:r>
              <a:rPr lang="en-US" dirty="0"/>
              <a:t> R is mainly used to develop polygenic risk scores</a:t>
            </a:r>
          </a:p>
          <a:p>
            <a:r>
              <a:rPr lang="en-US" dirty="0"/>
              <a:t>First step in developing PRS is getting rid of many SNPs based on LD scores using clumping; second step is to get rid of more SNPs by choosing a threshold for the P value and eliminating SNP that don’t meet this threshold</a:t>
            </a:r>
          </a:p>
          <a:p>
            <a:r>
              <a:rPr lang="en-US" dirty="0" err="1"/>
              <a:t>Sbayes</a:t>
            </a:r>
            <a:r>
              <a:rPr lang="en-US" dirty="0"/>
              <a:t> eliminates both these steps.</a:t>
            </a:r>
          </a:p>
          <a:p>
            <a:r>
              <a:rPr lang="en-US" dirty="0"/>
              <a:t>In her review of methods of building PRS </a:t>
            </a:r>
            <a:r>
              <a:rPr lang="en-US" dirty="0" err="1"/>
              <a:t>Guiyan</a:t>
            </a:r>
            <a:r>
              <a:rPr lang="en-US" dirty="0"/>
              <a:t> found it to be most accurate.</a:t>
            </a:r>
          </a:p>
        </p:txBody>
      </p:sp>
      <p:sp>
        <p:nvSpPr>
          <p:cNvPr id="4" name="Slide Number Placeholder 3"/>
          <p:cNvSpPr>
            <a:spLocks noGrp="1"/>
          </p:cNvSpPr>
          <p:nvPr>
            <p:ph type="sldNum" sz="quarter" idx="5"/>
          </p:nvPr>
        </p:nvSpPr>
        <p:spPr/>
        <p:txBody>
          <a:bodyPr/>
          <a:lstStyle/>
          <a:p>
            <a:fld id="{32FF03AA-E48E-2B45-BBE1-A5DA4DD68F96}" type="slidenum">
              <a:rPr lang="en-US" smtClean="0"/>
              <a:t>3</a:t>
            </a:fld>
            <a:endParaRPr lang="en-US"/>
          </a:p>
        </p:txBody>
      </p:sp>
    </p:spTree>
    <p:extLst>
      <p:ext uri="{BB962C8B-B14F-4D97-AF65-F5344CB8AC3E}">
        <p14:creationId xmlns:p14="http://schemas.microsoft.com/office/powerpoint/2010/main" val="410724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F03AA-E48E-2B45-BBE1-A5DA4DD68F96}" type="slidenum">
              <a:rPr lang="en-US" smtClean="0"/>
              <a:t>4</a:t>
            </a:fld>
            <a:endParaRPr lang="en-US"/>
          </a:p>
        </p:txBody>
      </p:sp>
    </p:spTree>
    <p:extLst>
      <p:ext uri="{BB962C8B-B14F-4D97-AF65-F5344CB8AC3E}">
        <p14:creationId xmlns:p14="http://schemas.microsoft.com/office/powerpoint/2010/main" val="51931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F03AA-E48E-2B45-BBE1-A5DA4DD68F96}" type="slidenum">
              <a:rPr lang="en-US" smtClean="0"/>
              <a:t>5</a:t>
            </a:fld>
            <a:endParaRPr lang="en-US"/>
          </a:p>
        </p:txBody>
      </p:sp>
    </p:spTree>
    <p:extLst>
      <p:ext uri="{BB962C8B-B14F-4D97-AF65-F5344CB8AC3E}">
        <p14:creationId xmlns:p14="http://schemas.microsoft.com/office/powerpoint/2010/main" val="2704444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orange plot represents the prior, which is that people are tall, but we don’t have a very strong certainty that this is right</a:t>
            </a:r>
          </a:p>
          <a:p>
            <a:r>
              <a:rPr lang="en-US" dirty="0"/>
              <a:t>The blue plot represents the likelihood that our sample is true – people are shorter than we expected, but we know it was a good sample</a:t>
            </a:r>
          </a:p>
          <a:p>
            <a:r>
              <a:rPr lang="en-US" dirty="0"/>
              <a:t>The red plot represents our posterior, which is the updated understanding of the true height of the population and our updated certainty of this distribution</a:t>
            </a:r>
          </a:p>
        </p:txBody>
      </p:sp>
      <p:sp>
        <p:nvSpPr>
          <p:cNvPr id="4" name="Slide Number Placeholder 3"/>
          <p:cNvSpPr>
            <a:spLocks noGrp="1"/>
          </p:cNvSpPr>
          <p:nvPr>
            <p:ph type="sldNum" sz="quarter" idx="5"/>
          </p:nvPr>
        </p:nvSpPr>
        <p:spPr/>
        <p:txBody>
          <a:bodyPr/>
          <a:lstStyle/>
          <a:p>
            <a:fld id="{32FF03AA-E48E-2B45-BBE1-A5DA4DD68F96}" type="slidenum">
              <a:rPr lang="en-US" smtClean="0"/>
              <a:t>6</a:t>
            </a:fld>
            <a:endParaRPr lang="en-US"/>
          </a:p>
        </p:txBody>
      </p:sp>
    </p:spTree>
    <p:extLst>
      <p:ext uri="{BB962C8B-B14F-4D97-AF65-F5344CB8AC3E}">
        <p14:creationId xmlns:p14="http://schemas.microsoft.com/office/powerpoint/2010/main" val="197688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Before we calculate the true effect of each </a:t>
                </a:r>
                <a:r>
                  <a:rPr lang="en-US" dirty="0" err="1"/>
                  <a:t>Snp</a:t>
                </a:r>
                <a:r>
                  <a:rPr lang="en-US" dirty="0"/>
                  <a:t>, we apply some conditional prior</a:t>
                </a:r>
              </a:p>
              <a:p>
                <a:r>
                  <a:rPr lang="en-US" dirty="0"/>
                  <a:t>For Bayes R, the conditional prior is that all effect sizes fall into one of 4 possible distributions.</a:t>
                </a:r>
              </a:p>
              <a:p>
                <a:r>
                  <a:rPr lang="en-US" dirty="0"/>
                  <a:t>Remembering that probabilities of all the alternative possibilities have to sum to one, the sum of the probabilities of the 4 distributions is 1.</a:t>
                </a:r>
              </a:p>
              <a:p>
                <a:r>
                  <a:rPr lang="en-US" dirty="0"/>
                  <a:t>Each distribution is a normal distribution, with mean zero and variance a product of a constant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𝜎</m:t>
                        </m:r>
                      </m:e>
                      <m:sub>
                        <m:r>
                          <a:rPr lang="en-US" i="1" smtClean="0">
                            <a:latin typeface="Cambria Math" panose="02040503050406030204" pitchFamily="18" charset="0"/>
                            <a:ea typeface="Cambria Math" panose="02040503050406030204" pitchFamily="18" charset="0"/>
                          </a:rPr>
                          <m:t>𝛽</m:t>
                        </m:r>
                      </m:sub>
                      <m:sup>
                        <m:r>
                          <a:rPr lang="en-AU" b="0" i="1" smtClean="0">
                            <a:latin typeface="Cambria Math" panose="02040503050406030204" pitchFamily="18" charset="0"/>
                          </a:rPr>
                          <m:t>2</m:t>
                        </m:r>
                      </m:sup>
                    </m:sSubSup>
                  </m:oMath>
                </a14:m>
                <a:r>
                  <a:rPr lang="en-US" dirty="0"/>
                  <a:t> and gamma</a:t>
                </a:r>
              </a:p>
            </p:txBody>
          </p:sp>
        </mc:Choice>
        <mc:Fallback xmlns="">
          <p:sp>
            <p:nvSpPr>
              <p:cNvPr id="3" name="Notes Placeholder 2"/>
              <p:cNvSpPr>
                <a:spLocks noGrp="1"/>
              </p:cNvSpPr>
              <p:nvPr>
                <p:ph type="body" idx="1"/>
              </p:nvPr>
            </p:nvSpPr>
            <p:spPr/>
            <p:txBody>
              <a:bodyPr/>
              <a:lstStyle/>
              <a:p>
                <a:r>
                  <a:rPr lang="en-US" dirty="0"/>
                  <a:t>Before we calculate the true effect of each </a:t>
                </a:r>
                <a:r>
                  <a:rPr lang="en-US" dirty="0" err="1"/>
                  <a:t>Snp</a:t>
                </a:r>
                <a:r>
                  <a:rPr lang="en-US" dirty="0"/>
                  <a:t>, we apply some conditional priors</a:t>
                </a:r>
              </a:p>
              <a:p>
                <a:r>
                  <a:rPr lang="en-US" dirty="0"/>
                  <a:t>Bayes R actually has 4 prior possible distributions for the effect sizes</a:t>
                </a:r>
              </a:p>
              <a:p>
                <a:r>
                  <a:rPr lang="en-US" dirty="0"/>
                  <a:t>Remembering that probabilities of all the alternative possibilities have to sum to one, the sum of the probabilities of the 4 distributions is 1.</a:t>
                </a:r>
              </a:p>
              <a:p>
                <a:r>
                  <a:rPr lang="en-US" dirty="0"/>
                  <a:t>Each distribution is a normal distribution, with mean zero and variance a product of a constant </a:t>
                </a:r>
                <a:r>
                  <a:rPr lang="en-US" i="0">
                    <a:latin typeface="Cambria Math" panose="02040503050406030204" pitchFamily="18" charset="0"/>
                    <a:ea typeface="Cambria Math" panose="02040503050406030204" pitchFamily="18" charset="0"/>
                  </a:rPr>
                  <a:t>𝜎_𝛽^</a:t>
                </a:r>
                <a:r>
                  <a:rPr lang="en-AU" b="0" i="0">
                    <a:latin typeface="Cambria Math" panose="02040503050406030204" pitchFamily="18" charset="0"/>
                  </a:rPr>
                  <a:t>2</a:t>
                </a:r>
                <a:r>
                  <a:rPr lang="en-US" dirty="0"/>
                  <a:t> and gamma</a:t>
                </a:r>
              </a:p>
            </p:txBody>
          </p:sp>
        </mc:Fallback>
      </mc:AlternateContent>
      <p:sp>
        <p:nvSpPr>
          <p:cNvPr id="4" name="Slide Number Placeholder 3"/>
          <p:cNvSpPr>
            <a:spLocks noGrp="1"/>
          </p:cNvSpPr>
          <p:nvPr>
            <p:ph type="sldNum" sz="quarter" idx="5"/>
          </p:nvPr>
        </p:nvSpPr>
        <p:spPr/>
        <p:txBody>
          <a:bodyPr/>
          <a:lstStyle/>
          <a:p>
            <a:fld id="{32FF03AA-E48E-2B45-BBE1-A5DA4DD68F96}" type="slidenum">
              <a:rPr lang="en-US" smtClean="0"/>
              <a:t>7</a:t>
            </a:fld>
            <a:endParaRPr lang="en-US"/>
          </a:p>
        </p:txBody>
      </p:sp>
    </p:spTree>
    <p:extLst>
      <p:ext uri="{BB962C8B-B14F-4D97-AF65-F5344CB8AC3E}">
        <p14:creationId xmlns:p14="http://schemas.microsoft.com/office/powerpoint/2010/main" val="19089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a bit of terminology for the prior distributions</a:t>
            </a:r>
          </a:p>
          <a:p>
            <a:r>
              <a:rPr lang="en-US" dirty="0"/>
              <a:t>….</a:t>
            </a:r>
          </a:p>
          <a:p>
            <a:r>
              <a:rPr lang="en-US" dirty="0"/>
              <a:t>Sigma squared 1 is the zero distribution – the distribution of </a:t>
            </a:r>
            <a:r>
              <a:rPr lang="en-US" dirty="0" err="1"/>
              <a:t>Snps</a:t>
            </a:r>
            <a:r>
              <a:rPr lang="en-US" dirty="0"/>
              <a:t> that have zero effect on the phenotype (gamma = 0)</a:t>
            </a:r>
          </a:p>
          <a:p>
            <a:r>
              <a:rPr lang="en-US" dirty="0"/>
              <a:t>Sigma squared 2 is the distribution of </a:t>
            </a:r>
            <a:r>
              <a:rPr lang="en-US" dirty="0" err="1"/>
              <a:t>Snps</a:t>
            </a:r>
            <a:r>
              <a:rPr lang="en-US" dirty="0"/>
              <a:t> that have the smallest effect on the phenotype (gamma=0.01)</a:t>
            </a:r>
          </a:p>
          <a:p>
            <a:r>
              <a:rPr lang="en-US" dirty="0"/>
              <a:t>Sigma squared 3 is the distribution that has a slightly larger effect (gamma =0.1)</a:t>
            </a:r>
          </a:p>
          <a:p>
            <a:r>
              <a:rPr lang="en-US" dirty="0"/>
              <a:t>Sigma squared 4 is the distribution of </a:t>
            </a:r>
            <a:r>
              <a:rPr lang="en-US" dirty="0" err="1"/>
              <a:t>snps</a:t>
            </a:r>
            <a:r>
              <a:rPr lang="en-US" dirty="0"/>
              <a:t> with the largest effect (gamma=1)</a:t>
            </a:r>
          </a:p>
          <a:p>
            <a:r>
              <a:rPr lang="en-US" dirty="0"/>
              <a:t>σ</a:t>
            </a:r>
            <a:r>
              <a:rPr lang="en-US" baseline="30000" dirty="0"/>
              <a:t>2</a:t>
            </a:r>
            <a:r>
              <a:rPr lang="en-US" baseline="-25000" dirty="0"/>
              <a:t>e</a:t>
            </a:r>
            <a:r>
              <a:rPr lang="en-AU" b="0" i="0" dirty="0">
                <a:latin typeface="Cambria Math" panose="02040503050406030204" pitchFamily="18" charset="0"/>
                <a:ea typeface="Cambria Math" panose="02040503050406030204" pitchFamily="18" charset="0"/>
              </a:rPr>
              <a:t> - variation in phenotype due to non-genetic reasons</a:t>
            </a:r>
            <a:endParaRPr lang="en-US" dirty="0"/>
          </a:p>
          <a:p>
            <a:endParaRPr lang="en-US" dirty="0"/>
          </a:p>
          <a:p>
            <a:r>
              <a:rPr lang="en-US" dirty="0"/>
              <a:t>And if we add the probability of each of these distributions, we get the total probability, which is 1</a:t>
            </a:r>
          </a:p>
          <a:p>
            <a:r>
              <a:rPr lang="en-US" dirty="0"/>
              <a:t>There are 4 unknown parameters here</a:t>
            </a:r>
          </a:p>
        </p:txBody>
      </p:sp>
      <p:sp>
        <p:nvSpPr>
          <p:cNvPr id="4" name="Slide Number Placeholder 3"/>
          <p:cNvSpPr>
            <a:spLocks noGrp="1"/>
          </p:cNvSpPr>
          <p:nvPr>
            <p:ph type="sldNum" sz="quarter" idx="5"/>
          </p:nvPr>
        </p:nvSpPr>
        <p:spPr/>
        <p:txBody>
          <a:bodyPr/>
          <a:lstStyle/>
          <a:p>
            <a:fld id="{32FF03AA-E48E-2B45-BBE1-A5DA4DD68F96}" type="slidenum">
              <a:rPr lang="en-US" smtClean="0"/>
              <a:t>8</a:t>
            </a:fld>
            <a:endParaRPr lang="en-US"/>
          </a:p>
        </p:txBody>
      </p:sp>
    </p:spTree>
    <p:extLst>
      <p:ext uri="{BB962C8B-B14F-4D97-AF65-F5344CB8AC3E}">
        <p14:creationId xmlns:p14="http://schemas.microsoft.com/office/powerpoint/2010/main" val="2867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F03AA-E48E-2B45-BBE1-A5DA4DD68F96}" type="slidenum">
              <a:rPr lang="en-US" smtClean="0"/>
              <a:t>9</a:t>
            </a:fld>
            <a:endParaRPr lang="en-US"/>
          </a:p>
        </p:txBody>
      </p:sp>
    </p:spTree>
    <p:extLst>
      <p:ext uri="{BB962C8B-B14F-4D97-AF65-F5344CB8AC3E}">
        <p14:creationId xmlns:p14="http://schemas.microsoft.com/office/powerpoint/2010/main" val="387086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ABC1-CAFC-8F4E-B9ED-6BC377CCC5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38CAB8-1B5A-1C47-9D06-DC7FE706C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BA4EC8-DAA8-F54C-A267-CBA2FCB4ECE0}"/>
              </a:ext>
            </a:extLst>
          </p:cNvPr>
          <p:cNvSpPr>
            <a:spLocks noGrp="1"/>
          </p:cNvSpPr>
          <p:nvPr>
            <p:ph type="dt" sz="half" idx="10"/>
          </p:nvPr>
        </p:nvSpPr>
        <p:spPr/>
        <p:txBody>
          <a:bodyPr/>
          <a:lstStyle/>
          <a:p>
            <a:fld id="{159D6E9A-8506-F440-91CA-3077204179E8}" type="datetimeFigureOut">
              <a:rPr lang="en-US" smtClean="0"/>
              <a:t>5/11/20</a:t>
            </a:fld>
            <a:endParaRPr lang="en-US"/>
          </a:p>
        </p:txBody>
      </p:sp>
      <p:sp>
        <p:nvSpPr>
          <p:cNvPr id="5" name="Footer Placeholder 4">
            <a:extLst>
              <a:ext uri="{FF2B5EF4-FFF2-40B4-BE49-F238E27FC236}">
                <a16:creationId xmlns:a16="http://schemas.microsoft.com/office/drawing/2014/main" id="{902B0433-5B2B-F34A-B0BF-5BD01B05F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41A42-2FE0-1C4E-83CA-DB3FEC320D04}"/>
              </a:ext>
            </a:extLst>
          </p:cNvPr>
          <p:cNvSpPr>
            <a:spLocks noGrp="1"/>
          </p:cNvSpPr>
          <p:nvPr>
            <p:ph type="sldNum" sz="quarter" idx="12"/>
          </p:nvPr>
        </p:nvSpPr>
        <p:spPr/>
        <p:txBody>
          <a:bodyPr/>
          <a:lstStyle/>
          <a:p>
            <a:fld id="{49CEBA3B-A5DC-2147-86B0-7D2388D48EFF}" type="slidenum">
              <a:rPr lang="en-US" smtClean="0"/>
              <a:t>‹#›</a:t>
            </a:fld>
            <a:endParaRPr lang="en-US"/>
          </a:p>
        </p:txBody>
      </p:sp>
    </p:spTree>
    <p:extLst>
      <p:ext uri="{BB962C8B-B14F-4D97-AF65-F5344CB8AC3E}">
        <p14:creationId xmlns:p14="http://schemas.microsoft.com/office/powerpoint/2010/main" val="186938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1F11-9D22-2547-9BC7-FC2136EFF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835A73-2611-C241-996F-BD95CAB74E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6342B-400D-3B43-8A72-BBA3AE1761FF}"/>
              </a:ext>
            </a:extLst>
          </p:cNvPr>
          <p:cNvSpPr>
            <a:spLocks noGrp="1"/>
          </p:cNvSpPr>
          <p:nvPr>
            <p:ph type="dt" sz="half" idx="10"/>
          </p:nvPr>
        </p:nvSpPr>
        <p:spPr/>
        <p:txBody>
          <a:bodyPr/>
          <a:lstStyle/>
          <a:p>
            <a:fld id="{159D6E9A-8506-F440-91CA-3077204179E8}" type="datetimeFigureOut">
              <a:rPr lang="en-US" smtClean="0"/>
              <a:t>5/11/20</a:t>
            </a:fld>
            <a:endParaRPr lang="en-US"/>
          </a:p>
        </p:txBody>
      </p:sp>
      <p:sp>
        <p:nvSpPr>
          <p:cNvPr id="5" name="Footer Placeholder 4">
            <a:extLst>
              <a:ext uri="{FF2B5EF4-FFF2-40B4-BE49-F238E27FC236}">
                <a16:creationId xmlns:a16="http://schemas.microsoft.com/office/drawing/2014/main" id="{F18232C3-C64F-8C4C-B1F9-0528ABC96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565F8-0FDB-0843-9D23-ABE60D03CC01}"/>
              </a:ext>
            </a:extLst>
          </p:cNvPr>
          <p:cNvSpPr>
            <a:spLocks noGrp="1"/>
          </p:cNvSpPr>
          <p:nvPr>
            <p:ph type="sldNum" sz="quarter" idx="12"/>
          </p:nvPr>
        </p:nvSpPr>
        <p:spPr/>
        <p:txBody>
          <a:bodyPr/>
          <a:lstStyle/>
          <a:p>
            <a:fld id="{49CEBA3B-A5DC-2147-86B0-7D2388D48EFF}" type="slidenum">
              <a:rPr lang="en-US" smtClean="0"/>
              <a:t>‹#›</a:t>
            </a:fld>
            <a:endParaRPr lang="en-US"/>
          </a:p>
        </p:txBody>
      </p:sp>
    </p:spTree>
    <p:extLst>
      <p:ext uri="{BB962C8B-B14F-4D97-AF65-F5344CB8AC3E}">
        <p14:creationId xmlns:p14="http://schemas.microsoft.com/office/powerpoint/2010/main" val="39067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AB0F56-4475-5549-BCB7-E89F8B5EF2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D08F04-6831-D74A-B78E-30A8DBD3C07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ADBD8-452D-1F42-ACED-9896B4A93CDE}"/>
              </a:ext>
            </a:extLst>
          </p:cNvPr>
          <p:cNvSpPr>
            <a:spLocks noGrp="1"/>
          </p:cNvSpPr>
          <p:nvPr>
            <p:ph type="dt" sz="half" idx="10"/>
          </p:nvPr>
        </p:nvSpPr>
        <p:spPr/>
        <p:txBody>
          <a:bodyPr/>
          <a:lstStyle/>
          <a:p>
            <a:fld id="{159D6E9A-8506-F440-91CA-3077204179E8}" type="datetimeFigureOut">
              <a:rPr lang="en-US" smtClean="0"/>
              <a:t>5/11/20</a:t>
            </a:fld>
            <a:endParaRPr lang="en-US"/>
          </a:p>
        </p:txBody>
      </p:sp>
      <p:sp>
        <p:nvSpPr>
          <p:cNvPr id="5" name="Footer Placeholder 4">
            <a:extLst>
              <a:ext uri="{FF2B5EF4-FFF2-40B4-BE49-F238E27FC236}">
                <a16:creationId xmlns:a16="http://schemas.microsoft.com/office/drawing/2014/main" id="{F2059EFF-444D-8D4C-81A9-000A786A3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D8AB1-2B89-9547-BF84-E9C9CEAA6282}"/>
              </a:ext>
            </a:extLst>
          </p:cNvPr>
          <p:cNvSpPr>
            <a:spLocks noGrp="1"/>
          </p:cNvSpPr>
          <p:nvPr>
            <p:ph type="sldNum" sz="quarter" idx="12"/>
          </p:nvPr>
        </p:nvSpPr>
        <p:spPr/>
        <p:txBody>
          <a:bodyPr/>
          <a:lstStyle/>
          <a:p>
            <a:fld id="{49CEBA3B-A5DC-2147-86B0-7D2388D48EFF}" type="slidenum">
              <a:rPr lang="en-US" smtClean="0"/>
              <a:t>‹#›</a:t>
            </a:fld>
            <a:endParaRPr lang="en-US"/>
          </a:p>
        </p:txBody>
      </p:sp>
    </p:spTree>
    <p:extLst>
      <p:ext uri="{BB962C8B-B14F-4D97-AF65-F5344CB8AC3E}">
        <p14:creationId xmlns:p14="http://schemas.microsoft.com/office/powerpoint/2010/main" val="26085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8CD3-C369-7B45-B0A6-E24130461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9659E-AA3C-A74E-A55D-BE79B85A2C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3C9FB-E4E8-A242-A07E-516CC8191F80}"/>
              </a:ext>
            </a:extLst>
          </p:cNvPr>
          <p:cNvSpPr>
            <a:spLocks noGrp="1"/>
          </p:cNvSpPr>
          <p:nvPr>
            <p:ph type="dt" sz="half" idx="10"/>
          </p:nvPr>
        </p:nvSpPr>
        <p:spPr/>
        <p:txBody>
          <a:bodyPr/>
          <a:lstStyle/>
          <a:p>
            <a:fld id="{159D6E9A-8506-F440-91CA-3077204179E8}" type="datetimeFigureOut">
              <a:rPr lang="en-US" smtClean="0"/>
              <a:t>5/11/20</a:t>
            </a:fld>
            <a:endParaRPr lang="en-US"/>
          </a:p>
        </p:txBody>
      </p:sp>
      <p:sp>
        <p:nvSpPr>
          <p:cNvPr id="5" name="Footer Placeholder 4">
            <a:extLst>
              <a:ext uri="{FF2B5EF4-FFF2-40B4-BE49-F238E27FC236}">
                <a16:creationId xmlns:a16="http://schemas.microsoft.com/office/drawing/2014/main" id="{7E6430E9-5D24-0C41-A68C-6AEBE374D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FAADC-88A6-A843-BD15-972147F98592}"/>
              </a:ext>
            </a:extLst>
          </p:cNvPr>
          <p:cNvSpPr>
            <a:spLocks noGrp="1"/>
          </p:cNvSpPr>
          <p:nvPr>
            <p:ph type="sldNum" sz="quarter" idx="12"/>
          </p:nvPr>
        </p:nvSpPr>
        <p:spPr/>
        <p:txBody>
          <a:bodyPr/>
          <a:lstStyle/>
          <a:p>
            <a:fld id="{49CEBA3B-A5DC-2147-86B0-7D2388D48EFF}" type="slidenum">
              <a:rPr lang="en-US" smtClean="0"/>
              <a:t>‹#›</a:t>
            </a:fld>
            <a:endParaRPr lang="en-US"/>
          </a:p>
        </p:txBody>
      </p:sp>
    </p:spTree>
    <p:extLst>
      <p:ext uri="{BB962C8B-B14F-4D97-AF65-F5344CB8AC3E}">
        <p14:creationId xmlns:p14="http://schemas.microsoft.com/office/powerpoint/2010/main" val="137609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56A0-9184-CF42-B886-3FA0C9EAD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EA267A-17B2-D849-B624-0614AB1469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2C9256-CC43-2141-B083-82D7AC6CAD61}"/>
              </a:ext>
            </a:extLst>
          </p:cNvPr>
          <p:cNvSpPr>
            <a:spLocks noGrp="1"/>
          </p:cNvSpPr>
          <p:nvPr>
            <p:ph type="dt" sz="half" idx="10"/>
          </p:nvPr>
        </p:nvSpPr>
        <p:spPr/>
        <p:txBody>
          <a:bodyPr/>
          <a:lstStyle/>
          <a:p>
            <a:fld id="{159D6E9A-8506-F440-91CA-3077204179E8}" type="datetimeFigureOut">
              <a:rPr lang="en-US" smtClean="0"/>
              <a:t>5/11/20</a:t>
            </a:fld>
            <a:endParaRPr lang="en-US"/>
          </a:p>
        </p:txBody>
      </p:sp>
      <p:sp>
        <p:nvSpPr>
          <p:cNvPr id="5" name="Footer Placeholder 4">
            <a:extLst>
              <a:ext uri="{FF2B5EF4-FFF2-40B4-BE49-F238E27FC236}">
                <a16:creationId xmlns:a16="http://schemas.microsoft.com/office/drawing/2014/main" id="{341DC630-BBA5-8F40-A594-002095C7F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C8F5B-71CA-8E46-8E36-EDF57FD0FDA0}"/>
              </a:ext>
            </a:extLst>
          </p:cNvPr>
          <p:cNvSpPr>
            <a:spLocks noGrp="1"/>
          </p:cNvSpPr>
          <p:nvPr>
            <p:ph type="sldNum" sz="quarter" idx="12"/>
          </p:nvPr>
        </p:nvSpPr>
        <p:spPr/>
        <p:txBody>
          <a:bodyPr/>
          <a:lstStyle/>
          <a:p>
            <a:fld id="{49CEBA3B-A5DC-2147-86B0-7D2388D48EFF}" type="slidenum">
              <a:rPr lang="en-US" smtClean="0"/>
              <a:t>‹#›</a:t>
            </a:fld>
            <a:endParaRPr lang="en-US"/>
          </a:p>
        </p:txBody>
      </p:sp>
    </p:spTree>
    <p:extLst>
      <p:ext uri="{BB962C8B-B14F-4D97-AF65-F5344CB8AC3E}">
        <p14:creationId xmlns:p14="http://schemas.microsoft.com/office/powerpoint/2010/main" val="289739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D70B-932B-464E-B79C-A876DD5BAF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F05B2-1E2C-6F42-A5DA-B352C98EB3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491E9-96B1-1B47-97CD-1E8FA96B40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80FE2E-9BB3-8943-8EEF-B8C4CA67AEDC}"/>
              </a:ext>
            </a:extLst>
          </p:cNvPr>
          <p:cNvSpPr>
            <a:spLocks noGrp="1"/>
          </p:cNvSpPr>
          <p:nvPr>
            <p:ph type="dt" sz="half" idx="10"/>
          </p:nvPr>
        </p:nvSpPr>
        <p:spPr/>
        <p:txBody>
          <a:bodyPr/>
          <a:lstStyle/>
          <a:p>
            <a:fld id="{159D6E9A-8506-F440-91CA-3077204179E8}" type="datetimeFigureOut">
              <a:rPr lang="en-US" smtClean="0"/>
              <a:t>5/11/20</a:t>
            </a:fld>
            <a:endParaRPr lang="en-US"/>
          </a:p>
        </p:txBody>
      </p:sp>
      <p:sp>
        <p:nvSpPr>
          <p:cNvPr id="6" name="Footer Placeholder 5">
            <a:extLst>
              <a:ext uri="{FF2B5EF4-FFF2-40B4-BE49-F238E27FC236}">
                <a16:creationId xmlns:a16="http://schemas.microsoft.com/office/drawing/2014/main" id="{E0BE1128-0D82-0843-AA58-F8A1D859B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6BCE69-3C4A-A645-94F0-1E82E3E62D1C}"/>
              </a:ext>
            </a:extLst>
          </p:cNvPr>
          <p:cNvSpPr>
            <a:spLocks noGrp="1"/>
          </p:cNvSpPr>
          <p:nvPr>
            <p:ph type="sldNum" sz="quarter" idx="12"/>
          </p:nvPr>
        </p:nvSpPr>
        <p:spPr/>
        <p:txBody>
          <a:bodyPr/>
          <a:lstStyle/>
          <a:p>
            <a:fld id="{49CEBA3B-A5DC-2147-86B0-7D2388D48EFF}" type="slidenum">
              <a:rPr lang="en-US" smtClean="0"/>
              <a:t>‹#›</a:t>
            </a:fld>
            <a:endParaRPr lang="en-US"/>
          </a:p>
        </p:txBody>
      </p:sp>
    </p:spTree>
    <p:extLst>
      <p:ext uri="{BB962C8B-B14F-4D97-AF65-F5344CB8AC3E}">
        <p14:creationId xmlns:p14="http://schemas.microsoft.com/office/powerpoint/2010/main" val="216790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6D73-C794-C441-B203-24B772C60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6F4E-2931-644D-A38A-0C3DB7DDCD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A67667-F744-694F-83EC-11CFDED51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9164D4-18C7-8447-8AA2-55B34B0BA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785577-CB1E-804D-A9C6-F2D29A4B24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E68D0-AF2A-6A4E-879E-FF3F05B39B60}"/>
              </a:ext>
            </a:extLst>
          </p:cNvPr>
          <p:cNvSpPr>
            <a:spLocks noGrp="1"/>
          </p:cNvSpPr>
          <p:nvPr>
            <p:ph type="dt" sz="half" idx="10"/>
          </p:nvPr>
        </p:nvSpPr>
        <p:spPr/>
        <p:txBody>
          <a:bodyPr/>
          <a:lstStyle/>
          <a:p>
            <a:fld id="{159D6E9A-8506-F440-91CA-3077204179E8}" type="datetimeFigureOut">
              <a:rPr lang="en-US" smtClean="0"/>
              <a:t>5/11/20</a:t>
            </a:fld>
            <a:endParaRPr lang="en-US"/>
          </a:p>
        </p:txBody>
      </p:sp>
      <p:sp>
        <p:nvSpPr>
          <p:cNvPr id="8" name="Footer Placeholder 7">
            <a:extLst>
              <a:ext uri="{FF2B5EF4-FFF2-40B4-BE49-F238E27FC236}">
                <a16:creationId xmlns:a16="http://schemas.microsoft.com/office/drawing/2014/main" id="{4DCE72EB-B3FD-1C43-908E-A2EC2EA70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4ACE15-21A6-7D43-A344-418FC6E89B7A}"/>
              </a:ext>
            </a:extLst>
          </p:cNvPr>
          <p:cNvSpPr>
            <a:spLocks noGrp="1"/>
          </p:cNvSpPr>
          <p:nvPr>
            <p:ph type="sldNum" sz="quarter" idx="12"/>
          </p:nvPr>
        </p:nvSpPr>
        <p:spPr/>
        <p:txBody>
          <a:bodyPr/>
          <a:lstStyle/>
          <a:p>
            <a:fld id="{49CEBA3B-A5DC-2147-86B0-7D2388D48EFF}" type="slidenum">
              <a:rPr lang="en-US" smtClean="0"/>
              <a:t>‹#›</a:t>
            </a:fld>
            <a:endParaRPr lang="en-US"/>
          </a:p>
        </p:txBody>
      </p:sp>
    </p:spTree>
    <p:extLst>
      <p:ext uri="{BB962C8B-B14F-4D97-AF65-F5344CB8AC3E}">
        <p14:creationId xmlns:p14="http://schemas.microsoft.com/office/powerpoint/2010/main" val="138942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B7F8-9B6D-A34B-B285-97C2641EED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BB215-403B-8249-812B-682FE6E3B102}"/>
              </a:ext>
            </a:extLst>
          </p:cNvPr>
          <p:cNvSpPr>
            <a:spLocks noGrp="1"/>
          </p:cNvSpPr>
          <p:nvPr>
            <p:ph type="dt" sz="half" idx="10"/>
          </p:nvPr>
        </p:nvSpPr>
        <p:spPr/>
        <p:txBody>
          <a:bodyPr/>
          <a:lstStyle/>
          <a:p>
            <a:fld id="{159D6E9A-8506-F440-91CA-3077204179E8}" type="datetimeFigureOut">
              <a:rPr lang="en-US" smtClean="0"/>
              <a:t>5/11/20</a:t>
            </a:fld>
            <a:endParaRPr lang="en-US"/>
          </a:p>
        </p:txBody>
      </p:sp>
      <p:sp>
        <p:nvSpPr>
          <p:cNvPr id="4" name="Footer Placeholder 3">
            <a:extLst>
              <a:ext uri="{FF2B5EF4-FFF2-40B4-BE49-F238E27FC236}">
                <a16:creationId xmlns:a16="http://schemas.microsoft.com/office/drawing/2014/main" id="{D1FE37EC-7B20-2A40-B230-B60CE2FFEA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FBC65B-4F27-C44B-8035-0BE82CF9067F}"/>
              </a:ext>
            </a:extLst>
          </p:cNvPr>
          <p:cNvSpPr>
            <a:spLocks noGrp="1"/>
          </p:cNvSpPr>
          <p:nvPr>
            <p:ph type="sldNum" sz="quarter" idx="12"/>
          </p:nvPr>
        </p:nvSpPr>
        <p:spPr/>
        <p:txBody>
          <a:bodyPr/>
          <a:lstStyle/>
          <a:p>
            <a:fld id="{49CEBA3B-A5DC-2147-86B0-7D2388D48EFF}" type="slidenum">
              <a:rPr lang="en-US" smtClean="0"/>
              <a:t>‹#›</a:t>
            </a:fld>
            <a:endParaRPr lang="en-US"/>
          </a:p>
        </p:txBody>
      </p:sp>
    </p:spTree>
    <p:extLst>
      <p:ext uri="{BB962C8B-B14F-4D97-AF65-F5344CB8AC3E}">
        <p14:creationId xmlns:p14="http://schemas.microsoft.com/office/powerpoint/2010/main" val="361800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BA7E5-D1BB-D04D-8849-7F76E2C76138}"/>
              </a:ext>
            </a:extLst>
          </p:cNvPr>
          <p:cNvSpPr>
            <a:spLocks noGrp="1"/>
          </p:cNvSpPr>
          <p:nvPr>
            <p:ph type="dt" sz="half" idx="10"/>
          </p:nvPr>
        </p:nvSpPr>
        <p:spPr/>
        <p:txBody>
          <a:bodyPr/>
          <a:lstStyle/>
          <a:p>
            <a:fld id="{159D6E9A-8506-F440-91CA-3077204179E8}" type="datetimeFigureOut">
              <a:rPr lang="en-US" smtClean="0"/>
              <a:t>5/11/20</a:t>
            </a:fld>
            <a:endParaRPr lang="en-US"/>
          </a:p>
        </p:txBody>
      </p:sp>
      <p:sp>
        <p:nvSpPr>
          <p:cNvPr id="3" name="Footer Placeholder 2">
            <a:extLst>
              <a:ext uri="{FF2B5EF4-FFF2-40B4-BE49-F238E27FC236}">
                <a16:creationId xmlns:a16="http://schemas.microsoft.com/office/drawing/2014/main" id="{C832CFF7-675B-464E-9A55-43EF52FBCF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B6DDC7-9BC9-904B-84FA-4AADB3EEA25A}"/>
              </a:ext>
            </a:extLst>
          </p:cNvPr>
          <p:cNvSpPr>
            <a:spLocks noGrp="1"/>
          </p:cNvSpPr>
          <p:nvPr>
            <p:ph type="sldNum" sz="quarter" idx="12"/>
          </p:nvPr>
        </p:nvSpPr>
        <p:spPr/>
        <p:txBody>
          <a:bodyPr/>
          <a:lstStyle/>
          <a:p>
            <a:fld id="{49CEBA3B-A5DC-2147-86B0-7D2388D48EFF}" type="slidenum">
              <a:rPr lang="en-US" smtClean="0"/>
              <a:t>‹#›</a:t>
            </a:fld>
            <a:endParaRPr lang="en-US"/>
          </a:p>
        </p:txBody>
      </p:sp>
    </p:spTree>
    <p:extLst>
      <p:ext uri="{BB962C8B-B14F-4D97-AF65-F5344CB8AC3E}">
        <p14:creationId xmlns:p14="http://schemas.microsoft.com/office/powerpoint/2010/main" val="195503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4009-3CCE-0A4F-9436-9C36D4282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CCC5DD-28EE-174C-834B-664981CDEE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997EA8-3773-2B4C-B9B0-2271BC70C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F0799A-AE44-204A-A1AA-7FA90260089D}"/>
              </a:ext>
            </a:extLst>
          </p:cNvPr>
          <p:cNvSpPr>
            <a:spLocks noGrp="1"/>
          </p:cNvSpPr>
          <p:nvPr>
            <p:ph type="dt" sz="half" idx="10"/>
          </p:nvPr>
        </p:nvSpPr>
        <p:spPr/>
        <p:txBody>
          <a:bodyPr/>
          <a:lstStyle/>
          <a:p>
            <a:fld id="{159D6E9A-8506-F440-91CA-3077204179E8}" type="datetimeFigureOut">
              <a:rPr lang="en-US" smtClean="0"/>
              <a:t>5/11/20</a:t>
            </a:fld>
            <a:endParaRPr lang="en-US"/>
          </a:p>
        </p:txBody>
      </p:sp>
      <p:sp>
        <p:nvSpPr>
          <p:cNvPr id="6" name="Footer Placeholder 5">
            <a:extLst>
              <a:ext uri="{FF2B5EF4-FFF2-40B4-BE49-F238E27FC236}">
                <a16:creationId xmlns:a16="http://schemas.microsoft.com/office/drawing/2014/main" id="{495ECAED-36EC-BA4D-8307-0AE861CC6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0692F-2CD8-884A-9E61-5BBEE6343BEE}"/>
              </a:ext>
            </a:extLst>
          </p:cNvPr>
          <p:cNvSpPr>
            <a:spLocks noGrp="1"/>
          </p:cNvSpPr>
          <p:nvPr>
            <p:ph type="sldNum" sz="quarter" idx="12"/>
          </p:nvPr>
        </p:nvSpPr>
        <p:spPr/>
        <p:txBody>
          <a:bodyPr/>
          <a:lstStyle/>
          <a:p>
            <a:fld id="{49CEBA3B-A5DC-2147-86B0-7D2388D48EFF}" type="slidenum">
              <a:rPr lang="en-US" smtClean="0"/>
              <a:t>‹#›</a:t>
            </a:fld>
            <a:endParaRPr lang="en-US"/>
          </a:p>
        </p:txBody>
      </p:sp>
    </p:spTree>
    <p:extLst>
      <p:ext uri="{BB962C8B-B14F-4D97-AF65-F5344CB8AC3E}">
        <p14:creationId xmlns:p14="http://schemas.microsoft.com/office/powerpoint/2010/main" val="15616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2006-25A0-C941-AF63-72612B8D8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B90F78-CFD0-E84C-BD34-07A882D6E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EA89D9-485F-7A41-8BE3-CE7F676C2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40A189-3B9F-0246-BAEE-0FE6CF48237E}"/>
              </a:ext>
            </a:extLst>
          </p:cNvPr>
          <p:cNvSpPr>
            <a:spLocks noGrp="1"/>
          </p:cNvSpPr>
          <p:nvPr>
            <p:ph type="dt" sz="half" idx="10"/>
          </p:nvPr>
        </p:nvSpPr>
        <p:spPr/>
        <p:txBody>
          <a:bodyPr/>
          <a:lstStyle/>
          <a:p>
            <a:fld id="{159D6E9A-8506-F440-91CA-3077204179E8}" type="datetimeFigureOut">
              <a:rPr lang="en-US" smtClean="0"/>
              <a:t>5/11/20</a:t>
            </a:fld>
            <a:endParaRPr lang="en-US"/>
          </a:p>
        </p:txBody>
      </p:sp>
      <p:sp>
        <p:nvSpPr>
          <p:cNvPr id="6" name="Footer Placeholder 5">
            <a:extLst>
              <a:ext uri="{FF2B5EF4-FFF2-40B4-BE49-F238E27FC236}">
                <a16:creationId xmlns:a16="http://schemas.microsoft.com/office/drawing/2014/main" id="{182A82EA-085B-584A-867E-DE835BDCE5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8A0674-6EF6-2646-B4C2-36F26EB9BCB4}"/>
              </a:ext>
            </a:extLst>
          </p:cNvPr>
          <p:cNvSpPr>
            <a:spLocks noGrp="1"/>
          </p:cNvSpPr>
          <p:nvPr>
            <p:ph type="sldNum" sz="quarter" idx="12"/>
          </p:nvPr>
        </p:nvSpPr>
        <p:spPr/>
        <p:txBody>
          <a:bodyPr/>
          <a:lstStyle/>
          <a:p>
            <a:fld id="{49CEBA3B-A5DC-2147-86B0-7D2388D48EFF}" type="slidenum">
              <a:rPr lang="en-US" smtClean="0"/>
              <a:t>‹#›</a:t>
            </a:fld>
            <a:endParaRPr lang="en-US"/>
          </a:p>
        </p:txBody>
      </p:sp>
    </p:spTree>
    <p:extLst>
      <p:ext uri="{BB962C8B-B14F-4D97-AF65-F5344CB8AC3E}">
        <p14:creationId xmlns:p14="http://schemas.microsoft.com/office/powerpoint/2010/main" val="63803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AA293-1BD4-4141-9C2F-97443A0BF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E9A9C7-3999-F041-A00F-1B5D3BA54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42661-9809-3641-B5DD-754E12502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D6E9A-8506-F440-91CA-3077204179E8}" type="datetimeFigureOut">
              <a:rPr lang="en-US" smtClean="0"/>
              <a:t>5/11/20</a:t>
            </a:fld>
            <a:endParaRPr lang="en-US"/>
          </a:p>
        </p:txBody>
      </p:sp>
      <p:sp>
        <p:nvSpPr>
          <p:cNvPr id="5" name="Footer Placeholder 4">
            <a:extLst>
              <a:ext uri="{FF2B5EF4-FFF2-40B4-BE49-F238E27FC236}">
                <a16:creationId xmlns:a16="http://schemas.microsoft.com/office/drawing/2014/main" id="{85D40376-CDE0-3348-A03C-ECAE948DE6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017063-B94C-5E42-8A11-44217E6F9C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EBA3B-A5DC-2147-86B0-7D2388D48EFF}" type="slidenum">
              <a:rPr lang="en-US" smtClean="0"/>
              <a:t>‹#›</a:t>
            </a:fld>
            <a:endParaRPr lang="en-US"/>
          </a:p>
        </p:txBody>
      </p:sp>
    </p:spTree>
    <p:extLst>
      <p:ext uri="{BB962C8B-B14F-4D97-AF65-F5344CB8AC3E}">
        <p14:creationId xmlns:p14="http://schemas.microsoft.com/office/powerpoint/2010/main" val="2422636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nsgenomics.com/software/gctb/#Overview"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biorxiv.org/content/10.1101/522961v3" TargetMode="External"/><Relationship Id="rId5" Type="http://schemas.openxmlformats.org/officeDocument/2006/relationships/hyperlink" Target="http://journals.plos.org/plosgenetics/article?id=10.1371/journal.pgen.1004969" TargetMode="External"/><Relationship Id="rId4" Type="http://schemas.openxmlformats.org/officeDocument/2006/relationships/hyperlink" Target="https://www.nature.com/articles/s41588-018-0101-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nsgenomics.com/software/gctb/#SummaryBayesianAlphab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owardsdatascience.com/a-zero-math-introduction-to-markov-chain-monte-carlo-methods-dcba889e0c50"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8AC9-A99B-324D-8CA7-F924B1EC9271}"/>
              </a:ext>
            </a:extLst>
          </p:cNvPr>
          <p:cNvSpPr>
            <a:spLocks noGrp="1"/>
          </p:cNvSpPr>
          <p:nvPr>
            <p:ph type="title"/>
          </p:nvPr>
        </p:nvSpPr>
        <p:spPr>
          <a:xfrm>
            <a:off x="345440" y="833120"/>
            <a:ext cx="2377440" cy="3048000"/>
          </a:xfrm>
        </p:spPr>
        <p:txBody>
          <a:bodyPr/>
          <a:lstStyle/>
          <a:p>
            <a:r>
              <a:rPr lang="en-US" dirty="0"/>
              <a:t>SBayesR</a:t>
            </a:r>
            <a:br>
              <a:rPr lang="en-US" dirty="0"/>
            </a:br>
            <a:r>
              <a:rPr lang="en-US" dirty="0" err="1"/>
              <a:t>SBayesS</a:t>
            </a:r>
            <a:endParaRPr lang="en-US" dirty="0"/>
          </a:p>
        </p:txBody>
      </p:sp>
      <p:pic>
        <p:nvPicPr>
          <p:cNvPr id="5" name="Content Placeholder 4">
            <a:extLst>
              <a:ext uri="{FF2B5EF4-FFF2-40B4-BE49-F238E27FC236}">
                <a16:creationId xmlns:a16="http://schemas.microsoft.com/office/drawing/2014/main" id="{836FCC26-D739-744E-8E5E-CB7662468EFC}"/>
              </a:ext>
            </a:extLst>
          </p:cNvPr>
          <p:cNvPicPr>
            <a:picLocks noGrp="1" noChangeAspect="1"/>
          </p:cNvPicPr>
          <p:nvPr>
            <p:ph idx="1"/>
          </p:nvPr>
        </p:nvPicPr>
        <p:blipFill rotWithShape="1">
          <a:blip r:embed="rId3"/>
          <a:srcRect r="-321" b="40721"/>
          <a:stretch/>
        </p:blipFill>
        <p:spPr>
          <a:xfrm>
            <a:off x="3487364" y="0"/>
            <a:ext cx="8704636" cy="6858000"/>
          </a:xfrm>
        </p:spPr>
      </p:pic>
    </p:spTree>
    <p:extLst>
      <p:ext uri="{BB962C8B-B14F-4D97-AF65-F5344CB8AC3E}">
        <p14:creationId xmlns:p14="http://schemas.microsoft.com/office/powerpoint/2010/main" val="121994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0A6F-9847-F644-A865-C916D35EEDD2}"/>
              </a:ext>
            </a:extLst>
          </p:cNvPr>
          <p:cNvSpPr>
            <a:spLocks noGrp="1"/>
          </p:cNvSpPr>
          <p:nvPr>
            <p:ph type="title"/>
          </p:nvPr>
        </p:nvSpPr>
        <p:spPr/>
        <p:txBody>
          <a:bodyPr/>
          <a:lstStyle/>
          <a:p>
            <a:r>
              <a:rPr lang="en-US" dirty="0"/>
              <a:t>Gibbs sampling applied to SBayesR</a:t>
            </a:r>
          </a:p>
        </p:txBody>
      </p:sp>
      <p:sp>
        <p:nvSpPr>
          <p:cNvPr id="3" name="Content Placeholder 2">
            <a:extLst>
              <a:ext uri="{FF2B5EF4-FFF2-40B4-BE49-F238E27FC236}">
                <a16:creationId xmlns:a16="http://schemas.microsoft.com/office/drawing/2014/main" id="{FDE70A0B-ECB2-5446-B824-6F8658E5C3E6}"/>
              </a:ext>
            </a:extLst>
          </p:cNvPr>
          <p:cNvSpPr>
            <a:spLocks noGrp="1"/>
          </p:cNvSpPr>
          <p:nvPr>
            <p:ph idx="1"/>
          </p:nvPr>
        </p:nvSpPr>
        <p:spPr/>
        <p:txBody>
          <a:bodyPr/>
          <a:lstStyle/>
          <a:p>
            <a:r>
              <a:rPr lang="en-US" dirty="0"/>
              <a:t>There are 4 unknown parameters: π’, β’, σ</a:t>
            </a:r>
            <a:r>
              <a:rPr lang="en-US" baseline="30000" dirty="0"/>
              <a:t>2</a:t>
            </a:r>
            <a:r>
              <a:rPr lang="en-US" baseline="-25000" dirty="0"/>
              <a:t>β</a:t>
            </a:r>
            <a:r>
              <a:rPr lang="en-US" dirty="0"/>
              <a:t>, σ</a:t>
            </a:r>
            <a:r>
              <a:rPr lang="en-US" baseline="30000" dirty="0"/>
              <a:t>2</a:t>
            </a:r>
            <a:r>
              <a:rPr lang="en-US" baseline="-25000" dirty="0"/>
              <a:t>e</a:t>
            </a:r>
          </a:p>
          <a:p>
            <a:r>
              <a:rPr lang="en-US" dirty="0"/>
              <a:t>The first set of values are chosen randomly</a:t>
            </a:r>
            <a:endParaRPr lang="en-US" baseline="-25000" dirty="0"/>
          </a:p>
          <a:p>
            <a:r>
              <a:rPr lang="en-US" dirty="0"/>
              <a:t>For each iteration, each parameter is fitted, one after the other, conditional on the current values of the other three parameters</a:t>
            </a:r>
          </a:p>
          <a:p>
            <a:r>
              <a:rPr lang="en-US" dirty="0"/>
              <a:t>By the end of the iteration, all four parameters will have new values</a:t>
            </a:r>
          </a:p>
          <a:p>
            <a:r>
              <a:rPr lang="en-US" dirty="0"/>
              <a:t>Initial (default) values for π are {0.95, 0.02, 0.02, 0.01}</a:t>
            </a:r>
          </a:p>
          <a:p>
            <a:r>
              <a:rPr lang="en-US" dirty="0"/>
              <a:t>The first 5000 iterations are discarded as unlikely to be accurate (“burn-in”)</a:t>
            </a:r>
          </a:p>
        </p:txBody>
      </p:sp>
    </p:spTree>
    <p:extLst>
      <p:ext uri="{BB962C8B-B14F-4D97-AF65-F5344CB8AC3E}">
        <p14:creationId xmlns:p14="http://schemas.microsoft.com/office/powerpoint/2010/main" val="63071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8D1C-BE65-F243-848C-E3D291073B2D}"/>
              </a:ext>
            </a:extLst>
          </p:cNvPr>
          <p:cNvSpPr>
            <a:spLocks noGrp="1"/>
          </p:cNvSpPr>
          <p:nvPr>
            <p:ph type="title"/>
          </p:nvPr>
        </p:nvSpPr>
        <p:spPr/>
        <p:txBody>
          <a:bodyPr/>
          <a:lstStyle/>
          <a:p>
            <a:r>
              <a:rPr lang="en-US" dirty="0"/>
              <a:t>My summary statistics</a:t>
            </a:r>
          </a:p>
        </p:txBody>
      </p:sp>
      <p:sp>
        <p:nvSpPr>
          <p:cNvPr id="3" name="Content Placeholder 2">
            <a:extLst>
              <a:ext uri="{FF2B5EF4-FFF2-40B4-BE49-F238E27FC236}">
                <a16:creationId xmlns:a16="http://schemas.microsoft.com/office/drawing/2014/main" id="{1B6FEB7E-67DD-DC4B-BABC-5F92AAD1FF76}"/>
              </a:ext>
            </a:extLst>
          </p:cNvPr>
          <p:cNvSpPr>
            <a:spLocks noGrp="1"/>
          </p:cNvSpPr>
          <p:nvPr>
            <p:ph idx="1"/>
          </p:nvPr>
        </p:nvSpPr>
        <p:spPr/>
        <p:txBody>
          <a:bodyPr/>
          <a:lstStyle/>
          <a:p>
            <a:r>
              <a:rPr lang="en-US" dirty="0"/>
              <a:t>For Australian Genetics of Depression Study (AGDS) - women with peripartum depression (PPD)</a:t>
            </a:r>
          </a:p>
          <a:p>
            <a:r>
              <a:rPr lang="en-US" dirty="0"/>
              <a:t>Sample of 10,298 women (3,246 cases and 7,052 controls)</a:t>
            </a:r>
          </a:p>
          <a:p>
            <a:r>
              <a:rPr lang="en-AU" dirty="0"/>
              <a:t>6,416,847 SNPs </a:t>
            </a:r>
          </a:p>
          <a:p>
            <a:r>
              <a:rPr lang="en-AU" dirty="0"/>
              <a:t>GWAS conducted using Bolt-LMM</a:t>
            </a:r>
          </a:p>
          <a:p>
            <a:r>
              <a:rPr lang="en-US" dirty="0"/>
              <a:t>Summary statistics formatted:</a:t>
            </a:r>
          </a:p>
          <a:p>
            <a:pPr marL="0" indent="0">
              <a:buNone/>
            </a:pPr>
            <a:endParaRPr lang="en-US" dirty="0"/>
          </a:p>
        </p:txBody>
      </p:sp>
      <p:graphicFrame>
        <p:nvGraphicFramePr>
          <p:cNvPr id="4" name="Table 3">
            <a:extLst>
              <a:ext uri="{FF2B5EF4-FFF2-40B4-BE49-F238E27FC236}">
                <a16:creationId xmlns:a16="http://schemas.microsoft.com/office/drawing/2014/main" id="{33B80BCB-6EE7-CA42-8BD6-94310F9B95AE}"/>
              </a:ext>
            </a:extLst>
          </p:cNvPr>
          <p:cNvGraphicFramePr>
            <a:graphicFrameLocks noGrp="1"/>
          </p:cNvGraphicFramePr>
          <p:nvPr>
            <p:extLst>
              <p:ext uri="{D42A27DB-BD31-4B8C-83A1-F6EECF244321}">
                <p14:modId xmlns:p14="http://schemas.microsoft.com/office/powerpoint/2010/main" val="3283727084"/>
              </p:ext>
            </p:extLst>
          </p:nvPr>
        </p:nvGraphicFramePr>
        <p:xfrm>
          <a:off x="838200" y="4871802"/>
          <a:ext cx="7286468" cy="1440095"/>
        </p:xfrm>
        <a:graphic>
          <a:graphicData uri="http://schemas.openxmlformats.org/drawingml/2006/table">
            <a:tbl>
              <a:tblPr>
                <a:tableStyleId>{5C22544A-7EE6-4342-B048-85BDC9FD1C3A}</a:tableStyleId>
              </a:tblPr>
              <a:tblGrid>
                <a:gridCol w="1533135">
                  <a:extLst>
                    <a:ext uri="{9D8B030D-6E8A-4147-A177-3AD203B41FA5}">
                      <a16:colId xmlns:a16="http://schemas.microsoft.com/office/drawing/2014/main" val="21798584"/>
                    </a:ext>
                  </a:extLst>
                </a:gridCol>
                <a:gridCol w="505608">
                  <a:extLst>
                    <a:ext uri="{9D8B030D-6E8A-4147-A177-3AD203B41FA5}">
                      <a16:colId xmlns:a16="http://schemas.microsoft.com/office/drawing/2014/main" val="3835925416"/>
                    </a:ext>
                  </a:extLst>
                </a:gridCol>
                <a:gridCol w="489298">
                  <a:extLst>
                    <a:ext uri="{9D8B030D-6E8A-4147-A177-3AD203B41FA5}">
                      <a16:colId xmlns:a16="http://schemas.microsoft.com/office/drawing/2014/main" val="726727633"/>
                    </a:ext>
                  </a:extLst>
                </a:gridCol>
                <a:gridCol w="1064224">
                  <a:extLst>
                    <a:ext uri="{9D8B030D-6E8A-4147-A177-3AD203B41FA5}">
                      <a16:colId xmlns:a16="http://schemas.microsoft.com/office/drawing/2014/main" val="1944945660"/>
                    </a:ext>
                  </a:extLst>
                </a:gridCol>
                <a:gridCol w="1064224">
                  <a:extLst>
                    <a:ext uri="{9D8B030D-6E8A-4147-A177-3AD203B41FA5}">
                      <a16:colId xmlns:a16="http://schemas.microsoft.com/office/drawing/2014/main" val="2622004899"/>
                    </a:ext>
                  </a:extLst>
                </a:gridCol>
                <a:gridCol w="1064224">
                  <a:extLst>
                    <a:ext uri="{9D8B030D-6E8A-4147-A177-3AD203B41FA5}">
                      <a16:colId xmlns:a16="http://schemas.microsoft.com/office/drawing/2014/main" val="3638237543"/>
                    </a:ext>
                  </a:extLst>
                </a:gridCol>
                <a:gridCol w="880737">
                  <a:extLst>
                    <a:ext uri="{9D8B030D-6E8A-4147-A177-3AD203B41FA5}">
                      <a16:colId xmlns:a16="http://schemas.microsoft.com/office/drawing/2014/main" val="254556593"/>
                    </a:ext>
                  </a:extLst>
                </a:gridCol>
                <a:gridCol w="685018">
                  <a:extLst>
                    <a:ext uri="{9D8B030D-6E8A-4147-A177-3AD203B41FA5}">
                      <a16:colId xmlns:a16="http://schemas.microsoft.com/office/drawing/2014/main" val="436577187"/>
                    </a:ext>
                  </a:extLst>
                </a:gridCol>
              </a:tblGrid>
              <a:tr h="288019">
                <a:tc>
                  <a:txBody>
                    <a:bodyPr/>
                    <a:lstStyle/>
                    <a:p>
                      <a:pPr algn="l" fontAlgn="b"/>
                      <a:r>
                        <a:rPr lang="en-AU" sz="1200" u="none" strike="noStrike">
                          <a:effectLst/>
                        </a:rPr>
                        <a:t>SNP</a:t>
                      </a:r>
                      <a:endParaRPr lang="en-AU" sz="1200" b="0" i="0" u="none" strike="noStrike">
                        <a:solidFill>
                          <a:srgbClr val="3B2322"/>
                        </a:solidFill>
                        <a:effectLst/>
                        <a:latin typeface="Courier" pitchFamily="2" charset="0"/>
                      </a:endParaRPr>
                    </a:p>
                  </a:txBody>
                  <a:tcPr marL="9525" marR="9525" marT="9525" marB="0" anchor="b"/>
                </a:tc>
                <a:tc>
                  <a:txBody>
                    <a:bodyPr/>
                    <a:lstStyle/>
                    <a:p>
                      <a:pPr algn="l" fontAlgn="b"/>
                      <a:r>
                        <a:rPr lang="en-AU" sz="1200" u="none" strike="noStrike">
                          <a:effectLst/>
                        </a:rPr>
                        <a:t>A1</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200" u="none" strike="noStrike">
                          <a:effectLst/>
                        </a:rPr>
                        <a:t>A2</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200" u="none" strike="noStrike">
                          <a:effectLst/>
                        </a:rPr>
                        <a:t>freq</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200" u="none" strike="noStrike">
                          <a:effectLst/>
                        </a:rPr>
                        <a:t>b</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200" u="none" strike="noStrike">
                          <a:effectLst/>
                        </a:rPr>
                        <a:t>se</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200" u="none" strike="noStrike">
                          <a:effectLst/>
                        </a:rPr>
                        <a:t>p</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200" u="none" strike="noStrike">
                          <a:effectLst/>
                        </a:rPr>
                        <a:t>N</a:t>
                      </a:r>
                      <a:endParaRPr lang="en-AU"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17974249"/>
                  </a:ext>
                </a:extLst>
              </a:tr>
              <a:tr h="288019">
                <a:tc>
                  <a:txBody>
                    <a:bodyPr/>
                    <a:lstStyle/>
                    <a:p>
                      <a:pPr algn="l" fontAlgn="b"/>
                      <a:r>
                        <a:rPr lang="en-AU" sz="1200" u="none" strike="noStrike">
                          <a:effectLst/>
                        </a:rPr>
                        <a:t>rs10875231</a:t>
                      </a:r>
                      <a:endParaRPr lang="en-AU" sz="1200" b="0" i="0" u="none" strike="noStrike">
                        <a:solidFill>
                          <a:srgbClr val="3B2322"/>
                        </a:solidFill>
                        <a:effectLst/>
                        <a:latin typeface="Courier" pitchFamily="2" charset="0"/>
                      </a:endParaRPr>
                    </a:p>
                  </a:txBody>
                  <a:tcPr marL="9525" marR="9525" marT="9525" marB="0" anchor="b"/>
                </a:tc>
                <a:tc>
                  <a:txBody>
                    <a:bodyPr/>
                    <a:lstStyle/>
                    <a:p>
                      <a:pPr algn="l" fontAlgn="b"/>
                      <a:r>
                        <a:rPr lang="en-AU" sz="1200" u="none" strike="noStrike">
                          <a:effectLst/>
                        </a:rPr>
                        <a:t>T</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200" u="none" strike="noStrike">
                          <a:effectLst/>
                        </a:rPr>
                        <a:t>G</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0.231232</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-0.0090362</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0.00758</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2.3E-01</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10297</a:t>
                      </a:r>
                      <a:endParaRPr lang="en-AU"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9807034"/>
                  </a:ext>
                </a:extLst>
              </a:tr>
              <a:tr h="288019">
                <a:tc>
                  <a:txBody>
                    <a:bodyPr/>
                    <a:lstStyle/>
                    <a:p>
                      <a:pPr algn="l" fontAlgn="b"/>
                      <a:r>
                        <a:rPr lang="en-AU" sz="1200" u="none" strike="noStrike">
                          <a:effectLst/>
                        </a:rPr>
                        <a:t>rs6678176</a:t>
                      </a:r>
                      <a:endParaRPr lang="en-AU" sz="1200" b="0" i="0" u="none" strike="noStrike">
                        <a:solidFill>
                          <a:srgbClr val="3B2322"/>
                        </a:solidFill>
                        <a:effectLst/>
                        <a:latin typeface="Courier" pitchFamily="2" charset="0"/>
                      </a:endParaRPr>
                    </a:p>
                  </a:txBody>
                  <a:tcPr marL="9525" marR="9525" marT="9525" marB="0" anchor="b"/>
                </a:tc>
                <a:tc>
                  <a:txBody>
                    <a:bodyPr/>
                    <a:lstStyle/>
                    <a:p>
                      <a:pPr algn="l" fontAlgn="b"/>
                      <a:r>
                        <a:rPr lang="en-AU" sz="1200" u="none" strike="noStrike">
                          <a:effectLst/>
                        </a:rPr>
                        <a:t>T</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200" u="none" strike="noStrike">
                          <a:effectLst/>
                        </a:rPr>
                        <a:t>C</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0.282218</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-0.0101916</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0.00707</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1.5E-01</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10297</a:t>
                      </a:r>
                      <a:endParaRPr lang="en-AU"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6174075"/>
                  </a:ext>
                </a:extLst>
              </a:tr>
              <a:tr h="288019">
                <a:tc>
                  <a:txBody>
                    <a:bodyPr/>
                    <a:lstStyle/>
                    <a:p>
                      <a:pPr algn="l" fontAlgn="b"/>
                      <a:r>
                        <a:rPr lang="en-AU" sz="1200" u="none" strike="noStrike">
                          <a:effectLst/>
                        </a:rPr>
                        <a:t>rs78286437</a:t>
                      </a:r>
                      <a:endParaRPr lang="en-AU" sz="1200" b="0" i="0" u="none" strike="noStrike">
                        <a:solidFill>
                          <a:srgbClr val="3B2322"/>
                        </a:solidFill>
                        <a:effectLst/>
                        <a:latin typeface="Courier" pitchFamily="2" charset="0"/>
                      </a:endParaRPr>
                    </a:p>
                  </a:txBody>
                  <a:tcPr marL="9525" marR="9525" marT="9525" marB="0" anchor="b"/>
                </a:tc>
                <a:tc>
                  <a:txBody>
                    <a:bodyPr/>
                    <a:lstStyle/>
                    <a:p>
                      <a:pPr algn="l" fontAlgn="b"/>
                      <a:r>
                        <a:rPr lang="en-AU" sz="1200" u="none" strike="noStrike">
                          <a:effectLst/>
                        </a:rPr>
                        <a:t>C</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200" u="none" strike="noStrike">
                          <a:effectLst/>
                        </a:rPr>
                        <a:t>T</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0.0507915</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-0.0106852</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0.01463</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4.7E-01</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10297</a:t>
                      </a:r>
                      <a:endParaRPr lang="en-AU"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9439585"/>
                  </a:ext>
                </a:extLst>
              </a:tr>
              <a:tr h="288019">
                <a:tc>
                  <a:txBody>
                    <a:bodyPr/>
                    <a:lstStyle/>
                    <a:p>
                      <a:pPr algn="l" fontAlgn="b"/>
                      <a:r>
                        <a:rPr lang="en-AU" sz="1200" u="none" strike="noStrike">
                          <a:effectLst/>
                        </a:rPr>
                        <a:t>rs76909621</a:t>
                      </a:r>
                      <a:endParaRPr lang="en-AU" sz="1200" b="0" i="0" u="none" strike="noStrike">
                        <a:solidFill>
                          <a:srgbClr val="3B2322"/>
                        </a:solidFill>
                        <a:effectLst/>
                        <a:latin typeface="Courier" pitchFamily="2" charset="0"/>
                      </a:endParaRPr>
                    </a:p>
                  </a:txBody>
                  <a:tcPr marL="9525" marR="9525" marT="9525" marB="0" anchor="b"/>
                </a:tc>
                <a:tc>
                  <a:txBody>
                    <a:bodyPr/>
                    <a:lstStyle/>
                    <a:p>
                      <a:pPr algn="l" fontAlgn="b"/>
                      <a:r>
                        <a:rPr lang="en-AU" sz="1200" u="none" strike="noStrike">
                          <a:effectLst/>
                        </a:rPr>
                        <a:t>T</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200" u="none" strike="noStrike">
                          <a:effectLst/>
                        </a:rPr>
                        <a:t>G</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0.093231</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0.0061679</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0.01105</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a:effectLst/>
                        </a:rPr>
                        <a:t>5.8E-01</a:t>
                      </a:r>
                      <a:endParaRPr lang="en-AU"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200" u="none" strike="noStrike" dirty="0">
                          <a:effectLst/>
                        </a:rPr>
                        <a:t>10297</a:t>
                      </a:r>
                      <a:endParaRPr lang="en-A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972016"/>
                  </a:ext>
                </a:extLst>
              </a:tr>
            </a:tbl>
          </a:graphicData>
        </a:graphic>
      </p:graphicFrame>
    </p:spTree>
    <p:extLst>
      <p:ext uri="{BB962C8B-B14F-4D97-AF65-F5344CB8AC3E}">
        <p14:creationId xmlns:p14="http://schemas.microsoft.com/office/powerpoint/2010/main" val="214384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E0A6-DCA0-D04F-A00A-5105EA853C83}"/>
              </a:ext>
            </a:extLst>
          </p:cNvPr>
          <p:cNvSpPr>
            <a:spLocks noGrp="1"/>
          </p:cNvSpPr>
          <p:nvPr>
            <p:ph type="title"/>
          </p:nvPr>
        </p:nvSpPr>
        <p:spPr/>
        <p:txBody>
          <a:bodyPr/>
          <a:lstStyle/>
          <a:p>
            <a:r>
              <a:rPr lang="en-US" dirty="0"/>
              <a:t>Linkage disequilibrium (LD) correlation matrix</a:t>
            </a:r>
          </a:p>
        </p:txBody>
      </p:sp>
      <p:sp>
        <p:nvSpPr>
          <p:cNvPr id="3" name="Content Placeholder 2">
            <a:extLst>
              <a:ext uri="{FF2B5EF4-FFF2-40B4-BE49-F238E27FC236}">
                <a16:creationId xmlns:a16="http://schemas.microsoft.com/office/drawing/2014/main" id="{E9F5532D-F8BF-2643-85B8-4B726357E855}"/>
              </a:ext>
            </a:extLst>
          </p:cNvPr>
          <p:cNvSpPr>
            <a:spLocks noGrp="1"/>
          </p:cNvSpPr>
          <p:nvPr>
            <p:ph idx="1"/>
          </p:nvPr>
        </p:nvSpPr>
        <p:spPr/>
        <p:txBody>
          <a:bodyPr>
            <a:normAutofit/>
          </a:bodyPr>
          <a:lstStyle/>
          <a:p>
            <a:r>
              <a:rPr lang="en-AU" dirty="0"/>
              <a:t>Key component of the summary-data based methods </a:t>
            </a:r>
          </a:p>
          <a:p>
            <a:r>
              <a:rPr lang="en-AU" dirty="0"/>
              <a:t>Theoretically, the summary-data based methods are equivalent to the individual data methods if the LD matrix is constructed from all variants and the individuals used in the GWAS. </a:t>
            </a:r>
          </a:p>
          <a:p>
            <a:r>
              <a:rPr lang="en-AU" dirty="0"/>
              <a:t>Computationally prohibitive - a subset of the matrix entries are stored. </a:t>
            </a:r>
          </a:p>
          <a:p>
            <a:r>
              <a:rPr lang="en-AU" dirty="0"/>
              <a:t>Typically, all inter-chromosomal LD is ignored and a within chromosome block diagonal matrix structure is used</a:t>
            </a:r>
          </a:p>
          <a:p>
            <a:r>
              <a:rPr lang="en-AU" dirty="0"/>
              <a:t>Uses a reference population that is similar in ancestry to the GWAS</a:t>
            </a:r>
            <a:endParaRPr lang="en-US" dirty="0"/>
          </a:p>
        </p:txBody>
      </p:sp>
    </p:spTree>
    <p:extLst>
      <p:ext uri="{BB962C8B-B14F-4D97-AF65-F5344CB8AC3E}">
        <p14:creationId xmlns:p14="http://schemas.microsoft.com/office/powerpoint/2010/main" val="2891902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98B5-1F62-D943-914D-587591AF2F19}"/>
              </a:ext>
            </a:extLst>
          </p:cNvPr>
          <p:cNvSpPr>
            <a:spLocks noGrp="1"/>
          </p:cNvSpPr>
          <p:nvPr>
            <p:ph type="title"/>
          </p:nvPr>
        </p:nvSpPr>
        <p:spPr/>
        <p:txBody>
          <a:bodyPr/>
          <a:lstStyle/>
          <a:p>
            <a:r>
              <a:rPr lang="en-US" dirty="0"/>
              <a:t>Job script:</a:t>
            </a:r>
          </a:p>
        </p:txBody>
      </p:sp>
      <p:sp>
        <p:nvSpPr>
          <p:cNvPr id="3" name="Content Placeholder 2">
            <a:extLst>
              <a:ext uri="{FF2B5EF4-FFF2-40B4-BE49-F238E27FC236}">
                <a16:creationId xmlns:a16="http://schemas.microsoft.com/office/drawing/2014/main" id="{5B25CDDC-D8EA-9041-B64B-23B59C869A1A}"/>
              </a:ext>
            </a:extLst>
          </p:cNvPr>
          <p:cNvSpPr>
            <a:spLocks noGrp="1"/>
          </p:cNvSpPr>
          <p:nvPr>
            <p:ph idx="1"/>
          </p:nvPr>
        </p:nvSpPr>
        <p:spPr>
          <a:xfrm>
            <a:off x="838200" y="1334125"/>
            <a:ext cx="10515600" cy="4842838"/>
          </a:xfrm>
        </p:spPr>
        <p:txBody>
          <a:bodyPr>
            <a:normAutofit fontScale="70000" lnSpcReduction="20000"/>
          </a:bodyPr>
          <a:lstStyle/>
          <a:p>
            <a:pPr marL="0" indent="0">
              <a:buNone/>
            </a:pPr>
            <a:r>
              <a:rPr lang="en-AU" dirty="0"/>
              <a:t>/gpfs1/scratch/group30days/</a:t>
            </a:r>
            <a:r>
              <a:rPr lang="en-AU" dirty="0" err="1"/>
              <a:t>cnsg_park</a:t>
            </a:r>
            <a:r>
              <a:rPr lang="en-AU" dirty="0"/>
              <a:t>/</a:t>
            </a:r>
            <a:r>
              <a:rPr lang="en-AU" dirty="0" err="1"/>
              <a:t>jzeng</a:t>
            </a:r>
            <a:r>
              <a:rPr lang="en-AU" dirty="0"/>
              <a:t>/repo/</a:t>
            </a:r>
            <a:r>
              <a:rPr lang="en-AU" dirty="0" err="1"/>
              <a:t>gctb</a:t>
            </a:r>
            <a:r>
              <a:rPr lang="en-AU" dirty="0"/>
              <a:t>/</a:t>
            </a:r>
            <a:r>
              <a:rPr lang="en-AU" dirty="0" err="1"/>
              <a:t>scr</a:t>
            </a:r>
            <a:r>
              <a:rPr lang="en-AU" dirty="0"/>
              <a:t>/</a:t>
            </a:r>
            <a:r>
              <a:rPr lang="en-AU" dirty="0" err="1"/>
              <a:t>gctb</a:t>
            </a:r>
            <a:r>
              <a:rPr lang="en-AU" dirty="0"/>
              <a:t> --</a:t>
            </a:r>
            <a:r>
              <a:rPr lang="en-AU" dirty="0" err="1"/>
              <a:t>sbayes</a:t>
            </a:r>
            <a:r>
              <a:rPr lang="en-AU" dirty="0"/>
              <a:t> R \</a:t>
            </a:r>
          </a:p>
          <a:p>
            <a:pPr marL="0" indent="0">
              <a:buNone/>
            </a:pPr>
            <a:r>
              <a:rPr lang="en-AU" dirty="0"/>
              <a:t>--</a:t>
            </a:r>
            <a:r>
              <a:rPr lang="en-AU" dirty="0" err="1"/>
              <a:t>ldm</a:t>
            </a:r>
            <a:r>
              <a:rPr lang="en-AU" dirty="0"/>
              <a:t> /gpfs1/scratch/group30days/</a:t>
            </a:r>
            <a:r>
              <a:rPr lang="en-AU" dirty="0" err="1"/>
              <a:t>cnsg_park</a:t>
            </a:r>
            <a:r>
              <a:rPr lang="en-AU" dirty="0"/>
              <a:t>/</a:t>
            </a:r>
            <a:r>
              <a:rPr lang="en-AU" dirty="0" err="1"/>
              <a:t>jzeng</a:t>
            </a:r>
            <a:r>
              <a:rPr lang="en-AU" dirty="0"/>
              <a:t>/</a:t>
            </a:r>
            <a:r>
              <a:rPr lang="en-AU" dirty="0" err="1"/>
              <a:t>proj</a:t>
            </a:r>
            <a:r>
              <a:rPr lang="en-AU" dirty="0"/>
              <a:t>/</a:t>
            </a:r>
            <a:r>
              <a:rPr lang="en-AU" dirty="0" err="1"/>
              <a:t>sbayes</a:t>
            </a:r>
            <a:r>
              <a:rPr lang="en-AU" dirty="0"/>
              <a:t>/</a:t>
            </a:r>
            <a:r>
              <a:rPr lang="en-AU" dirty="0" err="1"/>
              <a:t>ldm</a:t>
            </a:r>
            <a:r>
              <a:rPr lang="en-AU" dirty="0"/>
              <a:t>/</a:t>
            </a:r>
            <a:r>
              <a:rPr lang="en-AU" dirty="0" err="1"/>
              <a:t>ukb</a:t>
            </a:r>
            <a:r>
              <a:rPr lang="en-AU" dirty="0"/>
              <a:t>/n50k_hm3/ukbEURu_imp_v3_HM3_n50k.chisq10.ldm.sparse  \</a:t>
            </a:r>
          </a:p>
          <a:p>
            <a:pPr marL="0" indent="0">
              <a:buNone/>
            </a:pPr>
            <a:r>
              <a:rPr lang="en-AU" dirty="0"/>
              <a:t>--</a:t>
            </a:r>
            <a:r>
              <a:rPr lang="en-AU" dirty="0" err="1"/>
              <a:t>gwas</a:t>
            </a:r>
            <a:r>
              <a:rPr lang="en-AU" dirty="0"/>
              <a:t>-summary /30days/</a:t>
            </a:r>
            <a:r>
              <a:rPr lang="en-AU" dirty="0" err="1"/>
              <a:t>uqjkiewa</a:t>
            </a:r>
            <a:r>
              <a:rPr lang="en-AU" dirty="0"/>
              <a:t>/</a:t>
            </a:r>
            <a:r>
              <a:rPr lang="en-AU" dirty="0" err="1"/>
              <a:t>ppd_gwas</a:t>
            </a:r>
            <a:r>
              <a:rPr lang="en-AU" dirty="0"/>
              <a:t>/</a:t>
            </a:r>
            <a:r>
              <a:rPr lang="en-AU" dirty="0" err="1"/>
              <a:t>cojo_ppdSumStats_AGDS</a:t>
            </a:r>
            <a:r>
              <a:rPr lang="en-AU" dirty="0"/>
              <a:t> \</a:t>
            </a:r>
          </a:p>
          <a:p>
            <a:pPr marL="0" indent="0">
              <a:buNone/>
            </a:pPr>
            <a:r>
              <a:rPr lang="en-AU" dirty="0"/>
              <a:t>--pi 0.95,0.02,0.02,0.01 \</a:t>
            </a:r>
          </a:p>
          <a:p>
            <a:pPr marL="0" indent="0">
              <a:buNone/>
            </a:pPr>
            <a:r>
              <a:rPr lang="en-AU" dirty="0"/>
              <a:t>--gamma 0.0,0.01,0.1,1 \</a:t>
            </a:r>
          </a:p>
          <a:p>
            <a:pPr marL="0" indent="0">
              <a:buNone/>
            </a:pPr>
            <a:r>
              <a:rPr lang="en-AU" dirty="0"/>
              <a:t>--exclude-</a:t>
            </a:r>
            <a:r>
              <a:rPr lang="en-AU" dirty="0" err="1"/>
              <a:t>mhc</a:t>
            </a:r>
            <a:r>
              <a:rPr lang="en-AU" dirty="0"/>
              <a:t> \</a:t>
            </a:r>
          </a:p>
          <a:p>
            <a:pPr marL="0" indent="0">
              <a:buNone/>
            </a:pPr>
            <a:r>
              <a:rPr lang="en-AU" dirty="0"/>
              <a:t>--</a:t>
            </a:r>
            <a:r>
              <a:rPr lang="en-AU" dirty="0" err="1"/>
              <a:t>hsq</a:t>
            </a:r>
            <a:r>
              <a:rPr lang="en-AU" dirty="0"/>
              <a:t> 0.5 \</a:t>
            </a:r>
          </a:p>
          <a:p>
            <a:pPr marL="0" indent="0">
              <a:buNone/>
            </a:pPr>
            <a:r>
              <a:rPr lang="en-AU" dirty="0"/>
              <a:t>--chain-length 25000 \</a:t>
            </a:r>
          </a:p>
          <a:p>
            <a:pPr marL="0" indent="0">
              <a:buNone/>
            </a:pPr>
            <a:r>
              <a:rPr lang="en-AU" dirty="0"/>
              <a:t>--burn-in 5000 \</a:t>
            </a:r>
          </a:p>
          <a:p>
            <a:pPr marL="0" indent="0">
              <a:buNone/>
            </a:pPr>
            <a:r>
              <a:rPr lang="en-AU" dirty="0"/>
              <a:t>--seed 12345 \</a:t>
            </a:r>
          </a:p>
          <a:p>
            <a:pPr marL="0" indent="0">
              <a:buNone/>
            </a:pPr>
            <a:r>
              <a:rPr lang="en-AU" dirty="0"/>
              <a:t>--thread 4 \</a:t>
            </a:r>
          </a:p>
          <a:p>
            <a:pPr marL="0" indent="0">
              <a:buNone/>
            </a:pPr>
            <a:r>
              <a:rPr lang="en-AU" dirty="0"/>
              <a:t>--no-</a:t>
            </a:r>
            <a:r>
              <a:rPr lang="en-AU" dirty="0" err="1"/>
              <a:t>mcmc</a:t>
            </a:r>
            <a:r>
              <a:rPr lang="en-AU" dirty="0"/>
              <a:t>-bin \</a:t>
            </a:r>
          </a:p>
          <a:p>
            <a:pPr marL="0" indent="0">
              <a:buNone/>
            </a:pPr>
            <a:r>
              <a:rPr lang="en-AU" dirty="0"/>
              <a:t>--out = /30days/</a:t>
            </a:r>
            <a:r>
              <a:rPr lang="en-AU" dirty="0" err="1"/>
              <a:t>uqjkiewa</a:t>
            </a:r>
            <a:r>
              <a:rPr lang="en-AU" dirty="0"/>
              <a:t>/</a:t>
            </a:r>
            <a:r>
              <a:rPr lang="en-AU" dirty="0" err="1"/>
              <a:t>ppd_gwas</a:t>
            </a:r>
            <a:r>
              <a:rPr lang="en-AU" dirty="0"/>
              <a:t>/</a:t>
            </a:r>
            <a:r>
              <a:rPr lang="en-AU" dirty="0" err="1"/>
              <a:t>SBayesS</a:t>
            </a:r>
            <a:r>
              <a:rPr lang="en-AU" dirty="0"/>
              <a:t>/</a:t>
            </a:r>
            <a:r>
              <a:rPr lang="en-AU" dirty="0" err="1"/>
              <a:t>AGDSdata.log</a:t>
            </a:r>
            <a:r>
              <a:rPr lang="en-AU" dirty="0"/>
              <a:t> 2&gt;&amp;1</a:t>
            </a:r>
          </a:p>
          <a:p>
            <a:pPr marL="0" indent="0">
              <a:buNone/>
            </a:pPr>
            <a:endParaRPr lang="en-US" dirty="0"/>
          </a:p>
        </p:txBody>
      </p:sp>
    </p:spTree>
    <p:extLst>
      <p:ext uri="{BB962C8B-B14F-4D97-AF65-F5344CB8AC3E}">
        <p14:creationId xmlns:p14="http://schemas.microsoft.com/office/powerpoint/2010/main" val="2559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7542-172B-E24E-839D-A4F646942C42}"/>
              </a:ext>
            </a:extLst>
          </p:cNvPr>
          <p:cNvSpPr>
            <a:spLocks noGrp="1"/>
          </p:cNvSpPr>
          <p:nvPr>
            <p:ph type="title"/>
          </p:nvPr>
        </p:nvSpPr>
        <p:spPr/>
        <p:txBody>
          <a:bodyPr/>
          <a:lstStyle/>
          <a:p>
            <a:r>
              <a:rPr lang="en-US" dirty="0"/>
              <a:t>Output</a:t>
            </a:r>
          </a:p>
        </p:txBody>
      </p:sp>
      <p:sp>
        <p:nvSpPr>
          <p:cNvPr id="3" name="Content Placeholder 2">
            <a:extLst>
              <a:ext uri="{FF2B5EF4-FFF2-40B4-BE49-F238E27FC236}">
                <a16:creationId xmlns:a16="http://schemas.microsoft.com/office/drawing/2014/main" id="{32FCF889-77F4-D949-A3DE-12DDE782BA73}"/>
              </a:ext>
            </a:extLst>
          </p:cNvPr>
          <p:cNvSpPr>
            <a:spLocks noGrp="1"/>
          </p:cNvSpPr>
          <p:nvPr>
            <p:ph idx="1"/>
          </p:nvPr>
        </p:nvSpPr>
        <p:spPr/>
        <p:txBody>
          <a:bodyPr>
            <a:normAutofit/>
          </a:bodyPr>
          <a:lstStyle/>
          <a:p>
            <a:r>
              <a:rPr lang="en-US" dirty="0" err="1"/>
              <a:t>Out.log</a:t>
            </a:r>
            <a:r>
              <a:rPr lang="en-US" dirty="0"/>
              <a:t>: provides details of input, MCMC process with results of each of 4 distributions after 25,000 iterations</a:t>
            </a:r>
          </a:p>
          <a:p>
            <a:r>
              <a:rPr lang="en-US" dirty="0" err="1"/>
              <a:t>Out.covRes</a:t>
            </a:r>
            <a:r>
              <a:rPr lang="en-US" dirty="0"/>
              <a:t>: not relevant</a:t>
            </a:r>
          </a:p>
          <a:p>
            <a:r>
              <a:rPr lang="en-US" dirty="0" err="1"/>
              <a:t>Out.mcmcsamples.CovEffects</a:t>
            </a:r>
            <a:r>
              <a:rPr lang="en-US" dirty="0"/>
              <a:t>: not relevant</a:t>
            </a:r>
          </a:p>
          <a:p>
            <a:r>
              <a:rPr lang="en-US" dirty="0" err="1"/>
              <a:t>Out.mcmcsamples.Par</a:t>
            </a:r>
            <a:r>
              <a:rPr lang="en-US" dirty="0"/>
              <a:t>: provides details of MCMC process</a:t>
            </a:r>
          </a:p>
          <a:p>
            <a:r>
              <a:rPr lang="en-US" dirty="0" err="1"/>
              <a:t>Out.parRes</a:t>
            </a:r>
            <a:r>
              <a:rPr lang="en-US" dirty="0"/>
              <a:t>: provides summary data – mean and SD of the number of SNPs in each of 4 distributions; Sigma squared; Residual variance; Genetic variance; and observed heritability</a:t>
            </a:r>
          </a:p>
          <a:p>
            <a:r>
              <a:rPr lang="en-US" dirty="0" err="1"/>
              <a:t>Out.snpRes</a:t>
            </a:r>
            <a:r>
              <a:rPr lang="en-US" dirty="0"/>
              <a:t>: provides the final distribution of SNPs</a:t>
            </a:r>
          </a:p>
        </p:txBody>
      </p:sp>
    </p:spTree>
    <p:extLst>
      <p:ext uri="{BB962C8B-B14F-4D97-AF65-F5344CB8AC3E}">
        <p14:creationId xmlns:p14="http://schemas.microsoft.com/office/powerpoint/2010/main" val="424880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738D-66B4-ED43-A3BB-A5DBC20A3ACD}"/>
              </a:ext>
            </a:extLst>
          </p:cNvPr>
          <p:cNvSpPr>
            <a:spLocks noGrp="1"/>
          </p:cNvSpPr>
          <p:nvPr>
            <p:ph type="title"/>
          </p:nvPr>
        </p:nvSpPr>
        <p:spPr/>
        <p:txBody>
          <a:bodyPr>
            <a:normAutofit fontScale="90000"/>
          </a:bodyPr>
          <a:lstStyle/>
          <a:p>
            <a:r>
              <a:rPr lang="en-US" dirty="0" err="1"/>
              <a:t>Out.snpRes</a:t>
            </a:r>
            <a:r>
              <a:rPr lang="en-US" dirty="0"/>
              <a:t> – this is the file that is used with Plink “score” command to create polygenic risk scores</a:t>
            </a:r>
          </a:p>
        </p:txBody>
      </p:sp>
      <p:sp>
        <p:nvSpPr>
          <p:cNvPr id="3" name="Rectangle 2">
            <a:extLst>
              <a:ext uri="{FF2B5EF4-FFF2-40B4-BE49-F238E27FC236}">
                <a16:creationId xmlns:a16="http://schemas.microsoft.com/office/drawing/2014/main" id="{74DEF889-B728-BB4A-B355-F7F4389B7DF7}"/>
              </a:ext>
            </a:extLst>
          </p:cNvPr>
          <p:cNvSpPr/>
          <p:nvPr/>
        </p:nvSpPr>
        <p:spPr>
          <a:xfrm>
            <a:off x="612096" y="4949957"/>
            <a:ext cx="11027764" cy="1531510"/>
          </a:xfrm>
          <a:prstGeom prst="rect">
            <a:avLst/>
          </a:prstGeom>
        </p:spPr>
        <p:txBody>
          <a:bodyPr wrap="square">
            <a:spAutoFit/>
          </a:bodyPr>
          <a:lstStyle/>
          <a:p>
            <a:pPr>
              <a:lnSpc>
                <a:spcPct val="150000"/>
              </a:lnSpc>
            </a:pPr>
            <a:r>
              <a:rPr lang="en-US" sz="1600" dirty="0"/>
              <a:t>PIP is the posterior inclusion probability – the probability that the SNP has been included with a nonzero effect in the model during MCMC.</a:t>
            </a:r>
          </a:p>
          <a:p>
            <a:pPr>
              <a:lnSpc>
                <a:spcPct val="150000"/>
              </a:lnSpc>
            </a:pPr>
            <a:r>
              <a:rPr lang="en-US" sz="1600" dirty="0" err="1"/>
              <a:t>LastSampleEff</a:t>
            </a:r>
            <a:r>
              <a:rPr lang="en-US" sz="1600" dirty="0"/>
              <a:t> is the sampled values of SNP effects in the final iteration of MCMC – may sometimes provide better prediction accuracy than the posterior mean across all MCMC iterations.</a:t>
            </a:r>
          </a:p>
        </p:txBody>
      </p:sp>
      <p:graphicFrame>
        <p:nvGraphicFramePr>
          <p:cNvPr id="6" name="Content Placeholder 5">
            <a:extLst>
              <a:ext uri="{FF2B5EF4-FFF2-40B4-BE49-F238E27FC236}">
                <a16:creationId xmlns:a16="http://schemas.microsoft.com/office/drawing/2014/main" id="{BBB43049-EBD8-8944-A63D-B0F7C2985591}"/>
              </a:ext>
            </a:extLst>
          </p:cNvPr>
          <p:cNvGraphicFramePr>
            <a:graphicFrameLocks noGrp="1"/>
          </p:cNvGraphicFramePr>
          <p:nvPr>
            <p:ph idx="1"/>
            <p:extLst>
              <p:ext uri="{D42A27DB-BD31-4B8C-83A1-F6EECF244321}">
                <p14:modId xmlns:p14="http://schemas.microsoft.com/office/powerpoint/2010/main" val="3419432645"/>
              </p:ext>
            </p:extLst>
          </p:nvPr>
        </p:nvGraphicFramePr>
        <p:xfrm>
          <a:off x="838201" y="1933731"/>
          <a:ext cx="10014678" cy="2773183"/>
        </p:xfrm>
        <a:graphic>
          <a:graphicData uri="http://schemas.openxmlformats.org/drawingml/2006/table">
            <a:tbl>
              <a:tblPr>
                <a:tableStyleId>{5C22544A-7EE6-4342-B048-85BDC9FD1C3A}</a:tableStyleId>
              </a:tblPr>
              <a:tblGrid>
                <a:gridCol w="1245274">
                  <a:extLst>
                    <a:ext uri="{9D8B030D-6E8A-4147-A177-3AD203B41FA5}">
                      <a16:colId xmlns:a16="http://schemas.microsoft.com/office/drawing/2014/main" val="3187763654"/>
                    </a:ext>
                  </a:extLst>
                </a:gridCol>
                <a:gridCol w="844497">
                  <a:extLst>
                    <a:ext uri="{9D8B030D-6E8A-4147-A177-3AD203B41FA5}">
                      <a16:colId xmlns:a16="http://schemas.microsoft.com/office/drawing/2014/main" val="2629567955"/>
                    </a:ext>
                  </a:extLst>
                </a:gridCol>
                <a:gridCol w="1030572">
                  <a:extLst>
                    <a:ext uri="{9D8B030D-6E8A-4147-A177-3AD203B41FA5}">
                      <a16:colId xmlns:a16="http://schemas.microsoft.com/office/drawing/2014/main" val="3169240794"/>
                    </a:ext>
                  </a:extLst>
                </a:gridCol>
                <a:gridCol w="648879">
                  <a:extLst>
                    <a:ext uri="{9D8B030D-6E8A-4147-A177-3AD203B41FA5}">
                      <a16:colId xmlns:a16="http://schemas.microsoft.com/office/drawing/2014/main" val="3394595420"/>
                    </a:ext>
                  </a:extLst>
                </a:gridCol>
                <a:gridCol w="591624">
                  <a:extLst>
                    <a:ext uri="{9D8B030D-6E8A-4147-A177-3AD203B41FA5}">
                      <a16:colId xmlns:a16="http://schemas.microsoft.com/office/drawing/2014/main" val="51472888"/>
                    </a:ext>
                  </a:extLst>
                </a:gridCol>
                <a:gridCol w="1030572">
                  <a:extLst>
                    <a:ext uri="{9D8B030D-6E8A-4147-A177-3AD203B41FA5}">
                      <a16:colId xmlns:a16="http://schemas.microsoft.com/office/drawing/2014/main" val="3007043548"/>
                    </a:ext>
                  </a:extLst>
                </a:gridCol>
                <a:gridCol w="1130767">
                  <a:extLst>
                    <a:ext uri="{9D8B030D-6E8A-4147-A177-3AD203B41FA5}">
                      <a16:colId xmlns:a16="http://schemas.microsoft.com/office/drawing/2014/main" val="3151316246"/>
                    </a:ext>
                  </a:extLst>
                </a:gridCol>
                <a:gridCol w="1106910">
                  <a:extLst>
                    <a:ext uri="{9D8B030D-6E8A-4147-A177-3AD203B41FA5}">
                      <a16:colId xmlns:a16="http://schemas.microsoft.com/office/drawing/2014/main" val="2048285728"/>
                    </a:ext>
                  </a:extLst>
                </a:gridCol>
                <a:gridCol w="820640">
                  <a:extLst>
                    <a:ext uri="{9D8B030D-6E8A-4147-A177-3AD203B41FA5}">
                      <a16:colId xmlns:a16="http://schemas.microsoft.com/office/drawing/2014/main" val="1822707980"/>
                    </a:ext>
                  </a:extLst>
                </a:gridCol>
                <a:gridCol w="1564943">
                  <a:extLst>
                    <a:ext uri="{9D8B030D-6E8A-4147-A177-3AD203B41FA5}">
                      <a16:colId xmlns:a16="http://schemas.microsoft.com/office/drawing/2014/main" val="1357312638"/>
                    </a:ext>
                  </a:extLst>
                </a:gridCol>
              </a:tblGrid>
              <a:tr h="396169">
                <a:tc>
                  <a:txBody>
                    <a:bodyPr/>
                    <a:lstStyle/>
                    <a:p>
                      <a:pPr algn="l" fontAlgn="b"/>
                      <a:r>
                        <a:rPr lang="en-AU" sz="1800" u="none" strike="noStrike">
                          <a:effectLst/>
                        </a:rPr>
                        <a:t>Name</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Chrom</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Position</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A1</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A2</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A1Frq</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A1Effect</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SE</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PIP</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LastSampleEff</a:t>
                      </a:r>
                      <a:endParaRPr lang="en-AU"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4446580"/>
                  </a:ext>
                </a:extLst>
              </a:tr>
              <a:tr h="396169">
                <a:tc>
                  <a:txBody>
                    <a:bodyPr/>
                    <a:lstStyle/>
                    <a:p>
                      <a:pPr algn="l" fontAlgn="b"/>
                      <a:r>
                        <a:rPr lang="en-AU" sz="1800" u="none" strike="noStrike">
                          <a:effectLst/>
                        </a:rPr>
                        <a:t>rs4475691</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1</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846808</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T</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C</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0.19865</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-0.000028</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0.000488</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0.118</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a:t>
                      </a:r>
                      <a:endParaRPr lang="en-AU"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98880848"/>
                  </a:ext>
                </a:extLst>
              </a:tr>
              <a:tr h="396169">
                <a:tc>
                  <a:txBody>
                    <a:bodyPr/>
                    <a:lstStyle/>
                    <a:p>
                      <a:pPr algn="l" fontAlgn="b"/>
                      <a:r>
                        <a:rPr lang="en-AU" sz="1800" u="none" strike="noStrike">
                          <a:effectLst/>
                        </a:rPr>
                        <a:t>rs7537756</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1</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854250</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G</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A</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0.205545</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-0.000026</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0.000401</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0.105</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a:t>
                      </a:r>
                      <a:endParaRPr lang="en-AU"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3485526"/>
                  </a:ext>
                </a:extLst>
              </a:tr>
              <a:tr h="396169">
                <a:tc>
                  <a:txBody>
                    <a:bodyPr/>
                    <a:lstStyle/>
                    <a:p>
                      <a:pPr algn="l" fontAlgn="b"/>
                      <a:r>
                        <a:rPr lang="en-AU" sz="1800" u="none" strike="noStrike">
                          <a:effectLst/>
                        </a:rPr>
                        <a:t>rs7523549</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1</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879317</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T</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C</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0.028164</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0.000108</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0.001176</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0.113</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a:t>
                      </a:r>
                      <a:endParaRPr lang="en-AU"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7771390"/>
                  </a:ext>
                </a:extLst>
              </a:tr>
              <a:tr h="396169">
                <a:tc>
                  <a:txBody>
                    <a:bodyPr/>
                    <a:lstStyle/>
                    <a:p>
                      <a:pPr algn="l" fontAlgn="b"/>
                      <a:r>
                        <a:rPr lang="en-AU" sz="1800" u="none" strike="noStrike">
                          <a:effectLst/>
                        </a:rPr>
                        <a:t>rs3748593</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1</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880390</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A</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C</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0.028066</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0.000083</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0.00125</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0.112</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-0.003643</a:t>
                      </a:r>
                      <a:endParaRPr lang="en-AU"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8366899"/>
                  </a:ext>
                </a:extLst>
              </a:tr>
              <a:tr h="396169">
                <a:tc>
                  <a:txBody>
                    <a:bodyPr/>
                    <a:lstStyle/>
                    <a:p>
                      <a:pPr algn="l" fontAlgn="b"/>
                      <a:r>
                        <a:rPr lang="en-AU" sz="1800" u="none" strike="noStrike">
                          <a:effectLst/>
                        </a:rPr>
                        <a:t>rs2272756</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1</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882033</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A</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G</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0.247596</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-0.000029</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0.000388</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0.107</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-0.000392</a:t>
                      </a:r>
                      <a:endParaRPr lang="en-AU"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0612689"/>
                  </a:ext>
                </a:extLst>
              </a:tr>
              <a:tr h="396169">
                <a:tc>
                  <a:txBody>
                    <a:bodyPr/>
                    <a:lstStyle/>
                    <a:p>
                      <a:pPr algn="l" fontAlgn="b"/>
                      <a:r>
                        <a:rPr lang="en-AU" sz="1800" u="none" strike="noStrike">
                          <a:effectLst/>
                        </a:rPr>
                        <a:t>rs3748594</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1</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886384</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A</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800" u="none" strike="noStrike">
                          <a:effectLst/>
                        </a:rPr>
                        <a:t>G</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0.028503</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0.000079</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0.00111</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a:effectLst/>
                        </a:rPr>
                        <a:t>0.119</a:t>
                      </a:r>
                      <a:endParaRPr lang="en-A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800" u="none" strike="noStrike" dirty="0">
                          <a:effectLst/>
                        </a:rPr>
                        <a:t>0.000265</a:t>
                      </a:r>
                      <a:endParaRPr lang="en-AU"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1438066"/>
                  </a:ext>
                </a:extLst>
              </a:tr>
            </a:tbl>
          </a:graphicData>
        </a:graphic>
      </p:graphicFrame>
    </p:spTree>
    <p:extLst>
      <p:ext uri="{BB962C8B-B14F-4D97-AF65-F5344CB8AC3E}">
        <p14:creationId xmlns:p14="http://schemas.microsoft.com/office/powerpoint/2010/main" val="206831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66EB-8040-9D40-B2D1-9F3B6D0B23E5}"/>
              </a:ext>
            </a:extLst>
          </p:cNvPr>
          <p:cNvSpPr>
            <a:spLocks noGrp="1"/>
          </p:cNvSpPr>
          <p:nvPr>
            <p:ph type="title"/>
          </p:nvPr>
        </p:nvSpPr>
        <p:spPr/>
        <p:txBody>
          <a:bodyPr/>
          <a:lstStyle/>
          <a:p>
            <a:r>
              <a:rPr lang="en-US" dirty="0"/>
              <a:t>Comparison of Effect Sizes</a:t>
            </a:r>
          </a:p>
        </p:txBody>
      </p:sp>
      <p:pic>
        <p:nvPicPr>
          <p:cNvPr id="5" name="Content Placeholder 4">
            <a:extLst>
              <a:ext uri="{FF2B5EF4-FFF2-40B4-BE49-F238E27FC236}">
                <a16:creationId xmlns:a16="http://schemas.microsoft.com/office/drawing/2014/main" id="{9F8B5363-D9C9-324F-86CB-21CE983AE9B8}"/>
              </a:ext>
            </a:extLst>
          </p:cNvPr>
          <p:cNvPicPr>
            <a:picLocks noGrp="1" noChangeAspect="1"/>
          </p:cNvPicPr>
          <p:nvPr>
            <p:ph idx="1"/>
          </p:nvPr>
        </p:nvPicPr>
        <p:blipFill>
          <a:blip r:embed="rId2"/>
          <a:stretch>
            <a:fillRect/>
          </a:stretch>
        </p:blipFill>
        <p:spPr>
          <a:xfrm>
            <a:off x="6220850" y="1295780"/>
            <a:ext cx="5356276" cy="5411026"/>
          </a:xfrm>
        </p:spPr>
      </p:pic>
      <p:pic>
        <p:nvPicPr>
          <p:cNvPr id="7" name="Picture 6">
            <a:extLst>
              <a:ext uri="{FF2B5EF4-FFF2-40B4-BE49-F238E27FC236}">
                <a16:creationId xmlns:a16="http://schemas.microsoft.com/office/drawing/2014/main" id="{FA47A100-44C9-F845-A609-D939F975A553}"/>
              </a:ext>
            </a:extLst>
          </p:cNvPr>
          <p:cNvPicPr>
            <a:picLocks noChangeAspect="1"/>
          </p:cNvPicPr>
          <p:nvPr/>
        </p:nvPicPr>
        <p:blipFill>
          <a:blip r:embed="rId3"/>
          <a:stretch>
            <a:fillRect/>
          </a:stretch>
        </p:blipFill>
        <p:spPr>
          <a:xfrm>
            <a:off x="614874" y="1556923"/>
            <a:ext cx="5605976" cy="4888741"/>
          </a:xfrm>
          <a:prstGeom prst="rect">
            <a:avLst/>
          </a:prstGeom>
        </p:spPr>
      </p:pic>
    </p:spTree>
    <p:extLst>
      <p:ext uri="{BB962C8B-B14F-4D97-AF65-F5344CB8AC3E}">
        <p14:creationId xmlns:p14="http://schemas.microsoft.com/office/powerpoint/2010/main" val="266862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4F22F5-47B4-5C48-BBA6-6E52C9E4F4EF}"/>
              </a:ext>
            </a:extLst>
          </p:cNvPr>
          <p:cNvSpPr>
            <a:spLocks noGrp="1"/>
          </p:cNvSpPr>
          <p:nvPr>
            <p:ph type="title"/>
          </p:nvPr>
        </p:nvSpPr>
        <p:spPr>
          <a:xfrm>
            <a:off x="4420848" y="2328836"/>
            <a:ext cx="2249774" cy="1325563"/>
          </a:xfrm>
        </p:spPr>
        <p:txBody>
          <a:bodyPr/>
          <a:lstStyle/>
          <a:p>
            <a:r>
              <a:rPr lang="en-US" dirty="0" err="1"/>
              <a:t>Sbayes</a:t>
            </a:r>
            <a:r>
              <a:rPr lang="en-US" dirty="0"/>
              <a:t> S</a:t>
            </a:r>
          </a:p>
        </p:txBody>
      </p:sp>
    </p:spTree>
    <p:extLst>
      <p:ext uri="{BB962C8B-B14F-4D97-AF65-F5344CB8AC3E}">
        <p14:creationId xmlns:p14="http://schemas.microsoft.com/office/powerpoint/2010/main" val="1835819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E634-402C-F14F-B037-BFE0663240E5}"/>
              </a:ext>
            </a:extLst>
          </p:cNvPr>
          <p:cNvSpPr>
            <a:spLocks noGrp="1"/>
          </p:cNvSpPr>
          <p:nvPr>
            <p:ph type="title"/>
          </p:nvPr>
        </p:nvSpPr>
        <p:spPr/>
        <p:txBody>
          <a:bodyPr/>
          <a:lstStyle/>
          <a:p>
            <a:r>
              <a:rPr lang="en-US" dirty="0"/>
              <a:t>Why would we use it?</a:t>
            </a:r>
          </a:p>
        </p:txBody>
      </p:sp>
      <p:sp>
        <p:nvSpPr>
          <p:cNvPr id="3" name="Content Placeholder 2">
            <a:extLst>
              <a:ext uri="{FF2B5EF4-FFF2-40B4-BE49-F238E27FC236}">
                <a16:creationId xmlns:a16="http://schemas.microsoft.com/office/drawing/2014/main" id="{DE8E667B-302F-C046-80E0-9CF04EA0FF31}"/>
              </a:ext>
            </a:extLst>
          </p:cNvPr>
          <p:cNvSpPr>
            <a:spLocks noGrp="1"/>
          </p:cNvSpPr>
          <p:nvPr>
            <p:ph idx="1"/>
          </p:nvPr>
        </p:nvSpPr>
        <p:spPr/>
        <p:txBody>
          <a:bodyPr>
            <a:normAutofit/>
          </a:bodyPr>
          <a:lstStyle/>
          <a:p>
            <a:r>
              <a:rPr lang="en-US" dirty="0"/>
              <a:t>To find out the S value, which is a measure of the evolutionary fitness of the phenotype</a:t>
            </a:r>
          </a:p>
          <a:p>
            <a:r>
              <a:rPr lang="en-US" dirty="0"/>
              <a:t>To find the polygenicity of the phenotype in the sample</a:t>
            </a:r>
          </a:p>
          <a:p>
            <a:r>
              <a:rPr lang="en-US" dirty="0"/>
              <a:t>To get an estimation of the observed heritability of the phenotype</a:t>
            </a:r>
          </a:p>
        </p:txBody>
      </p:sp>
    </p:spTree>
    <p:extLst>
      <p:ext uri="{BB962C8B-B14F-4D97-AF65-F5344CB8AC3E}">
        <p14:creationId xmlns:p14="http://schemas.microsoft.com/office/powerpoint/2010/main" val="252051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C8A0-0FB4-DB48-81E9-0024F8149D30}"/>
              </a:ext>
            </a:extLst>
          </p:cNvPr>
          <p:cNvSpPr>
            <a:spLocks noGrp="1"/>
          </p:cNvSpPr>
          <p:nvPr>
            <p:ph type="title"/>
          </p:nvPr>
        </p:nvSpPr>
        <p:spPr/>
        <p:txBody>
          <a:bodyPr/>
          <a:lstStyle/>
          <a:p>
            <a:r>
              <a:rPr lang="en-US" dirty="0"/>
              <a:t>S: a measure of the biological fitness of a phenotype</a:t>
            </a:r>
          </a:p>
        </p:txBody>
      </p:sp>
      <p:sp>
        <p:nvSpPr>
          <p:cNvPr id="22" name="TextBox 21">
            <a:extLst>
              <a:ext uri="{FF2B5EF4-FFF2-40B4-BE49-F238E27FC236}">
                <a16:creationId xmlns:a16="http://schemas.microsoft.com/office/drawing/2014/main" id="{90A363CC-993F-934C-B66B-E4BFD2DB0635}"/>
              </a:ext>
            </a:extLst>
          </p:cNvPr>
          <p:cNvSpPr txBox="1"/>
          <p:nvPr/>
        </p:nvSpPr>
        <p:spPr>
          <a:xfrm>
            <a:off x="1403804" y="2181946"/>
            <a:ext cx="2458387" cy="523220"/>
          </a:xfrm>
          <a:prstGeom prst="rect">
            <a:avLst/>
          </a:prstGeom>
          <a:noFill/>
        </p:spPr>
        <p:txBody>
          <a:bodyPr wrap="square" rtlCol="0">
            <a:spAutoFit/>
          </a:bodyPr>
          <a:lstStyle/>
          <a:p>
            <a:r>
              <a:rPr lang="en-US" sz="2800" dirty="0"/>
              <a:t>Negative S </a:t>
            </a:r>
          </a:p>
        </p:txBody>
      </p:sp>
      <p:pic>
        <p:nvPicPr>
          <p:cNvPr id="4" name="Picture 3">
            <a:extLst>
              <a:ext uri="{FF2B5EF4-FFF2-40B4-BE49-F238E27FC236}">
                <a16:creationId xmlns:a16="http://schemas.microsoft.com/office/drawing/2014/main" id="{278418A5-F807-1F44-B0B6-2542377699F7}"/>
              </a:ext>
            </a:extLst>
          </p:cNvPr>
          <p:cNvPicPr>
            <a:picLocks noChangeAspect="1"/>
          </p:cNvPicPr>
          <p:nvPr/>
        </p:nvPicPr>
        <p:blipFill>
          <a:blip r:embed="rId3"/>
          <a:stretch>
            <a:fillRect/>
          </a:stretch>
        </p:blipFill>
        <p:spPr>
          <a:xfrm>
            <a:off x="3862191" y="1620473"/>
            <a:ext cx="6324600" cy="4762500"/>
          </a:xfrm>
          <a:prstGeom prst="rect">
            <a:avLst/>
          </a:prstGeom>
        </p:spPr>
      </p:pic>
      <p:sp>
        <p:nvSpPr>
          <p:cNvPr id="3" name="TextBox 2">
            <a:extLst>
              <a:ext uri="{FF2B5EF4-FFF2-40B4-BE49-F238E27FC236}">
                <a16:creationId xmlns:a16="http://schemas.microsoft.com/office/drawing/2014/main" id="{EB9EB662-BBCB-FA46-8808-FF83627C7AD4}"/>
              </a:ext>
            </a:extLst>
          </p:cNvPr>
          <p:cNvSpPr txBox="1"/>
          <p:nvPr/>
        </p:nvSpPr>
        <p:spPr>
          <a:xfrm>
            <a:off x="6563360" y="2946036"/>
            <a:ext cx="1544320" cy="646331"/>
          </a:xfrm>
          <a:prstGeom prst="rect">
            <a:avLst/>
          </a:prstGeom>
          <a:noFill/>
        </p:spPr>
        <p:txBody>
          <a:bodyPr wrap="square" rtlCol="0">
            <a:spAutoFit/>
          </a:bodyPr>
          <a:lstStyle/>
          <a:p>
            <a:r>
              <a:rPr lang="en-US" dirty="0"/>
              <a:t>Big increase in phenotype</a:t>
            </a:r>
          </a:p>
        </p:txBody>
      </p:sp>
      <p:sp>
        <p:nvSpPr>
          <p:cNvPr id="5" name="TextBox 4">
            <a:extLst>
              <a:ext uri="{FF2B5EF4-FFF2-40B4-BE49-F238E27FC236}">
                <a16:creationId xmlns:a16="http://schemas.microsoft.com/office/drawing/2014/main" id="{5AE6B420-60BF-D942-BEE8-598AC6CC9F98}"/>
              </a:ext>
            </a:extLst>
          </p:cNvPr>
          <p:cNvSpPr txBox="1"/>
          <p:nvPr/>
        </p:nvSpPr>
        <p:spPr>
          <a:xfrm>
            <a:off x="6339840" y="5445760"/>
            <a:ext cx="1564640" cy="646331"/>
          </a:xfrm>
          <a:prstGeom prst="rect">
            <a:avLst/>
          </a:prstGeom>
          <a:noFill/>
        </p:spPr>
        <p:txBody>
          <a:bodyPr wrap="square" rtlCol="0">
            <a:spAutoFit/>
          </a:bodyPr>
          <a:lstStyle/>
          <a:p>
            <a:r>
              <a:rPr lang="en-US" dirty="0"/>
              <a:t>Effect on phenotype?</a:t>
            </a:r>
          </a:p>
        </p:txBody>
      </p:sp>
    </p:spTree>
    <p:extLst>
      <p:ext uri="{BB962C8B-B14F-4D97-AF65-F5344CB8AC3E}">
        <p14:creationId xmlns:p14="http://schemas.microsoft.com/office/powerpoint/2010/main" val="333086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BAD5-DA8C-4E48-B15F-F1128D30D131}"/>
              </a:ext>
            </a:extLst>
          </p:cNvPr>
          <p:cNvSpPr>
            <a:spLocks noGrp="1"/>
          </p:cNvSpPr>
          <p:nvPr>
            <p:ph type="ctrTitle"/>
          </p:nvPr>
        </p:nvSpPr>
        <p:spPr>
          <a:xfrm>
            <a:off x="1524000" y="148003"/>
            <a:ext cx="9144000" cy="1306044"/>
          </a:xfrm>
        </p:spPr>
        <p:txBody>
          <a:bodyPr/>
          <a:lstStyle/>
          <a:p>
            <a:r>
              <a:rPr lang="en-US" dirty="0" err="1"/>
              <a:t>Sbayes</a:t>
            </a:r>
            <a:r>
              <a:rPr lang="en-US" dirty="0"/>
              <a:t> S and </a:t>
            </a:r>
            <a:r>
              <a:rPr lang="en-US" dirty="0" err="1"/>
              <a:t>Sbayes</a:t>
            </a:r>
            <a:r>
              <a:rPr lang="en-US" dirty="0"/>
              <a:t> R</a:t>
            </a:r>
          </a:p>
        </p:txBody>
      </p:sp>
      <p:sp>
        <p:nvSpPr>
          <p:cNvPr id="3" name="Subtitle 2">
            <a:extLst>
              <a:ext uri="{FF2B5EF4-FFF2-40B4-BE49-F238E27FC236}">
                <a16:creationId xmlns:a16="http://schemas.microsoft.com/office/drawing/2014/main" id="{FF28EBC9-DA17-DB41-8A45-D71E56FBCAF3}"/>
              </a:ext>
            </a:extLst>
          </p:cNvPr>
          <p:cNvSpPr>
            <a:spLocks noGrp="1"/>
          </p:cNvSpPr>
          <p:nvPr>
            <p:ph type="subTitle" idx="1"/>
          </p:nvPr>
        </p:nvSpPr>
        <p:spPr>
          <a:xfrm>
            <a:off x="959370" y="1963711"/>
            <a:ext cx="10058400" cy="4452078"/>
          </a:xfrm>
        </p:spPr>
        <p:txBody>
          <a:bodyPr>
            <a:normAutofit/>
          </a:bodyPr>
          <a:lstStyle/>
          <a:p>
            <a:pPr algn="l"/>
            <a:r>
              <a:rPr lang="en-AU" b="1" dirty="0"/>
              <a:t>Website: </a:t>
            </a:r>
            <a:r>
              <a:rPr lang="en-AU" dirty="0">
                <a:hlinkClick r:id="rId3"/>
              </a:rPr>
              <a:t>https://cnsgenomics.com/software/gctb/#Overview</a:t>
            </a:r>
            <a:endParaRPr lang="en-AU" b="1" dirty="0"/>
          </a:p>
          <a:p>
            <a:pPr algn="l"/>
            <a:endParaRPr lang="en-AU" b="1" dirty="0"/>
          </a:p>
          <a:p>
            <a:pPr algn="l"/>
            <a:r>
              <a:rPr lang="en-AU" b="1" dirty="0"/>
              <a:t>GCTB software and </a:t>
            </a:r>
            <a:r>
              <a:rPr lang="en-AU" b="1" dirty="0" err="1"/>
              <a:t>BayesS</a:t>
            </a:r>
            <a:r>
              <a:rPr lang="en-AU" b="1" dirty="0"/>
              <a:t> method</a:t>
            </a:r>
            <a:br>
              <a:rPr lang="en-AU" dirty="0"/>
            </a:br>
            <a:r>
              <a:rPr lang="en-AU" dirty="0"/>
              <a:t>Zeng et al. (2018) Signatures of negative selection in the genetic architecture of human complex traits. </a:t>
            </a:r>
            <a:r>
              <a:rPr lang="en-AU" i="1" dirty="0">
                <a:hlinkClick r:id="rId4"/>
              </a:rPr>
              <a:t>Nature Genetics</a:t>
            </a:r>
            <a:r>
              <a:rPr lang="en-AU" dirty="0">
                <a:hlinkClick r:id="rId4"/>
              </a:rPr>
              <a:t>, doi: 10.1038/s41588-018-0101-4.</a:t>
            </a:r>
            <a:endParaRPr lang="en-AU" dirty="0"/>
          </a:p>
          <a:p>
            <a:pPr algn="l"/>
            <a:r>
              <a:rPr lang="en-AU" b="1" dirty="0" err="1"/>
              <a:t>BayesR</a:t>
            </a:r>
            <a:br>
              <a:rPr lang="en-AU" dirty="0"/>
            </a:br>
            <a:r>
              <a:rPr lang="en-AU" dirty="0"/>
              <a:t>Moser et al. (2015) Simultaneous discovery, estimation and prediction analysis of complex traits using a Bayesian mixture model. </a:t>
            </a:r>
            <a:r>
              <a:rPr lang="en-AU" i="1" dirty="0">
                <a:hlinkClick r:id="rId5"/>
              </a:rPr>
              <a:t>PLoS Genetics</a:t>
            </a:r>
            <a:r>
              <a:rPr lang="en-AU" dirty="0">
                <a:hlinkClick r:id="rId5"/>
              </a:rPr>
              <a:t>, 11: e1004969.</a:t>
            </a:r>
            <a:endParaRPr lang="en-AU" dirty="0"/>
          </a:p>
          <a:p>
            <a:pPr algn="l"/>
            <a:r>
              <a:rPr lang="en-US" dirty="0"/>
              <a:t>Lloyd-Jones, L. R.</a:t>
            </a:r>
            <a:r>
              <a:rPr lang="en-US" i="1" dirty="0"/>
              <a:t> et al.</a:t>
            </a:r>
            <a:r>
              <a:rPr lang="en-US" dirty="0"/>
              <a:t> Improved polygenic prediction by Bayesian multiple regression on summary statistics. </a:t>
            </a:r>
            <a:r>
              <a:rPr lang="en-US" i="1" dirty="0">
                <a:hlinkClick r:id="rId6"/>
              </a:rPr>
              <a:t>Nat Commun</a:t>
            </a:r>
            <a:r>
              <a:rPr lang="en-US" dirty="0">
                <a:hlinkClick r:id="rId6"/>
              </a:rPr>
              <a:t> </a:t>
            </a:r>
            <a:r>
              <a:rPr lang="en-US" b="1" dirty="0">
                <a:hlinkClick r:id="rId6"/>
              </a:rPr>
              <a:t>10</a:t>
            </a:r>
            <a:r>
              <a:rPr lang="en-US" dirty="0">
                <a:hlinkClick r:id="rId6"/>
              </a:rPr>
              <a:t>, 5086</a:t>
            </a:r>
            <a:r>
              <a:rPr lang="en-US" dirty="0"/>
              <a:t>, doi:10.1038/s41467-019-12653-0 (2019).</a:t>
            </a:r>
            <a:endParaRPr lang="en-AU" dirty="0"/>
          </a:p>
          <a:p>
            <a:pPr algn="l"/>
            <a:endParaRPr lang="en-AU" dirty="0"/>
          </a:p>
          <a:p>
            <a:pPr algn="l"/>
            <a:endParaRPr lang="en-US" dirty="0"/>
          </a:p>
        </p:txBody>
      </p:sp>
    </p:spTree>
    <p:extLst>
      <p:ext uri="{BB962C8B-B14F-4D97-AF65-F5344CB8AC3E}">
        <p14:creationId xmlns:p14="http://schemas.microsoft.com/office/powerpoint/2010/main" val="2307783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859883-1E41-DC4A-A64F-057B7AF85F63}"/>
              </a:ext>
            </a:extLst>
          </p:cNvPr>
          <p:cNvSpPr txBox="1"/>
          <p:nvPr/>
        </p:nvSpPr>
        <p:spPr>
          <a:xfrm>
            <a:off x="953974" y="844030"/>
            <a:ext cx="1753849" cy="523220"/>
          </a:xfrm>
          <a:prstGeom prst="rect">
            <a:avLst/>
          </a:prstGeom>
          <a:noFill/>
        </p:spPr>
        <p:txBody>
          <a:bodyPr wrap="square" rtlCol="0">
            <a:spAutoFit/>
          </a:bodyPr>
          <a:lstStyle/>
          <a:p>
            <a:r>
              <a:rPr lang="en-US" sz="2800" dirty="0"/>
              <a:t>Positive</a:t>
            </a:r>
            <a:r>
              <a:rPr lang="en-US" sz="2000" dirty="0"/>
              <a:t> </a:t>
            </a:r>
            <a:r>
              <a:rPr lang="en-US" sz="2800" dirty="0"/>
              <a:t>S</a:t>
            </a:r>
            <a:r>
              <a:rPr lang="en-US" sz="2000" dirty="0"/>
              <a:t> </a:t>
            </a:r>
          </a:p>
        </p:txBody>
      </p:sp>
      <p:pic>
        <p:nvPicPr>
          <p:cNvPr id="3" name="Picture 2">
            <a:extLst>
              <a:ext uri="{FF2B5EF4-FFF2-40B4-BE49-F238E27FC236}">
                <a16:creationId xmlns:a16="http://schemas.microsoft.com/office/drawing/2014/main" id="{FF98E905-BF40-DB40-B1A6-3408827B01D7}"/>
              </a:ext>
            </a:extLst>
          </p:cNvPr>
          <p:cNvPicPr>
            <a:picLocks noChangeAspect="1"/>
          </p:cNvPicPr>
          <p:nvPr/>
        </p:nvPicPr>
        <p:blipFill>
          <a:blip r:embed="rId3"/>
          <a:stretch>
            <a:fillRect/>
          </a:stretch>
        </p:blipFill>
        <p:spPr>
          <a:xfrm>
            <a:off x="3688925" y="205982"/>
            <a:ext cx="6616700" cy="5080000"/>
          </a:xfrm>
          <a:prstGeom prst="rect">
            <a:avLst/>
          </a:prstGeom>
        </p:spPr>
      </p:pic>
      <p:sp>
        <p:nvSpPr>
          <p:cNvPr id="7" name="Content Placeholder 2">
            <a:extLst>
              <a:ext uri="{FF2B5EF4-FFF2-40B4-BE49-F238E27FC236}">
                <a16:creationId xmlns:a16="http://schemas.microsoft.com/office/drawing/2014/main" id="{B2FD9302-47F3-0646-8C82-1EE24C65B8A7}"/>
              </a:ext>
            </a:extLst>
          </p:cNvPr>
          <p:cNvSpPr txBox="1">
            <a:spLocks/>
          </p:cNvSpPr>
          <p:nvPr/>
        </p:nvSpPr>
        <p:spPr>
          <a:xfrm>
            <a:off x="1167384" y="5958713"/>
            <a:ext cx="10515600" cy="7346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 is derived from the joint distribution of the effect size and the MAF</a:t>
            </a:r>
          </a:p>
        </p:txBody>
      </p:sp>
      <p:sp>
        <p:nvSpPr>
          <p:cNvPr id="5" name="TextBox 4">
            <a:extLst>
              <a:ext uri="{FF2B5EF4-FFF2-40B4-BE49-F238E27FC236}">
                <a16:creationId xmlns:a16="http://schemas.microsoft.com/office/drawing/2014/main" id="{669D93E4-9188-FA4B-8BE1-F41E99BCF2D4}"/>
              </a:ext>
            </a:extLst>
          </p:cNvPr>
          <p:cNvSpPr txBox="1"/>
          <p:nvPr/>
        </p:nvSpPr>
        <p:spPr>
          <a:xfrm>
            <a:off x="6425184" y="2099651"/>
            <a:ext cx="1544320" cy="646331"/>
          </a:xfrm>
          <a:prstGeom prst="rect">
            <a:avLst/>
          </a:prstGeom>
          <a:noFill/>
        </p:spPr>
        <p:txBody>
          <a:bodyPr wrap="square" rtlCol="0">
            <a:spAutoFit/>
          </a:bodyPr>
          <a:lstStyle/>
          <a:p>
            <a:r>
              <a:rPr lang="en-US" dirty="0"/>
              <a:t>Big increase in phenotype</a:t>
            </a:r>
          </a:p>
        </p:txBody>
      </p:sp>
      <p:sp>
        <p:nvSpPr>
          <p:cNvPr id="8" name="TextBox 7">
            <a:extLst>
              <a:ext uri="{FF2B5EF4-FFF2-40B4-BE49-F238E27FC236}">
                <a16:creationId xmlns:a16="http://schemas.microsoft.com/office/drawing/2014/main" id="{AF148DD8-3D6B-0344-ABE1-A287D3C8A294}"/>
              </a:ext>
            </a:extLst>
          </p:cNvPr>
          <p:cNvSpPr txBox="1"/>
          <p:nvPr/>
        </p:nvSpPr>
        <p:spPr>
          <a:xfrm>
            <a:off x="5653024" y="3418713"/>
            <a:ext cx="1544320" cy="646331"/>
          </a:xfrm>
          <a:prstGeom prst="rect">
            <a:avLst/>
          </a:prstGeom>
          <a:noFill/>
        </p:spPr>
        <p:txBody>
          <a:bodyPr wrap="square" rtlCol="0">
            <a:spAutoFit/>
          </a:bodyPr>
          <a:lstStyle/>
          <a:p>
            <a:r>
              <a:rPr lang="en-US" dirty="0"/>
              <a:t>Effect on phenotype?</a:t>
            </a:r>
          </a:p>
        </p:txBody>
      </p:sp>
    </p:spTree>
    <p:extLst>
      <p:ext uri="{BB962C8B-B14F-4D97-AF65-F5344CB8AC3E}">
        <p14:creationId xmlns:p14="http://schemas.microsoft.com/office/powerpoint/2010/main" val="245997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B9CB-0409-F545-9B65-C9360887BD72}"/>
              </a:ext>
            </a:extLst>
          </p:cNvPr>
          <p:cNvSpPr>
            <a:spLocks noGrp="1"/>
          </p:cNvSpPr>
          <p:nvPr>
            <p:ph type="title"/>
          </p:nvPr>
        </p:nvSpPr>
        <p:spPr/>
        <p:txBody>
          <a:bodyPr/>
          <a:lstStyle/>
          <a:p>
            <a:r>
              <a:rPr lang="en-US" dirty="0"/>
              <a:t>Polygenicity</a:t>
            </a:r>
          </a:p>
        </p:txBody>
      </p:sp>
      <p:sp>
        <p:nvSpPr>
          <p:cNvPr id="3" name="Content Placeholder 2">
            <a:extLst>
              <a:ext uri="{FF2B5EF4-FFF2-40B4-BE49-F238E27FC236}">
                <a16:creationId xmlns:a16="http://schemas.microsoft.com/office/drawing/2014/main" id="{2D9F2026-4B14-4446-9DFF-9B144C7F21BD}"/>
              </a:ext>
            </a:extLst>
          </p:cNvPr>
          <p:cNvSpPr>
            <a:spLocks noGrp="1"/>
          </p:cNvSpPr>
          <p:nvPr>
            <p:ph idx="1"/>
          </p:nvPr>
        </p:nvSpPr>
        <p:spPr>
          <a:xfrm>
            <a:off x="838200" y="2560143"/>
            <a:ext cx="10515600" cy="2236709"/>
          </a:xfrm>
        </p:spPr>
        <p:txBody>
          <a:bodyPr/>
          <a:lstStyle/>
          <a:p>
            <a:r>
              <a:rPr lang="en-US" dirty="0"/>
              <a:t>Polygenicity is the proportion of SNPs with non-zero effects</a:t>
            </a:r>
          </a:p>
          <a:p>
            <a:r>
              <a:rPr lang="en-US" dirty="0"/>
              <a:t>Not to be confused with heterogeneity! </a:t>
            </a:r>
          </a:p>
          <a:p>
            <a:r>
              <a:rPr lang="en-US" dirty="0"/>
              <a:t>Heterogeneity: different variants (within the same or different genetic locus/loci) can cause the same complex disease or trait </a:t>
            </a:r>
          </a:p>
          <a:p>
            <a:pPr marL="0" indent="0">
              <a:buNone/>
            </a:pPr>
            <a:endParaRPr lang="en-US" dirty="0"/>
          </a:p>
        </p:txBody>
      </p:sp>
    </p:spTree>
    <p:extLst>
      <p:ext uri="{BB962C8B-B14F-4D97-AF65-F5344CB8AC3E}">
        <p14:creationId xmlns:p14="http://schemas.microsoft.com/office/powerpoint/2010/main" val="2418464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A611-47AB-104A-B5F5-49275403BB79}"/>
              </a:ext>
            </a:extLst>
          </p:cNvPr>
          <p:cNvSpPr>
            <a:spLocks noGrp="1"/>
          </p:cNvSpPr>
          <p:nvPr>
            <p:ph type="title"/>
          </p:nvPr>
        </p:nvSpPr>
        <p:spPr/>
        <p:txBody>
          <a:bodyPr/>
          <a:lstStyle/>
          <a:p>
            <a:r>
              <a:rPr lang="en-US" dirty="0"/>
              <a:t>Observed heritability</a:t>
            </a:r>
          </a:p>
        </p:txBody>
      </p:sp>
      <p:sp>
        <p:nvSpPr>
          <p:cNvPr id="3" name="Content Placeholder 2">
            <a:extLst>
              <a:ext uri="{FF2B5EF4-FFF2-40B4-BE49-F238E27FC236}">
                <a16:creationId xmlns:a16="http://schemas.microsoft.com/office/drawing/2014/main" id="{F65D3504-44D1-E144-8299-106E9D81067F}"/>
              </a:ext>
            </a:extLst>
          </p:cNvPr>
          <p:cNvSpPr>
            <a:spLocks noGrp="1"/>
          </p:cNvSpPr>
          <p:nvPr>
            <p:ph idx="1"/>
          </p:nvPr>
        </p:nvSpPr>
        <p:spPr>
          <a:xfrm>
            <a:off x="838200" y="1825625"/>
            <a:ext cx="10515600" cy="2251700"/>
          </a:xfrm>
        </p:spPr>
        <p:txBody>
          <a:bodyPr/>
          <a:lstStyle/>
          <a:p>
            <a:r>
              <a:rPr lang="en-US" dirty="0"/>
              <a:t>Like GREML, </a:t>
            </a:r>
            <a:r>
              <a:rPr lang="en-US" dirty="0" err="1"/>
              <a:t>SBayes</a:t>
            </a:r>
            <a:r>
              <a:rPr lang="en-US" dirty="0"/>
              <a:t> analyses the joint distribution of effect sizes (SNPs are not independent)</a:t>
            </a:r>
          </a:p>
          <a:p>
            <a:r>
              <a:rPr lang="en-US" dirty="0"/>
              <a:t>However, GREML assumes all SNPs have an effect; </a:t>
            </a:r>
            <a:r>
              <a:rPr lang="en-US" dirty="0" err="1"/>
              <a:t>SBayes</a:t>
            </a:r>
            <a:r>
              <a:rPr lang="en-US" dirty="0"/>
              <a:t> assumes many SNPs have zero effect on the trait</a:t>
            </a:r>
          </a:p>
        </p:txBody>
      </p:sp>
    </p:spTree>
    <p:extLst>
      <p:ext uri="{BB962C8B-B14F-4D97-AF65-F5344CB8AC3E}">
        <p14:creationId xmlns:p14="http://schemas.microsoft.com/office/powerpoint/2010/main" val="3586993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B2FB-A5C2-8345-BED6-CEB86A819457}"/>
              </a:ext>
            </a:extLst>
          </p:cNvPr>
          <p:cNvSpPr>
            <a:spLocks noGrp="1"/>
          </p:cNvSpPr>
          <p:nvPr>
            <p:ph type="title"/>
          </p:nvPr>
        </p:nvSpPr>
        <p:spPr/>
        <p:txBody>
          <a:bodyPr/>
          <a:lstStyle/>
          <a:p>
            <a:r>
              <a:rPr lang="en-US" dirty="0"/>
              <a:t>Calculating heritability: 3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58BD3D-A390-F640-B2B1-94A0FF61FCB2}"/>
                  </a:ext>
                </a:extLst>
              </p:cNvPr>
              <p:cNvSpPr>
                <a:spLocks noGrp="1"/>
              </p:cNvSpPr>
              <p:nvPr>
                <p:ph idx="1"/>
              </p:nvPr>
            </p:nvSpPr>
            <p:spPr/>
            <p:txBody>
              <a:bodyPr>
                <a:normAutofit fontScale="77500" lnSpcReduction="20000"/>
              </a:bodyPr>
              <a:lstStyle/>
              <a:p>
                <a:pPr marL="0" indent="0">
                  <a:buNone/>
                </a:pPr>
                <a:r>
                  <a:rPr lang="en-US" dirty="0"/>
                  <a:t>First estimate the genetic value for each individual:</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accPr>
                        <m:e>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𝑔</m:t>
                          </m:r>
                        </m:e>
                      </m:acc>
                      <m:r>
                        <a:rPr lang="en-AU" b="0" i="1" baseline="-25000" smtClean="0">
                          <a:latin typeface="Cambria Math" panose="02040503050406030204" pitchFamily="18" charset="0"/>
                          <a:ea typeface="Arial Unicode MS" panose="020B0604020202020204" pitchFamily="34" charset="-128"/>
                          <a:cs typeface="Arial Unicode MS" panose="020B0604020202020204" pitchFamily="34" charset="-128"/>
                        </a:rPr>
                        <m:t>𝑖</m:t>
                      </m:r>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 </m:t>
                      </m:r>
                      <m:nary>
                        <m:naryPr>
                          <m:chr m:val="∑"/>
                          <m:supHide m:val="on"/>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naryPr>
                        <m:sub>
                          <m:r>
                            <m:rPr>
                              <m:brk m:alnAt="7"/>
                            </m:rPr>
                            <a:rPr lang="en-AU" b="0" i="1" smtClean="0">
                              <a:latin typeface="Cambria Math" panose="02040503050406030204" pitchFamily="18" charset="0"/>
                              <a:ea typeface="Arial Unicode MS" panose="020B0604020202020204" pitchFamily="34" charset="-128"/>
                              <a:cs typeface="Arial Unicode MS" panose="020B0604020202020204" pitchFamily="34" charset="-128"/>
                            </a:rPr>
                            <m:t>𝑗</m:t>
                          </m:r>
                        </m:sub>
                        <m:sup/>
                        <m:e>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𝑋</m:t>
                          </m:r>
                          <m:r>
                            <a:rPr lang="en-AU" b="0" i="1" baseline="-25000" smtClean="0">
                              <a:latin typeface="Cambria Math" panose="02040503050406030204" pitchFamily="18" charset="0"/>
                              <a:ea typeface="Arial Unicode MS" panose="020B0604020202020204" pitchFamily="34" charset="-128"/>
                              <a:cs typeface="Arial Unicode MS" panose="020B0604020202020204" pitchFamily="34" charset="-128"/>
                            </a:rPr>
                            <m:t>𝑖𝑗</m:t>
                          </m:r>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 </m:t>
                          </m:r>
                          <m:acc>
                            <m:accPr>
                              <m:chr m:val="̂"/>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accPr>
                            <m:e>
                              <m:r>
                                <a:rPr lang="en-AU" b="0" i="1" smtClean="0">
                                  <a:latin typeface="Cambria Math" panose="02040503050406030204" pitchFamily="18" charset="0"/>
                                  <a:ea typeface="Cambria Math" panose="02040503050406030204" pitchFamily="18" charset="0"/>
                                  <a:cs typeface="Arial Unicode MS" panose="020B0604020202020204" pitchFamily="34" charset="-128"/>
                                </a:rPr>
                                <m:t>𝛽</m:t>
                              </m:r>
                            </m:e>
                          </m:acc>
                          <m:r>
                            <a:rPr lang="en-AU" b="0" i="1" baseline="-25000" smtClean="0">
                              <a:latin typeface="Cambria Math" panose="02040503050406030204" pitchFamily="18" charset="0"/>
                              <a:ea typeface="Arial Unicode MS" panose="020B0604020202020204" pitchFamily="34" charset="-128"/>
                              <a:cs typeface="Arial Unicode MS" panose="020B0604020202020204" pitchFamily="34" charset="-128"/>
                            </a:rPr>
                            <m:t>𝑗</m:t>
                          </m:r>
                        </m:e>
                      </m:nary>
                    </m:oMath>
                  </m:oMathPara>
                </a14:m>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dirty="0">
                    <a:ea typeface="Arial Unicode MS" panose="020B0604020202020204" pitchFamily="34" charset="-128"/>
                    <a:cs typeface="Arial Unicode MS" panose="020B0604020202020204" pitchFamily="34" charset="-128"/>
                  </a:rPr>
                  <a:t>Then estimate the genetic variance:</a:t>
                </a:r>
              </a:p>
              <a:p>
                <a:pPr marL="0" indent="0">
                  <a:buNone/>
                </a:pPr>
                <a14:m>
                  <m:oMathPara xmlns:m="http://schemas.openxmlformats.org/officeDocument/2006/math">
                    <m:oMathParaPr>
                      <m:jc m:val="centerGroup"/>
                    </m:oMathParaPr>
                    <m:oMath xmlns:m="http://schemas.openxmlformats.org/officeDocument/2006/math">
                      <m:acc>
                        <m:accPr>
                          <m:chr m:val="̂"/>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accPr>
                        <m:e>
                          <m:r>
                            <a:rPr lang="en-AU" b="0" i="1" smtClean="0">
                              <a:latin typeface="Cambria Math" panose="02040503050406030204" pitchFamily="18" charset="0"/>
                              <a:ea typeface="Cambria Math" panose="02040503050406030204" pitchFamily="18" charset="0"/>
                              <a:cs typeface="Arial Unicode MS" panose="020B0604020202020204" pitchFamily="34" charset="-128"/>
                            </a:rPr>
                            <m:t>𝜎</m:t>
                          </m:r>
                        </m:e>
                      </m:acc>
                      <m:r>
                        <a:rPr lang="en-AU" b="0" i="1" baseline="-25000" smtClean="0">
                          <a:latin typeface="Cambria Math" panose="02040503050406030204" pitchFamily="18" charset="0"/>
                          <a:ea typeface="Arial Unicode MS" panose="020B0604020202020204" pitchFamily="34" charset="-128"/>
                          <a:cs typeface="Arial Unicode MS" panose="020B0604020202020204" pitchFamily="34" charset="-128"/>
                        </a:rPr>
                        <m:t>𝑔</m:t>
                      </m:r>
                      <m:r>
                        <a:rPr lang="en-AU" b="0" i="1" baseline="30000" smtClean="0">
                          <a:latin typeface="Cambria Math" panose="02040503050406030204" pitchFamily="18" charset="0"/>
                          <a:ea typeface="Arial Unicode MS" panose="020B0604020202020204" pitchFamily="34" charset="-128"/>
                          <a:cs typeface="Arial Unicode MS" panose="020B0604020202020204" pitchFamily="34" charset="-128"/>
                        </a:rPr>
                        <m:t>2</m:t>
                      </m:r>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 </m:t>
                      </m:r>
                      <m:f>
                        <m:fPr>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fPr>
                        <m:num>
                          <m:nary>
                            <m:naryPr>
                              <m:chr m:val="∑"/>
                              <m:limLoc m:val="subSup"/>
                              <m:supHide m:val="on"/>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naryPr>
                            <m:sub>
                              <m:r>
                                <m:rPr>
                                  <m:brk m:alnAt="9"/>
                                </m:rPr>
                                <a:rPr lang="en-AU" b="0" i="1" smtClean="0">
                                  <a:latin typeface="Cambria Math" panose="02040503050406030204" pitchFamily="18" charset="0"/>
                                  <a:ea typeface="Arial Unicode MS" panose="020B0604020202020204" pitchFamily="34" charset="-128"/>
                                  <a:cs typeface="Arial Unicode MS" panose="020B0604020202020204" pitchFamily="34" charset="-128"/>
                                </a:rPr>
                                <m:t>𝑖</m:t>
                              </m:r>
                            </m:sub>
                            <m:sup/>
                            <m:e>
                              <m:acc>
                                <m:accPr>
                                  <m:chr m:val="̂"/>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accPr>
                                <m:e>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𝑔</m:t>
                                  </m:r>
                                </m:e>
                              </m:acc>
                              <m:r>
                                <a:rPr lang="en-AU" b="0" i="1" baseline="-25000" smtClean="0">
                                  <a:latin typeface="Cambria Math" panose="02040503050406030204" pitchFamily="18" charset="0"/>
                                  <a:ea typeface="Arial Unicode MS" panose="020B0604020202020204" pitchFamily="34" charset="-128"/>
                                  <a:cs typeface="Arial Unicode MS" panose="020B0604020202020204" pitchFamily="34" charset="-128"/>
                                </a:rPr>
                                <m:t>𝑖</m:t>
                              </m:r>
                              <m:r>
                                <a:rPr lang="en-AU" b="0" i="1" baseline="30000" smtClean="0">
                                  <a:latin typeface="Cambria Math" panose="02040503050406030204" pitchFamily="18" charset="0"/>
                                  <a:ea typeface="Arial Unicode MS" panose="020B0604020202020204" pitchFamily="34" charset="-128"/>
                                  <a:cs typeface="Arial Unicode MS" panose="020B0604020202020204" pitchFamily="34" charset="-128"/>
                                </a:rPr>
                                <m:t>2</m:t>
                              </m:r>
                            </m:e>
                          </m:nary>
                        </m:num>
                        <m:den>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𝑁</m:t>
                          </m:r>
                        </m:den>
                      </m:f>
                      <m:r>
                        <a:rPr lang="en-AU" b="0" i="0" smtClean="0">
                          <a:latin typeface="Cambria Math" panose="02040503050406030204" pitchFamily="18" charset="0"/>
                          <a:ea typeface="Arial Unicode MS" panose="020B0604020202020204" pitchFamily="34" charset="-128"/>
                          <a:cs typeface="Arial Unicode MS" panose="020B0604020202020204" pitchFamily="34" charset="-128"/>
                        </a:rPr>
                        <m:t>  −</m:t>
                      </m:r>
                      <m:sSup>
                        <m:sSupPr>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sSupPr>
                        <m:e>
                          <m:d>
                            <m:dPr>
                              <m:ctrlPr>
                                <a:rPr lang="en-AU" i="1">
                                  <a:latin typeface="Cambria Math" panose="02040503050406030204" pitchFamily="18" charset="0"/>
                                  <a:ea typeface="Arial Unicode MS" panose="020B0604020202020204" pitchFamily="34" charset="-128"/>
                                  <a:cs typeface="Arial Unicode MS" panose="020B0604020202020204" pitchFamily="34" charset="-128"/>
                                </a:rPr>
                              </m:ctrlPr>
                            </m:dPr>
                            <m:e>
                              <m:r>
                                <a:rPr lang="en-AU">
                                  <a:latin typeface="Cambria Math" panose="02040503050406030204" pitchFamily="18" charset="0"/>
                                  <a:ea typeface="Arial Unicode MS" panose="020B0604020202020204" pitchFamily="34" charset="-128"/>
                                  <a:cs typeface="Arial Unicode MS" panose="020B0604020202020204" pitchFamily="34" charset="-128"/>
                                </a:rPr>
                                <m:t> </m:t>
                              </m:r>
                              <m:f>
                                <m:fPr>
                                  <m:ctrlPr>
                                    <a:rPr lang="en-AU" i="1">
                                      <a:latin typeface="Cambria Math" panose="02040503050406030204" pitchFamily="18" charset="0"/>
                                      <a:ea typeface="Arial Unicode MS" panose="020B0604020202020204" pitchFamily="34" charset="-128"/>
                                      <a:cs typeface="Arial Unicode MS" panose="020B0604020202020204" pitchFamily="34" charset="-128"/>
                                    </a:rPr>
                                  </m:ctrlPr>
                                </m:fPr>
                                <m:num>
                                  <m:nary>
                                    <m:naryPr>
                                      <m:chr m:val="∑"/>
                                      <m:limLoc m:val="subSup"/>
                                      <m:supHide m:val="on"/>
                                      <m:ctrlPr>
                                        <a:rPr lang="en-AU" i="1">
                                          <a:latin typeface="Cambria Math" panose="02040503050406030204" pitchFamily="18" charset="0"/>
                                          <a:ea typeface="Arial Unicode MS" panose="020B0604020202020204" pitchFamily="34" charset="-128"/>
                                          <a:cs typeface="Arial Unicode MS" panose="020B0604020202020204" pitchFamily="34" charset="-128"/>
                                        </a:rPr>
                                      </m:ctrlPr>
                                    </m:naryPr>
                                    <m:sub>
                                      <m:r>
                                        <m:rPr>
                                          <m:brk m:alnAt="9"/>
                                        </m:rPr>
                                        <a:rPr lang="en-AU" i="1">
                                          <a:latin typeface="Cambria Math" panose="02040503050406030204" pitchFamily="18" charset="0"/>
                                          <a:ea typeface="Arial Unicode MS" panose="020B0604020202020204" pitchFamily="34" charset="-128"/>
                                          <a:cs typeface="Arial Unicode MS" panose="020B0604020202020204" pitchFamily="34" charset="-128"/>
                                        </a:rPr>
                                        <m:t>𝑖</m:t>
                                      </m:r>
                                    </m:sub>
                                    <m:sup/>
                                    <m:e>
                                      <m:acc>
                                        <m:accPr>
                                          <m:chr m:val="̂"/>
                                          <m:ctrlPr>
                                            <a:rPr lang="en-AU" i="1">
                                              <a:latin typeface="Cambria Math" panose="02040503050406030204" pitchFamily="18" charset="0"/>
                                              <a:ea typeface="Arial Unicode MS" panose="020B0604020202020204" pitchFamily="34" charset="-128"/>
                                              <a:cs typeface="Arial Unicode MS" panose="020B0604020202020204" pitchFamily="34" charset="-128"/>
                                            </a:rPr>
                                          </m:ctrlPr>
                                        </m:accPr>
                                        <m:e>
                                          <m:r>
                                            <a:rPr lang="en-AU" i="1">
                                              <a:latin typeface="Cambria Math" panose="02040503050406030204" pitchFamily="18" charset="0"/>
                                              <a:ea typeface="Arial Unicode MS" panose="020B0604020202020204" pitchFamily="34" charset="-128"/>
                                              <a:cs typeface="Arial Unicode MS" panose="020B0604020202020204" pitchFamily="34" charset="-128"/>
                                            </a:rPr>
                                            <m:t>𝑔</m:t>
                                          </m:r>
                                        </m:e>
                                      </m:acc>
                                      <m:r>
                                        <a:rPr lang="en-AU" i="1" baseline="-25000">
                                          <a:latin typeface="Cambria Math" panose="02040503050406030204" pitchFamily="18" charset="0"/>
                                          <a:ea typeface="Arial Unicode MS" panose="020B0604020202020204" pitchFamily="34" charset="-128"/>
                                          <a:cs typeface="Arial Unicode MS" panose="020B0604020202020204" pitchFamily="34" charset="-128"/>
                                        </a:rPr>
                                        <m:t>𝑖</m:t>
                                      </m:r>
                                    </m:e>
                                  </m:nary>
                                </m:num>
                                <m:den>
                                  <m:r>
                                    <a:rPr lang="en-AU" i="1">
                                      <a:latin typeface="Cambria Math" panose="02040503050406030204" pitchFamily="18" charset="0"/>
                                      <a:ea typeface="Arial Unicode MS" panose="020B0604020202020204" pitchFamily="34" charset="-128"/>
                                      <a:cs typeface="Arial Unicode MS" panose="020B0604020202020204" pitchFamily="34" charset="-128"/>
                                    </a:rPr>
                                    <m:t>𝑁</m:t>
                                  </m:r>
                                </m:den>
                              </m:f>
                              <m:r>
                                <a:rPr lang="en-AU">
                                  <a:latin typeface="Cambria Math" panose="02040503050406030204" pitchFamily="18" charset="0"/>
                                  <a:ea typeface="Arial Unicode MS" panose="020B0604020202020204" pitchFamily="34" charset="-128"/>
                                  <a:cs typeface="Arial Unicode MS" panose="020B0604020202020204" pitchFamily="34" charset="-128"/>
                                </a:rPr>
                                <m:t> </m:t>
                              </m:r>
                            </m:e>
                          </m:d>
                        </m:e>
                        <m:sup>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2</m:t>
                          </m:r>
                        </m:sup>
                      </m:sSup>
                    </m:oMath>
                  </m:oMathPara>
                </a14:m>
                <a:endParaRPr lang="en-US" baseline="30000" dirty="0">
                  <a:ea typeface="Arial Unicode MS" panose="020B0604020202020204" pitchFamily="34" charset="-128"/>
                  <a:cs typeface="Arial Unicode MS" panose="020B0604020202020204" pitchFamily="34" charset="-128"/>
                </a:endParaRPr>
              </a:p>
              <a:p>
                <a:pPr marL="0" indent="0">
                  <a:buNone/>
                </a:pPr>
                <a:endParaRPr lang="en-US" dirty="0">
                  <a:ea typeface="Arial Unicode MS" panose="020B0604020202020204" pitchFamily="34" charset="-128"/>
                  <a:cs typeface="Arial Unicode MS" panose="020B0604020202020204" pitchFamily="34" charset="-128"/>
                </a:endParaRPr>
              </a:p>
              <a:p>
                <a:pPr marL="0" indent="0">
                  <a:buNone/>
                </a:pPr>
                <a:r>
                  <a:rPr lang="en-US" dirty="0">
                    <a:ea typeface="Arial Unicode MS" panose="020B0604020202020204" pitchFamily="34" charset="-128"/>
                    <a:cs typeface="Arial Unicode MS" panose="020B0604020202020204" pitchFamily="34" charset="-128"/>
                  </a:rPr>
                  <a:t>Then, using the estimated residual variance </a:t>
                </a:r>
                <a14:m>
                  <m:oMath xmlns:m="http://schemas.openxmlformats.org/officeDocument/2006/math">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m:t>
                    </m:r>
                    <m:sSubSup>
                      <m:sSubSupPr>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sSubSupPr>
                      <m:e>
                        <m:acc>
                          <m:accPr>
                            <m:chr m:val="̂"/>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accPr>
                          <m:e>
                            <m:r>
                              <a:rPr lang="en-AU" b="0" i="1" smtClean="0">
                                <a:latin typeface="Cambria Math" panose="02040503050406030204" pitchFamily="18" charset="0"/>
                                <a:ea typeface="Cambria Math" panose="02040503050406030204" pitchFamily="18" charset="0"/>
                                <a:cs typeface="Arial Unicode MS" panose="020B0604020202020204" pitchFamily="34" charset="-128"/>
                              </a:rPr>
                              <m:t>𝜎</m:t>
                            </m:r>
                          </m:e>
                        </m:acc>
                      </m:e>
                      <m:sub>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𝑒</m:t>
                        </m:r>
                      </m:sub>
                      <m:sup>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2</m:t>
                        </m:r>
                      </m:sup>
                    </m:sSubSup>
                  </m:oMath>
                </a14:m>
                <a:r>
                  <a:rPr lang="en-US" dirty="0">
                    <a:ea typeface="Arial Unicode MS" panose="020B0604020202020204" pitchFamily="34" charset="-128"/>
                    <a:cs typeface="Arial Unicode MS" panose="020B0604020202020204" pitchFamily="34" charset="-128"/>
                  </a:rPr>
                  <a:t>),</a:t>
                </a:r>
              </a:p>
              <a:p>
                <a:pPr marL="0" indent="0">
                  <a:buNone/>
                </a:pPr>
                <a:endParaRPr lang="en-US" dirty="0">
                  <a:ea typeface="Arial Unicode MS" panose="020B0604020202020204" pitchFamily="34" charset="-128"/>
                  <a:cs typeface="Arial Unicode MS" panose="020B0604020202020204" pitchFamily="34" charset="-128"/>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Arial Unicode MS" panose="020B0604020202020204" pitchFamily="34" charset="-128"/>
                              <a:cs typeface="Arial Unicode MS" panose="020B0604020202020204" pitchFamily="34" charset="-128"/>
                            </a:rPr>
                          </m:ctrlPr>
                        </m:sSubSupPr>
                        <m:e>
                          <m:acc>
                            <m:accPr>
                              <m:chr m:val="̂"/>
                              <m:ctrlPr>
                                <a:rPr lang="en-US" i="1" smtClean="0">
                                  <a:latin typeface="Cambria Math" panose="02040503050406030204" pitchFamily="18" charset="0"/>
                                  <a:ea typeface="Arial Unicode MS" panose="020B0604020202020204" pitchFamily="34" charset="-128"/>
                                  <a:cs typeface="Arial Unicode MS" panose="020B0604020202020204" pitchFamily="34" charset="-128"/>
                                </a:rPr>
                              </m:ctrlPr>
                            </m:accPr>
                            <m:e>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h</m:t>
                              </m:r>
                            </m:e>
                          </m:acc>
                        </m:e>
                        <m:sub>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𝑆𝑁𝑃</m:t>
                          </m:r>
                        </m:sub>
                        <m:sup>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2</m:t>
                          </m:r>
                        </m:sup>
                      </m:sSubSup>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    </m:t>
                      </m:r>
                      <m:f>
                        <m:fPr>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fPr>
                        <m:num>
                          <m:sSubSup>
                            <m:sSubSupPr>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sSubSupPr>
                            <m:e>
                              <m:acc>
                                <m:accPr>
                                  <m:chr m:val="̂"/>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accPr>
                                <m:e>
                                  <m:r>
                                    <a:rPr lang="en-AU" b="0" i="1" smtClean="0">
                                      <a:latin typeface="Cambria Math" panose="02040503050406030204" pitchFamily="18" charset="0"/>
                                      <a:ea typeface="Cambria Math" panose="02040503050406030204" pitchFamily="18" charset="0"/>
                                      <a:cs typeface="Arial Unicode MS" panose="020B0604020202020204" pitchFamily="34" charset="-128"/>
                                    </a:rPr>
                                    <m:t>𝜎</m:t>
                                  </m:r>
                                </m:e>
                              </m:acc>
                            </m:e>
                            <m:sub>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𝑔</m:t>
                              </m:r>
                            </m:sub>
                            <m:sup>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2</m:t>
                              </m:r>
                            </m:sup>
                          </m:sSubSup>
                        </m:num>
                        <m:den>
                          <m:sSubSup>
                            <m:sSubSupPr>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sSubSupPr>
                            <m:e>
                              <m:acc>
                                <m:accPr>
                                  <m:chr m:val="̂"/>
                                  <m:ctrlPr>
                                    <a:rPr lang="en-AU" b="0" i="1" smtClean="0">
                                      <a:latin typeface="Cambria Math" panose="02040503050406030204" pitchFamily="18" charset="0"/>
                                      <a:ea typeface="Arial Unicode MS" panose="020B0604020202020204" pitchFamily="34" charset="-128"/>
                                      <a:cs typeface="Arial Unicode MS" panose="020B0604020202020204" pitchFamily="34" charset="-128"/>
                                    </a:rPr>
                                  </m:ctrlPr>
                                </m:accPr>
                                <m:e>
                                  <m:r>
                                    <a:rPr lang="en-AU" b="0" i="1" smtClean="0">
                                      <a:latin typeface="Cambria Math" panose="02040503050406030204" pitchFamily="18" charset="0"/>
                                      <a:ea typeface="Cambria Math" panose="02040503050406030204" pitchFamily="18" charset="0"/>
                                      <a:cs typeface="Arial Unicode MS" panose="020B0604020202020204" pitchFamily="34" charset="-128"/>
                                    </a:rPr>
                                    <m:t>𝜎</m:t>
                                  </m:r>
                                </m:e>
                              </m:acc>
                            </m:e>
                            <m:sub>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𝑔</m:t>
                              </m:r>
                            </m:sub>
                            <m:sup>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2</m:t>
                              </m:r>
                            </m:sup>
                          </m:sSubSup>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m:t>
                          </m:r>
                          <m:sSubSup>
                            <m:sSubSupPr>
                              <m:ctrlPr>
                                <a:rPr lang="en-AU" i="1">
                                  <a:latin typeface="Cambria Math" panose="02040503050406030204" pitchFamily="18" charset="0"/>
                                  <a:ea typeface="Arial Unicode MS" panose="020B0604020202020204" pitchFamily="34" charset="-128"/>
                                  <a:cs typeface="Arial Unicode MS" panose="020B0604020202020204" pitchFamily="34" charset="-128"/>
                                </a:rPr>
                              </m:ctrlPr>
                            </m:sSubSupPr>
                            <m:e>
                              <m:acc>
                                <m:accPr>
                                  <m:chr m:val="̂"/>
                                  <m:ctrlPr>
                                    <a:rPr lang="en-AU" i="1">
                                      <a:latin typeface="Cambria Math" panose="02040503050406030204" pitchFamily="18" charset="0"/>
                                      <a:ea typeface="Arial Unicode MS" panose="020B0604020202020204" pitchFamily="34" charset="-128"/>
                                      <a:cs typeface="Arial Unicode MS" panose="020B0604020202020204" pitchFamily="34" charset="-128"/>
                                    </a:rPr>
                                  </m:ctrlPr>
                                </m:accPr>
                                <m:e>
                                  <m:r>
                                    <a:rPr lang="en-AU" i="1">
                                      <a:latin typeface="Cambria Math" panose="02040503050406030204" pitchFamily="18" charset="0"/>
                                      <a:ea typeface="Cambria Math" panose="02040503050406030204" pitchFamily="18" charset="0"/>
                                      <a:cs typeface="Arial Unicode MS" panose="020B0604020202020204" pitchFamily="34" charset="-128"/>
                                    </a:rPr>
                                    <m:t>𝜎</m:t>
                                  </m:r>
                                </m:e>
                              </m:acc>
                            </m:e>
                            <m:sub>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𝑒</m:t>
                              </m:r>
                            </m:sub>
                            <m:sup>
                              <m:r>
                                <a:rPr lang="en-AU" i="1">
                                  <a:latin typeface="Cambria Math" panose="02040503050406030204" pitchFamily="18" charset="0"/>
                                  <a:ea typeface="Arial Unicode MS" panose="020B0604020202020204" pitchFamily="34" charset="-128"/>
                                  <a:cs typeface="Arial Unicode MS" panose="020B0604020202020204" pitchFamily="34" charset="-128"/>
                                </a:rPr>
                                <m:t>2</m:t>
                              </m:r>
                            </m:sup>
                          </m:sSubSup>
                        </m:den>
                      </m:f>
                      <m:r>
                        <a:rPr lang="en-AU" b="0" i="1" smtClean="0">
                          <a:latin typeface="Cambria Math" panose="02040503050406030204" pitchFamily="18" charset="0"/>
                          <a:ea typeface="Arial Unicode MS" panose="020B0604020202020204" pitchFamily="34" charset="-128"/>
                          <a:cs typeface="Arial Unicode MS" panose="020B0604020202020204" pitchFamily="34" charset="-128"/>
                        </a:rPr>
                        <m:t>  </m:t>
                      </m:r>
                    </m:oMath>
                  </m:oMathPara>
                </a14:m>
                <a:endParaRPr lang="en-US" dirty="0">
                  <a:ea typeface="Arial Unicode MS" panose="020B0604020202020204" pitchFamily="34" charset="-128"/>
                  <a:cs typeface="Arial Unicode MS" panose="020B0604020202020204" pitchFamily="34" charset="-128"/>
                </a:endParaRPr>
              </a:p>
            </p:txBody>
          </p:sp>
        </mc:Choice>
        <mc:Fallback xmlns="">
          <p:sp>
            <p:nvSpPr>
              <p:cNvPr id="3" name="Content Placeholder 2">
                <a:extLst>
                  <a:ext uri="{FF2B5EF4-FFF2-40B4-BE49-F238E27FC236}">
                    <a16:creationId xmlns:a16="http://schemas.microsoft.com/office/drawing/2014/main" id="{E558BD3D-A390-F640-B2B1-94A0FF61FCB2}"/>
                  </a:ext>
                </a:extLst>
              </p:cNvPr>
              <p:cNvSpPr>
                <a:spLocks noGrp="1" noRot="1" noChangeAspect="1" noMove="1" noResize="1" noEditPoints="1" noAdjustHandles="1" noChangeArrowheads="1" noChangeShapeType="1" noTextEdit="1"/>
              </p:cNvSpPr>
              <p:nvPr>
                <p:ph idx="1"/>
              </p:nvPr>
            </p:nvSpPr>
            <p:spPr>
              <a:blipFill>
                <a:blip r:embed="rId3"/>
                <a:stretch>
                  <a:fillRect l="-603" t="-14912" b="-1170"/>
                </a:stretch>
              </a:blipFill>
            </p:spPr>
            <p:txBody>
              <a:bodyPr/>
              <a:lstStyle/>
              <a:p>
                <a:r>
                  <a:rPr lang="en-US">
                    <a:noFill/>
                  </a:rPr>
                  <a:t> </a:t>
                </a:r>
              </a:p>
            </p:txBody>
          </p:sp>
        </mc:Fallback>
      </mc:AlternateContent>
    </p:spTree>
    <p:extLst>
      <p:ext uri="{BB962C8B-B14F-4D97-AF65-F5344CB8AC3E}">
        <p14:creationId xmlns:p14="http://schemas.microsoft.com/office/powerpoint/2010/main" val="2608453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6803-705A-C442-828C-6707B7724DF2}"/>
              </a:ext>
            </a:extLst>
          </p:cNvPr>
          <p:cNvSpPr>
            <a:spLocks noGrp="1"/>
          </p:cNvSpPr>
          <p:nvPr>
            <p:ph type="title"/>
          </p:nvPr>
        </p:nvSpPr>
        <p:spPr>
          <a:xfrm>
            <a:off x="838200" y="100901"/>
            <a:ext cx="10515600" cy="1325563"/>
          </a:xfrm>
        </p:spPr>
        <p:txBody>
          <a:bodyPr/>
          <a:lstStyle/>
          <a:p>
            <a:r>
              <a:rPr lang="en-US" dirty="0"/>
              <a:t>The conditional prior for </a:t>
            </a:r>
            <a:r>
              <a:rPr lang="en-US" dirty="0" err="1"/>
              <a:t>SBayesS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51C272-2A0A-A34E-A0EB-57115923875B}"/>
                  </a:ext>
                </a:extLst>
              </p:cNvPr>
              <p:cNvSpPr>
                <a:spLocks noGrp="1"/>
              </p:cNvSpPr>
              <p:nvPr>
                <p:ph idx="1"/>
              </p:nvPr>
            </p:nvSpPr>
            <p:spPr>
              <a:xfrm>
                <a:off x="838200" y="1426464"/>
                <a:ext cx="10515600" cy="5266944"/>
              </a:xfrm>
            </p:spPr>
            <p:txBody>
              <a:bodyPr>
                <a:normAutofit fontScale="92500" lnSpcReduction="20000"/>
              </a:bodyPr>
              <a:lstStyle/>
              <a:p>
                <a:pPr marL="0" indent="0">
                  <a:buNone/>
                </a:pPr>
                <a:r>
                  <a:rPr lang="en-AU" dirty="0"/>
                  <a:t>A single normal distribution, mean=0, unknown parameter </a:t>
                </a:r>
                <a14:m>
                  <m:oMath xmlns:m="http://schemas.openxmlformats.org/officeDocument/2006/math">
                    <m:sSubSup>
                      <m:sSubSupPr>
                        <m:ctrlPr>
                          <a:rPr lang="en-US" i="1">
                            <a:latin typeface="Cambria Math" panose="02040503050406030204" pitchFamily="18" charset="0"/>
                          </a:rPr>
                        </m:ctrlPr>
                      </m:sSubSupPr>
                      <m:e>
                        <m:r>
                          <m:rPr>
                            <m:sty m:val="p"/>
                          </m:rPr>
                          <a:rPr lang="en-US" i="0">
                            <a:latin typeface="Cambria Math" panose="02040503050406030204" pitchFamily="18" charset="0"/>
                            <a:ea typeface="Cambria Math" panose="02040503050406030204" pitchFamily="18" charset="0"/>
                          </a:rPr>
                          <m:t>σ</m:t>
                        </m:r>
                      </m:e>
                      <m:sub>
                        <m:r>
                          <m:rPr>
                            <m:sty m:val="p"/>
                          </m:rPr>
                          <a:rPr lang="en-US" i="0">
                            <a:latin typeface="Cambria Math" panose="02040503050406030204" pitchFamily="18" charset="0"/>
                            <a:ea typeface="Cambria Math" panose="02040503050406030204" pitchFamily="18" charset="0"/>
                          </a:rPr>
                          <m:t>β</m:t>
                        </m:r>
                      </m:sub>
                      <m:sup>
                        <m:r>
                          <a:rPr lang="en-AU" i="0">
                            <a:latin typeface="Cambria Math" panose="02040503050406030204" pitchFamily="18" charset="0"/>
                          </a:rPr>
                          <m:t>2</m:t>
                        </m:r>
                      </m:sup>
                    </m:sSubSup>
                  </m:oMath>
                </a14:m>
                <a:r>
                  <a:rPr lang="en-AU" dirty="0"/>
                  <a:t>.</a:t>
                </a:r>
              </a:p>
              <a:p>
                <a:pPr marL="0" indent="0">
                  <a:buNone/>
                </a:pPr>
                <a:endParaRPr lang="en-US" dirty="0"/>
              </a:p>
              <a:p>
                <a:pPr marL="0" indent="0">
                  <a:buNone/>
                </a:pPr>
                <a:r>
                  <a:rPr lang="en-US" dirty="0"/>
                  <a:t>β</a:t>
                </a:r>
                <a:r>
                  <a:rPr lang="en-US" baseline="-25000" dirty="0"/>
                  <a:t>j </a:t>
                </a:r>
                <a:r>
                  <a:rPr lang="en-AU" dirty="0"/>
                  <a:t>~ N (0, [2p</a:t>
                </a:r>
                <a:r>
                  <a:rPr lang="en-AU" baseline="-25000" dirty="0"/>
                  <a:t>j</a:t>
                </a:r>
                <a:r>
                  <a:rPr lang="en-AU" dirty="0"/>
                  <a:t> (1−p</a:t>
                </a:r>
                <a:r>
                  <a:rPr lang="en-AU" baseline="-25000" dirty="0"/>
                  <a:t>j</a:t>
                </a:r>
                <a:r>
                  <a:rPr lang="en-AU" dirty="0"/>
                  <a:t> )]</a:t>
                </a:r>
                <a:r>
                  <a:rPr lang="en-AU" baseline="30000" dirty="0"/>
                  <a:t> S</a:t>
                </a:r>
                <a:r>
                  <a:rPr lang="en-AU" dirty="0"/>
                  <a:t> </a:t>
                </a:r>
                <a:r>
                  <a:rPr lang="en-US" dirty="0" err="1"/>
                  <a:t>σ</a:t>
                </a:r>
                <a:r>
                  <a:rPr lang="en-US" baseline="-25000" dirty="0"/>
                  <a:t>β</a:t>
                </a:r>
                <a:r>
                  <a:rPr lang="en-US" baseline="30000" dirty="0"/>
                  <a:t>2</a:t>
                </a:r>
                <a:r>
                  <a:rPr lang="en-AU" dirty="0"/>
                  <a:t>)π </a:t>
                </a:r>
                <a:r>
                  <a:rPr lang="en-AU" baseline="30000" dirty="0"/>
                  <a:t> </a:t>
                </a:r>
                <a:r>
                  <a:rPr lang="en-AU" dirty="0"/>
                  <a:t>+ </a:t>
                </a:r>
                <a:r>
                  <a:rPr lang="en-AU" dirty="0" err="1"/>
                  <a:t>ɸ</a:t>
                </a:r>
                <a:r>
                  <a:rPr lang="en-AU" dirty="0"/>
                  <a:t>(1−π) where</a:t>
                </a:r>
              </a:p>
              <a:p>
                <a:pPr marL="0" indent="0">
                  <a:buNone/>
                </a:pPr>
                <a:endParaRPr lang="en-AU" dirty="0"/>
              </a:p>
              <a:p>
                <a:pPr marL="0" indent="0">
                  <a:buNone/>
                </a:pPr>
                <a:r>
                  <a:rPr lang="en-AU" dirty="0"/>
                  <a:t>S is the biological fitness of the model</a:t>
                </a:r>
              </a:p>
              <a:p>
                <a:pPr marL="0" indent="0">
                  <a:buNone/>
                </a:pPr>
                <a:r>
                  <a:rPr lang="en-AU" dirty="0" err="1"/>
                  <a:t>p</a:t>
                </a:r>
                <a:r>
                  <a:rPr lang="en-AU" baseline="-25000" dirty="0" err="1"/>
                  <a:t>j</a:t>
                </a:r>
                <a:r>
                  <a:rPr lang="en-AU" dirty="0"/>
                  <a:t> is the MAF of the SNP</a:t>
                </a:r>
              </a:p>
              <a:p>
                <a:pPr marL="0" indent="0">
                  <a:buNone/>
                </a:pPr>
                <a14:m>
                  <m:oMath xmlns:m="http://schemas.openxmlformats.org/officeDocument/2006/math">
                    <m:sSubSup>
                      <m:sSubSupPr>
                        <m:ctrlPr>
                          <a:rPr lang="en-US" i="1">
                            <a:latin typeface="Cambria Math" panose="02040503050406030204" pitchFamily="18" charset="0"/>
                          </a:rPr>
                        </m:ctrlPr>
                      </m:sSubSupPr>
                      <m:e>
                        <m:r>
                          <m:rPr>
                            <m:sty m:val="p"/>
                          </m:rPr>
                          <a:rPr lang="en-US" i="0">
                            <a:latin typeface="Cambria Math" panose="02040503050406030204" pitchFamily="18" charset="0"/>
                            <a:ea typeface="Cambria Math" panose="02040503050406030204" pitchFamily="18" charset="0"/>
                          </a:rPr>
                          <m:t>σ</m:t>
                        </m:r>
                      </m:e>
                      <m:sub>
                        <m:r>
                          <m:rPr>
                            <m:sty m:val="p"/>
                          </m:rPr>
                          <a:rPr lang="en-US" i="0">
                            <a:latin typeface="Cambria Math" panose="02040503050406030204" pitchFamily="18" charset="0"/>
                            <a:ea typeface="Cambria Math" panose="02040503050406030204" pitchFamily="18" charset="0"/>
                          </a:rPr>
                          <m:t>β</m:t>
                        </m:r>
                      </m:sub>
                      <m:sup>
                        <m:r>
                          <a:rPr lang="en-AU" i="0">
                            <a:latin typeface="Cambria Math" panose="02040503050406030204" pitchFamily="18" charset="0"/>
                          </a:rPr>
                          <m:t>2</m:t>
                        </m:r>
                      </m:sup>
                    </m:sSubSup>
                  </m:oMath>
                </a14:m>
                <a:r>
                  <a:rPr lang="en-US" baseline="-25000" dirty="0"/>
                  <a:t> </a:t>
                </a:r>
                <a:r>
                  <a:rPr lang="en-US" dirty="0"/>
                  <a:t>is the variance of SNP effects under a neutral model (where S=0)</a:t>
                </a:r>
              </a:p>
              <a:p>
                <a:pPr marL="0" indent="0">
                  <a:buNone/>
                </a:pPr>
                <a:r>
                  <a:rPr lang="en-US" dirty="0"/>
                  <a:t>π is the proportion of SNPs with nonzero effect (polygenicity)</a:t>
                </a:r>
              </a:p>
              <a:p>
                <a:pPr marL="0" indent="0">
                  <a:buNone/>
                </a:pPr>
                <a:r>
                  <a:rPr lang="en-US" dirty="0" err="1"/>
                  <a:t>ɸ</a:t>
                </a:r>
                <a:r>
                  <a:rPr lang="en-US" dirty="0"/>
                  <a:t> is the point mass at zero</a:t>
                </a:r>
              </a:p>
              <a:p>
                <a:pPr marL="0" indent="0">
                  <a:buNone/>
                </a:pPr>
                <a:endParaRPr lang="en-US" dirty="0"/>
              </a:p>
              <a:p>
                <a:r>
                  <a:rPr lang="en-US" dirty="0"/>
                  <a:t>S is sampled using gradient-based Hamiltonian Monte Carlo </a:t>
                </a:r>
              </a:p>
              <a:p>
                <a:r>
                  <a:rPr lang="en-US" dirty="0"/>
                  <a:t>All other parameters are determined using Gibbs sampling</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8D51C272-2A0A-A34E-A0EB-57115923875B}"/>
                  </a:ext>
                </a:extLst>
              </p:cNvPr>
              <p:cNvSpPr>
                <a:spLocks noGrp="1" noRot="1" noChangeAspect="1" noMove="1" noResize="1" noEditPoints="1" noAdjustHandles="1" noChangeArrowheads="1" noChangeShapeType="1" noTextEdit="1"/>
              </p:cNvSpPr>
              <p:nvPr>
                <p:ph idx="1"/>
              </p:nvPr>
            </p:nvSpPr>
            <p:spPr>
              <a:xfrm>
                <a:off x="838200" y="1426464"/>
                <a:ext cx="10515600" cy="5266944"/>
              </a:xfrm>
              <a:blipFill>
                <a:blip r:embed="rId3"/>
                <a:stretch>
                  <a:fillRect l="-965" t="-2404"/>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F5EE162-C89E-FD49-86CF-13DB171E9DC1}"/>
              </a:ext>
            </a:extLst>
          </p:cNvPr>
          <p:cNvSpPr/>
          <p:nvPr/>
        </p:nvSpPr>
        <p:spPr>
          <a:xfrm>
            <a:off x="599606" y="2893102"/>
            <a:ext cx="9803567" cy="230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325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C298-0D15-C949-AFEF-09C633F1436C}"/>
              </a:ext>
            </a:extLst>
          </p:cNvPr>
          <p:cNvSpPr>
            <a:spLocks noGrp="1"/>
          </p:cNvSpPr>
          <p:nvPr>
            <p:ph type="title"/>
          </p:nvPr>
        </p:nvSpPr>
        <p:spPr/>
        <p:txBody>
          <a:bodyPr/>
          <a:lstStyle/>
          <a:p>
            <a:r>
              <a:rPr lang="en-US" dirty="0"/>
              <a:t>The script</a:t>
            </a:r>
          </a:p>
        </p:txBody>
      </p:sp>
      <p:sp>
        <p:nvSpPr>
          <p:cNvPr id="3" name="Content Placeholder 2">
            <a:extLst>
              <a:ext uri="{FF2B5EF4-FFF2-40B4-BE49-F238E27FC236}">
                <a16:creationId xmlns:a16="http://schemas.microsoft.com/office/drawing/2014/main" id="{167E00C1-13F1-3D47-A3B0-6A0EF81B20A6}"/>
              </a:ext>
            </a:extLst>
          </p:cNvPr>
          <p:cNvSpPr>
            <a:spLocks noGrp="1"/>
          </p:cNvSpPr>
          <p:nvPr>
            <p:ph idx="1"/>
          </p:nvPr>
        </p:nvSpPr>
        <p:spPr>
          <a:xfrm>
            <a:off x="838200" y="1353312"/>
            <a:ext cx="10515600" cy="5157216"/>
          </a:xfrm>
        </p:spPr>
        <p:txBody>
          <a:bodyPr>
            <a:normAutofit fontScale="85000" lnSpcReduction="20000"/>
          </a:bodyPr>
          <a:lstStyle/>
          <a:p>
            <a:r>
              <a:rPr lang="en-AU" dirty="0"/>
              <a:t>/gpfs1/scratch/group30days/</a:t>
            </a:r>
            <a:r>
              <a:rPr lang="en-AU" dirty="0" err="1"/>
              <a:t>cnsg_park</a:t>
            </a:r>
            <a:r>
              <a:rPr lang="en-AU" dirty="0"/>
              <a:t>/</a:t>
            </a:r>
            <a:r>
              <a:rPr lang="en-AU" dirty="0" err="1"/>
              <a:t>jzeng</a:t>
            </a:r>
            <a:r>
              <a:rPr lang="en-AU" dirty="0"/>
              <a:t>/repo/</a:t>
            </a:r>
            <a:r>
              <a:rPr lang="en-AU" dirty="0" err="1"/>
              <a:t>gctb</a:t>
            </a:r>
            <a:r>
              <a:rPr lang="en-AU" dirty="0"/>
              <a:t>/</a:t>
            </a:r>
            <a:r>
              <a:rPr lang="en-AU" dirty="0" err="1"/>
              <a:t>scr</a:t>
            </a:r>
            <a:r>
              <a:rPr lang="en-AU" dirty="0"/>
              <a:t>/</a:t>
            </a:r>
            <a:r>
              <a:rPr lang="en-AU" dirty="0" err="1"/>
              <a:t>gctb</a:t>
            </a:r>
            <a:r>
              <a:rPr lang="en-AU" dirty="0"/>
              <a:t> --</a:t>
            </a:r>
            <a:r>
              <a:rPr lang="en-AU" dirty="0" err="1"/>
              <a:t>sbayes</a:t>
            </a:r>
            <a:r>
              <a:rPr lang="en-AU" dirty="0"/>
              <a:t> S \</a:t>
            </a:r>
          </a:p>
          <a:p>
            <a:r>
              <a:rPr lang="en-AU" dirty="0"/>
              <a:t>--</a:t>
            </a:r>
            <a:r>
              <a:rPr lang="en-AU" dirty="0" err="1"/>
              <a:t>ldm</a:t>
            </a:r>
            <a:r>
              <a:rPr lang="en-AU" dirty="0"/>
              <a:t> /gpfs1/scratch/group30days/</a:t>
            </a:r>
            <a:r>
              <a:rPr lang="en-AU" dirty="0" err="1"/>
              <a:t>cnsg_park</a:t>
            </a:r>
            <a:r>
              <a:rPr lang="en-AU" dirty="0"/>
              <a:t>/</a:t>
            </a:r>
            <a:r>
              <a:rPr lang="en-AU" dirty="0" err="1"/>
              <a:t>jzeng</a:t>
            </a:r>
            <a:r>
              <a:rPr lang="en-AU" dirty="0"/>
              <a:t>/</a:t>
            </a:r>
            <a:r>
              <a:rPr lang="en-AU" dirty="0" err="1"/>
              <a:t>proj</a:t>
            </a:r>
            <a:r>
              <a:rPr lang="en-AU" dirty="0"/>
              <a:t>/</a:t>
            </a:r>
            <a:r>
              <a:rPr lang="en-AU" dirty="0" err="1"/>
              <a:t>sbayes</a:t>
            </a:r>
            <a:r>
              <a:rPr lang="en-AU" dirty="0"/>
              <a:t>/</a:t>
            </a:r>
            <a:r>
              <a:rPr lang="en-AU" dirty="0" err="1"/>
              <a:t>ldm</a:t>
            </a:r>
            <a:r>
              <a:rPr lang="en-AU" dirty="0"/>
              <a:t>/</a:t>
            </a:r>
            <a:r>
              <a:rPr lang="en-AU" dirty="0" err="1"/>
              <a:t>gera</a:t>
            </a:r>
            <a:r>
              <a:rPr lang="en-AU" dirty="0"/>
              <a:t>/hm3/gera_hm3_maf01_wg.chisq10.ldm.sparse  \</a:t>
            </a:r>
          </a:p>
          <a:p>
            <a:r>
              <a:rPr lang="en-AU" dirty="0"/>
              <a:t>--</a:t>
            </a:r>
            <a:r>
              <a:rPr lang="en-AU" dirty="0" err="1"/>
              <a:t>gwas</a:t>
            </a:r>
            <a:r>
              <a:rPr lang="en-AU" dirty="0"/>
              <a:t>-summary /30days/</a:t>
            </a:r>
            <a:r>
              <a:rPr lang="en-AU" dirty="0" err="1"/>
              <a:t>uqjkiewa</a:t>
            </a:r>
            <a:r>
              <a:rPr lang="en-AU" dirty="0"/>
              <a:t>/</a:t>
            </a:r>
            <a:r>
              <a:rPr lang="en-AU" dirty="0" err="1"/>
              <a:t>ppd_gwas</a:t>
            </a:r>
            <a:r>
              <a:rPr lang="en-AU" dirty="0"/>
              <a:t>/</a:t>
            </a:r>
            <a:r>
              <a:rPr lang="en-AU" dirty="0" err="1"/>
              <a:t>cojo_ppdSumStats_AGDS</a:t>
            </a:r>
            <a:r>
              <a:rPr lang="en-AU" dirty="0"/>
              <a:t> \</a:t>
            </a:r>
          </a:p>
          <a:p>
            <a:r>
              <a:rPr lang="en-AU" dirty="0"/>
              <a:t>--pi 0.01 \</a:t>
            </a:r>
          </a:p>
          <a:p>
            <a:r>
              <a:rPr lang="en-AU" dirty="0"/>
              <a:t>--</a:t>
            </a:r>
            <a:r>
              <a:rPr lang="en-AU" dirty="0" err="1"/>
              <a:t>hsq</a:t>
            </a:r>
            <a:r>
              <a:rPr lang="en-AU" dirty="0"/>
              <a:t> 0.5 \</a:t>
            </a:r>
          </a:p>
          <a:p>
            <a:r>
              <a:rPr lang="en-AU" dirty="0"/>
              <a:t>--</a:t>
            </a:r>
            <a:r>
              <a:rPr lang="en-AU" dirty="0" err="1"/>
              <a:t>num</a:t>
            </a:r>
            <a:r>
              <a:rPr lang="en-AU" dirty="0"/>
              <a:t>-chains 4 \</a:t>
            </a:r>
          </a:p>
          <a:p>
            <a:r>
              <a:rPr lang="en-AU" dirty="0"/>
              <a:t>--chain-length 25000 \</a:t>
            </a:r>
          </a:p>
          <a:p>
            <a:r>
              <a:rPr lang="en-AU" dirty="0"/>
              <a:t>--burn-in 5000 \</a:t>
            </a:r>
          </a:p>
          <a:p>
            <a:r>
              <a:rPr lang="en-AU" dirty="0"/>
              <a:t>--seed 12345 \</a:t>
            </a:r>
          </a:p>
          <a:p>
            <a:r>
              <a:rPr lang="en-AU" dirty="0"/>
              <a:t>--thread 4 \</a:t>
            </a:r>
          </a:p>
          <a:p>
            <a:r>
              <a:rPr lang="en-AU" dirty="0"/>
              <a:t>--no-</a:t>
            </a:r>
            <a:r>
              <a:rPr lang="en-AU" dirty="0" err="1"/>
              <a:t>mcmc</a:t>
            </a:r>
            <a:r>
              <a:rPr lang="en-AU" dirty="0"/>
              <a:t>-bin \</a:t>
            </a:r>
          </a:p>
          <a:p>
            <a:r>
              <a:rPr lang="en-AU" dirty="0"/>
              <a:t>--out = /30days/</a:t>
            </a:r>
            <a:r>
              <a:rPr lang="en-AU" dirty="0" err="1"/>
              <a:t>uqjkiewa</a:t>
            </a:r>
            <a:r>
              <a:rPr lang="en-AU" dirty="0"/>
              <a:t>/</a:t>
            </a:r>
            <a:r>
              <a:rPr lang="en-AU" dirty="0" err="1"/>
              <a:t>ppd_gwas</a:t>
            </a:r>
            <a:r>
              <a:rPr lang="en-AU" dirty="0"/>
              <a:t>/</a:t>
            </a:r>
            <a:r>
              <a:rPr lang="en-AU" dirty="0" err="1"/>
              <a:t>SBayesS</a:t>
            </a:r>
            <a:r>
              <a:rPr lang="en-AU" dirty="0"/>
              <a:t>/</a:t>
            </a:r>
            <a:r>
              <a:rPr lang="en-AU" dirty="0" err="1"/>
              <a:t>AGDSdata.log</a:t>
            </a:r>
            <a:r>
              <a:rPr lang="en-AU" dirty="0"/>
              <a:t> 2&gt;&amp;1</a:t>
            </a:r>
          </a:p>
          <a:p>
            <a:pPr marL="0" indent="0">
              <a:buNone/>
            </a:pPr>
            <a:endParaRPr lang="en-US" dirty="0"/>
          </a:p>
        </p:txBody>
      </p:sp>
    </p:spTree>
    <p:extLst>
      <p:ext uri="{BB962C8B-B14F-4D97-AF65-F5344CB8AC3E}">
        <p14:creationId xmlns:p14="http://schemas.microsoft.com/office/powerpoint/2010/main" val="454760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82DF4-1520-F142-BD4E-34C838E717CC}"/>
              </a:ext>
            </a:extLst>
          </p:cNvPr>
          <p:cNvSpPr>
            <a:spLocks noGrp="1"/>
          </p:cNvSpPr>
          <p:nvPr>
            <p:ph type="title"/>
          </p:nvPr>
        </p:nvSpPr>
        <p:spPr/>
        <p:txBody>
          <a:bodyPr/>
          <a:lstStyle/>
          <a:p>
            <a:r>
              <a:rPr lang="en-US" dirty="0"/>
              <a:t>What it returns</a:t>
            </a:r>
          </a:p>
        </p:txBody>
      </p:sp>
      <p:sp>
        <p:nvSpPr>
          <p:cNvPr id="3" name="Content Placeholder 2">
            <a:extLst>
              <a:ext uri="{FF2B5EF4-FFF2-40B4-BE49-F238E27FC236}">
                <a16:creationId xmlns:a16="http://schemas.microsoft.com/office/drawing/2014/main" id="{B77D426E-7B9B-C44C-9B5F-D5947602CBF2}"/>
              </a:ext>
            </a:extLst>
          </p:cNvPr>
          <p:cNvSpPr>
            <a:spLocks noGrp="1"/>
          </p:cNvSpPr>
          <p:nvPr>
            <p:ph idx="1"/>
          </p:nvPr>
        </p:nvSpPr>
        <p:spPr>
          <a:xfrm>
            <a:off x="838200" y="1825625"/>
            <a:ext cx="10515600" cy="3496183"/>
          </a:xfrm>
        </p:spPr>
        <p:txBody>
          <a:bodyPr/>
          <a:lstStyle/>
          <a:p>
            <a:r>
              <a:rPr lang="en-US" dirty="0" err="1"/>
              <a:t>Out.log</a:t>
            </a:r>
            <a:r>
              <a:rPr lang="en-US" dirty="0"/>
              <a:t> provides details of input, MCMC process with results of each of 4 distributions after 25,000 iterations</a:t>
            </a:r>
          </a:p>
          <a:p>
            <a:r>
              <a:rPr lang="en-US" dirty="0" err="1"/>
              <a:t>Out.mcmcsamples.Par</a:t>
            </a:r>
            <a:r>
              <a:rPr lang="en-US" dirty="0"/>
              <a:t>: provides details of MCMC process</a:t>
            </a:r>
          </a:p>
          <a:p>
            <a:r>
              <a:rPr lang="en-US" dirty="0" err="1"/>
              <a:t>Out.parRes</a:t>
            </a:r>
            <a:r>
              <a:rPr lang="en-US" dirty="0"/>
              <a:t>: provides Pi; </a:t>
            </a:r>
            <a:r>
              <a:rPr lang="en-US" dirty="0" err="1"/>
              <a:t>NnzSnp</a:t>
            </a:r>
            <a:r>
              <a:rPr lang="en-US" dirty="0"/>
              <a:t>; Sigma squared; S; Residual variance; Genetic variance; </a:t>
            </a:r>
            <a:r>
              <a:rPr lang="en-US" dirty="0" err="1"/>
              <a:t>SigmaSqG</a:t>
            </a:r>
            <a:r>
              <a:rPr lang="en-US" dirty="0"/>
              <a:t>; and observed heritability</a:t>
            </a:r>
          </a:p>
          <a:p>
            <a:r>
              <a:rPr lang="en-US" dirty="0" err="1"/>
              <a:t>Out.snpRes</a:t>
            </a:r>
            <a:r>
              <a:rPr lang="en-US" dirty="0"/>
              <a:t>: provides the final distribution of SNPs</a:t>
            </a:r>
          </a:p>
        </p:txBody>
      </p:sp>
    </p:spTree>
    <p:extLst>
      <p:ext uri="{BB962C8B-B14F-4D97-AF65-F5344CB8AC3E}">
        <p14:creationId xmlns:p14="http://schemas.microsoft.com/office/powerpoint/2010/main" val="2103660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B92B6A4-8E65-1046-B1B4-1AEB5BE09726}"/>
              </a:ext>
            </a:extLst>
          </p:cNvPr>
          <p:cNvGraphicFramePr>
            <a:graphicFrameLocks noGrp="1"/>
          </p:cNvGraphicFramePr>
          <p:nvPr>
            <p:extLst>
              <p:ext uri="{D42A27DB-BD31-4B8C-83A1-F6EECF244321}">
                <p14:modId xmlns:p14="http://schemas.microsoft.com/office/powerpoint/2010/main" val="1195558174"/>
              </p:ext>
            </p:extLst>
          </p:nvPr>
        </p:nvGraphicFramePr>
        <p:xfrm>
          <a:off x="1005840" y="896112"/>
          <a:ext cx="9637775" cy="4967605"/>
        </p:xfrm>
        <a:graphic>
          <a:graphicData uri="http://schemas.openxmlformats.org/drawingml/2006/table">
            <a:tbl>
              <a:tblPr>
                <a:tableStyleId>{5C22544A-7EE6-4342-B048-85BDC9FD1C3A}</a:tableStyleId>
              </a:tblPr>
              <a:tblGrid>
                <a:gridCol w="2170370">
                  <a:extLst>
                    <a:ext uri="{9D8B030D-6E8A-4147-A177-3AD203B41FA5}">
                      <a16:colId xmlns:a16="http://schemas.microsoft.com/office/drawing/2014/main" val="2742525951"/>
                    </a:ext>
                  </a:extLst>
                </a:gridCol>
                <a:gridCol w="2170370">
                  <a:extLst>
                    <a:ext uri="{9D8B030D-6E8A-4147-A177-3AD203B41FA5}">
                      <a16:colId xmlns:a16="http://schemas.microsoft.com/office/drawing/2014/main" val="3976992328"/>
                    </a:ext>
                  </a:extLst>
                </a:gridCol>
                <a:gridCol w="2170370">
                  <a:extLst>
                    <a:ext uri="{9D8B030D-6E8A-4147-A177-3AD203B41FA5}">
                      <a16:colId xmlns:a16="http://schemas.microsoft.com/office/drawing/2014/main" val="3842859659"/>
                    </a:ext>
                  </a:extLst>
                </a:gridCol>
                <a:gridCol w="3126665">
                  <a:extLst>
                    <a:ext uri="{9D8B030D-6E8A-4147-A177-3AD203B41FA5}">
                      <a16:colId xmlns:a16="http://schemas.microsoft.com/office/drawing/2014/main" val="2530448745"/>
                    </a:ext>
                  </a:extLst>
                </a:gridCol>
              </a:tblGrid>
              <a:tr h="485648">
                <a:tc>
                  <a:txBody>
                    <a:bodyPr/>
                    <a:lstStyle/>
                    <a:p>
                      <a:pPr algn="l" fontAlgn="b"/>
                      <a:r>
                        <a:rPr lang="en-AU" sz="3200" u="none" strike="noStrike">
                          <a:effectLst/>
                        </a:rPr>
                        <a:t> </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3200" u="none" strike="noStrike">
                          <a:effectLst/>
                        </a:rPr>
                        <a:t>Mean</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3200" u="none" strike="noStrike">
                          <a:effectLst/>
                        </a:rPr>
                        <a:t>SD</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3200" u="none" strike="noStrike" dirty="0" err="1">
                          <a:effectLst/>
                        </a:rPr>
                        <a:t>R_GelmanRubin</a:t>
                      </a:r>
                      <a:endParaRPr lang="en-AU"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7103418"/>
                  </a:ext>
                </a:extLst>
              </a:tr>
              <a:tr h="558800">
                <a:tc>
                  <a:txBody>
                    <a:bodyPr/>
                    <a:lstStyle/>
                    <a:p>
                      <a:pPr algn="l" fontAlgn="b"/>
                      <a:r>
                        <a:rPr lang="en-AU" sz="3200" u="none" strike="noStrike">
                          <a:effectLst/>
                        </a:rPr>
                        <a:t>Pi</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0.034156</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0.0237</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1.849</a:t>
                      </a:r>
                      <a:endParaRPr lang="en-AU"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1836065"/>
                  </a:ext>
                </a:extLst>
              </a:tr>
              <a:tr h="558800">
                <a:tc>
                  <a:txBody>
                    <a:bodyPr/>
                    <a:lstStyle/>
                    <a:p>
                      <a:pPr algn="l" fontAlgn="b"/>
                      <a:r>
                        <a:rPr lang="en-AU" sz="3200" u="none" strike="noStrike">
                          <a:effectLst/>
                        </a:rPr>
                        <a:t>NnzSnp</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34453.4688</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23907.7148</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1.849</a:t>
                      </a:r>
                      <a:endParaRPr lang="en-AU"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1606474"/>
                  </a:ext>
                </a:extLst>
              </a:tr>
              <a:tr h="558800">
                <a:tc>
                  <a:txBody>
                    <a:bodyPr/>
                    <a:lstStyle/>
                    <a:p>
                      <a:pPr algn="l" fontAlgn="b"/>
                      <a:r>
                        <a:rPr lang="en-AU" sz="3200" u="none" strike="noStrike">
                          <a:effectLst/>
                        </a:rPr>
                        <a:t>SigmaSq</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0.000002</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0.000002</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1.678</a:t>
                      </a:r>
                      <a:endParaRPr lang="en-AU"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7824372"/>
                  </a:ext>
                </a:extLst>
              </a:tr>
              <a:tr h="558800">
                <a:tc>
                  <a:txBody>
                    <a:bodyPr/>
                    <a:lstStyle/>
                    <a:p>
                      <a:pPr algn="l" fontAlgn="b"/>
                      <a:r>
                        <a:rPr lang="en-AU" sz="3200" u="none" strike="noStrike">
                          <a:effectLst/>
                        </a:rPr>
                        <a:t>S</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-1.305322</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0.274054</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1.159</a:t>
                      </a:r>
                      <a:endParaRPr lang="en-AU"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4138154"/>
                  </a:ext>
                </a:extLst>
              </a:tr>
              <a:tr h="558800">
                <a:tc>
                  <a:txBody>
                    <a:bodyPr/>
                    <a:lstStyle/>
                    <a:p>
                      <a:pPr algn="l" fontAlgn="b"/>
                      <a:r>
                        <a:rPr lang="en-AU" sz="3200" u="none" strike="noStrike">
                          <a:effectLst/>
                        </a:rPr>
                        <a:t>ResVar</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0.148394</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0.006663</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1.061</a:t>
                      </a:r>
                      <a:endParaRPr lang="en-AU"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8384752"/>
                  </a:ext>
                </a:extLst>
              </a:tr>
              <a:tr h="558800">
                <a:tc>
                  <a:txBody>
                    <a:bodyPr/>
                    <a:lstStyle/>
                    <a:p>
                      <a:pPr algn="l" fontAlgn="b"/>
                      <a:r>
                        <a:rPr lang="en-AU" sz="3200" u="none" strike="noStrike">
                          <a:effectLst/>
                        </a:rPr>
                        <a:t>GenVar</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0.063852</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0.006354</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1.076</a:t>
                      </a:r>
                      <a:endParaRPr lang="en-AU"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0476660"/>
                  </a:ext>
                </a:extLst>
              </a:tr>
              <a:tr h="558800">
                <a:tc>
                  <a:txBody>
                    <a:bodyPr/>
                    <a:lstStyle/>
                    <a:p>
                      <a:pPr algn="l" fontAlgn="b"/>
                      <a:r>
                        <a:rPr lang="en-AU" sz="3200" u="none" strike="noStrike">
                          <a:effectLst/>
                        </a:rPr>
                        <a:t>SigmaSqG</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0.063865</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0.006385</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1.075</a:t>
                      </a:r>
                      <a:endParaRPr lang="en-AU"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6366910"/>
                  </a:ext>
                </a:extLst>
              </a:tr>
              <a:tr h="558800">
                <a:tc>
                  <a:txBody>
                    <a:bodyPr/>
                    <a:lstStyle/>
                    <a:p>
                      <a:pPr algn="l" fontAlgn="b"/>
                      <a:r>
                        <a:rPr lang="en-AU" sz="3200" u="none" strike="noStrike">
                          <a:effectLst/>
                        </a:rPr>
                        <a:t>hsq</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0.300824</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a:effectLst/>
                        </a:rPr>
                        <a:t>0.029314</a:t>
                      </a:r>
                      <a:endParaRPr lang="en-AU"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3200" u="none" strike="noStrike" dirty="0">
                          <a:effectLst/>
                        </a:rPr>
                        <a:t>1.077</a:t>
                      </a:r>
                      <a:endParaRPr lang="en-AU"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8570599"/>
                  </a:ext>
                </a:extLst>
              </a:tr>
            </a:tbl>
          </a:graphicData>
        </a:graphic>
      </p:graphicFrame>
    </p:spTree>
    <p:extLst>
      <p:ext uri="{BB962C8B-B14F-4D97-AF65-F5344CB8AC3E}">
        <p14:creationId xmlns:p14="http://schemas.microsoft.com/office/powerpoint/2010/main" val="2740894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72C48-15DA-9F4A-AC9F-9EB8F4B0FDB6}"/>
              </a:ext>
            </a:extLst>
          </p:cNvPr>
          <p:cNvSpPr>
            <a:spLocks noGrp="1"/>
          </p:cNvSpPr>
          <p:nvPr>
            <p:ph type="title"/>
          </p:nvPr>
        </p:nvSpPr>
        <p:spPr>
          <a:xfrm>
            <a:off x="838200" y="385446"/>
            <a:ext cx="10515600" cy="784406"/>
          </a:xfrm>
        </p:spPr>
        <p:txBody>
          <a:bodyPr/>
          <a:lstStyle/>
          <a:p>
            <a:r>
              <a:rPr lang="en-US" dirty="0"/>
              <a:t>Convergence issue</a:t>
            </a:r>
          </a:p>
        </p:txBody>
      </p:sp>
      <p:sp>
        <p:nvSpPr>
          <p:cNvPr id="3" name="Content Placeholder 2">
            <a:extLst>
              <a:ext uri="{FF2B5EF4-FFF2-40B4-BE49-F238E27FC236}">
                <a16:creationId xmlns:a16="http://schemas.microsoft.com/office/drawing/2014/main" id="{A821B24A-1B2D-B142-BFDC-997593343C67}"/>
              </a:ext>
            </a:extLst>
          </p:cNvPr>
          <p:cNvSpPr>
            <a:spLocks noGrp="1"/>
          </p:cNvSpPr>
          <p:nvPr>
            <p:ph idx="1"/>
          </p:nvPr>
        </p:nvSpPr>
        <p:spPr>
          <a:xfrm>
            <a:off x="838200" y="2007327"/>
            <a:ext cx="10515600" cy="3580674"/>
          </a:xfrm>
        </p:spPr>
        <p:txBody>
          <a:bodyPr>
            <a:normAutofit/>
          </a:bodyPr>
          <a:lstStyle/>
          <a:p>
            <a:pPr marL="0" indent="0">
              <a:buNone/>
            </a:pPr>
            <a:r>
              <a:rPr lang="en-US" dirty="0"/>
              <a:t>Most likely to occur when</a:t>
            </a:r>
          </a:p>
          <a:p>
            <a:pPr lvl="1"/>
            <a:r>
              <a:rPr lang="en-US" dirty="0"/>
              <a:t>summary data are from meta-analysis</a:t>
            </a:r>
          </a:p>
          <a:p>
            <a:pPr lvl="1"/>
            <a:r>
              <a:rPr lang="en-US" dirty="0"/>
              <a:t>heritability is high</a:t>
            </a:r>
          </a:p>
          <a:p>
            <a:pPr lvl="1"/>
            <a:r>
              <a:rPr lang="en-US" dirty="0"/>
              <a:t>LD matrix is too sparse</a:t>
            </a:r>
          </a:p>
          <a:p>
            <a:pPr lvl="1"/>
            <a:r>
              <a:rPr lang="en-US" dirty="0"/>
              <a:t>the ratio of GWAS and LD ref sample sizes is large</a:t>
            </a:r>
          </a:p>
          <a:p>
            <a:pPr lvl="1"/>
            <a:r>
              <a:rPr lang="en-US" dirty="0"/>
              <a:t>the GWAS and LD ref samples have different population structure</a:t>
            </a:r>
          </a:p>
          <a:p>
            <a:pPr lvl="1"/>
            <a:r>
              <a:rPr lang="en-US" dirty="0"/>
              <a:t>fitting millions of SNPs</a:t>
            </a:r>
          </a:p>
          <a:p>
            <a:pPr lvl="1"/>
            <a:r>
              <a:rPr lang="en-US" dirty="0"/>
              <a:t>MLM GWAS (?)</a:t>
            </a:r>
          </a:p>
        </p:txBody>
      </p:sp>
    </p:spTree>
    <p:extLst>
      <p:ext uri="{BB962C8B-B14F-4D97-AF65-F5344CB8AC3E}">
        <p14:creationId xmlns:p14="http://schemas.microsoft.com/office/powerpoint/2010/main" val="1426940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8DF3-DB75-BD48-B20C-319B4068E222}"/>
              </a:ext>
            </a:extLst>
          </p:cNvPr>
          <p:cNvSpPr>
            <a:spLocks noGrp="1"/>
          </p:cNvSpPr>
          <p:nvPr>
            <p:ph type="title"/>
          </p:nvPr>
        </p:nvSpPr>
        <p:spPr/>
        <p:txBody>
          <a:bodyPr/>
          <a:lstStyle/>
          <a:p>
            <a:r>
              <a:rPr lang="en-US" dirty="0"/>
              <a:t>Comparison effect sizes: original </a:t>
            </a:r>
            <a:r>
              <a:rPr lang="en-US" dirty="0" err="1"/>
              <a:t>sumstats</a:t>
            </a:r>
            <a:r>
              <a:rPr lang="en-US" dirty="0"/>
              <a:t> with </a:t>
            </a:r>
            <a:r>
              <a:rPr lang="en-US" dirty="0" err="1"/>
              <a:t>SBayes</a:t>
            </a:r>
            <a:endParaRPr lang="en-US" dirty="0"/>
          </a:p>
        </p:txBody>
      </p:sp>
      <p:pic>
        <p:nvPicPr>
          <p:cNvPr id="5" name="Content Placeholder 4">
            <a:extLst>
              <a:ext uri="{FF2B5EF4-FFF2-40B4-BE49-F238E27FC236}">
                <a16:creationId xmlns:a16="http://schemas.microsoft.com/office/drawing/2014/main" id="{6F08C824-99EF-6E43-86DD-A5BA2C5FB270}"/>
              </a:ext>
            </a:extLst>
          </p:cNvPr>
          <p:cNvPicPr>
            <a:picLocks noGrp="1" noChangeAspect="1"/>
          </p:cNvPicPr>
          <p:nvPr>
            <p:ph idx="1"/>
          </p:nvPr>
        </p:nvPicPr>
        <p:blipFill>
          <a:blip r:embed="rId2"/>
          <a:stretch>
            <a:fillRect/>
          </a:stretch>
        </p:blipFill>
        <p:spPr>
          <a:xfrm>
            <a:off x="5080000" y="1253489"/>
            <a:ext cx="4592055" cy="4638994"/>
          </a:xfrm>
        </p:spPr>
      </p:pic>
    </p:spTree>
    <p:extLst>
      <p:ext uri="{BB962C8B-B14F-4D97-AF65-F5344CB8AC3E}">
        <p14:creationId xmlns:p14="http://schemas.microsoft.com/office/powerpoint/2010/main" val="16480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A4DB7E-DA30-C743-939D-58902DD84117}"/>
              </a:ext>
            </a:extLst>
          </p:cNvPr>
          <p:cNvSpPr>
            <a:spLocks noGrp="1"/>
          </p:cNvSpPr>
          <p:nvPr>
            <p:ph type="title"/>
          </p:nvPr>
        </p:nvSpPr>
        <p:spPr/>
        <p:txBody>
          <a:bodyPr/>
          <a:lstStyle/>
          <a:p>
            <a:r>
              <a:rPr lang="en-US" dirty="0" err="1"/>
              <a:t>SBayes</a:t>
            </a:r>
            <a:r>
              <a:rPr lang="en-US" dirty="0"/>
              <a:t> R</a:t>
            </a:r>
          </a:p>
        </p:txBody>
      </p:sp>
      <p:sp>
        <p:nvSpPr>
          <p:cNvPr id="2" name="Content Placeholder 1">
            <a:extLst>
              <a:ext uri="{FF2B5EF4-FFF2-40B4-BE49-F238E27FC236}">
                <a16:creationId xmlns:a16="http://schemas.microsoft.com/office/drawing/2014/main" id="{5A402A12-D081-B446-B49B-F3B06CB8ED98}"/>
              </a:ext>
            </a:extLst>
          </p:cNvPr>
          <p:cNvSpPr>
            <a:spLocks noGrp="1"/>
          </p:cNvSpPr>
          <p:nvPr>
            <p:ph idx="1"/>
          </p:nvPr>
        </p:nvSpPr>
        <p:spPr/>
        <p:txBody>
          <a:bodyPr/>
          <a:lstStyle/>
          <a:p>
            <a:pPr marL="0" indent="0">
              <a:buNone/>
            </a:pPr>
            <a:r>
              <a:rPr lang="en-US" dirty="0"/>
              <a:t>Tutorial:</a:t>
            </a:r>
          </a:p>
          <a:p>
            <a:pPr marL="0" indent="0">
              <a:buNone/>
            </a:pPr>
            <a:r>
              <a:rPr lang="en-AU" dirty="0">
                <a:hlinkClick r:id="rId3"/>
              </a:rPr>
              <a:t>https://cnsgenomics.com/software/gctb/#SummaryBayesianAlphabet</a:t>
            </a:r>
            <a:endParaRPr lang="en-US" dirty="0"/>
          </a:p>
          <a:p>
            <a:pPr marL="0" indent="0">
              <a:buNone/>
            </a:pPr>
            <a:r>
              <a:rPr lang="en-US" dirty="0"/>
              <a:t>Main purpose:</a:t>
            </a:r>
          </a:p>
          <a:p>
            <a:pPr marL="0" indent="0">
              <a:buNone/>
            </a:pPr>
            <a:r>
              <a:rPr lang="en-US" dirty="0"/>
              <a:t>To provide a more accurate list of SNPs with effect sizes that can be used to generate a polygenic risk score – replaces the LD clumping and p-value thresholding steps of the basic process (P + T method) implemented in Plink software.</a:t>
            </a:r>
          </a:p>
          <a:p>
            <a:pPr marL="0" indent="0">
              <a:buNone/>
            </a:pPr>
            <a:r>
              <a:rPr lang="en-US" dirty="0"/>
              <a:t>Also provides a measure of h</a:t>
            </a:r>
            <a:r>
              <a:rPr lang="en-US" baseline="30000" dirty="0"/>
              <a:t>2</a:t>
            </a:r>
            <a:r>
              <a:rPr lang="en-US" dirty="0"/>
              <a:t>(observed)</a:t>
            </a:r>
          </a:p>
        </p:txBody>
      </p:sp>
    </p:spTree>
    <p:extLst>
      <p:ext uri="{BB962C8B-B14F-4D97-AF65-F5344CB8AC3E}">
        <p14:creationId xmlns:p14="http://schemas.microsoft.com/office/powerpoint/2010/main" val="3420917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FFFC5204-57FC-4A40-AAC5-ADC6FFB66949}"/>
              </a:ext>
            </a:extLst>
          </p:cNvPr>
          <p:cNvPicPr>
            <a:picLocks noChangeAspect="1"/>
          </p:cNvPicPr>
          <p:nvPr/>
        </p:nvPicPr>
        <p:blipFill>
          <a:blip r:embed="rId2"/>
          <a:stretch>
            <a:fillRect/>
          </a:stretch>
        </p:blipFill>
        <p:spPr>
          <a:xfrm>
            <a:off x="309283" y="535641"/>
            <a:ext cx="5786717" cy="5786717"/>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12FFB287-494F-7F49-BB46-83F9AD3F2785}"/>
              </a:ext>
            </a:extLst>
          </p:cNvPr>
          <p:cNvPicPr>
            <a:picLocks noChangeAspect="1"/>
          </p:cNvPicPr>
          <p:nvPr/>
        </p:nvPicPr>
        <p:blipFill>
          <a:blip r:embed="rId3"/>
          <a:stretch>
            <a:fillRect/>
          </a:stretch>
        </p:blipFill>
        <p:spPr>
          <a:xfrm>
            <a:off x="6405283" y="535641"/>
            <a:ext cx="5786717" cy="5786717"/>
          </a:xfrm>
          <a:prstGeom prst="rect">
            <a:avLst/>
          </a:prstGeom>
        </p:spPr>
      </p:pic>
    </p:spTree>
    <p:extLst>
      <p:ext uri="{BB962C8B-B14F-4D97-AF65-F5344CB8AC3E}">
        <p14:creationId xmlns:p14="http://schemas.microsoft.com/office/powerpoint/2010/main" val="198656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772CEF-E392-824B-9BD5-B33DB5E9937F}"/>
              </a:ext>
            </a:extLst>
          </p:cNvPr>
          <p:cNvPicPr>
            <a:picLocks noChangeAspect="1"/>
          </p:cNvPicPr>
          <p:nvPr/>
        </p:nvPicPr>
        <p:blipFill>
          <a:blip r:embed="rId3"/>
          <a:stretch>
            <a:fillRect/>
          </a:stretch>
        </p:blipFill>
        <p:spPr>
          <a:xfrm>
            <a:off x="2701695" y="0"/>
            <a:ext cx="6788610" cy="6858000"/>
          </a:xfrm>
          <a:prstGeom prst="rect">
            <a:avLst/>
          </a:prstGeom>
        </p:spPr>
      </p:pic>
      <p:sp>
        <p:nvSpPr>
          <p:cNvPr id="8" name="TextBox 7">
            <a:extLst>
              <a:ext uri="{FF2B5EF4-FFF2-40B4-BE49-F238E27FC236}">
                <a16:creationId xmlns:a16="http://schemas.microsoft.com/office/drawing/2014/main" id="{07CC9DEC-57EC-CB4E-9D60-A646093F25F4}"/>
              </a:ext>
            </a:extLst>
          </p:cNvPr>
          <p:cNvSpPr txBox="1"/>
          <p:nvPr/>
        </p:nvSpPr>
        <p:spPr>
          <a:xfrm>
            <a:off x="566928" y="1133856"/>
            <a:ext cx="2134767" cy="461665"/>
          </a:xfrm>
          <a:prstGeom prst="rect">
            <a:avLst/>
          </a:prstGeom>
          <a:noFill/>
        </p:spPr>
        <p:txBody>
          <a:bodyPr wrap="square" rtlCol="0">
            <a:spAutoFit/>
          </a:bodyPr>
          <a:lstStyle/>
          <a:p>
            <a:r>
              <a:rPr lang="en-US" sz="2400" dirty="0"/>
              <a:t>My Results</a:t>
            </a:r>
          </a:p>
        </p:txBody>
      </p:sp>
    </p:spTree>
    <p:extLst>
      <p:ext uri="{BB962C8B-B14F-4D97-AF65-F5344CB8AC3E}">
        <p14:creationId xmlns:p14="http://schemas.microsoft.com/office/powerpoint/2010/main" val="468405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E1AB-73A2-CD48-89EF-140FC7D41861}"/>
              </a:ext>
            </a:extLst>
          </p:cNvPr>
          <p:cNvSpPr>
            <a:spLocks noGrp="1"/>
          </p:cNvSpPr>
          <p:nvPr>
            <p:ph type="title"/>
          </p:nvPr>
        </p:nvSpPr>
        <p:spPr>
          <a:xfrm>
            <a:off x="838200" y="365125"/>
            <a:ext cx="10515600" cy="659003"/>
          </a:xfrm>
        </p:spPr>
        <p:txBody>
          <a:bodyPr>
            <a:normAutofit fontScale="90000"/>
          </a:bodyPr>
          <a:lstStyle/>
          <a:p>
            <a:r>
              <a:rPr lang="en-US" dirty="0"/>
              <a:t>Results from 28 UK Biobank traits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DBCE27-8000-B74D-9DDF-DCE785A12542}"/>
                  </a:ext>
                </a:extLst>
              </p:cNvPr>
              <p:cNvSpPr>
                <a:spLocks noGrp="1"/>
              </p:cNvSpPr>
              <p:nvPr>
                <p:ph idx="1"/>
              </p:nvPr>
            </p:nvSpPr>
            <p:spPr>
              <a:xfrm>
                <a:off x="838200" y="1024128"/>
                <a:ext cx="10515600" cy="5577840"/>
              </a:xfrm>
            </p:spPr>
            <p:txBody>
              <a:bodyPr>
                <a:normAutofit lnSpcReduction="10000"/>
              </a:bodyPr>
              <a:lstStyle/>
              <a:p>
                <a:r>
                  <a:rPr lang="en-US" dirty="0"/>
                  <a:t>Natural selection: S</a:t>
                </a:r>
              </a:p>
              <a:p>
                <a:pPr lvl="1"/>
                <a:r>
                  <a:rPr lang="en-US" dirty="0"/>
                  <a:t>Ranged from -0.609 (age at menopause) to 0.012 (fluid intelligence score)</a:t>
                </a:r>
              </a:p>
              <a:p>
                <a:pPr lvl="1"/>
                <a:r>
                  <a:rPr lang="en-US" dirty="0"/>
                  <a:t>Mean=-0.355; SD=0.109</a:t>
                </a:r>
              </a:p>
              <a:p>
                <a:pPr lvl="1"/>
                <a:r>
                  <a:rPr lang="en-US" dirty="0"/>
                  <a:t>All significant S estimates were negative; 23 traits with significant negative S</a:t>
                </a:r>
              </a:p>
              <a:p>
                <a:pPr lvl="1"/>
                <a:r>
                  <a:rPr lang="en-US" dirty="0"/>
                  <a:t>Traits with largest |</a:t>
                </a:r>
                <a14:m>
                  <m:oMath xmlns:m="http://schemas.openxmlformats.org/officeDocument/2006/math">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𝑆</m:t>
                        </m:r>
                      </m:e>
                    </m:acc>
                    <m:r>
                      <a:rPr lang="en-AU" b="0" i="1" smtClean="0">
                        <a:latin typeface="Cambria Math" panose="02040503050406030204" pitchFamily="18" charset="0"/>
                      </a:rPr>
                      <m:t>|</m:t>
                    </m:r>
                  </m:oMath>
                </a14:m>
                <a:r>
                  <a:rPr lang="en-US" dirty="0"/>
                  <a:t> were related to fertility and heart function</a:t>
                </a:r>
              </a:p>
              <a:p>
                <a:r>
                  <a:rPr lang="en-US" dirty="0"/>
                  <a:t>Heritability</a:t>
                </a:r>
              </a:p>
              <a:p>
                <a:pPr lvl="1"/>
                <a:r>
                  <a:rPr lang="en-US" dirty="0"/>
                  <a:t>Highest was height (.527); lowest included birth weight (.111) and neuroticism (.125)</a:t>
                </a:r>
              </a:p>
              <a:p>
                <a:pPr lvl="1"/>
                <a:r>
                  <a:rPr lang="en-US" dirty="0"/>
                  <a:t>Mean=.224; SD=.095</a:t>
                </a:r>
              </a:p>
              <a:p>
                <a:r>
                  <a:rPr lang="en-US" dirty="0"/>
                  <a:t>Polygenicity</a:t>
                </a:r>
              </a:p>
              <a:p>
                <a:pPr lvl="1"/>
                <a:r>
                  <a:rPr lang="en-US" dirty="0"/>
                  <a:t>Ranged from 0.006 (SE=0.001) (age at first live birth) – .14 (SE=.013) (age at menopause)</a:t>
                </a:r>
              </a:p>
              <a:p>
                <a:pPr lvl="1"/>
                <a:r>
                  <a:rPr lang="en-US" dirty="0"/>
                  <a:t>Mean=.059; SD=.035</a:t>
                </a:r>
              </a:p>
              <a:p>
                <a:pPr lvl="1"/>
                <a:r>
                  <a:rPr lang="en-US" dirty="0"/>
                  <a:t>On average ~30,000 common </a:t>
                </a:r>
                <a:r>
                  <a:rPr lang="en-US" dirty="0" err="1"/>
                  <a:t>snps</a:t>
                </a:r>
                <a:r>
                  <a:rPr lang="en-US" dirty="0"/>
                  <a:t> with non zero effects</a:t>
                </a:r>
              </a:p>
              <a:p>
                <a:pPr lvl="1"/>
                <a:endParaRPr lang="en-US" dirty="0"/>
              </a:p>
            </p:txBody>
          </p:sp>
        </mc:Choice>
        <mc:Fallback xmlns="">
          <p:sp>
            <p:nvSpPr>
              <p:cNvPr id="3" name="Content Placeholder 2">
                <a:extLst>
                  <a:ext uri="{FF2B5EF4-FFF2-40B4-BE49-F238E27FC236}">
                    <a16:creationId xmlns:a16="http://schemas.microsoft.com/office/drawing/2014/main" id="{49DBCE27-8000-B74D-9DDF-DCE785A12542}"/>
                  </a:ext>
                </a:extLst>
              </p:cNvPr>
              <p:cNvSpPr>
                <a:spLocks noGrp="1" noRot="1" noChangeAspect="1" noMove="1" noResize="1" noEditPoints="1" noAdjustHandles="1" noChangeArrowheads="1" noChangeShapeType="1" noTextEdit="1"/>
              </p:cNvSpPr>
              <p:nvPr>
                <p:ph idx="1"/>
              </p:nvPr>
            </p:nvSpPr>
            <p:spPr>
              <a:xfrm>
                <a:off x="838200" y="1024128"/>
                <a:ext cx="10515600" cy="5577840"/>
              </a:xfrm>
              <a:blipFill>
                <a:blip r:embed="rId3"/>
                <a:stretch>
                  <a:fillRect l="-965" t="-2500"/>
                </a:stretch>
              </a:blipFill>
            </p:spPr>
            <p:txBody>
              <a:bodyPr/>
              <a:lstStyle/>
              <a:p>
                <a:r>
                  <a:rPr lang="en-US">
                    <a:noFill/>
                  </a:rPr>
                  <a:t> </a:t>
                </a:r>
              </a:p>
            </p:txBody>
          </p:sp>
        </mc:Fallback>
      </mc:AlternateContent>
    </p:spTree>
    <p:extLst>
      <p:ext uri="{BB962C8B-B14F-4D97-AF65-F5344CB8AC3E}">
        <p14:creationId xmlns:p14="http://schemas.microsoft.com/office/powerpoint/2010/main" val="2671987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7330-37D2-9940-9ADF-AC2EB8B4173E}"/>
              </a:ext>
            </a:extLst>
          </p:cNvPr>
          <p:cNvSpPr>
            <a:spLocks noGrp="1"/>
          </p:cNvSpPr>
          <p:nvPr>
            <p:ph type="title"/>
          </p:nvPr>
        </p:nvSpPr>
        <p:spPr/>
        <p:txBody>
          <a:bodyPr/>
          <a:lstStyle/>
          <a:p>
            <a:r>
              <a:rPr lang="en-US" dirty="0"/>
              <a:t>So my final Bayesian analysis of the S value of PPD:</a:t>
            </a:r>
          </a:p>
        </p:txBody>
      </p:sp>
      <p:sp>
        <p:nvSpPr>
          <p:cNvPr id="3" name="Content Placeholder 2">
            <a:extLst>
              <a:ext uri="{FF2B5EF4-FFF2-40B4-BE49-F238E27FC236}">
                <a16:creationId xmlns:a16="http://schemas.microsoft.com/office/drawing/2014/main" id="{9F0D7996-C36B-AA4F-9CBF-0F04E55E2D96}"/>
              </a:ext>
            </a:extLst>
          </p:cNvPr>
          <p:cNvSpPr>
            <a:spLocks noGrp="1"/>
          </p:cNvSpPr>
          <p:nvPr>
            <p:ph idx="1"/>
          </p:nvPr>
        </p:nvSpPr>
        <p:spPr>
          <a:xfrm>
            <a:off x="838200" y="2483351"/>
            <a:ext cx="10515600" cy="2521786"/>
          </a:xfrm>
        </p:spPr>
        <p:txBody>
          <a:bodyPr/>
          <a:lstStyle/>
          <a:p>
            <a:pPr marL="0" indent="0">
              <a:buNone/>
            </a:pPr>
            <a:r>
              <a:rPr lang="en-US" dirty="0"/>
              <a:t>Prior expectation: S would be negative, but between 0 and 1</a:t>
            </a:r>
          </a:p>
          <a:p>
            <a:pPr marL="0" indent="0">
              <a:buNone/>
            </a:pPr>
            <a:r>
              <a:rPr lang="en-US" dirty="0"/>
              <a:t>Observed S = highly negative, &lt; -1</a:t>
            </a:r>
          </a:p>
          <a:p>
            <a:pPr marL="0" indent="0">
              <a:buNone/>
            </a:pPr>
            <a:r>
              <a:rPr lang="en-US" dirty="0"/>
              <a:t>Likelihood (Observed S | expectation of true S) = surprising but possible</a:t>
            </a:r>
          </a:p>
          <a:p>
            <a:pPr marL="0" indent="0">
              <a:buNone/>
            </a:pPr>
            <a:r>
              <a:rPr lang="en-US" dirty="0"/>
              <a:t>Posterior (True S |Observed S) = Significantly negative, but needs more evidence</a:t>
            </a:r>
          </a:p>
        </p:txBody>
      </p:sp>
    </p:spTree>
    <p:extLst>
      <p:ext uri="{BB962C8B-B14F-4D97-AF65-F5344CB8AC3E}">
        <p14:creationId xmlns:p14="http://schemas.microsoft.com/office/powerpoint/2010/main" val="2640677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658784-838F-8245-9E9E-9771D0DAB4F8}"/>
              </a:ext>
            </a:extLst>
          </p:cNvPr>
          <p:cNvPicPr>
            <a:picLocks noChangeAspect="1"/>
          </p:cNvPicPr>
          <p:nvPr/>
        </p:nvPicPr>
        <p:blipFill>
          <a:blip r:embed="rId2"/>
          <a:stretch>
            <a:fillRect/>
          </a:stretch>
        </p:blipFill>
        <p:spPr>
          <a:xfrm>
            <a:off x="3117850" y="450850"/>
            <a:ext cx="5956300" cy="5956300"/>
          </a:xfrm>
          <a:prstGeom prst="rect">
            <a:avLst/>
          </a:prstGeom>
        </p:spPr>
      </p:pic>
    </p:spTree>
    <p:extLst>
      <p:ext uri="{BB962C8B-B14F-4D97-AF65-F5344CB8AC3E}">
        <p14:creationId xmlns:p14="http://schemas.microsoft.com/office/powerpoint/2010/main" val="229803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A78F17-CEA2-3E4D-A42B-C14733E1B5A0}"/>
              </a:ext>
            </a:extLst>
          </p:cNvPr>
          <p:cNvSpPr>
            <a:spLocks noGrp="1"/>
          </p:cNvSpPr>
          <p:nvPr>
            <p:ph type="title"/>
          </p:nvPr>
        </p:nvSpPr>
        <p:spPr/>
        <p:txBody>
          <a:bodyPr/>
          <a:lstStyle/>
          <a:p>
            <a:r>
              <a:rPr lang="en-US" dirty="0" err="1"/>
              <a:t>BayesR</a:t>
            </a:r>
            <a:r>
              <a:rPr lang="en-US" dirty="0"/>
              <a:t>: aimed to improve accuracy of effect sizes</a:t>
            </a:r>
          </a:p>
        </p:txBody>
      </p:sp>
      <p:sp>
        <p:nvSpPr>
          <p:cNvPr id="5" name="Content Placeholder 4">
            <a:extLst>
              <a:ext uri="{FF2B5EF4-FFF2-40B4-BE49-F238E27FC236}">
                <a16:creationId xmlns:a16="http://schemas.microsoft.com/office/drawing/2014/main" id="{32740A31-8481-034A-92C9-3FED73AC432C}"/>
              </a:ext>
            </a:extLst>
          </p:cNvPr>
          <p:cNvSpPr>
            <a:spLocks noGrp="1"/>
          </p:cNvSpPr>
          <p:nvPr>
            <p:ph idx="1"/>
          </p:nvPr>
        </p:nvSpPr>
        <p:spPr/>
        <p:txBody>
          <a:bodyPr>
            <a:normAutofit/>
          </a:bodyPr>
          <a:lstStyle/>
          <a:p>
            <a:r>
              <a:rPr lang="en-US" dirty="0"/>
              <a:t>Simple linear regression: assumes every SNP is independent of every other SNP</a:t>
            </a:r>
          </a:p>
          <a:p>
            <a:r>
              <a:rPr lang="en-US" dirty="0"/>
              <a:t>Linear mixed model: jointly analyzes all SNPs </a:t>
            </a:r>
          </a:p>
          <a:p>
            <a:pPr lvl="1"/>
            <a:r>
              <a:rPr lang="en-US" dirty="0"/>
              <a:t>For BOLT-LMM, joint analysis limited to GRM of up to 1 million SNPs – remaining SNPs fitted independently</a:t>
            </a:r>
          </a:p>
          <a:p>
            <a:r>
              <a:rPr lang="en-US" dirty="0"/>
              <a:t>Bayesian multiple regression: extends LMM using a given “prior”, which further improves genomic predictions</a:t>
            </a:r>
          </a:p>
        </p:txBody>
      </p:sp>
    </p:spTree>
    <p:extLst>
      <p:ext uri="{BB962C8B-B14F-4D97-AF65-F5344CB8AC3E}">
        <p14:creationId xmlns:p14="http://schemas.microsoft.com/office/powerpoint/2010/main" val="235777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F8A9-D40D-0C48-BDE5-BA0EC0100744}"/>
              </a:ext>
            </a:extLst>
          </p:cNvPr>
          <p:cNvSpPr>
            <a:spLocks noGrp="1"/>
          </p:cNvSpPr>
          <p:nvPr>
            <p:ph type="title"/>
          </p:nvPr>
        </p:nvSpPr>
        <p:spPr/>
        <p:txBody>
          <a:bodyPr/>
          <a:lstStyle/>
          <a:p>
            <a:r>
              <a:rPr lang="en-US" dirty="0"/>
              <a:t>The Bayesian approach</a:t>
            </a:r>
          </a:p>
        </p:txBody>
      </p:sp>
      <p:sp>
        <p:nvSpPr>
          <p:cNvPr id="3" name="Content Placeholder 2">
            <a:extLst>
              <a:ext uri="{FF2B5EF4-FFF2-40B4-BE49-F238E27FC236}">
                <a16:creationId xmlns:a16="http://schemas.microsoft.com/office/drawing/2014/main" id="{28769093-B189-284C-9AD8-B5816B16BE03}"/>
              </a:ext>
            </a:extLst>
          </p:cNvPr>
          <p:cNvSpPr>
            <a:spLocks noGrp="1"/>
          </p:cNvSpPr>
          <p:nvPr>
            <p:ph idx="1"/>
          </p:nvPr>
        </p:nvSpPr>
        <p:spPr>
          <a:xfrm>
            <a:off x="613347" y="1690688"/>
            <a:ext cx="11168922" cy="4934964"/>
          </a:xfrm>
        </p:spPr>
        <p:txBody>
          <a:bodyPr>
            <a:normAutofit fontScale="77500" lnSpcReduction="20000"/>
          </a:bodyPr>
          <a:lstStyle/>
          <a:p>
            <a:pPr marL="0" indent="0">
              <a:buNone/>
            </a:pPr>
            <a:r>
              <a:rPr lang="en-US" dirty="0"/>
              <a:t>Assesses the probability of A, given the prior existence of B</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P(A |B) is the probability of the posterior distribution (what we need to find)</a:t>
            </a:r>
          </a:p>
          <a:p>
            <a:pPr marL="457200" lvl="1" indent="0">
              <a:buNone/>
            </a:pPr>
            <a:r>
              <a:rPr lang="en-US" i="1" dirty="0"/>
              <a:t>(The probability of the ‘true’ height distribution, given our sample height distribution)</a:t>
            </a:r>
          </a:p>
          <a:p>
            <a:pPr marL="0" indent="0">
              <a:buNone/>
            </a:pPr>
            <a:r>
              <a:rPr lang="en-US" dirty="0"/>
              <a:t>P(A) is the probability of the prior distribution – the certainty of our beliefs prior to seeing any data</a:t>
            </a:r>
          </a:p>
          <a:p>
            <a:pPr marL="457200" lvl="1" indent="0">
              <a:buNone/>
            </a:pPr>
            <a:r>
              <a:rPr lang="en-US" i="1" dirty="0"/>
              <a:t>(How certain we are about our understanding of the ‘true’ height distribution?)</a:t>
            </a:r>
          </a:p>
          <a:p>
            <a:pPr marL="0" indent="0">
              <a:buNone/>
            </a:pPr>
            <a:r>
              <a:rPr lang="en-US" dirty="0"/>
              <a:t>P(B) is the probability of the observed data, ignoring any prior expectation (often ignored or treated as a normalizing parameter)</a:t>
            </a:r>
          </a:p>
          <a:p>
            <a:pPr marL="457200" lvl="1" indent="0">
              <a:buNone/>
            </a:pPr>
            <a:r>
              <a:rPr lang="en-US" i="1" dirty="0"/>
              <a:t>(How certain are we that our sample distribution is true?)</a:t>
            </a:r>
          </a:p>
          <a:p>
            <a:pPr marL="0" indent="0">
              <a:buNone/>
            </a:pPr>
            <a:r>
              <a:rPr lang="en-US" dirty="0"/>
              <a:t>P(B |A) is the likelihood distribution – our understanding of the observed data, given our beliefs</a:t>
            </a:r>
          </a:p>
          <a:p>
            <a:pPr marL="457200" lvl="1" indent="0">
              <a:buNone/>
            </a:pPr>
            <a:r>
              <a:rPr lang="en-US" i="1" dirty="0"/>
              <a:t>(How likely is the sample height distribution, given our understanding of the ‘true’ height distribution?)</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164BF3BC-71B3-1E4A-B0B9-AD7A839F4C11}"/>
              </a:ext>
            </a:extLst>
          </p:cNvPr>
          <p:cNvPicPr>
            <a:picLocks noChangeAspect="1"/>
          </p:cNvPicPr>
          <p:nvPr/>
        </p:nvPicPr>
        <p:blipFill>
          <a:blip r:embed="rId3"/>
          <a:stretch>
            <a:fillRect/>
          </a:stretch>
        </p:blipFill>
        <p:spPr>
          <a:xfrm>
            <a:off x="3165839" y="2439754"/>
            <a:ext cx="3911600" cy="749300"/>
          </a:xfrm>
          <a:prstGeom prst="rect">
            <a:avLst/>
          </a:prstGeom>
        </p:spPr>
      </p:pic>
    </p:spTree>
    <p:extLst>
      <p:ext uri="{BB962C8B-B14F-4D97-AF65-F5344CB8AC3E}">
        <p14:creationId xmlns:p14="http://schemas.microsoft.com/office/powerpoint/2010/main" val="416463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1567-404D-F543-98D9-30F17D853828}"/>
              </a:ext>
            </a:extLst>
          </p:cNvPr>
          <p:cNvSpPr>
            <a:spLocks noGrp="1"/>
          </p:cNvSpPr>
          <p:nvPr>
            <p:ph type="title"/>
          </p:nvPr>
        </p:nvSpPr>
        <p:spPr>
          <a:xfrm>
            <a:off x="314793" y="365125"/>
            <a:ext cx="4931764" cy="5136265"/>
          </a:xfrm>
        </p:spPr>
        <p:txBody>
          <a:bodyPr/>
          <a:lstStyle/>
          <a:p>
            <a:r>
              <a:rPr lang="en-US" dirty="0"/>
              <a:t>Bayesian example</a:t>
            </a:r>
            <a:br>
              <a:rPr lang="en-US" dirty="0"/>
            </a:br>
            <a:br>
              <a:rPr lang="en-US" dirty="0"/>
            </a:br>
            <a:br>
              <a:rPr lang="en-US" dirty="0"/>
            </a:br>
            <a:r>
              <a:rPr lang="en-US" dirty="0"/>
              <a:t>P(A|B)~P(B|A)*P(A)</a:t>
            </a:r>
          </a:p>
        </p:txBody>
      </p:sp>
      <p:sp>
        <p:nvSpPr>
          <p:cNvPr id="5" name="Rectangle 4">
            <a:extLst>
              <a:ext uri="{FF2B5EF4-FFF2-40B4-BE49-F238E27FC236}">
                <a16:creationId xmlns:a16="http://schemas.microsoft.com/office/drawing/2014/main" id="{A3C6C87A-2D69-0E41-AA59-4CC2C80CDC1D}"/>
              </a:ext>
            </a:extLst>
          </p:cNvPr>
          <p:cNvSpPr/>
          <p:nvPr/>
        </p:nvSpPr>
        <p:spPr>
          <a:xfrm>
            <a:off x="199869" y="5923986"/>
            <a:ext cx="6096000" cy="646331"/>
          </a:xfrm>
          <a:prstGeom prst="rect">
            <a:avLst/>
          </a:prstGeom>
        </p:spPr>
        <p:txBody>
          <a:bodyPr>
            <a:spAutoFit/>
          </a:bodyPr>
          <a:lstStyle/>
          <a:p>
            <a:r>
              <a:rPr lang="en-AU" dirty="0">
                <a:hlinkClick r:id="rId3"/>
              </a:rPr>
              <a:t>https://towardsdatascience.com/a-zero-math-introduction-to-markov-chain-monte-carlo-methods-dcba889e0c50</a:t>
            </a:r>
            <a:endParaRPr lang="en-US" dirty="0"/>
          </a:p>
        </p:txBody>
      </p:sp>
      <p:pic>
        <p:nvPicPr>
          <p:cNvPr id="6" name="Picture 5">
            <a:extLst>
              <a:ext uri="{FF2B5EF4-FFF2-40B4-BE49-F238E27FC236}">
                <a16:creationId xmlns:a16="http://schemas.microsoft.com/office/drawing/2014/main" id="{14203A61-CE12-F844-B632-70902C01FFBC}"/>
              </a:ext>
            </a:extLst>
          </p:cNvPr>
          <p:cNvPicPr>
            <a:picLocks noChangeAspect="1"/>
          </p:cNvPicPr>
          <p:nvPr/>
        </p:nvPicPr>
        <p:blipFill>
          <a:blip r:embed="rId4"/>
          <a:stretch>
            <a:fillRect/>
          </a:stretch>
        </p:blipFill>
        <p:spPr>
          <a:xfrm>
            <a:off x="5600388" y="824459"/>
            <a:ext cx="5846163" cy="4676931"/>
          </a:xfrm>
          <a:prstGeom prst="rect">
            <a:avLst/>
          </a:prstGeom>
        </p:spPr>
      </p:pic>
    </p:spTree>
    <p:extLst>
      <p:ext uri="{BB962C8B-B14F-4D97-AF65-F5344CB8AC3E}">
        <p14:creationId xmlns:p14="http://schemas.microsoft.com/office/powerpoint/2010/main" val="61068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E3FD-1858-3742-8443-702C103858D2}"/>
              </a:ext>
            </a:extLst>
          </p:cNvPr>
          <p:cNvSpPr>
            <a:spLocks noGrp="1"/>
          </p:cNvSpPr>
          <p:nvPr>
            <p:ph type="title"/>
          </p:nvPr>
        </p:nvSpPr>
        <p:spPr/>
        <p:txBody>
          <a:bodyPr/>
          <a:lstStyle/>
          <a:p>
            <a:r>
              <a:rPr lang="en-US" dirty="0"/>
              <a:t>Application to </a:t>
            </a:r>
            <a:r>
              <a:rPr lang="en-US" dirty="0" err="1"/>
              <a:t>BayesR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F311DC-A8DA-D442-BEA5-A1D2CD57C9B3}"/>
                  </a:ext>
                </a:extLst>
              </p:cNvPr>
              <p:cNvSpPr>
                <a:spLocks noGrp="1"/>
              </p:cNvSpPr>
              <p:nvPr>
                <p:ph idx="1"/>
              </p:nvPr>
            </p:nvSpPr>
            <p:spPr/>
            <p:txBody>
              <a:bodyPr/>
              <a:lstStyle/>
              <a:p>
                <a:pPr lvl="1"/>
                <a:r>
                  <a:rPr lang="en-US" dirty="0"/>
                  <a:t>For each SNP, the prior is a mixture of alternative distributions.</a:t>
                </a:r>
              </a:p>
              <a:p>
                <a:pPr lvl="1"/>
                <a:r>
                  <a:rPr lang="en-US" dirty="0"/>
                  <a:t>All effect sizes will fall into one of 4 possible distributions.</a:t>
                </a:r>
              </a:p>
              <a:p>
                <a:pPr lvl="1"/>
                <a:r>
                  <a:rPr lang="en-US" dirty="0"/>
                  <a:t>The sum of the probabilities of the 4 distributions is 1.</a:t>
                </a:r>
              </a:p>
              <a:p>
                <a:pPr lvl="1"/>
                <a:r>
                  <a:rPr lang="en-US" dirty="0"/>
                  <a:t>For SBayesR, each distribution has mean of 0 and the variance is some product of a constant,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𝜎</m:t>
                        </m:r>
                      </m:e>
                      <m:sub>
                        <m:r>
                          <a:rPr lang="en-US" i="1" smtClean="0">
                            <a:latin typeface="Cambria Math" panose="02040503050406030204" pitchFamily="18" charset="0"/>
                            <a:ea typeface="Cambria Math" panose="02040503050406030204" pitchFamily="18" charset="0"/>
                          </a:rPr>
                          <m:t>𝛽</m:t>
                        </m:r>
                      </m:sub>
                      <m:sup>
                        <m:r>
                          <a:rPr lang="en-AU" b="0" i="1" smtClean="0">
                            <a:latin typeface="Cambria Math" panose="02040503050406030204" pitchFamily="18" charset="0"/>
                          </a:rPr>
                          <m:t>2</m:t>
                        </m:r>
                      </m:sup>
                    </m:sSubSup>
                  </m:oMath>
                </a14:m>
                <a:r>
                  <a:rPr lang="en-US" baseline="-25000" dirty="0"/>
                  <a:t> </a:t>
                </a:r>
                <a:r>
                  <a:rPr lang="en-US" dirty="0"/>
                  <a:t>,  and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AU" b="0" i="1" smtClean="0">
                        <a:latin typeface="Cambria Math" panose="02040503050406030204" pitchFamily="18" charset="0"/>
                        <a:ea typeface="Cambria Math" panose="02040503050406030204" pitchFamily="18" charset="0"/>
                      </a:rPr>
                      <m:t> </m:t>
                    </m:r>
                  </m:oMath>
                </a14:m>
                <a:r>
                  <a:rPr lang="en-US" dirty="0"/>
                  <a:t>(differs from the original </a:t>
                </a:r>
                <a:r>
                  <a:rPr lang="en-US" dirty="0" err="1"/>
                  <a:t>BayesR</a:t>
                </a:r>
                <a:r>
                  <a:rPr lang="en-US" dirty="0"/>
                  <a:t> model which used genetic variance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AU" b="0" i="1" smtClean="0">
                            <a:latin typeface="Cambria Math" panose="02040503050406030204" pitchFamily="18" charset="0"/>
                            <a:ea typeface="Cambria Math" panose="02040503050406030204" pitchFamily="18" charset="0"/>
                          </a:rPr>
                          <m:t>𝑔</m:t>
                        </m:r>
                      </m:sub>
                      <m:sup>
                        <m:r>
                          <a:rPr lang="en-AU" i="1">
                            <a:latin typeface="Cambria Math" panose="02040503050406030204" pitchFamily="18" charset="0"/>
                          </a:rPr>
                          <m:t>2</m:t>
                        </m:r>
                      </m:sup>
                    </m:sSubSup>
                  </m:oMath>
                </a14:m>
                <a:r>
                  <a:rPr lang="en-US" baseline="-25000" dirty="0"/>
                  <a:t> </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DFF311DC-A8DA-D442-BEA5-A1D2CD57C9B3}"/>
                  </a:ext>
                </a:extLst>
              </p:cNvPr>
              <p:cNvSpPr>
                <a:spLocks noGrp="1" noRot="1" noChangeAspect="1" noMove="1" noResize="1" noEditPoints="1" noAdjustHandles="1" noChangeArrowheads="1" noChangeShapeType="1" noTextEdit="1"/>
              </p:cNvSpPr>
              <p:nvPr>
                <p:ph idx="1"/>
              </p:nvPr>
            </p:nvSpPr>
            <p:spPr>
              <a:blipFill>
                <a:blip r:embed="rId3"/>
                <a:stretch>
                  <a:fillRect t="-2047"/>
                </a:stretch>
              </a:blipFill>
            </p:spPr>
            <p:txBody>
              <a:bodyPr/>
              <a:lstStyle/>
              <a:p>
                <a:r>
                  <a:rPr lang="en-US">
                    <a:noFill/>
                  </a:rPr>
                  <a:t> </a:t>
                </a:r>
              </a:p>
            </p:txBody>
          </p:sp>
        </mc:Fallback>
      </mc:AlternateContent>
    </p:spTree>
    <p:extLst>
      <p:ext uri="{BB962C8B-B14F-4D97-AF65-F5344CB8AC3E}">
        <p14:creationId xmlns:p14="http://schemas.microsoft.com/office/powerpoint/2010/main" val="168667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6D15-906A-F742-92E8-7878E0397C81}"/>
              </a:ext>
            </a:extLst>
          </p:cNvPr>
          <p:cNvSpPr>
            <a:spLocks noGrp="1"/>
          </p:cNvSpPr>
          <p:nvPr>
            <p:ph type="title"/>
          </p:nvPr>
        </p:nvSpPr>
        <p:spPr/>
        <p:txBody>
          <a:bodyPr/>
          <a:lstStyle/>
          <a:p>
            <a:r>
              <a:rPr lang="en-US" dirty="0"/>
              <a:t>Assumed prior distributions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FF5372-ECBF-F64B-B33F-62E040C5E879}"/>
                  </a:ext>
                </a:extLst>
              </p:cNvPr>
              <p:cNvSpPr>
                <a:spLocks noGrp="1"/>
              </p:cNvSpPr>
              <p:nvPr>
                <p:ph idx="1"/>
              </p:nvPr>
            </p:nvSpPr>
            <p:spPr>
              <a:xfrm>
                <a:off x="838200" y="1349115"/>
                <a:ext cx="10515600" cy="4827848"/>
              </a:xfrm>
            </p:spPr>
            <p:txBody>
              <a:bodyPr>
                <a:normAutofit fontScale="85000" lnSpcReduction="20000"/>
              </a:bodyPr>
              <a:lstStyle/>
              <a:p>
                <a:r>
                  <a:rPr lang="en-US" dirty="0"/>
                  <a:t>Probability of each distribution is π</a:t>
                </a:r>
                <a:r>
                  <a:rPr lang="en-US" baseline="-25000" dirty="0"/>
                  <a:t>1</a:t>
                </a:r>
                <a:r>
                  <a:rPr lang="en-US" dirty="0"/>
                  <a:t>, π</a:t>
                </a:r>
                <a:r>
                  <a:rPr lang="en-US" baseline="-25000" dirty="0"/>
                  <a:t>2</a:t>
                </a:r>
                <a:r>
                  <a:rPr lang="en-US" dirty="0"/>
                  <a:t>, π</a:t>
                </a:r>
                <a:r>
                  <a:rPr lang="en-US" baseline="-25000" dirty="0"/>
                  <a:t>3</a:t>
                </a:r>
                <a:r>
                  <a:rPr lang="en-US" dirty="0"/>
                  <a:t>, π</a:t>
                </a:r>
                <a:r>
                  <a:rPr lang="en-US" baseline="-25000" dirty="0"/>
                  <a:t>4</a:t>
                </a:r>
              </a:p>
              <a:p>
                <a:r>
                  <a:rPr lang="en-US" dirty="0"/>
                  <a:t>Variance of the 4 distributions are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AU" i="1">
                            <a:latin typeface="Cambria Math" panose="02040503050406030204" pitchFamily="18" charset="0"/>
                            <a:ea typeface="Cambria Math" panose="02040503050406030204" pitchFamily="18" charset="0"/>
                          </a:rPr>
                          <m:t>1</m:t>
                        </m:r>
                      </m:sub>
                      <m:sup>
                        <m:r>
                          <a:rPr lang="en-AU" i="1">
                            <a:latin typeface="Cambria Math" panose="02040503050406030204" pitchFamily="18" charset="0"/>
                          </a:rPr>
                          <m:t>2</m:t>
                        </m:r>
                      </m:sup>
                    </m:sSubSup>
                  </m:oMath>
                </a14:m>
                <a:r>
                  <a:rPr lang="en-US" dirty="0"/>
                  <a:t> ,</a:t>
                </a:r>
                <a:r>
                  <a:rPr lang="en-US" baseline="30000"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AU" b="0" i="1" smtClean="0">
                            <a:latin typeface="Cambria Math" panose="02040503050406030204" pitchFamily="18" charset="0"/>
                            <a:ea typeface="Cambria Math" panose="02040503050406030204" pitchFamily="18" charset="0"/>
                          </a:rPr>
                          <m:t>2</m:t>
                        </m:r>
                      </m:sub>
                      <m:sup>
                        <m:r>
                          <a:rPr lang="en-AU" i="1">
                            <a:latin typeface="Cambria Math" panose="02040503050406030204" pitchFamily="18" charset="0"/>
                          </a:rPr>
                          <m:t>2</m:t>
                        </m:r>
                      </m:sup>
                    </m:sSubSup>
                  </m:oMath>
                </a14:m>
                <a:r>
                  <a:rPr lang="en-US" dirty="0"/>
                  <a:t> ,</a:t>
                </a:r>
                <a:r>
                  <a:rPr lang="en-US" baseline="30000"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AU" b="0" i="1" smtClean="0">
                            <a:latin typeface="Cambria Math" panose="02040503050406030204" pitchFamily="18" charset="0"/>
                            <a:ea typeface="Cambria Math" panose="02040503050406030204" pitchFamily="18" charset="0"/>
                          </a:rPr>
                          <m:t>3</m:t>
                        </m:r>
                      </m:sub>
                      <m:sup>
                        <m:r>
                          <a:rPr lang="en-AU" i="1">
                            <a:latin typeface="Cambria Math" panose="02040503050406030204" pitchFamily="18" charset="0"/>
                          </a:rPr>
                          <m:t>2</m:t>
                        </m:r>
                      </m:sup>
                    </m:sSubSup>
                  </m:oMath>
                </a14:m>
                <a:r>
                  <a:rPr lang="en-US" dirty="0"/>
                  <a:t> ,</a:t>
                </a:r>
                <a:r>
                  <a:rPr lang="en-US" baseline="30000"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AU" b="0" i="1" smtClean="0">
                            <a:latin typeface="Cambria Math" panose="02040503050406030204" pitchFamily="18" charset="0"/>
                            <a:ea typeface="Cambria Math" panose="02040503050406030204" pitchFamily="18" charset="0"/>
                          </a:rPr>
                          <m:t>4</m:t>
                        </m:r>
                      </m:sub>
                      <m:sup>
                        <m:r>
                          <a:rPr lang="en-AU" i="1">
                            <a:latin typeface="Cambria Math" panose="02040503050406030204" pitchFamily="18" charset="0"/>
                          </a:rPr>
                          <m:t>2</m:t>
                        </m:r>
                      </m:sup>
                    </m:sSubSup>
                  </m:oMath>
                </a14:m>
                <a:r>
                  <a:rPr lang="en-US" dirty="0"/>
                  <a:t> </a:t>
                </a:r>
                <a:endParaRPr lang="en-US" baseline="-25000" dirty="0"/>
              </a:p>
              <a:p>
                <a:r>
                  <a:rPr lang="en-US" dirty="0"/>
                  <a:t>For summary statistics (SBayesR):</a:t>
                </a:r>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AU" b="0" i="1" smtClean="0">
                            <a:latin typeface="Cambria Math" panose="02040503050406030204" pitchFamily="18" charset="0"/>
                            <a:ea typeface="Cambria Math" panose="02040503050406030204" pitchFamily="18" charset="0"/>
                          </a:rPr>
                          <m:t>1</m:t>
                        </m:r>
                      </m:sub>
                      <m:sup>
                        <m:r>
                          <a:rPr lang="en-AU" i="1">
                            <a:latin typeface="Cambria Math" panose="02040503050406030204" pitchFamily="18" charset="0"/>
                          </a:rPr>
                          <m:t>2</m:t>
                        </m:r>
                      </m:sup>
                    </m:sSubSup>
                  </m:oMath>
                </a14:m>
                <a:r>
                  <a:rPr lang="en-US" dirty="0"/>
                  <a:t> = 0 *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𝛽</m:t>
                        </m:r>
                      </m:sub>
                      <m:sup>
                        <m:r>
                          <a:rPr lang="en-AU" i="1">
                            <a:latin typeface="Cambria Math" panose="02040503050406030204" pitchFamily="18" charset="0"/>
                          </a:rPr>
                          <m:t>2</m:t>
                        </m:r>
                      </m:sup>
                    </m:sSubSup>
                  </m:oMath>
                </a14:m>
                <a:endParaRPr lang="en-US" baseline="-25000" dirty="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AU" b="0" i="1" smtClean="0">
                            <a:latin typeface="Cambria Math" panose="02040503050406030204" pitchFamily="18" charset="0"/>
                            <a:ea typeface="Cambria Math" panose="02040503050406030204" pitchFamily="18" charset="0"/>
                          </a:rPr>
                          <m:t>2</m:t>
                        </m:r>
                      </m:sub>
                      <m:sup>
                        <m:r>
                          <a:rPr lang="en-AU" i="1">
                            <a:latin typeface="Cambria Math" panose="02040503050406030204" pitchFamily="18" charset="0"/>
                          </a:rPr>
                          <m:t>2</m:t>
                        </m:r>
                      </m:sup>
                    </m:sSubSup>
                  </m:oMath>
                </a14:m>
                <a:r>
                  <a:rPr lang="en-US" dirty="0"/>
                  <a:t> = 0.01 *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𝛽</m:t>
                        </m:r>
                      </m:sub>
                      <m:sup>
                        <m:r>
                          <a:rPr lang="en-AU" i="1">
                            <a:latin typeface="Cambria Math" panose="02040503050406030204" pitchFamily="18" charset="0"/>
                          </a:rPr>
                          <m:t>2</m:t>
                        </m:r>
                      </m:sup>
                    </m:sSubSup>
                  </m:oMath>
                </a14:m>
                <a:endParaRPr lang="en-US" baseline="-25000" dirty="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AU" b="0" i="1" smtClean="0">
                            <a:latin typeface="Cambria Math" panose="02040503050406030204" pitchFamily="18" charset="0"/>
                            <a:ea typeface="Cambria Math" panose="02040503050406030204" pitchFamily="18" charset="0"/>
                          </a:rPr>
                          <m:t>3</m:t>
                        </m:r>
                      </m:sub>
                      <m:sup>
                        <m:r>
                          <a:rPr lang="en-AU" i="1">
                            <a:latin typeface="Cambria Math" panose="02040503050406030204" pitchFamily="18" charset="0"/>
                          </a:rPr>
                          <m:t>2</m:t>
                        </m:r>
                      </m:sup>
                    </m:sSubSup>
                  </m:oMath>
                </a14:m>
                <a:r>
                  <a:rPr lang="en-US" dirty="0"/>
                  <a:t> = 0.1 *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𝛽</m:t>
                        </m:r>
                      </m:sub>
                      <m:sup>
                        <m:r>
                          <a:rPr lang="en-AU" i="1">
                            <a:latin typeface="Cambria Math" panose="02040503050406030204" pitchFamily="18" charset="0"/>
                          </a:rPr>
                          <m:t>2</m:t>
                        </m:r>
                      </m:sup>
                    </m:sSubSup>
                  </m:oMath>
                </a14:m>
                <a:endParaRPr lang="en-US" baseline="-25000" dirty="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AU" b="0" i="1" smtClean="0">
                            <a:latin typeface="Cambria Math" panose="02040503050406030204" pitchFamily="18" charset="0"/>
                            <a:ea typeface="Cambria Math" panose="02040503050406030204" pitchFamily="18" charset="0"/>
                          </a:rPr>
                          <m:t>4</m:t>
                        </m:r>
                      </m:sub>
                      <m:sup>
                        <m:r>
                          <a:rPr lang="en-AU" i="1">
                            <a:latin typeface="Cambria Math" panose="02040503050406030204" pitchFamily="18" charset="0"/>
                          </a:rPr>
                          <m:t>2</m:t>
                        </m:r>
                      </m:sup>
                    </m:sSubSup>
                    <m:r>
                      <a:rPr lang="en-AU" i="1">
                        <a:latin typeface="Cambria Math" panose="02040503050406030204" pitchFamily="18" charset="0"/>
                      </a:rPr>
                      <m:t> </m:t>
                    </m:r>
                  </m:oMath>
                </a14:m>
                <a:r>
                  <a:rPr lang="en-US" dirty="0"/>
                  <a:t>= 1 *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𝛽</m:t>
                        </m:r>
                      </m:sub>
                      <m:sup>
                        <m:r>
                          <a:rPr lang="en-AU" i="1">
                            <a:latin typeface="Cambria Math" panose="02040503050406030204" pitchFamily="18" charset="0"/>
                          </a:rPr>
                          <m:t>2</m:t>
                        </m:r>
                      </m:sup>
                    </m:sSubSup>
                  </m:oMath>
                </a14:m>
                <a:endParaRPr lang="en-US" baseline="-25000" dirty="0"/>
              </a:p>
              <a:p>
                <a:r>
                  <a:rPr lang="en-US" dirty="0"/>
                  <a:t>P(β</a:t>
                </a:r>
                <a:r>
                  <a:rPr lang="en-US" baseline="-25000" dirty="0"/>
                  <a:t>j</a:t>
                </a:r>
                <a:r>
                  <a:rPr lang="en-US" dirty="0"/>
                  <a:t>|π,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𝛽</m:t>
                        </m:r>
                      </m:sub>
                      <m:sup>
                        <m:r>
                          <a:rPr lang="en-AU" i="1">
                            <a:latin typeface="Cambria Math" panose="02040503050406030204" pitchFamily="18" charset="0"/>
                          </a:rPr>
                          <m:t>2</m:t>
                        </m:r>
                      </m:sup>
                    </m:sSubSup>
                  </m:oMath>
                </a14:m>
                <a:r>
                  <a:rPr lang="en-US" dirty="0"/>
                  <a:t>) = π</a:t>
                </a:r>
                <a:r>
                  <a:rPr lang="en-US" baseline="-25000" dirty="0"/>
                  <a:t>1</a:t>
                </a:r>
                <a:r>
                  <a:rPr lang="en-US" dirty="0"/>
                  <a:t>*N(0, 0*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𝛽</m:t>
                        </m:r>
                      </m:sub>
                      <m:sup>
                        <m:r>
                          <a:rPr lang="en-AU" i="1">
                            <a:latin typeface="Cambria Math" panose="02040503050406030204" pitchFamily="18" charset="0"/>
                          </a:rPr>
                          <m:t>2</m:t>
                        </m:r>
                      </m:sup>
                    </m:sSubSup>
                  </m:oMath>
                </a14:m>
                <a:r>
                  <a:rPr lang="en-US" dirty="0"/>
                  <a:t>) </a:t>
                </a:r>
              </a:p>
              <a:p>
                <a:pPr marL="0" indent="0">
                  <a:buNone/>
                </a:pPr>
                <a:r>
                  <a:rPr lang="en-US" dirty="0"/>
                  <a:t>			+ π</a:t>
                </a:r>
                <a:r>
                  <a:rPr lang="en-US" baseline="-25000" dirty="0"/>
                  <a:t>2</a:t>
                </a:r>
                <a:r>
                  <a:rPr lang="en-US" dirty="0"/>
                  <a:t>*N(0, 0.01 *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𝛽</m:t>
                        </m:r>
                      </m:sub>
                      <m:sup>
                        <m:r>
                          <a:rPr lang="en-AU" i="1">
                            <a:latin typeface="Cambria Math" panose="02040503050406030204" pitchFamily="18" charset="0"/>
                          </a:rPr>
                          <m:t>2</m:t>
                        </m:r>
                      </m:sup>
                    </m:sSubSup>
                  </m:oMath>
                </a14:m>
                <a:r>
                  <a:rPr lang="en-US" dirty="0"/>
                  <a:t>) </a:t>
                </a:r>
              </a:p>
              <a:p>
                <a:pPr marL="0" indent="0">
                  <a:buNone/>
                </a:pPr>
                <a:r>
                  <a:rPr lang="en-US" dirty="0"/>
                  <a:t>			+ π</a:t>
                </a:r>
                <a:r>
                  <a:rPr lang="en-US" baseline="-25000" dirty="0"/>
                  <a:t>3</a:t>
                </a:r>
                <a:r>
                  <a:rPr lang="en-US" dirty="0"/>
                  <a:t>*N(0, 0.1 *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𝛽</m:t>
                        </m:r>
                      </m:sub>
                      <m:sup>
                        <m:r>
                          <a:rPr lang="en-AU" i="1">
                            <a:latin typeface="Cambria Math" panose="02040503050406030204" pitchFamily="18" charset="0"/>
                          </a:rPr>
                          <m:t>2</m:t>
                        </m:r>
                      </m:sup>
                    </m:sSubSup>
                  </m:oMath>
                </a14:m>
                <a:r>
                  <a:rPr lang="en-US" dirty="0"/>
                  <a:t>) </a:t>
                </a:r>
              </a:p>
              <a:p>
                <a:pPr marL="0" indent="0">
                  <a:buNone/>
                </a:pPr>
                <a:r>
                  <a:rPr lang="en-US" dirty="0"/>
                  <a:t>			+ π</a:t>
                </a:r>
                <a:r>
                  <a:rPr lang="en-US" baseline="-25000" dirty="0"/>
                  <a:t>4</a:t>
                </a:r>
                <a:r>
                  <a:rPr lang="en-US" dirty="0"/>
                  <a:t>*N(0, 1 *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𝛽</m:t>
                        </m:r>
                      </m:sub>
                      <m:sup>
                        <m:r>
                          <a:rPr lang="en-AU" i="1">
                            <a:latin typeface="Cambria Math" panose="02040503050406030204" pitchFamily="18" charset="0"/>
                          </a:rPr>
                          <m:t>2</m:t>
                        </m:r>
                      </m:sup>
                    </m:sSubSup>
                  </m:oMath>
                </a14:m>
                <a:r>
                  <a:rPr lang="en-US" dirty="0"/>
                  <a:t>)</a:t>
                </a:r>
              </a:p>
              <a:p>
                <a:r>
                  <a:rPr lang="en-US" dirty="0"/>
                  <a:t>Gibbs sampling used to estimate all unknown parameters: π’, β’, σ</a:t>
                </a:r>
                <a:r>
                  <a:rPr lang="en-US" baseline="30000" dirty="0"/>
                  <a:t>2</a:t>
                </a:r>
                <a:r>
                  <a:rPr lang="en-US" baseline="-25000" dirty="0"/>
                  <a:t>β</a:t>
                </a:r>
                <a:r>
                  <a:rPr lang="en-US" dirty="0"/>
                  <a:t>, σ</a:t>
                </a:r>
                <a:r>
                  <a:rPr lang="en-US" baseline="30000" dirty="0"/>
                  <a:t>2</a:t>
                </a:r>
                <a:r>
                  <a:rPr lang="en-US" baseline="-25000" dirty="0"/>
                  <a:t>e</a:t>
                </a:r>
              </a:p>
            </p:txBody>
          </p:sp>
        </mc:Choice>
        <mc:Fallback xmlns="">
          <p:sp>
            <p:nvSpPr>
              <p:cNvPr id="3" name="Content Placeholder 2">
                <a:extLst>
                  <a:ext uri="{FF2B5EF4-FFF2-40B4-BE49-F238E27FC236}">
                    <a16:creationId xmlns:a16="http://schemas.microsoft.com/office/drawing/2014/main" id="{D9FF5372-ECBF-F64B-B33F-62E040C5E879}"/>
                  </a:ext>
                </a:extLst>
              </p:cNvPr>
              <p:cNvSpPr>
                <a:spLocks noGrp="1" noRot="1" noChangeAspect="1" noMove="1" noResize="1" noEditPoints="1" noAdjustHandles="1" noChangeArrowheads="1" noChangeShapeType="1" noTextEdit="1"/>
              </p:cNvSpPr>
              <p:nvPr>
                <p:ph idx="1"/>
              </p:nvPr>
            </p:nvSpPr>
            <p:spPr>
              <a:xfrm>
                <a:off x="838200" y="1349115"/>
                <a:ext cx="10515600" cy="4827848"/>
              </a:xfrm>
              <a:blipFill>
                <a:blip r:embed="rId3"/>
                <a:stretch>
                  <a:fillRect l="-724" t="-2625"/>
                </a:stretch>
              </a:blipFill>
            </p:spPr>
            <p:txBody>
              <a:bodyPr/>
              <a:lstStyle/>
              <a:p>
                <a:r>
                  <a:rPr lang="en-US">
                    <a:noFill/>
                  </a:rPr>
                  <a:t> </a:t>
                </a:r>
              </a:p>
            </p:txBody>
          </p:sp>
        </mc:Fallback>
      </mc:AlternateContent>
    </p:spTree>
    <p:extLst>
      <p:ext uri="{BB962C8B-B14F-4D97-AF65-F5344CB8AC3E}">
        <p14:creationId xmlns:p14="http://schemas.microsoft.com/office/powerpoint/2010/main" val="341357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4A49-BB75-6F43-BE28-88B3B59D8FF0}"/>
              </a:ext>
            </a:extLst>
          </p:cNvPr>
          <p:cNvSpPr>
            <a:spLocks noGrp="1"/>
          </p:cNvSpPr>
          <p:nvPr>
            <p:ph type="title"/>
          </p:nvPr>
        </p:nvSpPr>
        <p:spPr/>
        <p:txBody>
          <a:bodyPr/>
          <a:lstStyle/>
          <a:p>
            <a:r>
              <a:rPr lang="en-US" dirty="0"/>
              <a:t>Gibbs sampling</a:t>
            </a:r>
          </a:p>
        </p:txBody>
      </p:sp>
      <p:sp>
        <p:nvSpPr>
          <p:cNvPr id="3" name="Content Placeholder 2">
            <a:extLst>
              <a:ext uri="{FF2B5EF4-FFF2-40B4-BE49-F238E27FC236}">
                <a16:creationId xmlns:a16="http://schemas.microsoft.com/office/drawing/2014/main" id="{2AF91F67-48A9-E444-8495-C8AD1B7129A1}"/>
              </a:ext>
            </a:extLst>
          </p:cNvPr>
          <p:cNvSpPr>
            <a:spLocks noGrp="1"/>
          </p:cNvSpPr>
          <p:nvPr>
            <p:ph idx="1"/>
          </p:nvPr>
        </p:nvSpPr>
        <p:spPr/>
        <p:txBody>
          <a:bodyPr>
            <a:normAutofit fontScale="92500" lnSpcReduction="20000"/>
          </a:bodyPr>
          <a:lstStyle/>
          <a:p>
            <a:r>
              <a:rPr lang="en-US" dirty="0"/>
              <a:t>An instance of MCMC (Markov Chain Monte Carlo)</a:t>
            </a:r>
          </a:p>
          <a:p>
            <a:r>
              <a:rPr lang="en-US" dirty="0"/>
              <a:t>MCMC methods are used to approximate the posterior distribution of a parameter of interest by random sampling in a probabilistic space</a:t>
            </a:r>
          </a:p>
          <a:p>
            <a:r>
              <a:rPr lang="en-US" dirty="0"/>
              <a:t>Random sampling –values for parameter(s) chosen from range of posterior distribution (this is the Monte Carlo part)</a:t>
            </a:r>
          </a:p>
          <a:p>
            <a:r>
              <a:rPr lang="en-US" dirty="0"/>
              <a:t>Probability of these parameter(s) then computed according to rules of the posterior distribution – build up a chain of probabilities (this is the Markov Chain part)</a:t>
            </a:r>
          </a:p>
          <a:p>
            <a:r>
              <a:rPr lang="en-US" dirty="0"/>
              <a:t>Thousands of iterations</a:t>
            </a:r>
          </a:p>
          <a:p>
            <a:r>
              <a:rPr lang="en-US" dirty="0"/>
              <a:t>Looking for convergence – in distributions, not into a point(s), which means entering a region of high probability and a stationary distribution of probabilities</a:t>
            </a:r>
          </a:p>
        </p:txBody>
      </p:sp>
    </p:spTree>
    <p:extLst>
      <p:ext uri="{BB962C8B-B14F-4D97-AF65-F5344CB8AC3E}">
        <p14:creationId xmlns:p14="http://schemas.microsoft.com/office/powerpoint/2010/main" val="2636605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6263</TotalTime>
  <Words>3580</Words>
  <Application>Microsoft Macintosh PowerPoint</Application>
  <PresentationFormat>Widescreen</PresentationFormat>
  <Paragraphs>422</Paragraphs>
  <Slides>34</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 Unicode MS</vt:lpstr>
      <vt:lpstr>Arial</vt:lpstr>
      <vt:lpstr>Calibri</vt:lpstr>
      <vt:lpstr>Calibri Light</vt:lpstr>
      <vt:lpstr>Cambria Math</vt:lpstr>
      <vt:lpstr>Courier</vt:lpstr>
      <vt:lpstr>Office Theme</vt:lpstr>
      <vt:lpstr>SBayesR SBayesS</vt:lpstr>
      <vt:lpstr>Sbayes S and Sbayes R</vt:lpstr>
      <vt:lpstr>SBayes R</vt:lpstr>
      <vt:lpstr>BayesR: aimed to improve accuracy of effect sizes</vt:lpstr>
      <vt:lpstr>The Bayesian approach</vt:lpstr>
      <vt:lpstr>Bayesian example   P(A|B)~P(B|A)*P(A)</vt:lpstr>
      <vt:lpstr>Application to BayesR</vt:lpstr>
      <vt:lpstr>Assumed prior distributions</vt:lpstr>
      <vt:lpstr>Gibbs sampling</vt:lpstr>
      <vt:lpstr>Gibbs sampling applied to SBayesR</vt:lpstr>
      <vt:lpstr>My summary statistics</vt:lpstr>
      <vt:lpstr>Linkage disequilibrium (LD) correlation matrix</vt:lpstr>
      <vt:lpstr>Job script:</vt:lpstr>
      <vt:lpstr>Output</vt:lpstr>
      <vt:lpstr>Out.snpRes – this is the file that is used with Plink “score” command to create polygenic risk scores</vt:lpstr>
      <vt:lpstr>Comparison of Effect Sizes</vt:lpstr>
      <vt:lpstr>Sbayes S</vt:lpstr>
      <vt:lpstr>Why would we use it?</vt:lpstr>
      <vt:lpstr>S: a measure of the biological fitness of a phenotype</vt:lpstr>
      <vt:lpstr>PowerPoint Presentation</vt:lpstr>
      <vt:lpstr>Polygenicity</vt:lpstr>
      <vt:lpstr>Observed heritability</vt:lpstr>
      <vt:lpstr>Calculating heritability: 3 steps</vt:lpstr>
      <vt:lpstr>The conditional prior for SBayesS</vt:lpstr>
      <vt:lpstr>The script</vt:lpstr>
      <vt:lpstr>What it returns</vt:lpstr>
      <vt:lpstr>PowerPoint Presentation</vt:lpstr>
      <vt:lpstr>Convergence issue</vt:lpstr>
      <vt:lpstr>Comparison effect sizes: original sumstats with SBayes</vt:lpstr>
      <vt:lpstr>PowerPoint Presentation</vt:lpstr>
      <vt:lpstr>PowerPoint Presentation</vt:lpstr>
      <vt:lpstr>Results from 28 UK Biobank traits</vt:lpstr>
      <vt:lpstr>So my final Bayesian analysis of the S value of PPD:</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SBayesS and SBayesR</dc:title>
  <dc:creator>Jacqueline Kiewa</dc:creator>
  <cp:lastModifiedBy>Jacqueline Kiewa</cp:lastModifiedBy>
  <cp:revision>129</cp:revision>
  <cp:lastPrinted>2020-05-03T04:52:44Z</cp:lastPrinted>
  <dcterms:created xsi:type="dcterms:W3CDTF">2020-04-22T00:12:43Z</dcterms:created>
  <dcterms:modified xsi:type="dcterms:W3CDTF">2020-05-11T01:56:18Z</dcterms:modified>
</cp:coreProperties>
</file>