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8"/>
  </p:notesMasterIdLst>
  <p:sldIdLst>
    <p:sldId id="256" r:id="rId2"/>
    <p:sldId id="522" r:id="rId3"/>
    <p:sldId id="613" r:id="rId4"/>
    <p:sldId id="320" r:id="rId5"/>
    <p:sldId id="321" r:id="rId6"/>
    <p:sldId id="322" r:id="rId7"/>
    <p:sldId id="643" r:id="rId8"/>
    <p:sldId id="644" r:id="rId9"/>
    <p:sldId id="645" r:id="rId10"/>
    <p:sldId id="646" r:id="rId11"/>
    <p:sldId id="614" r:id="rId12"/>
    <p:sldId id="323" r:id="rId13"/>
    <p:sldId id="464" r:id="rId14"/>
    <p:sldId id="480" r:id="rId15"/>
    <p:sldId id="482" r:id="rId16"/>
    <p:sldId id="615" r:id="rId17"/>
    <p:sldId id="630" r:id="rId18"/>
    <p:sldId id="631" r:id="rId19"/>
    <p:sldId id="633" r:id="rId20"/>
    <p:sldId id="634" r:id="rId21"/>
    <p:sldId id="635" r:id="rId22"/>
    <p:sldId id="636" r:id="rId23"/>
    <p:sldId id="637" r:id="rId24"/>
    <p:sldId id="638" r:id="rId25"/>
    <p:sldId id="639" r:id="rId26"/>
    <p:sldId id="640" r:id="rId27"/>
    <p:sldId id="641" r:id="rId28"/>
    <p:sldId id="642" r:id="rId29"/>
    <p:sldId id="622" r:id="rId30"/>
    <p:sldId id="623" r:id="rId31"/>
    <p:sldId id="624" r:id="rId32"/>
    <p:sldId id="625" r:id="rId33"/>
    <p:sldId id="626" r:id="rId34"/>
    <p:sldId id="627" r:id="rId35"/>
    <p:sldId id="628" r:id="rId36"/>
    <p:sldId id="629" r:id="rId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9928" autoAdjust="0"/>
    <p:restoredTop sz="84776" autoAdjust="0"/>
  </p:normalViewPr>
  <p:slideViewPr>
    <p:cSldViewPr snapToGrid="0" snapToObjects="1" showGuides="1">
      <p:cViewPr varScale="1">
        <p:scale>
          <a:sx n="74" d="100"/>
          <a:sy n="74" d="100"/>
        </p:scale>
        <p:origin x="-112" y="-96"/>
      </p:cViewPr>
      <p:guideLst>
        <p:guide orient="horz" pos="1161"/>
        <p:guide pos="122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49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Relationship Id="rId2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D15CB-5716-8B46-86BE-EAAB894D134B}" type="datetimeFigureOut">
              <a:rPr lang="en-US" smtClean="0"/>
              <a:t>2/9/17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705B67-6CD6-5A45-B896-CBF891F1A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173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F6496C03-3787-1A4D-A485-7FA4FB89511D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7270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84213"/>
            <a:ext cx="4573588" cy="343058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914400" y="4343756"/>
            <a:ext cx="5029200" cy="411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20688" algn="l"/>
                <a:tab pos="842963" algn="l"/>
                <a:tab pos="1265238" algn="l"/>
                <a:tab pos="1687513" algn="l"/>
                <a:tab pos="2109788" algn="l"/>
                <a:tab pos="2532063" algn="l"/>
                <a:tab pos="2952750" algn="l"/>
                <a:tab pos="3375025" algn="l"/>
                <a:tab pos="3797300" algn="l"/>
                <a:tab pos="4219575" algn="l"/>
                <a:tab pos="4641850" algn="l"/>
                <a:tab pos="5064125" algn="l"/>
                <a:tab pos="5486400" algn="l"/>
                <a:tab pos="5907088" algn="l"/>
                <a:tab pos="6329363" algn="l"/>
                <a:tab pos="6751638" algn="l"/>
                <a:tab pos="7173913" algn="l"/>
                <a:tab pos="7596188" algn="l"/>
                <a:tab pos="8018463" algn="l"/>
                <a:tab pos="844073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0" algn="l"/>
                <a:tab pos="420688" algn="l"/>
                <a:tab pos="842963" algn="l"/>
                <a:tab pos="1265238" algn="l"/>
                <a:tab pos="1687513" algn="l"/>
                <a:tab pos="2109788" algn="l"/>
                <a:tab pos="2532063" algn="l"/>
                <a:tab pos="2952750" algn="l"/>
                <a:tab pos="3375025" algn="l"/>
                <a:tab pos="3797300" algn="l"/>
                <a:tab pos="4219575" algn="l"/>
                <a:tab pos="4641850" algn="l"/>
                <a:tab pos="5064125" algn="l"/>
                <a:tab pos="5486400" algn="l"/>
                <a:tab pos="5907088" algn="l"/>
                <a:tab pos="6329363" algn="l"/>
                <a:tab pos="6751638" algn="l"/>
                <a:tab pos="7173913" algn="l"/>
                <a:tab pos="7596188" algn="l"/>
                <a:tab pos="8018463" algn="l"/>
                <a:tab pos="844073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tabLst>
                <a:tab pos="0" algn="l"/>
                <a:tab pos="420688" algn="l"/>
                <a:tab pos="842963" algn="l"/>
                <a:tab pos="1265238" algn="l"/>
                <a:tab pos="1687513" algn="l"/>
                <a:tab pos="2109788" algn="l"/>
                <a:tab pos="2532063" algn="l"/>
                <a:tab pos="2952750" algn="l"/>
                <a:tab pos="3375025" algn="l"/>
                <a:tab pos="3797300" algn="l"/>
                <a:tab pos="4219575" algn="l"/>
                <a:tab pos="4641850" algn="l"/>
                <a:tab pos="5064125" algn="l"/>
                <a:tab pos="5486400" algn="l"/>
                <a:tab pos="5907088" algn="l"/>
                <a:tab pos="6329363" algn="l"/>
                <a:tab pos="6751638" algn="l"/>
                <a:tab pos="7173913" algn="l"/>
                <a:tab pos="7596188" algn="l"/>
                <a:tab pos="8018463" algn="l"/>
                <a:tab pos="844073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tabLst>
                <a:tab pos="0" algn="l"/>
                <a:tab pos="420688" algn="l"/>
                <a:tab pos="842963" algn="l"/>
                <a:tab pos="1265238" algn="l"/>
                <a:tab pos="1687513" algn="l"/>
                <a:tab pos="2109788" algn="l"/>
                <a:tab pos="2532063" algn="l"/>
                <a:tab pos="2952750" algn="l"/>
                <a:tab pos="3375025" algn="l"/>
                <a:tab pos="3797300" algn="l"/>
                <a:tab pos="4219575" algn="l"/>
                <a:tab pos="4641850" algn="l"/>
                <a:tab pos="5064125" algn="l"/>
                <a:tab pos="5486400" algn="l"/>
                <a:tab pos="5907088" algn="l"/>
                <a:tab pos="6329363" algn="l"/>
                <a:tab pos="6751638" algn="l"/>
                <a:tab pos="7173913" algn="l"/>
                <a:tab pos="7596188" algn="l"/>
                <a:tab pos="8018463" algn="l"/>
                <a:tab pos="844073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tabLst>
                <a:tab pos="0" algn="l"/>
                <a:tab pos="420688" algn="l"/>
                <a:tab pos="842963" algn="l"/>
                <a:tab pos="1265238" algn="l"/>
                <a:tab pos="1687513" algn="l"/>
                <a:tab pos="2109788" algn="l"/>
                <a:tab pos="2532063" algn="l"/>
                <a:tab pos="2952750" algn="l"/>
                <a:tab pos="3375025" algn="l"/>
                <a:tab pos="3797300" algn="l"/>
                <a:tab pos="4219575" algn="l"/>
                <a:tab pos="4641850" algn="l"/>
                <a:tab pos="5064125" algn="l"/>
                <a:tab pos="5486400" algn="l"/>
                <a:tab pos="5907088" algn="l"/>
                <a:tab pos="6329363" algn="l"/>
                <a:tab pos="6751638" algn="l"/>
                <a:tab pos="7173913" algn="l"/>
                <a:tab pos="7596188" algn="l"/>
                <a:tab pos="8018463" algn="l"/>
                <a:tab pos="844073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20688" algn="l"/>
                <a:tab pos="842963" algn="l"/>
                <a:tab pos="1265238" algn="l"/>
                <a:tab pos="1687513" algn="l"/>
                <a:tab pos="2109788" algn="l"/>
                <a:tab pos="2532063" algn="l"/>
                <a:tab pos="2952750" algn="l"/>
                <a:tab pos="3375025" algn="l"/>
                <a:tab pos="3797300" algn="l"/>
                <a:tab pos="4219575" algn="l"/>
                <a:tab pos="4641850" algn="l"/>
                <a:tab pos="5064125" algn="l"/>
                <a:tab pos="5486400" algn="l"/>
                <a:tab pos="5907088" algn="l"/>
                <a:tab pos="6329363" algn="l"/>
                <a:tab pos="6751638" algn="l"/>
                <a:tab pos="7173913" algn="l"/>
                <a:tab pos="7596188" algn="l"/>
                <a:tab pos="8018463" algn="l"/>
                <a:tab pos="844073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20688" algn="l"/>
                <a:tab pos="842963" algn="l"/>
                <a:tab pos="1265238" algn="l"/>
                <a:tab pos="1687513" algn="l"/>
                <a:tab pos="2109788" algn="l"/>
                <a:tab pos="2532063" algn="l"/>
                <a:tab pos="2952750" algn="l"/>
                <a:tab pos="3375025" algn="l"/>
                <a:tab pos="3797300" algn="l"/>
                <a:tab pos="4219575" algn="l"/>
                <a:tab pos="4641850" algn="l"/>
                <a:tab pos="5064125" algn="l"/>
                <a:tab pos="5486400" algn="l"/>
                <a:tab pos="5907088" algn="l"/>
                <a:tab pos="6329363" algn="l"/>
                <a:tab pos="6751638" algn="l"/>
                <a:tab pos="7173913" algn="l"/>
                <a:tab pos="7596188" algn="l"/>
                <a:tab pos="8018463" algn="l"/>
                <a:tab pos="844073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20688" algn="l"/>
                <a:tab pos="842963" algn="l"/>
                <a:tab pos="1265238" algn="l"/>
                <a:tab pos="1687513" algn="l"/>
                <a:tab pos="2109788" algn="l"/>
                <a:tab pos="2532063" algn="l"/>
                <a:tab pos="2952750" algn="l"/>
                <a:tab pos="3375025" algn="l"/>
                <a:tab pos="3797300" algn="l"/>
                <a:tab pos="4219575" algn="l"/>
                <a:tab pos="4641850" algn="l"/>
                <a:tab pos="5064125" algn="l"/>
                <a:tab pos="5486400" algn="l"/>
                <a:tab pos="5907088" algn="l"/>
                <a:tab pos="6329363" algn="l"/>
                <a:tab pos="6751638" algn="l"/>
                <a:tab pos="7173913" algn="l"/>
                <a:tab pos="7596188" algn="l"/>
                <a:tab pos="8018463" algn="l"/>
                <a:tab pos="844073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20688" algn="l"/>
                <a:tab pos="842963" algn="l"/>
                <a:tab pos="1265238" algn="l"/>
                <a:tab pos="1687513" algn="l"/>
                <a:tab pos="2109788" algn="l"/>
                <a:tab pos="2532063" algn="l"/>
                <a:tab pos="2952750" algn="l"/>
                <a:tab pos="3375025" algn="l"/>
                <a:tab pos="3797300" algn="l"/>
                <a:tab pos="4219575" algn="l"/>
                <a:tab pos="4641850" algn="l"/>
                <a:tab pos="5064125" algn="l"/>
                <a:tab pos="5486400" algn="l"/>
                <a:tab pos="5907088" algn="l"/>
                <a:tab pos="6329363" algn="l"/>
                <a:tab pos="6751638" algn="l"/>
                <a:tab pos="7173913" algn="l"/>
                <a:tab pos="7596188" algn="l"/>
                <a:tab pos="8018463" algn="l"/>
                <a:tab pos="844073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fld id="{596F5987-3134-DA4B-8B2D-748D87E21569}" type="slidenum">
              <a:rPr lang="en-US" sz="1200">
                <a:solidFill>
                  <a:srgbClr val="000000"/>
                </a:solidFill>
                <a:latin typeface="Calibri" charset="0"/>
              </a:rPr>
              <a:pPr eaLnBrk="1" hangingPunct="1"/>
              <a:t>18</a:t>
            </a:fld>
            <a:endParaRPr lang="en-US" sz="120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48131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68825" cy="3425825"/>
          </a:xfrm>
          <a:solidFill>
            <a:srgbClr val="FFFFFF"/>
          </a:solidFill>
          <a:ln/>
        </p:spPr>
      </p:sp>
      <p:sp>
        <p:nvSpPr>
          <p:cNvPr id="48132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48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Remains unclear what studies of rare variants will detect.</a:t>
            </a:r>
          </a:p>
        </p:txBody>
      </p:sp>
      <p:sp>
        <p:nvSpPr>
          <p:cNvPr id="46490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2D503DF-9276-4F7E-AE87-2B903727B235}" type="slidenum">
              <a:rPr lang="en-US" sz="1200"/>
              <a:pPr algn="r"/>
              <a:t>26</a:t>
            </a:fld>
            <a:endParaRPr lang="en-US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20688" algn="l"/>
                <a:tab pos="842963" algn="l"/>
                <a:tab pos="1265238" algn="l"/>
                <a:tab pos="1687513" algn="l"/>
                <a:tab pos="2109788" algn="l"/>
                <a:tab pos="2532063" algn="l"/>
                <a:tab pos="2952750" algn="l"/>
                <a:tab pos="3375025" algn="l"/>
                <a:tab pos="3797300" algn="l"/>
                <a:tab pos="4219575" algn="l"/>
                <a:tab pos="4641850" algn="l"/>
                <a:tab pos="5064125" algn="l"/>
                <a:tab pos="5486400" algn="l"/>
                <a:tab pos="5907088" algn="l"/>
                <a:tab pos="6329363" algn="l"/>
                <a:tab pos="6751638" algn="l"/>
                <a:tab pos="7173913" algn="l"/>
                <a:tab pos="7596188" algn="l"/>
                <a:tab pos="8018463" algn="l"/>
                <a:tab pos="844073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0" algn="l"/>
                <a:tab pos="420688" algn="l"/>
                <a:tab pos="842963" algn="l"/>
                <a:tab pos="1265238" algn="l"/>
                <a:tab pos="1687513" algn="l"/>
                <a:tab pos="2109788" algn="l"/>
                <a:tab pos="2532063" algn="l"/>
                <a:tab pos="2952750" algn="l"/>
                <a:tab pos="3375025" algn="l"/>
                <a:tab pos="3797300" algn="l"/>
                <a:tab pos="4219575" algn="l"/>
                <a:tab pos="4641850" algn="l"/>
                <a:tab pos="5064125" algn="l"/>
                <a:tab pos="5486400" algn="l"/>
                <a:tab pos="5907088" algn="l"/>
                <a:tab pos="6329363" algn="l"/>
                <a:tab pos="6751638" algn="l"/>
                <a:tab pos="7173913" algn="l"/>
                <a:tab pos="7596188" algn="l"/>
                <a:tab pos="8018463" algn="l"/>
                <a:tab pos="844073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tabLst>
                <a:tab pos="0" algn="l"/>
                <a:tab pos="420688" algn="l"/>
                <a:tab pos="842963" algn="l"/>
                <a:tab pos="1265238" algn="l"/>
                <a:tab pos="1687513" algn="l"/>
                <a:tab pos="2109788" algn="l"/>
                <a:tab pos="2532063" algn="l"/>
                <a:tab pos="2952750" algn="l"/>
                <a:tab pos="3375025" algn="l"/>
                <a:tab pos="3797300" algn="l"/>
                <a:tab pos="4219575" algn="l"/>
                <a:tab pos="4641850" algn="l"/>
                <a:tab pos="5064125" algn="l"/>
                <a:tab pos="5486400" algn="l"/>
                <a:tab pos="5907088" algn="l"/>
                <a:tab pos="6329363" algn="l"/>
                <a:tab pos="6751638" algn="l"/>
                <a:tab pos="7173913" algn="l"/>
                <a:tab pos="7596188" algn="l"/>
                <a:tab pos="8018463" algn="l"/>
                <a:tab pos="844073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tabLst>
                <a:tab pos="0" algn="l"/>
                <a:tab pos="420688" algn="l"/>
                <a:tab pos="842963" algn="l"/>
                <a:tab pos="1265238" algn="l"/>
                <a:tab pos="1687513" algn="l"/>
                <a:tab pos="2109788" algn="l"/>
                <a:tab pos="2532063" algn="l"/>
                <a:tab pos="2952750" algn="l"/>
                <a:tab pos="3375025" algn="l"/>
                <a:tab pos="3797300" algn="l"/>
                <a:tab pos="4219575" algn="l"/>
                <a:tab pos="4641850" algn="l"/>
                <a:tab pos="5064125" algn="l"/>
                <a:tab pos="5486400" algn="l"/>
                <a:tab pos="5907088" algn="l"/>
                <a:tab pos="6329363" algn="l"/>
                <a:tab pos="6751638" algn="l"/>
                <a:tab pos="7173913" algn="l"/>
                <a:tab pos="7596188" algn="l"/>
                <a:tab pos="8018463" algn="l"/>
                <a:tab pos="844073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tabLst>
                <a:tab pos="0" algn="l"/>
                <a:tab pos="420688" algn="l"/>
                <a:tab pos="842963" algn="l"/>
                <a:tab pos="1265238" algn="l"/>
                <a:tab pos="1687513" algn="l"/>
                <a:tab pos="2109788" algn="l"/>
                <a:tab pos="2532063" algn="l"/>
                <a:tab pos="2952750" algn="l"/>
                <a:tab pos="3375025" algn="l"/>
                <a:tab pos="3797300" algn="l"/>
                <a:tab pos="4219575" algn="l"/>
                <a:tab pos="4641850" algn="l"/>
                <a:tab pos="5064125" algn="l"/>
                <a:tab pos="5486400" algn="l"/>
                <a:tab pos="5907088" algn="l"/>
                <a:tab pos="6329363" algn="l"/>
                <a:tab pos="6751638" algn="l"/>
                <a:tab pos="7173913" algn="l"/>
                <a:tab pos="7596188" algn="l"/>
                <a:tab pos="8018463" algn="l"/>
                <a:tab pos="844073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20688" algn="l"/>
                <a:tab pos="842963" algn="l"/>
                <a:tab pos="1265238" algn="l"/>
                <a:tab pos="1687513" algn="l"/>
                <a:tab pos="2109788" algn="l"/>
                <a:tab pos="2532063" algn="l"/>
                <a:tab pos="2952750" algn="l"/>
                <a:tab pos="3375025" algn="l"/>
                <a:tab pos="3797300" algn="l"/>
                <a:tab pos="4219575" algn="l"/>
                <a:tab pos="4641850" algn="l"/>
                <a:tab pos="5064125" algn="l"/>
                <a:tab pos="5486400" algn="l"/>
                <a:tab pos="5907088" algn="l"/>
                <a:tab pos="6329363" algn="l"/>
                <a:tab pos="6751638" algn="l"/>
                <a:tab pos="7173913" algn="l"/>
                <a:tab pos="7596188" algn="l"/>
                <a:tab pos="8018463" algn="l"/>
                <a:tab pos="844073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20688" algn="l"/>
                <a:tab pos="842963" algn="l"/>
                <a:tab pos="1265238" algn="l"/>
                <a:tab pos="1687513" algn="l"/>
                <a:tab pos="2109788" algn="l"/>
                <a:tab pos="2532063" algn="l"/>
                <a:tab pos="2952750" algn="l"/>
                <a:tab pos="3375025" algn="l"/>
                <a:tab pos="3797300" algn="l"/>
                <a:tab pos="4219575" algn="l"/>
                <a:tab pos="4641850" algn="l"/>
                <a:tab pos="5064125" algn="l"/>
                <a:tab pos="5486400" algn="l"/>
                <a:tab pos="5907088" algn="l"/>
                <a:tab pos="6329363" algn="l"/>
                <a:tab pos="6751638" algn="l"/>
                <a:tab pos="7173913" algn="l"/>
                <a:tab pos="7596188" algn="l"/>
                <a:tab pos="8018463" algn="l"/>
                <a:tab pos="844073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20688" algn="l"/>
                <a:tab pos="842963" algn="l"/>
                <a:tab pos="1265238" algn="l"/>
                <a:tab pos="1687513" algn="l"/>
                <a:tab pos="2109788" algn="l"/>
                <a:tab pos="2532063" algn="l"/>
                <a:tab pos="2952750" algn="l"/>
                <a:tab pos="3375025" algn="l"/>
                <a:tab pos="3797300" algn="l"/>
                <a:tab pos="4219575" algn="l"/>
                <a:tab pos="4641850" algn="l"/>
                <a:tab pos="5064125" algn="l"/>
                <a:tab pos="5486400" algn="l"/>
                <a:tab pos="5907088" algn="l"/>
                <a:tab pos="6329363" algn="l"/>
                <a:tab pos="6751638" algn="l"/>
                <a:tab pos="7173913" algn="l"/>
                <a:tab pos="7596188" algn="l"/>
                <a:tab pos="8018463" algn="l"/>
                <a:tab pos="844073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20688" algn="l"/>
                <a:tab pos="842963" algn="l"/>
                <a:tab pos="1265238" algn="l"/>
                <a:tab pos="1687513" algn="l"/>
                <a:tab pos="2109788" algn="l"/>
                <a:tab pos="2532063" algn="l"/>
                <a:tab pos="2952750" algn="l"/>
                <a:tab pos="3375025" algn="l"/>
                <a:tab pos="3797300" algn="l"/>
                <a:tab pos="4219575" algn="l"/>
                <a:tab pos="4641850" algn="l"/>
                <a:tab pos="5064125" algn="l"/>
                <a:tab pos="5486400" algn="l"/>
                <a:tab pos="5907088" algn="l"/>
                <a:tab pos="6329363" algn="l"/>
                <a:tab pos="6751638" algn="l"/>
                <a:tab pos="7173913" algn="l"/>
                <a:tab pos="7596188" algn="l"/>
                <a:tab pos="8018463" algn="l"/>
                <a:tab pos="844073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fld id="{208C6B90-35CA-C14E-A397-40E4D87D3CE5}" type="slidenum">
              <a:rPr lang="en-US" sz="1200">
                <a:solidFill>
                  <a:srgbClr val="000000"/>
                </a:solidFill>
                <a:latin typeface="Calibri" charset="0"/>
              </a:rPr>
              <a:pPr eaLnBrk="1" hangingPunct="1"/>
              <a:t>27</a:t>
            </a:fld>
            <a:endParaRPr lang="en-US" sz="120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60419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68825" cy="3425825"/>
          </a:xfrm>
          <a:solidFill>
            <a:srgbClr val="FFFFFF"/>
          </a:solidFill>
          <a:ln/>
        </p:spPr>
      </p:sp>
      <p:sp>
        <p:nvSpPr>
          <p:cNvPr id="60420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20688" algn="l"/>
                <a:tab pos="842963" algn="l"/>
                <a:tab pos="1265238" algn="l"/>
                <a:tab pos="1687513" algn="l"/>
                <a:tab pos="2109788" algn="l"/>
                <a:tab pos="2532063" algn="l"/>
                <a:tab pos="2952750" algn="l"/>
                <a:tab pos="3375025" algn="l"/>
                <a:tab pos="3797300" algn="l"/>
                <a:tab pos="4219575" algn="l"/>
                <a:tab pos="4641850" algn="l"/>
                <a:tab pos="5064125" algn="l"/>
                <a:tab pos="5486400" algn="l"/>
                <a:tab pos="5907088" algn="l"/>
                <a:tab pos="6329363" algn="l"/>
                <a:tab pos="6751638" algn="l"/>
                <a:tab pos="7173913" algn="l"/>
                <a:tab pos="7596188" algn="l"/>
                <a:tab pos="8018463" algn="l"/>
                <a:tab pos="8440738" algn="l"/>
              </a:tabLs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0" algn="l"/>
                <a:tab pos="420688" algn="l"/>
                <a:tab pos="842963" algn="l"/>
                <a:tab pos="1265238" algn="l"/>
                <a:tab pos="1687513" algn="l"/>
                <a:tab pos="2109788" algn="l"/>
                <a:tab pos="2532063" algn="l"/>
                <a:tab pos="2952750" algn="l"/>
                <a:tab pos="3375025" algn="l"/>
                <a:tab pos="3797300" algn="l"/>
                <a:tab pos="4219575" algn="l"/>
                <a:tab pos="4641850" algn="l"/>
                <a:tab pos="5064125" algn="l"/>
                <a:tab pos="5486400" algn="l"/>
                <a:tab pos="5907088" algn="l"/>
                <a:tab pos="6329363" algn="l"/>
                <a:tab pos="6751638" algn="l"/>
                <a:tab pos="7173913" algn="l"/>
                <a:tab pos="7596188" algn="l"/>
                <a:tab pos="8018463" algn="l"/>
                <a:tab pos="8440738" algn="l"/>
              </a:tabLs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tabLst>
                <a:tab pos="0" algn="l"/>
                <a:tab pos="420688" algn="l"/>
                <a:tab pos="842963" algn="l"/>
                <a:tab pos="1265238" algn="l"/>
                <a:tab pos="1687513" algn="l"/>
                <a:tab pos="2109788" algn="l"/>
                <a:tab pos="2532063" algn="l"/>
                <a:tab pos="2952750" algn="l"/>
                <a:tab pos="3375025" algn="l"/>
                <a:tab pos="3797300" algn="l"/>
                <a:tab pos="4219575" algn="l"/>
                <a:tab pos="4641850" algn="l"/>
                <a:tab pos="5064125" algn="l"/>
                <a:tab pos="5486400" algn="l"/>
                <a:tab pos="5907088" algn="l"/>
                <a:tab pos="6329363" algn="l"/>
                <a:tab pos="6751638" algn="l"/>
                <a:tab pos="7173913" algn="l"/>
                <a:tab pos="7596188" algn="l"/>
                <a:tab pos="8018463" algn="l"/>
                <a:tab pos="8440738" algn="l"/>
              </a:tabLs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tabLst>
                <a:tab pos="0" algn="l"/>
                <a:tab pos="420688" algn="l"/>
                <a:tab pos="842963" algn="l"/>
                <a:tab pos="1265238" algn="l"/>
                <a:tab pos="1687513" algn="l"/>
                <a:tab pos="2109788" algn="l"/>
                <a:tab pos="2532063" algn="l"/>
                <a:tab pos="2952750" algn="l"/>
                <a:tab pos="3375025" algn="l"/>
                <a:tab pos="3797300" algn="l"/>
                <a:tab pos="4219575" algn="l"/>
                <a:tab pos="4641850" algn="l"/>
                <a:tab pos="5064125" algn="l"/>
                <a:tab pos="5486400" algn="l"/>
                <a:tab pos="5907088" algn="l"/>
                <a:tab pos="6329363" algn="l"/>
                <a:tab pos="6751638" algn="l"/>
                <a:tab pos="7173913" algn="l"/>
                <a:tab pos="7596188" algn="l"/>
                <a:tab pos="8018463" algn="l"/>
                <a:tab pos="8440738" algn="l"/>
              </a:tabLs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tabLst>
                <a:tab pos="0" algn="l"/>
                <a:tab pos="420688" algn="l"/>
                <a:tab pos="842963" algn="l"/>
                <a:tab pos="1265238" algn="l"/>
                <a:tab pos="1687513" algn="l"/>
                <a:tab pos="2109788" algn="l"/>
                <a:tab pos="2532063" algn="l"/>
                <a:tab pos="2952750" algn="l"/>
                <a:tab pos="3375025" algn="l"/>
                <a:tab pos="3797300" algn="l"/>
                <a:tab pos="4219575" algn="l"/>
                <a:tab pos="4641850" algn="l"/>
                <a:tab pos="5064125" algn="l"/>
                <a:tab pos="5486400" algn="l"/>
                <a:tab pos="5907088" algn="l"/>
                <a:tab pos="6329363" algn="l"/>
                <a:tab pos="6751638" algn="l"/>
                <a:tab pos="7173913" algn="l"/>
                <a:tab pos="7596188" algn="l"/>
                <a:tab pos="8018463" algn="l"/>
                <a:tab pos="8440738" algn="l"/>
              </a:tabLs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20688" algn="l"/>
                <a:tab pos="842963" algn="l"/>
                <a:tab pos="1265238" algn="l"/>
                <a:tab pos="1687513" algn="l"/>
                <a:tab pos="2109788" algn="l"/>
                <a:tab pos="2532063" algn="l"/>
                <a:tab pos="2952750" algn="l"/>
                <a:tab pos="3375025" algn="l"/>
                <a:tab pos="3797300" algn="l"/>
                <a:tab pos="4219575" algn="l"/>
                <a:tab pos="4641850" algn="l"/>
                <a:tab pos="5064125" algn="l"/>
                <a:tab pos="5486400" algn="l"/>
                <a:tab pos="5907088" algn="l"/>
                <a:tab pos="6329363" algn="l"/>
                <a:tab pos="6751638" algn="l"/>
                <a:tab pos="7173913" algn="l"/>
                <a:tab pos="7596188" algn="l"/>
                <a:tab pos="8018463" algn="l"/>
                <a:tab pos="8440738" algn="l"/>
              </a:tabLs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20688" algn="l"/>
                <a:tab pos="842963" algn="l"/>
                <a:tab pos="1265238" algn="l"/>
                <a:tab pos="1687513" algn="l"/>
                <a:tab pos="2109788" algn="l"/>
                <a:tab pos="2532063" algn="l"/>
                <a:tab pos="2952750" algn="l"/>
                <a:tab pos="3375025" algn="l"/>
                <a:tab pos="3797300" algn="l"/>
                <a:tab pos="4219575" algn="l"/>
                <a:tab pos="4641850" algn="l"/>
                <a:tab pos="5064125" algn="l"/>
                <a:tab pos="5486400" algn="l"/>
                <a:tab pos="5907088" algn="l"/>
                <a:tab pos="6329363" algn="l"/>
                <a:tab pos="6751638" algn="l"/>
                <a:tab pos="7173913" algn="l"/>
                <a:tab pos="7596188" algn="l"/>
                <a:tab pos="8018463" algn="l"/>
                <a:tab pos="8440738" algn="l"/>
              </a:tabLs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20688" algn="l"/>
                <a:tab pos="842963" algn="l"/>
                <a:tab pos="1265238" algn="l"/>
                <a:tab pos="1687513" algn="l"/>
                <a:tab pos="2109788" algn="l"/>
                <a:tab pos="2532063" algn="l"/>
                <a:tab pos="2952750" algn="l"/>
                <a:tab pos="3375025" algn="l"/>
                <a:tab pos="3797300" algn="l"/>
                <a:tab pos="4219575" algn="l"/>
                <a:tab pos="4641850" algn="l"/>
                <a:tab pos="5064125" algn="l"/>
                <a:tab pos="5486400" algn="l"/>
                <a:tab pos="5907088" algn="l"/>
                <a:tab pos="6329363" algn="l"/>
                <a:tab pos="6751638" algn="l"/>
                <a:tab pos="7173913" algn="l"/>
                <a:tab pos="7596188" algn="l"/>
                <a:tab pos="8018463" algn="l"/>
                <a:tab pos="8440738" algn="l"/>
              </a:tabLs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20688" algn="l"/>
                <a:tab pos="842963" algn="l"/>
                <a:tab pos="1265238" algn="l"/>
                <a:tab pos="1687513" algn="l"/>
                <a:tab pos="2109788" algn="l"/>
                <a:tab pos="2532063" algn="l"/>
                <a:tab pos="2952750" algn="l"/>
                <a:tab pos="3375025" algn="l"/>
                <a:tab pos="3797300" algn="l"/>
                <a:tab pos="4219575" algn="l"/>
                <a:tab pos="4641850" algn="l"/>
                <a:tab pos="5064125" algn="l"/>
                <a:tab pos="5486400" algn="l"/>
                <a:tab pos="5907088" algn="l"/>
                <a:tab pos="6329363" algn="l"/>
                <a:tab pos="6751638" algn="l"/>
                <a:tab pos="7173913" algn="l"/>
                <a:tab pos="7596188" algn="l"/>
                <a:tab pos="8018463" algn="l"/>
                <a:tab pos="8440738" algn="l"/>
              </a:tabLs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11719E8B-1CA4-CD43-A66B-8E05533DB563}" type="slidenum">
              <a:rPr lang="en-US" sz="1200">
                <a:solidFill>
                  <a:srgbClr val="000000"/>
                </a:solidFill>
              </a:rPr>
              <a:pPr eaLnBrk="1" hangingPunct="1"/>
              <a:t>30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46083" name="Text Box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68825" cy="34258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6084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3225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235E1589-C1CC-FC44-8D7E-0722F89DF4DA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128001" name="Text Box 1"/>
          <p:cNvSpPr txBox="1">
            <a:spLocks noChangeArrowheads="1"/>
          </p:cNvSpPr>
          <p:nvPr/>
        </p:nvSpPr>
        <p:spPr bwMode="auto">
          <a:xfrm>
            <a:off x="3801025" y="8544291"/>
            <a:ext cx="2907854" cy="449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8326" tIns="45930" rIns="88326" bIns="4593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r">
              <a:buClrTx/>
              <a:buFontTx/>
              <a:buNone/>
              <a:defRPr/>
            </a:pPr>
            <a:fld id="{0A1A4E0A-B97C-904D-8B27-37F4A1D32E8F}" type="slidenum">
              <a:rPr lang="en-US" sz="1200"/>
              <a:pPr algn="r">
                <a:buClrTx/>
                <a:buFontTx/>
                <a:buNone/>
                <a:defRPr/>
              </a:pPr>
              <a:t>31</a:t>
            </a:fld>
            <a:endParaRPr lang="en-US" sz="1200"/>
          </a:p>
        </p:txBody>
      </p:sp>
      <p:sp>
        <p:nvSpPr>
          <p:cNvPr id="128002" name="Text Box 2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08075" y="674688"/>
            <a:ext cx="4495800" cy="337343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28003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894724" y="4272926"/>
            <a:ext cx="4920984" cy="404803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ts val="442"/>
              </a:spcBef>
              <a:tabLst>
                <a:tab pos="0" algn="l"/>
                <a:tab pos="448696" algn="l"/>
                <a:tab pos="897392" algn="l"/>
                <a:tab pos="1346088" algn="l"/>
                <a:tab pos="1794784" algn="l"/>
                <a:tab pos="2243480" algn="l"/>
                <a:tab pos="2692176" algn="l"/>
                <a:tab pos="3140873" algn="l"/>
                <a:tab pos="3589569" algn="l"/>
                <a:tab pos="4038265" algn="l"/>
                <a:tab pos="4486961" algn="l"/>
                <a:tab pos="4935657" algn="l"/>
                <a:tab pos="5384353" algn="l"/>
                <a:tab pos="5833049" algn="l"/>
                <a:tab pos="6281745" algn="l"/>
                <a:tab pos="6730441" algn="l"/>
                <a:tab pos="7179137" algn="l"/>
                <a:tab pos="7627833" algn="l"/>
                <a:tab pos="8076529" algn="l"/>
                <a:tab pos="8525226" algn="l"/>
                <a:tab pos="8973922" algn="l"/>
              </a:tabLst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ABD24F20-D241-4946-9CFF-8F42A7FD3539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129025" name="Text Box 1"/>
          <p:cNvSpPr txBox="1">
            <a:spLocks noChangeArrowheads="1"/>
          </p:cNvSpPr>
          <p:nvPr/>
        </p:nvSpPr>
        <p:spPr bwMode="auto">
          <a:xfrm>
            <a:off x="3801025" y="8544291"/>
            <a:ext cx="2907854" cy="449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8326" tIns="45930" rIns="88326" bIns="4593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r">
              <a:buClrTx/>
              <a:buFontTx/>
              <a:buNone/>
              <a:defRPr/>
            </a:pPr>
            <a:fld id="{07094553-75F3-9C4B-A8A6-C6B0DC9C6C2B}" type="slidenum">
              <a:rPr lang="en-US" sz="1200"/>
              <a:pPr algn="r">
                <a:buClrTx/>
                <a:buFontTx/>
                <a:buNone/>
                <a:defRPr/>
              </a:pPr>
              <a:t>32</a:t>
            </a:fld>
            <a:endParaRPr lang="en-US" sz="1200"/>
          </a:p>
        </p:txBody>
      </p:sp>
      <p:sp>
        <p:nvSpPr>
          <p:cNvPr id="129026" name="Text Box 2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18406" y="674672"/>
            <a:ext cx="4473621" cy="337336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29027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894724" y="4272926"/>
            <a:ext cx="4920984" cy="404803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ts val="442"/>
              </a:spcBef>
              <a:tabLst>
                <a:tab pos="0" algn="l"/>
                <a:tab pos="448696" algn="l"/>
                <a:tab pos="897392" algn="l"/>
                <a:tab pos="1346088" algn="l"/>
                <a:tab pos="1794784" algn="l"/>
                <a:tab pos="2243480" algn="l"/>
                <a:tab pos="2692176" algn="l"/>
                <a:tab pos="3140873" algn="l"/>
                <a:tab pos="3589569" algn="l"/>
                <a:tab pos="4038265" algn="l"/>
                <a:tab pos="4486961" algn="l"/>
                <a:tab pos="4935657" algn="l"/>
                <a:tab pos="5384353" algn="l"/>
                <a:tab pos="5833049" algn="l"/>
                <a:tab pos="6281745" algn="l"/>
                <a:tab pos="6730441" algn="l"/>
                <a:tab pos="7179137" algn="l"/>
                <a:tab pos="7627833" algn="l"/>
                <a:tab pos="8076529" algn="l"/>
                <a:tab pos="8525226" algn="l"/>
                <a:tab pos="8973922" algn="l"/>
              </a:tabLst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EEDCFAFA-56C7-074A-9E46-BBE49F2B3118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130049" name="Text Box 1"/>
          <p:cNvSpPr txBox="1">
            <a:spLocks noChangeArrowheads="1"/>
          </p:cNvSpPr>
          <p:nvPr/>
        </p:nvSpPr>
        <p:spPr bwMode="auto">
          <a:xfrm>
            <a:off x="3801025" y="8544291"/>
            <a:ext cx="2907854" cy="449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8326" tIns="45930" rIns="88326" bIns="4593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r">
              <a:buClrTx/>
              <a:buFontTx/>
              <a:buNone/>
              <a:defRPr/>
            </a:pPr>
            <a:fld id="{D2B653EA-AD21-444F-8FB7-03F817FEDA27}" type="slidenum">
              <a:rPr lang="en-US" sz="1200"/>
              <a:pPr algn="r">
                <a:buClrTx/>
                <a:buFontTx/>
                <a:buNone/>
                <a:defRPr/>
              </a:pPr>
              <a:t>33</a:t>
            </a:fld>
            <a:endParaRPr lang="en-US" sz="1200"/>
          </a:p>
        </p:txBody>
      </p:sp>
      <p:sp>
        <p:nvSpPr>
          <p:cNvPr id="130050" name="Text Box 2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08075" y="674688"/>
            <a:ext cx="4495800" cy="337343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30051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894724" y="4272926"/>
            <a:ext cx="4920984" cy="404803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ts val="442"/>
              </a:spcBef>
              <a:tabLst>
                <a:tab pos="0" algn="l"/>
                <a:tab pos="448696" algn="l"/>
                <a:tab pos="897392" algn="l"/>
                <a:tab pos="1346088" algn="l"/>
                <a:tab pos="1794784" algn="l"/>
                <a:tab pos="2243480" algn="l"/>
                <a:tab pos="2692176" algn="l"/>
                <a:tab pos="3140873" algn="l"/>
                <a:tab pos="3589569" algn="l"/>
                <a:tab pos="4038265" algn="l"/>
                <a:tab pos="4486961" algn="l"/>
                <a:tab pos="4935657" algn="l"/>
                <a:tab pos="5384353" algn="l"/>
                <a:tab pos="5833049" algn="l"/>
                <a:tab pos="6281745" algn="l"/>
                <a:tab pos="6730441" algn="l"/>
                <a:tab pos="7179137" algn="l"/>
                <a:tab pos="7627833" algn="l"/>
                <a:tab pos="8076529" algn="l"/>
                <a:tab pos="8525226" algn="l"/>
                <a:tab pos="8973922" algn="l"/>
              </a:tabLst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76F8E8F5-B64B-DA4D-A921-336EB51581A0}" type="slidenum">
              <a:rPr lang="en-US"/>
              <a:pPr>
                <a:defRPr/>
              </a:pPr>
              <a:t>34</a:t>
            </a:fld>
            <a:endParaRPr lang="en-US"/>
          </a:p>
        </p:txBody>
      </p:sp>
      <p:sp>
        <p:nvSpPr>
          <p:cNvPr id="131073" name="Text Box 1"/>
          <p:cNvSpPr txBox="1">
            <a:spLocks noChangeArrowheads="1"/>
          </p:cNvSpPr>
          <p:nvPr/>
        </p:nvSpPr>
        <p:spPr bwMode="auto">
          <a:xfrm>
            <a:off x="3801025" y="8544291"/>
            <a:ext cx="2907854" cy="449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8326" tIns="45930" rIns="88326" bIns="4593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r">
              <a:buClrTx/>
              <a:buFontTx/>
              <a:buNone/>
              <a:defRPr/>
            </a:pPr>
            <a:fld id="{F3B34369-F3FF-0C47-8F9D-0176DBEA5EA8}" type="slidenum">
              <a:rPr lang="en-US" sz="1200"/>
              <a:pPr algn="r">
                <a:buClrTx/>
                <a:buFontTx/>
                <a:buNone/>
                <a:defRPr/>
              </a:pPr>
              <a:t>34</a:t>
            </a:fld>
            <a:endParaRPr lang="en-US" sz="1200"/>
          </a:p>
        </p:txBody>
      </p:sp>
      <p:sp>
        <p:nvSpPr>
          <p:cNvPr id="131074" name="Text Box 2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08075" y="674688"/>
            <a:ext cx="4495800" cy="337343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3107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894724" y="4272926"/>
            <a:ext cx="4920984" cy="404803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ts val="442"/>
              </a:spcBef>
              <a:tabLst>
                <a:tab pos="0" algn="l"/>
                <a:tab pos="448696" algn="l"/>
                <a:tab pos="897392" algn="l"/>
                <a:tab pos="1346088" algn="l"/>
                <a:tab pos="1794784" algn="l"/>
                <a:tab pos="2243480" algn="l"/>
                <a:tab pos="2692176" algn="l"/>
                <a:tab pos="3140873" algn="l"/>
                <a:tab pos="3589569" algn="l"/>
                <a:tab pos="4038265" algn="l"/>
                <a:tab pos="4486961" algn="l"/>
                <a:tab pos="4935657" algn="l"/>
                <a:tab pos="5384353" algn="l"/>
                <a:tab pos="5833049" algn="l"/>
                <a:tab pos="6281745" algn="l"/>
                <a:tab pos="6730441" algn="l"/>
                <a:tab pos="7179137" algn="l"/>
                <a:tab pos="7627833" algn="l"/>
                <a:tab pos="8076529" algn="l"/>
                <a:tab pos="8525226" algn="l"/>
                <a:tab pos="8973922" algn="l"/>
              </a:tabLst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DCD5C9C-ADB9-C748-A13D-AFCAC21EEF0F}" type="slidenum">
              <a:rPr lang="en-US"/>
              <a:pPr/>
              <a:t>36</a:t>
            </a:fld>
            <a:endParaRPr lang="en-US"/>
          </a:p>
        </p:txBody>
      </p:sp>
      <p:sp>
        <p:nvSpPr>
          <p:cNvPr id="107521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7388"/>
            <a:ext cx="4568825" cy="3427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0752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4960" y="4342535"/>
            <a:ext cx="5486680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8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175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75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75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75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F240234-4F3C-EA40-B9DC-08C15BD59714}" type="slidenum">
              <a:rPr lang="en-US" sz="1200">
                <a:latin typeface="Times New Roman" charset="0"/>
              </a:rPr>
              <a:pPr/>
              <a:t>4</a:t>
            </a:fld>
            <a:endParaRPr lang="en-US" sz="1200">
              <a:latin typeface="Times New Roman" charset="0"/>
            </a:endParaRPr>
          </a:p>
        </p:txBody>
      </p:sp>
      <p:sp>
        <p:nvSpPr>
          <p:cNvPr id="41987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solidFill>
            <a:srgbClr val="FFFFFF"/>
          </a:solidFill>
          <a:ln/>
        </p:spPr>
      </p:sp>
      <p:sp>
        <p:nvSpPr>
          <p:cNvPr id="69634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1" y="4343755"/>
            <a:ext cx="5027613" cy="4114721"/>
          </a:xfrm>
          <a:ln/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8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175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75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75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75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A4C7D25-831C-F345-9CD0-4E48D90346B1}" type="slidenum">
              <a:rPr lang="en-US" sz="1200">
                <a:latin typeface="Times New Roman" charset="0"/>
              </a:rPr>
              <a:pPr/>
              <a:t>5</a:t>
            </a:fld>
            <a:endParaRPr lang="en-US" sz="1200">
              <a:latin typeface="Times New Roman" charset="0"/>
            </a:endParaRPr>
          </a:p>
        </p:txBody>
      </p:sp>
      <p:sp>
        <p:nvSpPr>
          <p:cNvPr id="44035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solidFill>
            <a:srgbClr val="FFFFFF"/>
          </a:solidFill>
          <a:ln/>
        </p:spPr>
      </p:sp>
      <p:sp>
        <p:nvSpPr>
          <p:cNvPr id="7065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1" y="4343755"/>
            <a:ext cx="5027613" cy="4114721"/>
          </a:xfrm>
          <a:ln/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5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E09B97A5-D769-904C-8A78-6B4111BD52E4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152577" name="Text Box 1"/>
          <p:cNvSpPr txBox="1">
            <a:spLocks noChangeArrowheads="1"/>
          </p:cNvSpPr>
          <p:nvPr/>
        </p:nvSpPr>
        <p:spPr bwMode="auto">
          <a:xfrm>
            <a:off x="3891119" y="8720767"/>
            <a:ext cx="2993287" cy="449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9739" tIns="44870" rIns="89739" bIns="4487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r">
              <a:buClrTx/>
              <a:buFontTx/>
              <a:buNone/>
              <a:defRPr/>
            </a:pPr>
            <a:fld id="{FEE431E0-9587-DD4A-B8C0-8231239D0CEF}" type="slidenum">
              <a:rPr lang="en-US" sz="1200"/>
              <a:pPr algn="r">
                <a:buClrTx/>
                <a:buFontTx/>
                <a:buNone/>
                <a:defRPr/>
              </a:pPr>
              <a:t>7</a:t>
            </a:fld>
            <a:endParaRPr lang="en-US" sz="1200"/>
          </a:p>
        </p:txBody>
      </p:sp>
      <p:sp>
        <p:nvSpPr>
          <p:cNvPr id="152578" name="Text Box 2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4588" y="684213"/>
            <a:ext cx="4570412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52579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6576" y="4344766"/>
            <a:ext cx="5486400" cy="4116752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endParaRPr lang="en-US" smtClean="0">
              <a:latin typeface="Arial" charset="0"/>
              <a:cs typeface="Microsoft YaHei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5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42A4544C-DDFE-5846-95E7-A988475C0DFE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53601" name="Text Box 1"/>
          <p:cNvSpPr txBox="1">
            <a:spLocks noChangeArrowheads="1"/>
          </p:cNvSpPr>
          <p:nvPr/>
        </p:nvSpPr>
        <p:spPr bwMode="auto">
          <a:xfrm>
            <a:off x="3891119" y="8720767"/>
            <a:ext cx="2993287" cy="449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9739" tIns="44870" rIns="89739" bIns="4487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r">
              <a:buClrTx/>
              <a:buFontTx/>
              <a:buNone/>
              <a:defRPr/>
            </a:pPr>
            <a:fld id="{3FF8C842-153B-234B-97FC-07F519678987}" type="slidenum">
              <a:rPr lang="en-US" sz="1200">
                <a:latin typeface="Times New Roman" charset="0"/>
              </a:rPr>
              <a:pPr algn="r">
                <a:buClrTx/>
                <a:buFontTx/>
                <a:buNone/>
                <a:defRPr/>
              </a:pPr>
              <a:t>8</a:t>
            </a:fld>
            <a:endParaRPr lang="en-US" sz="1200">
              <a:latin typeface="Times New Roman" charset="0"/>
            </a:endParaRPr>
          </a:p>
        </p:txBody>
      </p:sp>
      <p:sp>
        <p:nvSpPr>
          <p:cNvPr id="153602" name="Text Box 2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53603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6576" y="4344767"/>
            <a:ext cx="5486400" cy="4115191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ts val="442"/>
              </a:spcBef>
              <a:defRPr/>
            </a:pPr>
            <a:endParaRPr lang="en-US" dirty="0" smtClean="0">
              <a:cs typeface="Microsoft YaHei" charset="0"/>
            </a:endParaRPr>
          </a:p>
          <a:p>
            <a:pPr>
              <a:spcBef>
                <a:spcPts val="442"/>
              </a:spcBef>
              <a:defRPr/>
            </a:pPr>
            <a:endParaRPr lang="en-US" dirty="0" smtClean="0">
              <a:cs typeface="Microsoft YaHei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5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29FC9AAB-0EB0-8742-9EA8-CFC4949B3242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57697" name="Text Box 1"/>
          <p:cNvSpPr txBox="1">
            <a:spLocks noChangeArrowheads="1"/>
          </p:cNvSpPr>
          <p:nvPr/>
        </p:nvSpPr>
        <p:spPr bwMode="auto">
          <a:xfrm>
            <a:off x="3891119" y="8720767"/>
            <a:ext cx="2993287" cy="449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9739" tIns="44870" rIns="89739" bIns="4487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r">
              <a:buClrTx/>
              <a:buFontTx/>
              <a:buNone/>
              <a:defRPr/>
            </a:pPr>
            <a:fld id="{06AF25EE-4BBE-C64E-8C88-A1FB9509C84C}" type="slidenum">
              <a:rPr lang="en-US" sz="1200">
                <a:latin typeface="Times New Roman" charset="0"/>
              </a:rPr>
              <a:pPr algn="r">
                <a:buClrTx/>
                <a:buFontTx/>
                <a:buNone/>
                <a:defRPr/>
              </a:pPr>
              <a:t>9</a:t>
            </a:fld>
            <a:endParaRPr lang="en-US" sz="1200">
              <a:latin typeface="Times New Roman" charset="0"/>
            </a:endParaRPr>
          </a:p>
        </p:txBody>
      </p:sp>
      <p:sp>
        <p:nvSpPr>
          <p:cNvPr id="157698" name="Text Box 2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57699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6576" y="4344767"/>
            <a:ext cx="5486400" cy="4115191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ts val="442"/>
              </a:spcBef>
              <a:defRPr/>
            </a:pPr>
            <a:endParaRPr lang="en-US" dirty="0" smtClean="0">
              <a:cs typeface="Microsoft YaHei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5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AF0F1602-CF2C-EB46-9188-FBFE43AA665D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54625" name="Text Box 1"/>
          <p:cNvSpPr txBox="1">
            <a:spLocks noChangeArrowheads="1"/>
          </p:cNvSpPr>
          <p:nvPr/>
        </p:nvSpPr>
        <p:spPr bwMode="auto">
          <a:xfrm>
            <a:off x="3891119" y="8720767"/>
            <a:ext cx="2993287" cy="449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9739" tIns="44870" rIns="89739" bIns="4487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r">
              <a:buClrTx/>
              <a:buFontTx/>
              <a:buNone/>
              <a:defRPr/>
            </a:pPr>
            <a:fld id="{9546AF3B-7033-314F-B2DC-8A32A73CC912}" type="slidenum">
              <a:rPr lang="en-US" sz="1200"/>
              <a:pPr algn="r">
                <a:buClrTx/>
                <a:buFontTx/>
                <a:buNone/>
                <a:defRPr/>
              </a:pPr>
              <a:t>10</a:t>
            </a:fld>
            <a:endParaRPr lang="en-US" sz="1200"/>
          </a:p>
        </p:txBody>
      </p:sp>
      <p:sp>
        <p:nvSpPr>
          <p:cNvPr id="154626" name="Text Box 2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4588" y="684213"/>
            <a:ext cx="4570412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54627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6576" y="4344766"/>
            <a:ext cx="5486400" cy="4116752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1pPr>
            <a:lvl2pPr marL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endParaRPr lang="en-US" dirty="0" smtClean="0">
              <a:latin typeface="Arial" charset="0"/>
              <a:cs typeface="Microsoft YaHei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27CF6B62-7E4D-2F43-9F3B-9F6004011BDA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7782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914401" y="4343755"/>
            <a:ext cx="5027613" cy="411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20688" algn="l"/>
                <a:tab pos="842963" algn="l"/>
                <a:tab pos="1265238" algn="l"/>
                <a:tab pos="1687513" algn="l"/>
                <a:tab pos="2109788" algn="l"/>
                <a:tab pos="2532063" algn="l"/>
                <a:tab pos="2952750" algn="l"/>
                <a:tab pos="3375025" algn="l"/>
                <a:tab pos="3797300" algn="l"/>
                <a:tab pos="4219575" algn="l"/>
                <a:tab pos="4641850" algn="l"/>
                <a:tab pos="5064125" algn="l"/>
                <a:tab pos="5486400" algn="l"/>
                <a:tab pos="5907088" algn="l"/>
                <a:tab pos="6329363" algn="l"/>
                <a:tab pos="6751638" algn="l"/>
                <a:tab pos="7173913" algn="l"/>
                <a:tab pos="7596188" algn="l"/>
                <a:tab pos="8018463" algn="l"/>
                <a:tab pos="844073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0" algn="l"/>
                <a:tab pos="420688" algn="l"/>
                <a:tab pos="842963" algn="l"/>
                <a:tab pos="1265238" algn="l"/>
                <a:tab pos="1687513" algn="l"/>
                <a:tab pos="2109788" algn="l"/>
                <a:tab pos="2532063" algn="l"/>
                <a:tab pos="2952750" algn="l"/>
                <a:tab pos="3375025" algn="l"/>
                <a:tab pos="3797300" algn="l"/>
                <a:tab pos="4219575" algn="l"/>
                <a:tab pos="4641850" algn="l"/>
                <a:tab pos="5064125" algn="l"/>
                <a:tab pos="5486400" algn="l"/>
                <a:tab pos="5907088" algn="l"/>
                <a:tab pos="6329363" algn="l"/>
                <a:tab pos="6751638" algn="l"/>
                <a:tab pos="7173913" algn="l"/>
                <a:tab pos="7596188" algn="l"/>
                <a:tab pos="8018463" algn="l"/>
                <a:tab pos="844073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tabLst>
                <a:tab pos="0" algn="l"/>
                <a:tab pos="420688" algn="l"/>
                <a:tab pos="842963" algn="l"/>
                <a:tab pos="1265238" algn="l"/>
                <a:tab pos="1687513" algn="l"/>
                <a:tab pos="2109788" algn="l"/>
                <a:tab pos="2532063" algn="l"/>
                <a:tab pos="2952750" algn="l"/>
                <a:tab pos="3375025" algn="l"/>
                <a:tab pos="3797300" algn="l"/>
                <a:tab pos="4219575" algn="l"/>
                <a:tab pos="4641850" algn="l"/>
                <a:tab pos="5064125" algn="l"/>
                <a:tab pos="5486400" algn="l"/>
                <a:tab pos="5907088" algn="l"/>
                <a:tab pos="6329363" algn="l"/>
                <a:tab pos="6751638" algn="l"/>
                <a:tab pos="7173913" algn="l"/>
                <a:tab pos="7596188" algn="l"/>
                <a:tab pos="8018463" algn="l"/>
                <a:tab pos="844073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tabLst>
                <a:tab pos="0" algn="l"/>
                <a:tab pos="420688" algn="l"/>
                <a:tab pos="842963" algn="l"/>
                <a:tab pos="1265238" algn="l"/>
                <a:tab pos="1687513" algn="l"/>
                <a:tab pos="2109788" algn="l"/>
                <a:tab pos="2532063" algn="l"/>
                <a:tab pos="2952750" algn="l"/>
                <a:tab pos="3375025" algn="l"/>
                <a:tab pos="3797300" algn="l"/>
                <a:tab pos="4219575" algn="l"/>
                <a:tab pos="4641850" algn="l"/>
                <a:tab pos="5064125" algn="l"/>
                <a:tab pos="5486400" algn="l"/>
                <a:tab pos="5907088" algn="l"/>
                <a:tab pos="6329363" algn="l"/>
                <a:tab pos="6751638" algn="l"/>
                <a:tab pos="7173913" algn="l"/>
                <a:tab pos="7596188" algn="l"/>
                <a:tab pos="8018463" algn="l"/>
                <a:tab pos="844073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tabLst>
                <a:tab pos="0" algn="l"/>
                <a:tab pos="420688" algn="l"/>
                <a:tab pos="842963" algn="l"/>
                <a:tab pos="1265238" algn="l"/>
                <a:tab pos="1687513" algn="l"/>
                <a:tab pos="2109788" algn="l"/>
                <a:tab pos="2532063" algn="l"/>
                <a:tab pos="2952750" algn="l"/>
                <a:tab pos="3375025" algn="l"/>
                <a:tab pos="3797300" algn="l"/>
                <a:tab pos="4219575" algn="l"/>
                <a:tab pos="4641850" algn="l"/>
                <a:tab pos="5064125" algn="l"/>
                <a:tab pos="5486400" algn="l"/>
                <a:tab pos="5907088" algn="l"/>
                <a:tab pos="6329363" algn="l"/>
                <a:tab pos="6751638" algn="l"/>
                <a:tab pos="7173913" algn="l"/>
                <a:tab pos="7596188" algn="l"/>
                <a:tab pos="8018463" algn="l"/>
                <a:tab pos="844073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20688" algn="l"/>
                <a:tab pos="842963" algn="l"/>
                <a:tab pos="1265238" algn="l"/>
                <a:tab pos="1687513" algn="l"/>
                <a:tab pos="2109788" algn="l"/>
                <a:tab pos="2532063" algn="l"/>
                <a:tab pos="2952750" algn="l"/>
                <a:tab pos="3375025" algn="l"/>
                <a:tab pos="3797300" algn="l"/>
                <a:tab pos="4219575" algn="l"/>
                <a:tab pos="4641850" algn="l"/>
                <a:tab pos="5064125" algn="l"/>
                <a:tab pos="5486400" algn="l"/>
                <a:tab pos="5907088" algn="l"/>
                <a:tab pos="6329363" algn="l"/>
                <a:tab pos="6751638" algn="l"/>
                <a:tab pos="7173913" algn="l"/>
                <a:tab pos="7596188" algn="l"/>
                <a:tab pos="8018463" algn="l"/>
                <a:tab pos="844073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20688" algn="l"/>
                <a:tab pos="842963" algn="l"/>
                <a:tab pos="1265238" algn="l"/>
                <a:tab pos="1687513" algn="l"/>
                <a:tab pos="2109788" algn="l"/>
                <a:tab pos="2532063" algn="l"/>
                <a:tab pos="2952750" algn="l"/>
                <a:tab pos="3375025" algn="l"/>
                <a:tab pos="3797300" algn="l"/>
                <a:tab pos="4219575" algn="l"/>
                <a:tab pos="4641850" algn="l"/>
                <a:tab pos="5064125" algn="l"/>
                <a:tab pos="5486400" algn="l"/>
                <a:tab pos="5907088" algn="l"/>
                <a:tab pos="6329363" algn="l"/>
                <a:tab pos="6751638" algn="l"/>
                <a:tab pos="7173913" algn="l"/>
                <a:tab pos="7596188" algn="l"/>
                <a:tab pos="8018463" algn="l"/>
                <a:tab pos="844073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20688" algn="l"/>
                <a:tab pos="842963" algn="l"/>
                <a:tab pos="1265238" algn="l"/>
                <a:tab pos="1687513" algn="l"/>
                <a:tab pos="2109788" algn="l"/>
                <a:tab pos="2532063" algn="l"/>
                <a:tab pos="2952750" algn="l"/>
                <a:tab pos="3375025" algn="l"/>
                <a:tab pos="3797300" algn="l"/>
                <a:tab pos="4219575" algn="l"/>
                <a:tab pos="4641850" algn="l"/>
                <a:tab pos="5064125" algn="l"/>
                <a:tab pos="5486400" algn="l"/>
                <a:tab pos="5907088" algn="l"/>
                <a:tab pos="6329363" algn="l"/>
                <a:tab pos="6751638" algn="l"/>
                <a:tab pos="7173913" algn="l"/>
                <a:tab pos="7596188" algn="l"/>
                <a:tab pos="8018463" algn="l"/>
                <a:tab pos="844073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20688" algn="l"/>
                <a:tab pos="842963" algn="l"/>
                <a:tab pos="1265238" algn="l"/>
                <a:tab pos="1687513" algn="l"/>
                <a:tab pos="2109788" algn="l"/>
                <a:tab pos="2532063" algn="l"/>
                <a:tab pos="2952750" algn="l"/>
                <a:tab pos="3375025" algn="l"/>
                <a:tab pos="3797300" algn="l"/>
                <a:tab pos="4219575" algn="l"/>
                <a:tab pos="4641850" algn="l"/>
                <a:tab pos="5064125" algn="l"/>
                <a:tab pos="5486400" algn="l"/>
                <a:tab pos="5907088" algn="l"/>
                <a:tab pos="6329363" algn="l"/>
                <a:tab pos="6751638" algn="l"/>
                <a:tab pos="7173913" algn="l"/>
                <a:tab pos="7596188" algn="l"/>
                <a:tab pos="8018463" algn="l"/>
                <a:tab pos="844073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fld id="{8113A341-3459-9A4A-A9BA-C802D80FAE6F}" type="slidenum">
              <a:rPr lang="en-US" sz="1200">
                <a:solidFill>
                  <a:srgbClr val="000000"/>
                </a:solidFill>
                <a:latin typeface="Calibri" charset="0"/>
              </a:rPr>
              <a:pPr eaLnBrk="1" hangingPunct="1"/>
              <a:t>17</a:t>
            </a:fld>
            <a:endParaRPr lang="en-US" sz="120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46083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68825" cy="3425825"/>
          </a:xfrm>
          <a:solidFill>
            <a:srgbClr val="FFFFFF"/>
          </a:solidFill>
          <a:ln/>
        </p:spPr>
      </p:sp>
      <p:sp>
        <p:nvSpPr>
          <p:cNvPr id="46084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AC303-50B7-FF45-B7C6-D3280B530A1B}" type="datetimeFigureOut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B0CB2-4768-5C4D-8229-22C9203D5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23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AC303-50B7-FF45-B7C6-D3280B530A1B}" type="datetimeFigureOut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B0CB2-4768-5C4D-8229-22C9203D5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196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AC303-50B7-FF45-B7C6-D3280B530A1B}" type="datetimeFigureOut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B0CB2-4768-5C4D-8229-22C9203D5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338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AC303-50B7-FF45-B7C6-D3280B530A1B}" type="datetimeFigureOut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B0CB2-4768-5C4D-8229-22C9203D5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741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AC303-50B7-FF45-B7C6-D3280B530A1B}" type="datetimeFigureOut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B0CB2-4768-5C4D-8229-22C9203D5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553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AC303-50B7-FF45-B7C6-D3280B530A1B}" type="datetimeFigureOut">
              <a:rPr lang="en-US" smtClean="0"/>
              <a:t>2/9/17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B0CB2-4768-5C4D-8229-22C9203D5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014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AC303-50B7-FF45-B7C6-D3280B530A1B}" type="datetimeFigureOut">
              <a:rPr lang="en-US" smtClean="0"/>
              <a:t>2/9/17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B0CB2-4768-5C4D-8229-22C9203D5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550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AC303-50B7-FF45-B7C6-D3280B530A1B}" type="datetimeFigureOut">
              <a:rPr lang="en-US" smtClean="0"/>
              <a:t>2/9/17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B0CB2-4768-5C4D-8229-22C9203D5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843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AC303-50B7-FF45-B7C6-D3280B530A1B}" type="datetimeFigureOut">
              <a:rPr lang="en-US" smtClean="0"/>
              <a:t>2/9/17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B0CB2-4768-5C4D-8229-22C9203D5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963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AC303-50B7-FF45-B7C6-D3280B530A1B}" type="datetimeFigureOut">
              <a:rPr lang="en-US" smtClean="0"/>
              <a:t>2/9/17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B0CB2-4768-5C4D-8229-22C9203D5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567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AC303-50B7-FF45-B7C6-D3280B530A1B}" type="datetimeFigureOut">
              <a:rPr lang="en-US" smtClean="0"/>
              <a:t>2/9/17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B0CB2-4768-5C4D-8229-22C9203D5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600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AC303-50B7-FF45-B7C6-D3280B530A1B}" type="datetimeFigureOut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B0CB2-4768-5C4D-8229-22C9203D5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444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5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7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9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89079"/>
            <a:ext cx="8140736" cy="1470025"/>
          </a:xfrm>
        </p:spPr>
        <p:txBody>
          <a:bodyPr>
            <a:normAutofit fontScale="90000"/>
          </a:bodyPr>
          <a:lstStyle/>
          <a:p>
            <a:r>
              <a:rPr lang="en-US" i="1" dirty="0"/>
              <a:t>Module </a:t>
            </a:r>
            <a:r>
              <a:rPr lang="en-US" i="1" dirty="0" smtClean="0"/>
              <a:t>10: </a:t>
            </a:r>
            <a:r>
              <a:rPr lang="en-US" i="1" dirty="0"/>
              <a:t>Statistical and Quantitative Genetics of Disease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161" y="3553063"/>
            <a:ext cx="7080225" cy="242263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John Witte</a:t>
            </a:r>
          </a:p>
          <a:p>
            <a:r>
              <a:rPr lang="en-US" dirty="0" smtClean="0"/>
              <a:t>Session #2: </a:t>
            </a:r>
          </a:p>
          <a:p>
            <a:r>
              <a:rPr lang="en-US" dirty="0" smtClean="0"/>
              <a:t>Single locus analysis: design</a:t>
            </a:r>
            <a:r>
              <a:rPr lang="en-US" dirty="0"/>
              <a:t>, </a:t>
            </a:r>
            <a:r>
              <a:rPr lang="en-US" dirty="0" smtClean="0"/>
              <a:t>analysis, logistic </a:t>
            </a:r>
            <a:r>
              <a:rPr lang="en-US" dirty="0"/>
              <a:t>regression, </a:t>
            </a:r>
            <a:r>
              <a:rPr lang="en-US" dirty="0" smtClean="0"/>
              <a:t>covariates, multivariate analysis. </a:t>
            </a:r>
          </a:p>
        </p:txBody>
      </p:sp>
    </p:spTree>
    <p:extLst>
      <p:ext uri="{BB962C8B-B14F-4D97-AF65-F5344CB8AC3E}">
        <p14:creationId xmlns:p14="http://schemas.microsoft.com/office/powerpoint/2010/main" val="2366009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Text Box 1"/>
          <p:cNvSpPr txBox="1">
            <a:spLocks noChangeArrowheads="1"/>
          </p:cNvSpPr>
          <p:nvPr/>
        </p:nvSpPr>
        <p:spPr bwMode="auto">
          <a:xfrm>
            <a:off x="457200" y="1524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en-US" sz="4000" dirty="0" smtClean="0"/>
              <a:t>What About Filch?</a:t>
            </a:r>
          </a:p>
        </p:txBody>
      </p:sp>
      <p:grpSp>
        <p:nvGrpSpPr>
          <p:cNvPr id="124931" name="Group 2"/>
          <p:cNvGrpSpPr>
            <a:grpSpLocks/>
          </p:cNvGrpSpPr>
          <p:nvPr/>
        </p:nvGrpSpPr>
        <p:grpSpPr bwMode="auto">
          <a:xfrm>
            <a:off x="3276600" y="1695450"/>
            <a:ext cx="2859088" cy="3395663"/>
            <a:chOff x="2064" y="1068"/>
            <a:chExt cx="1801" cy="2139"/>
          </a:xfrm>
        </p:grpSpPr>
        <p:sp>
          <p:nvSpPr>
            <p:cNvPr id="95235" name="Text Box 3"/>
            <p:cNvSpPr txBox="1">
              <a:spLocks noChangeArrowheads="1"/>
            </p:cNvSpPr>
            <p:nvPr/>
          </p:nvSpPr>
          <p:spPr bwMode="auto">
            <a:xfrm>
              <a:off x="2385" y="2700"/>
              <a:ext cx="8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Microsoft YaHei" charset="0"/>
                </a:defRPr>
              </a:lvl1pPr>
              <a:lvl2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Microsoft YaHei" charset="0"/>
                </a:defRPr>
              </a:lvl2pPr>
              <a:lvl3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Microsoft YaHei" charset="0"/>
                </a:defRPr>
              </a:lvl3pPr>
              <a:lvl4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Microsoft YaHei" charset="0"/>
                </a:defRPr>
              </a:lvl4pPr>
              <a:lvl5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Microsoft YaHei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Microsoft YaHei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Microsoft YaHei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Microsoft YaHei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Microsoft YaHei" charset="0"/>
                </a:defRPr>
              </a:lvl9pPr>
            </a:lstStyle>
            <a:p>
              <a:pPr>
                <a:buClrTx/>
                <a:buFontTx/>
                <a:buNone/>
                <a:defRPr/>
              </a:pPr>
              <a:r>
                <a:rPr lang="en-US" smtClean="0"/>
                <a:t>Argus Filch</a:t>
              </a:r>
            </a:p>
          </p:txBody>
        </p:sp>
        <p:sp>
          <p:nvSpPr>
            <p:cNvPr id="95236" name="Line 4"/>
            <p:cNvSpPr>
              <a:spLocks noChangeShapeType="1"/>
            </p:cNvSpPr>
            <p:nvPr/>
          </p:nvSpPr>
          <p:spPr bwMode="auto">
            <a:xfrm>
              <a:off x="2756" y="2928"/>
              <a:ext cx="0" cy="279"/>
            </a:xfrm>
            <a:prstGeom prst="line">
              <a:avLst/>
            </a:prstGeom>
            <a:noFill/>
            <a:ln w="3816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Microsoft YaHei" charset="0"/>
              </a:endParaRPr>
            </a:p>
          </p:txBody>
        </p:sp>
        <p:sp>
          <p:nvSpPr>
            <p:cNvPr id="95237" name="Line 5"/>
            <p:cNvSpPr>
              <a:spLocks noChangeShapeType="1"/>
            </p:cNvSpPr>
            <p:nvPr/>
          </p:nvSpPr>
          <p:spPr bwMode="auto">
            <a:xfrm>
              <a:off x="2900" y="2928"/>
              <a:ext cx="0" cy="279"/>
            </a:xfrm>
            <a:prstGeom prst="line">
              <a:avLst/>
            </a:prstGeom>
            <a:noFill/>
            <a:ln w="3816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Microsoft YaHei" charset="0"/>
              </a:endParaRPr>
            </a:p>
          </p:txBody>
        </p:sp>
        <p:sp>
          <p:nvSpPr>
            <p:cNvPr id="95238" name="Oval 6"/>
            <p:cNvSpPr>
              <a:spLocks noChangeArrowheads="1"/>
            </p:cNvSpPr>
            <p:nvPr/>
          </p:nvSpPr>
          <p:spPr bwMode="auto">
            <a:xfrm>
              <a:off x="2064" y="1068"/>
              <a:ext cx="519" cy="519"/>
            </a:xfrm>
            <a:prstGeom prst="ellipse">
              <a:avLst/>
            </a:prstGeom>
            <a:solidFill>
              <a:srgbClr val="FF00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Microsoft YaHei" charset="0"/>
              </a:endParaRPr>
            </a:p>
          </p:txBody>
        </p:sp>
        <p:sp>
          <p:nvSpPr>
            <p:cNvPr id="95239" name="Line 7"/>
            <p:cNvSpPr>
              <a:spLocks noChangeShapeType="1"/>
            </p:cNvSpPr>
            <p:nvPr/>
          </p:nvSpPr>
          <p:spPr bwMode="auto">
            <a:xfrm>
              <a:off x="2256" y="1824"/>
              <a:ext cx="0" cy="279"/>
            </a:xfrm>
            <a:prstGeom prst="line">
              <a:avLst/>
            </a:prstGeom>
            <a:noFill/>
            <a:ln w="3816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Microsoft YaHei" charset="0"/>
              </a:endParaRPr>
            </a:p>
          </p:txBody>
        </p:sp>
        <p:sp>
          <p:nvSpPr>
            <p:cNvPr id="95240" name="Line 8"/>
            <p:cNvSpPr>
              <a:spLocks noChangeShapeType="1"/>
            </p:cNvSpPr>
            <p:nvPr/>
          </p:nvSpPr>
          <p:spPr bwMode="auto">
            <a:xfrm>
              <a:off x="2400" y="1824"/>
              <a:ext cx="0" cy="279"/>
            </a:xfrm>
            <a:prstGeom prst="line">
              <a:avLst/>
            </a:prstGeom>
            <a:noFill/>
            <a:ln w="3816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Microsoft YaHei" charset="0"/>
              </a:endParaRPr>
            </a:p>
          </p:txBody>
        </p:sp>
        <p:sp>
          <p:nvSpPr>
            <p:cNvPr id="95241" name="Line 9"/>
            <p:cNvSpPr>
              <a:spLocks noChangeShapeType="1"/>
            </p:cNvSpPr>
            <p:nvPr/>
          </p:nvSpPr>
          <p:spPr bwMode="auto">
            <a:xfrm>
              <a:off x="3257" y="1824"/>
              <a:ext cx="0" cy="279"/>
            </a:xfrm>
            <a:prstGeom prst="line">
              <a:avLst/>
            </a:prstGeom>
            <a:noFill/>
            <a:ln w="3816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Microsoft YaHei" charset="0"/>
              </a:endParaRPr>
            </a:p>
          </p:txBody>
        </p:sp>
        <p:sp>
          <p:nvSpPr>
            <p:cNvPr id="95242" name="Line 10"/>
            <p:cNvSpPr>
              <a:spLocks noChangeShapeType="1"/>
            </p:cNvSpPr>
            <p:nvPr/>
          </p:nvSpPr>
          <p:spPr bwMode="auto">
            <a:xfrm>
              <a:off x="3401" y="1824"/>
              <a:ext cx="0" cy="279"/>
            </a:xfrm>
            <a:prstGeom prst="line">
              <a:avLst/>
            </a:prstGeom>
            <a:noFill/>
            <a:ln w="3816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Microsoft YaHei" charset="0"/>
              </a:endParaRPr>
            </a:p>
          </p:txBody>
        </p:sp>
        <p:sp>
          <p:nvSpPr>
            <p:cNvPr id="95243" name="Line 11"/>
            <p:cNvSpPr>
              <a:spLocks noChangeShapeType="1"/>
            </p:cNvSpPr>
            <p:nvPr/>
          </p:nvSpPr>
          <p:spPr bwMode="auto">
            <a:xfrm>
              <a:off x="2588" y="1308"/>
              <a:ext cx="471" cy="0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Microsoft YaHei" charset="0"/>
              </a:endParaRPr>
            </a:p>
          </p:txBody>
        </p:sp>
        <p:sp>
          <p:nvSpPr>
            <p:cNvPr id="95244" name="Line 12"/>
            <p:cNvSpPr>
              <a:spLocks noChangeShapeType="1"/>
            </p:cNvSpPr>
            <p:nvPr/>
          </p:nvSpPr>
          <p:spPr bwMode="auto">
            <a:xfrm>
              <a:off x="2829" y="1308"/>
              <a:ext cx="0" cy="855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Microsoft YaHei" charset="0"/>
              </a:endParaRPr>
            </a:p>
          </p:txBody>
        </p:sp>
        <p:sp>
          <p:nvSpPr>
            <p:cNvPr id="95245" name="Rectangle 13"/>
            <p:cNvSpPr>
              <a:spLocks noChangeArrowheads="1"/>
            </p:cNvSpPr>
            <p:nvPr/>
          </p:nvSpPr>
          <p:spPr bwMode="auto">
            <a:xfrm>
              <a:off x="3073" y="1068"/>
              <a:ext cx="519" cy="519"/>
            </a:xfrm>
            <a:prstGeom prst="rect">
              <a:avLst/>
            </a:prstGeom>
            <a:solidFill>
              <a:srgbClr val="FF00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Microsoft YaHei" charset="0"/>
              </a:endParaRPr>
            </a:p>
          </p:txBody>
        </p:sp>
        <p:sp>
          <p:nvSpPr>
            <p:cNvPr id="95246" name="Rectangle 14"/>
            <p:cNvSpPr>
              <a:spLocks noChangeArrowheads="1"/>
            </p:cNvSpPr>
            <p:nvPr/>
          </p:nvSpPr>
          <p:spPr bwMode="auto">
            <a:xfrm>
              <a:off x="2556" y="2160"/>
              <a:ext cx="519" cy="519"/>
            </a:xfrm>
            <a:prstGeom prst="rect">
              <a:avLst/>
            </a:prstGeom>
            <a:solidFill>
              <a:srgbClr val="3333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Microsoft YaHei" charset="0"/>
              </a:endParaRPr>
            </a:p>
          </p:txBody>
        </p:sp>
        <p:sp>
          <p:nvSpPr>
            <p:cNvPr id="95247" name="Text Box 15"/>
            <p:cNvSpPr txBox="1">
              <a:spLocks noChangeArrowheads="1"/>
            </p:cNvSpPr>
            <p:nvPr/>
          </p:nvSpPr>
          <p:spPr bwMode="auto">
            <a:xfrm>
              <a:off x="3262" y="2352"/>
              <a:ext cx="602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Microsoft YaHei" charset="0"/>
                </a:defRPr>
              </a:lvl1pPr>
              <a:lvl2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Microsoft YaHei" charset="0"/>
                </a:defRPr>
              </a:lvl2pPr>
              <a:lvl3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Microsoft YaHei" charset="0"/>
                </a:defRPr>
              </a:lvl3pPr>
              <a:lvl4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Microsoft YaHei" charset="0"/>
                </a:defRPr>
              </a:lvl4pPr>
              <a:lvl5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Microsoft YaHei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Microsoft YaHei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Microsoft YaHei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Microsoft YaHei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Microsoft YaHei" charset="0"/>
                </a:defRPr>
              </a:lvl9pPr>
            </a:lstStyle>
            <a:p>
              <a:pPr>
                <a:buClrTx/>
                <a:buFontTx/>
                <a:buNone/>
                <a:defRPr/>
              </a:pPr>
              <a:r>
                <a:rPr lang="en-US" sz="2400" smtClean="0"/>
                <a:t>Squib</a:t>
              </a:r>
            </a:p>
          </p:txBody>
        </p:sp>
      </p:grpSp>
      <p:sp>
        <p:nvSpPr>
          <p:cNvPr id="95248" name="Text Box 16"/>
          <p:cNvSpPr txBox="1">
            <a:spLocks noChangeArrowheads="1"/>
          </p:cNvSpPr>
          <p:nvPr/>
        </p:nvSpPr>
        <p:spPr bwMode="auto">
          <a:xfrm>
            <a:off x="174625" y="3406775"/>
            <a:ext cx="4233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Microsoft YaHe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42137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8013" cy="1141412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dirty="0"/>
              <a:t>Testing for Association</a:t>
            </a:r>
            <a:endParaRPr lang="en-US" dirty="0" smtClean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31369" y="1600200"/>
            <a:ext cx="9375487" cy="4524375"/>
          </a:xfrm>
        </p:spPr>
        <p:txBody>
          <a:bodyPr>
            <a:noAutofit/>
          </a:bodyPr>
          <a:lstStyle/>
          <a:p>
            <a:pPr indent="-338138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/>
            </a:pPr>
            <a:r>
              <a:rPr lang="en-US" sz="1600" b="1" dirty="0" smtClean="0">
                <a:latin typeface="Courier"/>
                <a:cs typeface="Courier"/>
              </a:rPr>
              <a:t>2 </a:t>
            </a:r>
            <a:r>
              <a:rPr lang="en-US" sz="1600" b="1" dirty="0" err="1" smtClean="0">
                <a:latin typeface="Courier"/>
                <a:cs typeface="Courier"/>
              </a:rPr>
              <a:t>df</a:t>
            </a:r>
            <a:r>
              <a:rPr lang="en-US" sz="1600" b="1" dirty="0" smtClean="0">
                <a:latin typeface="Courier"/>
                <a:cs typeface="Courier"/>
              </a:rPr>
              <a:t> Genotype                   Recessive (G)           Dominant (G)     </a:t>
            </a:r>
          </a:p>
          <a:p>
            <a:pPr indent="-338138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/>
            </a:pPr>
            <a:r>
              <a:rPr lang="en-US" sz="1600" dirty="0" smtClean="0">
                <a:latin typeface="Courier"/>
                <a:cs typeface="Courier"/>
              </a:rPr>
              <a:t>Genotype Case Control           Case Control            Case Control    </a:t>
            </a:r>
          </a:p>
          <a:p>
            <a:pPr indent="-338138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/>
            </a:pPr>
            <a:r>
              <a:rPr lang="en-US" sz="1600" dirty="0" smtClean="0">
                <a:latin typeface="Courier"/>
                <a:cs typeface="Courier"/>
              </a:rPr>
              <a:t>CC       A    D              CC A    D         CC or CT A+B  D+E       </a:t>
            </a:r>
          </a:p>
          <a:p>
            <a:pPr indent="-338138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/>
            </a:pPr>
            <a:r>
              <a:rPr lang="en-US" sz="1600" dirty="0" smtClean="0">
                <a:latin typeface="Courier"/>
                <a:cs typeface="Courier"/>
              </a:rPr>
              <a:t>CT       B    E        CT or TT B+C  E+F             TT C    F         </a:t>
            </a:r>
          </a:p>
          <a:p>
            <a:pPr indent="-338138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/>
            </a:pPr>
            <a:r>
              <a:rPr lang="en-US" sz="1600" dirty="0" smtClean="0">
                <a:latin typeface="Courier"/>
                <a:cs typeface="Courier"/>
              </a:rPr>
              <a:t>TT			  C	   F				</a:t>
            </a:r>
            <a:endParaRPr lang="en-US" sz="1600" dirty="0">
              <a:latin typeface="Courier"/>
              <a:cs typeface="Courier"/>
            </a:endParaRPr>
          </a:p>
          <a:p>
            <a:pPr indent="-338138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/>
            </a:pPr>
            <a:r>
              <a:rPr lang="en-US" sz="1600" dirty="0" smtClean="0">
                <a:latin typeface="Courier"/>
                <a:cs typeface="Courier"/>
              </a:rPr>
              <a:t>~</a:t>
            </a:r>
            <a:r>
              <a:rPr lang="en-US" sz="1600" dirty="0" err="1" smtClean="0">
                <a:latin typeface="Courier"/>
                <a:cs typeface="Courier"/>
              </a:rPr>
              <a:t>chi_sq</a:t>
            </a:r>
            <a:r>
              <a:rPr lang="en-US" sz="1600" dirty="0" smtClean="0">
                <a:latin typeface="Courier"/>
                <a:cs typeface="Courier"/>
              </a:rPr>
              <a:t>(2df)                   ~</a:t>
            </a:r>
            <a:r>
              <a:rPr lang="en-US" sz="1600" dirty="0" err="1" smtClean="0">
                <a:latin typeface="Courier"/>
                <a:cs typeface="Courier"/>
              </a:rPr>
              <a:t>chi_sq</a:t>
            </a:r>
            <a:r>
              <a:rPr lang="en-US" sz="1600" dirty="0" smtClean="0">
                <a:latin typeface="Courier"/>
                <a:cs typeface="Courier"/>
              </a:rPr>
              <a:t>(1df)           ~</a:t>
            </a:r>
            <a:r>
              <a:rPr lang="en-US" sz="1600" dirty="0" err="1" smtClean="0">
                <a:latin typeface="Courier"/>
                <a:cs typeface="Courier"/>
              </a:rPr>
              <a:t>chi_sq</a:t>
            </a:r>
            <a:r>
              <a:rPr lang="en-US" sz="1600" dirty="0" smtClean="0">
                <a:latin typeface="Courier"/>
                <a:cs typeface="Courier"/>
              </a:rPr>
              <a:t>(1df)      </a:t>
            </a:r>
          </a:p>
          <a:p>
            <a:pPr indent="-338138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/>
            </a:pPr>
            <a:endParaRPr lang="en-US" sz="1600" dirty="0">
              <a:latin typeface="Courier"/>
              <a:cs typeface="Courier"/>
            </a:endParaRPr>
          </a:p>
          <a:p>
            <a:pPr indent="-338138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/>
            </a:pPr>
            <a:endParaRPr lang="en-US" sz="1600" dirty="0" smtClean="0">
              <a:latin typeface="Courier"/>
              <a:cs typeface="Courier"/>
            </a:endParaRPr>
          </a:p>
          <a:p>
            <a:pPr indent="-338138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/>
            </a:pPr>
            <a:endParaRPr lang="en-US" sz="1600" dirty="0">
              <a:latin typeface="Courier"/>
              <a:cs typeface="Courier"/>
            </a:endParaRPr>
          </a:p>
          <a:p>
            <a:pPr indent="-338138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/>
            </a:pPr>
            <a:endParaRPr lang="en-US" sz="1600" dirty="0" smtClean="0">
              <a:latin typeface="Courier"/>
              <a:cs typeface="Courier"/>
            </a:endParaRPr>
          </a:p>
          <a:p>
            <a:pPr indent="-338138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/>
            </a:pPr>
            <a:r>
              <a:rPr lang="en-US" sz="1600" dirty="0" smtClean="0">
                <a:latin typeface="Courier"/>
                <a:cs typeface="Courier"/>
              </a:rPr>
              <a:t>Genotype Case Control           Case Control            Case Control     </a:t>
            </a:r>
          </a:p>
          <a:p>
            <a:pPr indent="-338138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/>
            </a:pPr>
            <a:r>
              <a:rPr lang="en-US" sz="1600" dirty="0" smtClean="0">
                <a:latin typeface="Courier"/>
                <a:cs typeface="Courier"/>
              </a:rPr>
              <a:t>CC       20    5              CC 20    5         CC or CT 30 15        </a:t>
            </a:r>
          </a:p>
          <a:p>
            <a:pPr indent="-338138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/>
            </a:pPr>
            <a:r>
              <a:rPr lang="en-US" sz="1600" dirty="0" smtClean="0">
                <a:latin typeface="Courier"/>
                <a:cs typeface="Courier"/>
              </a:rPr>
              <a:t>CT       10    10       CT or TT 15   25               TT 5  15        </a:t>
            </a:r>
          </a:p>
          <a:p>
            <a:pPr indent="-338138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/>
            </a:pPr>
            <a:r>
              <a:rPr lang="en-US" sz="1600" dirty="0" smtClean="0">
                <a:latin typeface="Courier"/>
                <a:cs typeface="Courier"/>
              </a:rPr>
              <a:t>TT        5    15</a:t>
            </a:r>
          </a:p>
          <a:p>
            <a:pPr indent="-338138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/>
            </a:pPr>
            <a:r>
              <a:rPr lang="en-US" sz="1600" dirty="0" smtClean="0">
                <a:latin typeface="Courier"/>
                <a:cs typeface="Courier"/>
              </a:rPr>
              <a:t>         P=0.0011              P=0.0020                 P=0.0045       </a:t>
            </a:r>
          </a:p>
          <a:p>
            <a:pPr indent="-338138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/>
            </a:pPr>
            <a:endParaRPr lang="en-US" sz="1400" dirty="0" smtClean="0">
              <a:latin typeface="Courier"/>
              <a:cs typeface="Courier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3211" y="3184106"/>
            <a:ext cx="6473046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600" dirty="0" smtClean="0"/>
              <a:t>What model should we use here?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4322585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GB" sz="4000" dirty="0" smtClean="0">
                <a:cs typeface="+mj-cs"/>
              </a:rPr>
              <a:t>Genetic Model</a:t>
            </a:r>
            <a:endParaRPr lang="en-GB" sz="4000" dirty="0">
              <a:cs typeface="+mj-cs"/>
            </a:endParaRPr>
          </a:p>
        </p:txBody>
      </p:sp>
      <p:sp>
        <p:nvSpPr>
          <p:cNvPr id="66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3736" y="1219200"/>
            <a:ext cx="8229600" cy="509905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GB" sz="2400" dirty="0">
                <a:cs typeface="+mn-cs"/>
              </a:rPr>
              <a:t>If genetic model known: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400" dirty="0"/>
              <a:t>Collapse genotypes into 2x2 table, 1 </a:t>
            </a:r>
            <a:r>
              <a:rPr lang="en-GB" sz="2400" dirty="0" err="1"/>
              <a:t>d.f</a:t>
            </a:r>
            <a:r>
              <a:rPr lang="en-GB" sz="2400" dirty="0"/>
              <a:t>. test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400" dirty="0" smtClean="0"/>
              <a:t>Or trend </a:t>
            </a:r>
            <a:r>
              <a:rPr lang="en-GB" sz="2400" dirty="0"/>
              <a:t>test for log additive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400" dirty="0"/>
              <a:t>Use logistic regression: coding; </a:t>
            </a:r>
            <a:r>
              <a:rPr lang="en-GB" sz="2400" dirty="0" smtClean="0"/>
              <a:t>covariates, odds ratios</a:t>
            </a:r>
            <a:endParaRPr lang="en-GB" sz="2400" dirty="0"/>
          </a:p>
          <a:p>
            <a:pPr eaLnBrk="1" hangingPunct="1">
              <a:lnSpc>
                <a:spcPct val="80000"/>
              </a:lnSpc>
              <a:defRPr/>
            </a:pPr>
            <a:endParaRPr lang="en-GB" sz="2400" dirty="0">
              <a:cs typeface="+mn-cs"/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GB" sz="2400" dirty="0" smtClean="0">
                <a:cs typeface="+mn-cs"/>
              </a:rPr>
              <a:t>If </a:t>
            </a:r>
            <a:r>
              <a:rPr lang="en-GB" sz="2400" dirty="0" smtClean="0"/>
              <a:t>genetic model unknown? </a:t>
            </a:r>
            <a:endParaRPr lang="en-GB" sz="2400" i="1" dirty="0"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GB" sz="2400" dirty="0" smtClean="0"/>
              <a:t>Log-additive is default. Why?</a:t>
            </a:r>
          </a:p>
          <a:p>
            <a:pPr eaLnBrk="1" hangingPunct="1">
              <a:lnSpc>
                <a:spcPct val="80000"/>
              </a:lnSpc>
              <a:defRPr/>
            </a:pPr>
            <a:endParaRPr lang="en-GB" sz="2400" dirty="0"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GB" sz="2400" dirty="0" smtClean="0">
                <a:cs typeface="+mn-cs"/>
              </a:rPr>
              <a:t>Could use all three models (</a:t>
            </a:r>
            <a:r>
              <a:rPr lang="en-GB" sz="2400" dirty="0" err="1" smtClean="0">
                <a:cs typeface="+mn-cs"/>
              </a:rPr>
              <a:t>dom</a:t>
            </a:r>
            <a:r>
              <a:rPr lang="en-GB" sz="2400" dirty="0" smtClean="0">
                <a:cs typeface="+mn-cs"/>
              </a:rPr>
              <a:t>, rec, log additive).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400" dirty="0" smtClean="0">
                <a:cs typeface="+mn-cs"/>
              </a:rPr>
              <a:t>Compare fit with the co-dominant (2d.f.) model (LR test).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400" dirty="0" smtClean="0">
                <a:cs typeface="+mn-cs"/>
              </a:rPr>
              <a:t>Ca</a:t>
            </a:r>
            <a:r>
              <a:rPr lang="en-GB" sz="2400" dirty="0" smtClean="0"/>
              <a:t>n’t</a:t>
            </a:r>
            <a:r>
              <a:rPr lang="en-GB" sz="2400" dirty="0" smtClean="0">
                <a:cs typeface="+mn-cs"/>
              </a:rPr>
              <a:t> use LR test to compare models since not nested.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400" dirty="0" smtClean="0">
                <a:cs typeface="+mn-cs"/>
              </a:rPr>
              <a:t>Model with best fit and smallest P is best?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400" dirty="0" smtClean="0">
                <a:cs typeface="+mn-cs"/>
              </a:rPr>
              <a:t>Use permutation test (MAX test). 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GB" sz="24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5546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6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Odds </a:t>
            </a:r>
            <a:r>
              <a:rPr lang="en-US" dirty="0" smtClean="0"/>
              <a:t>Ratios vs. Relative Risks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17959"/>
            <a:ext cx="8229600" cy="54244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When does the OR estimate the RR?</a:t>
            </a:r>
          </a:p>
          <a:p>
            <a:pPr marL="0" indent="0">
              <a:buNone/>
            </a:pPr>
            <a:r>
              <a:rPr lang="en-US" dirty="0" smtClean="0"/>
              <a:t>When </a:t>
            </a:r>
            <a:r>
              <a:rPr lang="en-US" dirty="0"/>
              <a:t>the disease </a:t>
            </a:r>
            <a:r>
              <a:rPr lang="en-US" dirty="0" smtClean="0"/>
              <a:t>is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rare</a:t>
            </a:r>
            <a:r>
              <a:rPr lang="ja-JP" altLang="en-US" dirty="0" smtClean="0">
                <a:latin typeface="Arial"/>
              </a:rPr>
              <a:t>”</a:t>
            </a:r>
            <a:endParaRPr lang="en-US" altLang="ja-JP" dirty="0" smtClean="0">
              <a:latin typeface="Arial"/>
            </a:endParaRPr>
          </a:p>
          <a:p>
            <a:pPr marL="0" indent="0">
              <a:buNone/>
            </a:pPr>
            <a:endParaRPr lang="en-US" dirty="0"/>
          </a:p>
          <a:p>
            <a:pPr>
              <a:buFontTx/>
              <a:buNone/>
            </a:pPr>
            <a:endParaRPr lang="en-US" sz="1800" dirty="0" smtClean="0"/>
          </a:p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endParaRPr lang="en-US" sz="1800" dirty="0" smtClean="0"/>
          </a:p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r>
              <a:rPr lang="en-US" sz="1800" dirty="0" smtClean="0"/>
              <a:t>q</a:t>
            </a:r>
            <a:r>
              <a:rPr lang="en-US" sz="1800" dirty="0"/>
              <a:t>+: Incidence in </a:t>
            </a:r>
            <a:r>
              <a:rPr lang="en-US" sz="1800" dirty="0" smtClean="0"/>
              <a:t>carriers (exposed)</a:t>
            </a:r>
            <a:endParaRPr lang="en-US" sz="1800" dirty="0"/>
          </a:p>
          <a:p>
            <a:pPr>
              <a:buFontTx/>
              <a:buNone/>
            </a:pPr>
            <a:r>
              <a:rPr lang="en-US" sz="1800" dirty="0"/>
              <a:t>q-: Incidence in </a:t>
            </a:r>
            <a:r>
              <a:rPr lang="en-US" sz="1800" dirty="0" smtClean="0"/>
              <a:t>non-carriers</a:t>
            </a:r>
          </a:p>
          <a:p>
            <a:pPr>
              <a:buFontTx/>
              <a:buNone/>
            </a:pPr>
            <a:r>
              <a:rPr lang="en-US" sz="1800" dirty="0"/>
              <a:t> </a:t>
            </a:r>
            <a:r>
              <a:rPr lang="en-US" sz="1800" dirty="0" smtClean="0"/>
              <a:t> (non-exposed)</a:t>
            </a:r>
            <a:endParaRPr lang="en-US" sz="1800" dirty="0"/>
          </a:p>
        </p:txBody>
      </p:sp>
      <p:graphicFrame>
        <p:nvGraphicFramePr>
          <p:cNvPr id="5222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084366"/>
              </p:ext>
            </p:extLst>
          </p:nvPr>
        </p:nvGraphicFramePr>
        <p:xfrm>
          <a:off x="4044855" y="2603675"/>
          <a:ext cx="5666105" cy="1584960"/>
        </p:xfrm>
        <a:graphic>
          <a:graphicData uri="http://schemas.openxmlformats.org/drawingml/2006/table">
            <a:tbl>
              <a:tblPr/>
              <a:tblGrid>
                <a:gridCol w="723900"/>
                <a:gridCol w="1684337"/>
                <a:gridCol w="334963"/>
                <a:gridCol w="762000"/>
                <a:gridCol w="1952625"/>
                <a:gridCol w="208280"/>
              </a:tblGrid>
              <a:tr h="257175">
                <a:tc rowSpan="4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RR=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A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(A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+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B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=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q+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A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q-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(A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 + B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2270" name="Group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8447411"/>
              </p:ext>
            </p:extLst>
          </p:nvPr>
        </p:nvGraphicFramePr>
        <p:xfrm>
          <a:off x="2398997" y="5041204"/>
          <a:ext cx="5611567" cy="1584960"/>
        </p:xfrm>
        <a:graphic>
          <a:graphicData uri="http://schemas.openxmlformats.org/drawingml/2006/table">
            <a:tbl>
              <a:tblPr/>
              <a:tblGrid>
                <a:gridCol w="728663"/>
                <a:gridCol w="511175"/>
                <a:gridCol w="290512"/>
                <a:gridCol w="909638"/>
                <a:gridCol w="208280"/>
                <a:gridCol w="273050"/>
                <a:gridCol w="735013"/>
                <a:gridCol w="379412"/>
                <a:gridCol w="485775"/>
                <a:gridCol w="1090049"/>
              </a:tblGrid>
              <a:tr h="381000">
                <a:tc rowSpan="4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OR=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A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q+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A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B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=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(1-q+)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=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q+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*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1-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(A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+B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A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q-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q-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1-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A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B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(1-q-)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(A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+B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Group 10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492611"/>
              </p:ext>
            </p:extLst>
          </p:nvPr>
        </p:nvGraphicFramePr>
        <p:xfrm>
          <a:off x="941652" y="2650755"/>
          <a:ext cx="2351257" cy="1422401"/>
        </p:xfrm>
        <a:graphic>
          <a:graphicData uri="http://schemas.openxmlformats.org/drawingml/2006/table">
            <a:tbl>
              <a:tblPr/>
              <a:tblGrid>
                <a:gridCol w="1129701"/>
                <a:gridCol w="610778"/>
                <a:gridCol w="610778"/>
              </a:tblGrid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D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Ď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CC or CT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A</a:t>
                      </a:r>
                      <a:r>
                        <a:rPr kumimoji="0" lang="en-US" sz="1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B</a:t>
                      </a:r>
                      <a:r>
                        <a:rPr kumimoji="0" lang="en-US" sz="1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TT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A</a:t>
                      </a:r>
                      <a:r>
                        <a:rPr kumimoji="0" lang="en-US" sz="1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B</a:t>
                      </a:r>
                      <a:r>
                        <a:rPr kumimoji="0" lang="en-US" sz="1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9114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4" name="Text Box 46"/>
          <p:cNvSpPr txBox="1">
            <a:spLocks noChangeArrowheads="1"/>
          </p:cNvSpPr>
          <p:nvPr/>
        </p:nvSpPr>
        <p:spPr bwMode="auto">
          <a:xfrm>
            <a:off x="240906" y="358556"/>
            <a:ext cx="905589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4000" dirty="0" smtClean="0"/>
              <a:t>Logistic </a:t>
            </a:r>
            <a:r>
              <a:rPr lang="en-US" sz="4000" dirty="0"/>
              <a:t>Regression</a:t>
            </a:r>
            <a:endParaRPr lang="en-US" sz="4000" b="1" dirty="0"/>
          </a:p>
        </p:txBody>
      </p:sp>
      <p:grpSp>
        <p:nvGrpSpPr>
          <p:cNvPr id="2" name="Group 1"/>
          <p:cNvGrpSpPr/>
          <p:nvPr/>
        </p:nvGrpSpPr>
        <p:grpSpPr>
          <a:xfrm>
            <a:off x="287940" y="1576976"/>
            <a:ext cx="8248650" cy="4293188"/>
            <a:chOff x="209550" y="733425"/>
            <a:chExt cx="8248650" cy="4293188"/>
          </a:xfrm>
        </p:grpSpPr>
        <p:sp>
          <p:nvSpPr>
            <p:cNvPr id="2050" name="Rectangle 2"/>
            <p:cNvSpPr>
              <a:spLocks noChangeArrowheads="1"/>
            </p:cNvSpPr>
            <p:nvPr/>
          </p:nvSpPr>
          <p:spPr bwMode="auto">
            <a:xfrm>
              <a:off x="1066800" y="904399"/>
              <a:ext cx="2971800" cy="2514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5486400" y="914400"/>
              <a:ext cx="2971800" cy="2514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7" name="Freeform 9"/>
            <p:cNvSpPr>
              <a:spLocks/>
            </p:cNvSpPr>
            <p:nvPr/>
          </p:nvSpPr>
          <p:spPr bwMode="auto">
            <a:xfrm>
              <a:off x="1143000" y="990600"/>
              <a:ext cx="2819400" cy="2362200"/>
            </a:xfrm>
            <a:custGeom>
              <a:avLst/>
              <a:gdLst>
                <a:gd name="T0" fmla="*/ 0 w 1824"/>
                <a:gd name="T1" fmla="*/ 1488 h 1488"/>
                <a:gd name="T2" fmla="*/ 576 w 1824"/>
                <a:gd name="T3" fmla="*/ 1200 h 1488"/>
                <a:gd name="T4" fmla="*/ 1200 w 1824"/>
                <a:gd name="T5" fmla="*/ 336 h 1488"/>
                <a:gd name="T6" fmla="*/ 1824 w 1824"/>
                <a:gd name="T7" fmla="*/ 0 h 1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24" h="1488">
                  <a:moveTo>
                    <a:pt x="0" y="1488"/>
                  </a:moveTo>
                  <a:cubicBezTo>
                    <a:pt x="188" y="1440"/>
                    <a:pt x="376" y="1392"/>
                    <a:pt x="576" y="1200"/>
                  </a:cubicBezTo>
                  <a:cubicBezTo>
                    <a:pt x="776" y="1008"/>
                    <a:pt x="992" y="536"/>
                    <a:pt x="1200" y="336"/>
                  </a:cubicBezTo>
                  <a:cubicBezTo>
                    <a:pt x="1408" y="136"/>
                    <a:pt x="1720" y="56"/>
                    <a:pt x="1824" y="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" name="Line 10"/>
            <p:cNvSpPr>
              <a:spLocks noChangeShapeType="1"/>
            </p:cNvSpPr>
            <p:nvPr/>
          </p:nvSpPr>
          <p:spPr bwMode="auto">
            <a:xfrm flipV="1">
              <a:off x="5610225" y="990600"/>
              <a:ext cx="2771775" cy="2362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2" name="Line 14"/>
            <p:cNvSpPr>
              <a:spLocks noChangeShapeType="1"/>
            </p:cNvSpPr>
            <p:nvPr/>
          </p:nvSpPr>
          <p:spPr bwMode="auto">
            <a:xfrm flipV="1">
              <a:off x="950913" y="914400"/>
              <a:ext cx="1920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3" name="Line 15"/>
            <p:cNvSpPr>
              <a:spLocks noChangeShapeType="1"/>
            </p:cNvSpPr>
            <p:nvPr/>
          </p:nvSpPr>
          <p:spPr bwMode="auto">
            <a:xfrm>
              <a:off x="963613" y="1457325"/>
              <a:ext cx="103187" cy="63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4" name="Line 16"/>
            <p:cNvSpPr>
              <a:spLocks noChangeShapeType="1"/>
            </p:cNvSpPr>
            <p:nvPr/>
          </p:nvSpPr>
          <p:spPr bwMode="auto">
            <a:xfrm flipV="1">
              <a:off x="957263" y="1974850"/>
              <a:ext cx="1158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5" name="Line 17"/>
            <p:cNvSpPr>
              <a:spLocks noChangeShapeType="1"/>
            </p:cNvSpPr>
            <p:nvPr/>
          </p:nvSpPr>
          <p:spPr bwMode="auto">
            <a:xfrm flipV="1">
              <a:off x="955675" y="2484438"/>
              <a:ext cx="1158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6" name="Line 18"/>
            <p:cNvSpPr>
              <a:spLocks noChangeShapeType="1"/>
            </p:cNvSpPr>
            <p:nvPr/>
          </p:nvSpPr>
          <p:spPr bwMode="auto">
            <a:xfrm flipV="1">
              <a:off x="950913" y="3008313"/>
              <a:ext cx="1158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7" name="Line 19"/>
            <p:cNvSpPr>
              <a:spLocks noChangeShapeType="1"/>
            </p:cNvSpPr>
            <p:nvPr/>
          </p:nvSpPr>
          <p:spPr bwMode="auto">
            <a:xfrm flipV="1">
              <a:off x="950913" y="3429000"/>
              <a:ext cx="1158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79" name="Group 31"/>
            <p:cNvGrpSpPr>
              <a:grpSpLocks/>
            </p:cNvGrpSpPr>
            <p:nvPr/>
          </p:nvGrpSpPr>
          <p:grpSpPr bwMode="auto">
            <a:xfrm>
              <a:off x="1143000" y="3429000"/>
              <a:ext cx="2819400" cy="115888"/>
              <a:chOff x="720" y="2160"/>
              <a:chExt cx="1776" cy="73"/>
            </a:xfrm>
          </p:grpSpPr>
          <p:sp>
            <p:nvSpPr>
              <p:cNvPr id="2061" name="Line 13"/>
              <p:cNvSpPr>
                <a:spLocks noChangeShapeType="1"/>
              </p:cNvSpPr>
              <p:nvPr/>
            </p:nvSpPr>
            <p:spPr bwMode="auto">
              <a:xfrm rot="16200000" flipV="1">
                <a:off x="683" y="2197"/>
                <a:ext cx="7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" name="Line 20"/>
              <p:cNvSpPr>
                <a:spLocks noChangeShapeType="1"/>
              </p:cNvSpPr>
              <p:nvPr/>
            </p:nvSpPr>
            <p:spPr bwMode="auto">
              <a:xfrm rot="16200000" flipV="1">
                <a:off x="2267" y="2197"/>
                <a:ext cx="7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9" name="Line 21"/>
              <p:cNvSpPr>
                <a:spLocks noChangeShapeType="1"/>
              </p:cNvSpPr>
              <p:nvPr/>
            </p:nvSpPr>
            <p:spPr bwMode="auto">
              <a:xfrm rot="16200000" flipV="1">
                <a:off x="2459" y="2197"/>
                <a:ext cx="7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1" name="Line 23"/>
              <p:cNvSpPr>
                <a:spLocks noChangeShapeType="1"/>
              </p:cNvSpPr>
              <p:nvPr/>
            </p:nvSpPr>
            <p:spPr bwMode="auto">
              <a:xfrm rot="16200000" flipV="1">
                <a:off x="875" y="2197"/>
                <a:ext cx="7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2" name="Line 24"/>
              <p:cNvSpPr>
                <a:spLocks noChangeShapeType="1"/>
              </p:cNvSpPr>
              <p:nvPr/>
            </p:nvSpPr>
            <p:spPr bwMode="auto">
              <a:xfrm rot="16200000" flipV="1">
                <a:off x="1067" y="2197"/>
                <a:ext cx="7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3" name="Line 25"/>
              <p:cNvSpPr>
                <a:spLocks noChangeShapeType="1"/>
              </p:cNvSpPr>
              <p:nvPr/>
            </p:nvSpPr>
            <p:spPr bwMode="auto">
              <a:xfrm rot="16200000" flipV="1">
                <a:off x="1259" y="2197"/>
                <a:ext cx="7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4" name="Line 26"/>
              <p:cNvSpPr>
                <a:spLocks noChangeShapeType="1"/>
              </p:cNvSpPr>
              <p:nvPr/>
            </p:nvSpPr>
            <p:spPr bwMode="auto">
              <a:xfrm rot="16200000" flipV="1">
                <a:off x="1451" y="2197"/>
                <a:ext cx="7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6" name="Line 28"/>
              <p:cNvSpPr>
                <a:spLocks noChangeShapeType="1"/>
              </p:cNvSpPr>
              <p:nvPr/>
            </p:nvSpPr>
            <p:spPr bwMode="auto">
              <a:xfrm rot="16200000" flipV="1">
                <a:off x="1837" y="2197"/>
                <a:ext cx="7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7" name="Line 29"/>
              <p:cNvSpPr>
                <a:spLocks noChangeShapeType="1"/>
              </p:cNvSpPr>
              <p:nvPr/>
            </p:nvSpPr>
            <p:spPr bwMode="auto">
              <a:xfrm rot="16200000" flipV="1">
                <a:off x="2023" y="2197"/>
                <a:ext cx="7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8" name="Line 30"/>
              <p:cNvSpPr>
                <a:spLocks noChangeShapeType="1"/>
              </p:cNvSpPr>
              <p:nvPr/>
            </p:nvSpPr>
            <p:spPr bwMode="auto">
              <a:xfrm rot="16200000" flipV="1">
                <a:off x="1643" y="2197"/>
                <a:ext cx="7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80" name="Group 32"/>
            <p:cNvGrpSpPr>
              <a:grpSpLocks/>
            </p:cNvGrpSpPr>
            <p:nvPr/>
          </p:nvGrpSpPr>
          <p:grpSpPr bwMode="auto">
            <a:xfrm>
              <a:off x="5562600" y="3429000"/>
              <a:ext cx="2819400" cy="115888"/>
              <a:chOff x="720" y="2160"/>
              <a:chExt cx="1776" cy="73"/>
            </a:xfrm>
          </p:grpSpPr>
          <p:sp>
            <p:nvSpPr>
              <p:cNvPr id="2081" name="Line 33"/>
              <p:cNvSpPr>
                <a:spLocks noChangeShapeType="1"/>
              </p:cNvSpPr>
              <p:nvPr/>
            </p:nvSpPr>
            <p:spPr bwMode="auto">
              <a:xfrm rot="16200000" flipV="1">
                <a:off x="683" y="2197"/>
                <a:ext cx="7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2" name="Line 34"/>
              <p:cNvSpPr>
                <a:spLocks noChangeShapeType="1"/>
              </p:cNvSpPr>
              <p:nvPr/>
            </p:nvSpPr>
            <p:spPr bwMode="auto">
              <a:xfrm rot="16200000" flipV="1">
                <a:off x="2267" y="2197"/>
                <a:ext cx="7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3" name="Line 35"/>
              <p:cNvSpPr>
                <a:spLocks noChangeShapeType="1"/>
              </p:cNvSpPr>
              <p:nvPr/>
            </p:nvSpPr>
            <p:spPr bwMode="auto">
              <a:xfrm rot="16200000" flipV="1">
                <a:off x="2459" y="2197"/>
                <a:ext cx="7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4" name="Line 36"/>
              <p:cNvSpPr>
                <a:spLocks noChangeShapeType="1"/>
              </p:cNvSpPr>
              <p:nvPr/>
            </p:nvSpPr>
            <p:spPr bwMode="auto">
              <a:xfrm rot="16200000" flipV="1">
                <a:off x="875" y="2197"/>
                <a:ext cx="7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5" name="Line 37"/>
              <p:cNvSpPr>
                <a:spLocks noChangeShapeType="1"/>
              </p:cNvSpPr>
              <p:nvPr/>
            </p:nvSpPr>
            <p:spPr bwMode="auto">
              <a:xfrm rot="16200000" flipV="1">
                <a:off x="1067" y="2197"/>
                <a:ext cx="7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6" name="Line 38"/>
              <p:cNvSpPr>
                <a:spLocks noChangeShapeType="1"/>
              </p:cNvSpPr>
              <p:nvPr/>
            </p:nvSpPr>
            <p:spPr bwMode="auto">
              <a:xfrm rot="16200000" flipV="1">
                <a:off x="1259" y="2197"/>
                <a:ext cx="7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7" name="Line 39"/>
              <p:cNvSpPr>
                <a:spLocks noChangeShapeType="1"/>
              </p:cNvSpPr>
              <p:nvPr/>
            </p:nvSpPr>
            <p:spPr bwMode="auto">
              <a:xfrm rot="16200000" flipV="1">
                <a:off x="1451" y="2197"/>
                <a:ext cx="7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8" name="Line 40"/>
              <p:cNvSpPr>
                <a:spLocks noChangeShapeType="1"/>
              </p:cNvSpPr>
              <p:nvPr/>
            </p:nvSpPr>
            <p:spPr bwMode="auto">
              <a:xfrm rot="16200000" flipV="1">
                <a:off x="1837" y="2197"/>
                <a:ext cx="7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" name="Line 41"/>
              <p:cNvSpPr>
                <a:spLocks noChangeShapeType="1"/>
              </p:cNvSpPr>
              <p:nvPr/>
            </p:nvSpPr>
            <p:spPr bwMode="auto">
              <a:xfrm rot="16200000" flipV="1">
                <a:off x="2023" y="2197"/>
                <a:ext cx="7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0" name="Line 42"/>
              <p:cNvSpPr>
                <a:spLocks noChangeShapeType="1"/>
              </p:cNvSpPr>
              <p:nvPr/>
            </p:nvSpPr>
            <p:spPr bwMode="auto">
              <a:xfrm rot="16200000" flipV="1">
                <a:off x="1643" y="2197"/>
                <a:ext cx="7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91" name="Line 43"/>
            <p:cNvSpPr>
              <a:spLocks noChangeShapeType="1"/>
            </p:cNvSpPr>
            <p:nvPr/>
          </p:nvSpPr>
          <p:spPr bwMode="auto">
            <a:xfrm flipV="1">
              <a:off x="5410200" y="914400"/>
              <a:ext cx="1920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2" name="Line 44"/>
            <p:cNvSpPr>
              <a:spLocks noChangeShapeType="1"/>
            </p:cNvSpPr>
            <p:nvPr/>
          </p:nvSpPr>
          <p:spPr bwMode="auto">
            <a:xfrm>
              <a:off x="5410200" y="2057400"/>
              <a:ext cx="76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3" name="Line 45"/>
            <p:cNvSpPr>
              <a:spLocks noChangeShapeType="1"/>
            </p:cNvSpPr>
            <p:nvPr/>
          </p:nvSpPr>
          <p:spPr bwMode="auto">
            <a:xfrm flipV="1">
              <a:off x="5410200" y="3429000"/>
              <a:ext cx="1920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5" name="Text Box 47"/>
            <p:cNvSpPr txBox="1">
              <a:spLocks noChangeArrowheads="1"/>
            </p:cNvSpPr>
            <p:nvPr/>
          </p:nvSpPr>
          <p:spPr bwMode="auto">
            <a:xfrm>
              <a:off x="1066800" y="4191000"/>
              <a:ext cx="2971800" cy="8356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65000"/>
                </a:lnSpc>
                <a:spcBef>
                  <a:spcPct val="0"/>
                </a:spcBef>
              </a:pPr>
              <a:r>
                <a:rPr lang="en-US" sz="2100" i="1" dirty="0"/>
                <a:t>		</a:t>
              </a:r>
              <a:r>
                <a:rPr lang="en-US" sz="2100" i="1" dirty="0" smtClean="0"/>
                <a:t>	    </a:t>
              </a:r>
              <a:r>
                <a:rPr lang="en-US" sz="2100" dirty="0" smtClean="0"/>
                <a:t>1</a:t>
              </a:r>
              <a:endParaRPr lang="en-US" sz="2100" i="1" dirty="0"/>
            </a:p>
            <a:p>
              <a:pPr>
                <a:lnSpc>
                  <a:spcPct val="65000"/>
                </a:lnSpc>
                <a:spcBef>
                  <a:spcPct val="0"/>
                </a:spcBef>
              </a:pPr>
              <a:r>
                <a:rPr lang="en-US" sz="2100" i="1" dirty="0"/>
                <a:t>P</a:t>
              </a:r>
              <a:r>
                <a:rPr lang="en-US" sz="2100" dirty="0" smtClean="0"/>
                <a:t>(</a:t>
              </a:r>
              <a:r>
                <a:rPr lang="en-US" sz="2100" dirty="0"/>
                <a:t>D</a:t>
              </a:r>
              <a:r>
                <a:rPr lang="en-US" sz="2100" dirty="0" smtClean="0">
                  <a:sym typeface="Symbol" charset="0"/>
                </a:rPr>
                <a:t></a:t>
              </a:r>
              <a:r>
                <a:rPr lang="en-US" sz="2100" dirty="0">
                  <a:sym typeface="Symbol" charset="0"/>
                </a:rPr>
                <a:t>G</a:t>
              </a:r>
              <a:r>
                <a:rPr lang="en-US" sz="2100" dirty="0" smtClean="0"/>
                <a:t>) </a:t>
              </a:r>
              <a:r>
                <a:rPr lang="en-US" sz="2100" dirty="0"/>
                <a:t>=</a:t>
              </a:r>
            </a:p>
            <a:p>
              <a:r>
                <a:rPr lang="en-US" sz="2100" dirty="0"/>
                <a:t>	     </a:t>
              </a:r>
              <a:r>
                <a:rPr lang="en-US" sz="2100" dirty="0" smtClean="0"/>
                <a:t>		</a:t>
              </a:r>
              <a:r>
                <a:rPr lang="en-US" sz="2000" dirty="0" smtClean="0">
                  <a:cs typeface="Arial"/>
                </a:rPr>
                <a:t>1 </a:t>
              </a:r>
              <a:r>
                <a:rPr lang="en-US" sz="2000" dirty="0">
                  <a:cs typeface="Arial"/>
                </a:rPr>
                <a:t>+ e </a:t>
              </a:r>
              <a:r>
                <a:rPr lang="en-US" sz="2000" baseline="30000" dirty="0">
                  <a:cs typeface="Arial"/>
                </a:rPr>
                <a:t>-(α + </a:t>
              </a:r>
              <a:r>
                <a:rPr lang="en-US" sz="2000" baseline="30000" dirty="0" smtClean="0">
                  <a:cs typeface="Arial"/>
                </a:rPr>
                <a:t>βG)</a:t>
              </a:r>
              <a:r>
                <a:rPr lang="en-US" sz="2000" dirty="0" smtClean="0">
                  <a:cs typeface="Arial"/>
                </a:rPr>
                <a:t> </a:t>
              </a:r>
              <a:endParaRPr lang="en-US" sz="2000" dirty="0">
                <a:cs typeface="Arial"/>
              </a:endParaRPr>
            </a:p>
          </p:txBody>
        </p:sp>
        <p:sp>
          <p:nvSpPr>
            <p:cNvPr id="2096" name="Line 48"/>
            <p:cNvSpPr>
              <a:spLocks noChangeShapeType="1"/>
            </p:cNvSpPr>
            <p:nvPr/>
          </p:nvSpPr>
          <p:spPr bwMode="auto">
            <a:xfrm>
              <a:off x="2108206" y="4564183"/>
              <a:ext cx="1676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8" name="Text Box 50"/>
            <p:cNvSpPr txBox="1">
              <a:spLocks noChangeArrowheads="1"/>
            </p:cNvSpPr>
            <p:nvPr/>
          </p:nvSpPr>
          <p:spPr bwMode="auto">
            <a:xfrm>
              <a:off x="2193925" y="3657600"/>
              <a:ext cx="32067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</a:pPr>
              <a:endParaRPr lang="en-US" sz="2000"/>
            </a:p>
          </p:txBody>
        </p:sp>
        <p:sp>
          <p:nvSpPr>
            <p:cNvPr id="2099" name="Text Box 51"/>
            <p:cNvSpPr txBox="1">
              <a:spLocks noChangeArrowheads="1"/>
            </p:cNvSpPr>
            <p:nvPr/>
          </p:nvSpPr>
          <p:spPr bwMode="auto">
            <a:xfrm>
              <a:off x="2362200" y="3681413"/>
              <a:ext cx="362649" cy="4308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200" dirty="0"/>
                <a:t>G</a:t>
              </a:r>
              <a:endParaRPr lang="en-US" b="1" dirty="0"/>
            </a:p>
          </p:txBody>
        </p:sp>
        <p:sp>
          <p:nvSpPr>
            <p:cNvPr id="2101" name="Rectangle 53"/>
            <p:cNvSpPr>
              <a:spLocks noChangeArrowheads="1"/>
            </p:cNvSpPr>
            <p:nvPr/>
          </p:nvSpPr>
          <p:spPr bwMode="auto">
            <a:xfrm>
              <a:off x="6705600" y="3657600"/>
              <a:ext cx="362649" cy="4308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200" dirty="0"/>
                <a:t>G</a:t>
              </a:r>
            </a:p>
          </p:txBody>
        </p:sp>
        <p:sp>
          <p:nvSpPr>
            <p:cNvPr id="2103" name="Text Box 55"/>
            <p:cNvSpPr txBox="1">
              <a:spLocks noChangeArrowheads="1"/>
            </p:cNvSpPr>
            <p:nvPr/>
          </p:nvSpPr>
          <p:spPr bwMode="auto">
            <a:xfrm>
              <a:off x="5360988" y="4265613"/>
              <a:ext cx="538162" cy="412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100" dirty="0"/>
                <a:t>log</a:t>
              </a:r>
            </a:p>
          </p:txBody>
        </p:sp>
        <p:sp>
          <p:nvSpPr>
            <p:cNvPr id="2105" name="Text Box 57"/>
            <p:cNvSpPr txBox="1">
              <a:spLocks noChangeArrowheads="1"/>
            </p:cNvSpPr>
            <p:nvPr/>
          </p:nvSpPr>
          <p:spPr bwMode="auto">
            <a:xfrm>
              <a:off x="6024563" y="4084638"/>
              <a:ext cx="452437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i="1" dirty="0"/>
                <a:t>P</a:t>
              </a:r>
            </a:p>
          </p:txBody>
        </p:sp>
        <p:sp>
          <p:nvSpPr>
            <p:cNvPr id="2106" name="Line 58"/>
            <p:cNvSpPr>
              <a:spLocks noChangeShapeType="1"/>
            </p:cNvSpPr>
            <p:nvPr/>
          </p:nvSpPr>
          <p:spPr bwMode="auto">
            <a:xfrm>
              <a:off x="5899150" y="443547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8" name="Rectangle 60"/>
            <p:cNvSpPr>
              <a:spLocks noChangeArrowheads="1"/>
            </p:cNvSpPr>
            <p:nvPr/>
          </p:nvSpPr>
          <p:spPr bwMode="auto">
            <a:xfrm>
              <a:off x="5822950" y="4435475"/>
              <a:ext cx="95885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 dirty="0"/>
                <a:t>(1-</a:t>
              </a:r>
              <a:r>
                <a:rPr lang="en-US" sz="2000" i="1" dirty="0"/>
                <a:t>P)</a:t>
              </a:r>
            </a:p>
          </p:txBody>
        </p:sp>
        <p:sp>
          <p:nvSpPr>
            <p:cNvPr id="2112" name="Rectangle 64"/>
            <p:cNvSpPr>
              <a:spLocks noChangeArrowheads="1"/>
            </p:cNvSpPr>
            <p:nvPr/>
          </p:nvSpPr>
          <p:spPr bwMode="auto">
            <a:xfrm>
              <a:off x="6680200" y="4279900"/>
              <a:ext cx="120442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lvl="1">
                <a:spcBef>
                  <a:spcPct val="0"/>
                </a:spcBef>
              </a:pPr>
              <a:r>
                <a:rPr lang="en-US" sz="2100" dirty="0"/>
                <a:t>= </a:t>
              </a:r>
              <a:r>
                <a:rPr lang="en-US" sz="2400" dirty="0">
                  <a:cs typeface="Arial"/>
                </a:rPr>
                <a:t>α + </a:t>
              </a:r>
              <a:r>
                <a:rPr lang="en-US" sz="2400" dirty="0" smtClean="0">
                  <a:cs typeface="Arial"/>
                </a:rPr>
                <a:t>βG </a:t>
              </a:r>
              <a:endParaRPr lang="en-US" sz="2400" dirty="0">
                <a:cs typeface="Arial"/>
              </a:endParaRPr>
            </a:p>
          </p:txBody>
        </p:sp>
        <p:sp>
          <p:nvSpPr>
            <p:cNvPr id="2113" name="Text Box 65"/>
            <p:cNvSpPr txBox="1">
              <a:spLocks noChangeArrowheads="1"/>
            </p:cNvSpPr>
            <p:nvPr/>
          </p:nvSpPr>
          <p:spPr bwMode="auto">
            <a:xfrm rot="-5400000">
              <a:off x="-481806" y="1793081"/>
              <a:ext cx="177958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/>
                <a:t>Probability (P)</a:t>
              </a:r>
            </a:p>
          </p:txBody>
        </p:sp>
        <p:sp>
          <p:nvSpPr>
            <p:cNvPr id="2114" name="Text Box 66"/>
            <p:cNvSpPr txBox="1">
              <a:spLocks noChangeArrowheads="1"/>
            </p:cNvSpPr>
            <p:nvPr/>
          </p:nvSpPr>
          <p:spPr bwMode="auto">
            <a:xfrm rot="16200000">
              <a:off x="3543133" y="1893064"/>
              <a:ext cx="2638763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 dirty="0" err="1"/>
                <a:t>Logit</a:t>
              </a:r>
              <a:r>
                <a:rPr lang="en-US" sz="2000" dirty="0"/>
                <a:t> </a:t>
              </a:r>
              <a:r>
                <a:rPr lang="en-US" sz="2000" dirty="0" smtClean="0"/>
                <a:t>(P) = (</a:t>
              </a:r>
              <a:r>
                <a:rPr lang="en-US" sz="2000" dirty="0"/>
                <a:t>log[P/(1-P)])</a:t>
              </a:r>
            </a:p>
          </p:txBody>
        </p:sp>
        <p:sp>
          <p:nvSpPr>
            <p:cNvPr id="2115" name="Line 67"/>
            <p:cNvSpPr>
              <a:spLocks noChangeShapeType="1"/>
            </p:cNvSpPr>
            <p:nvPr/>
          </p:nvSpPr>
          <p:spPr bwMode="auto">
            <a:xfrm>
              <a:off x="5829300" y="4141788"/>
              <a:ext cx="0" cy="6937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6" name="Line 68"/>
            <p:cNvSpPr>
              <a:spLocks noChangeShapeType="1"/>
            </p:cNvSpPr>
            <p:nvPr/>
          </p:nvSpPr>
          <p:spPr bwMode="auto">
            <a:xfrm>
              <a:off x="6559550" y="4149725"/>
              <a:ext cx="0" cy="6937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8" name="Line 70"/>
            <p:cNvSpPr>
              <a:spLocks noChangeShapeType="1"/>
            </p:cNvSpPr>
            <p:nvPr/>
          </p:nvSpPr>
          <p:spPr bwMode="auto">
            <a:xfrm>
              <a:off x="5829300" y="4141788"/>
              <a:ext cx="873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9" name="Line 71"/>
            <p:cNvSpPr>
              <a:spLocks noChangeShapeType="1"/>
            </p:cNvSpPr>
            <p:nvPr/>
          </p:nvSpPr>
          <p:spPr bwMode="auto">
            <a:xfrm>
              <a:off x="5822950" y="4829175"/>
              <a:ext cx="873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" name="Line 72"/>
            <p:cNvSpPr>
              <a:spLocks noChangeShapeType="1"/>
            </p:cNvSpPr>
            <p:nvPr/>
          </p:nvSpPr>
          <p:spPr bwMode="auto">
            <a:xfrm>
              <a:off x="6488113" y="4149725"/>
              <a:ext cx="87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1" name="Line 73"/>
            <p:cNvSpPr>
              <a:spLocks noChangeShapeType="1"/>
            </p:cNvSpPr>
            <p:nvPr/>
          </p:nvSpPr>
          <p:spPr bwMode="auto">
            <a:xfrm>
              <a:off x="6488113" y="4829175"/>
              <a:ext cx="87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2" name="Text Box 74"/>
            <p:cNvSpPr txBox="1">
              <a:spLocks noChangeArrowheads="1"/>
            </p:cNvSpPr>
            <p:nvPr/>
          </p:nvSpPr>
          <p:spPr bwMode="auto">
            <a:xfrm>
              <a:off x="539750" y="733425"/>
              <a:ext cx="466725" cy="28844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05000"/>
                </a:lnSpc>
                <a:spcBef>
                  <a:spcPct val="0"/>
                </a:spcBef>
              </a:pPr>
              <a:r>
                <a:rPr lang="en-US" sz="1600" b="1"/>
                <a:t>1.0</a:t>
              </a:r>
            </a:p>
            <a:p>
              <a:pPr>
                <a:lnSpc>
                  <a:spcPct val="105000"/>
                </a:lnSpc>
                <a:spcBef>
                  <a:spcPct val="0"/>
                </a:spcBef>
              </a:pPr>
              <a:endParaRPr lang="en-US" sz="1600" b="1"/>
            </a:p>
            <a:p>
              <a:pPr>
                <a:lnSpc>
                  <a:spcPct val="105000"/>
                </a:lnSpc>
                <a:spcBef>
                  <a:spcPct val="0"/>
                </a:spcBef>
              </a:pPr>
              <a:r>
                <a:rPr lang="en-US" sz="1600" b="1"/>
                <a:t>0.8</a:t>
              </a:r>
            </a:p>
            <a:p>
              <a:pPr>
                <a:lnSpc>
                  <a:spcPct val="105000"/>
                </a:lnSpc>
                <a:spcBef>
                  <a:spcPct val="0"/>
                </a:spcBef>
              </a:pPr>
              <a:endParaRPr lang="en-US" sz="1600" b="1"/>
            </a:p>
            <a:p>
              <a:pPr>
                <a:lnSpc>
                  <a:spcPct val="105000"/>
                </a:lnSpc>
                <a:spcBef>
                  <a:spcPct val="0"/>
                </a:spcBef>
              </a:pPr>
              <a:r>
                <a:rPr lang="en-US" sz="1600" b="1"/>
                <a:t>0.6</a:t>
              </a:r>
            </a:p>
            <a:p>
              <a:pPr>
                <a:lnSpc>
                  <a:spcPct val="105000"/>
                </a:lnSpc>
                <a:spcBef>
                  <a:spcPct val="0"/>
                </a:spcBef>
              </a:pPr>
              <a:endParaRPr lang="en-US" sz="1600" b="1"/>
            </a:p>
            <a:p>
              <a:pPr>
                <a:lnSpc>
                  <a:spcPct val="105000"/>
                </a:lnSpc>
                <a:spcBef>
                  <a:spcPct val="0"/>
                </a:spcBef>
              </a:pPr>
              <a:r>
                <a:rPr lang="en-US" sz="1600" b="1"/>
                <a:t>0.4</a:t>
              </a:r>
            </a:p>
            <a:p>
              <a:pPr>
                <a:lnSpc>
                  <a:spcPct val="105000"/>
                </a:lnSpc>
                <a:spcBef>
                  <a:spcPct val="0"/>
                </a:spcBef>
              </a:pPr>
              <a:endParaRPr lang="en-US" sz="1600" b="1"/>
            </a:p>
            <a:p>
              <a:pPr>
                <a:lnSpc>
                  <a:spcPct val="105000"/>
                </a:lnSpc>
                <a:spcBef>
                  <a:spcPct val="0"/>
                </a:spcBef>
              </a:pPr>
              <a:r>
                <a:rPr lang="en-US" sz="1600" b="1"/>
                <a:t>0.2</a:t>
              </a:r>
            </a:p>
            <a:p>
              <a:pPr>
                <a:lnSpc>
                  <a:spcPct val="105000"/>
                </a:lnSpc>
                <a:spcBef>
                  <a:spcPct val="0"/>
                </a:spcBef>
              </a:pPr>
              <a:endParaRPr lang="en-US" sz="1600" b="1"/>
            </a:p>
            <a:p>
              <a:pPr>
                <a:lnSpc>
                  <a:spcPct val="90000"/>
                </a:lnSpc>
                <a:spcBef>
                  <a:spcPct val="0"/>
                </a:spcBef>
              </a:pPr>
              <a:r>
                <a:rPr lang="en-US" sz="1600" b="1"/>
                <a:t>0.0</a:t>
              </a:r>
              <a:endParaRPr lang="en-US" sz="1600"/>
            </a:p>
          </p:txBody>
        </p:sp>
        <p:sp>
          <p:nvSpPr>
            <p:cNvPr id="2123" name="Text Box 75"/>
            <p:cNvSpPr txBox="1">
              <a:spLocks noChangeArrowheads="1"/>
            </p:cNvSpPr>
            <p:nvPr/>
          </p:nvSpPr>
          <p:spPr bwMode="auto">
            <a:xfrm>
              <a:off x="5103813" y="750888"/>
              <a:ext cx="355600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 b="1"/>
                <a:t>5</a:t>
              </a:r>
              <a:endParaRPr lang="en-US" sz="1600"/>
            </a:p>
          </p:txBody>
        </p:sp>
        <p:sp>
          <p:nvSpPr>
            <p:cNvPr id="2125" name="Rectangle 77"/>
            <p:cNvSpPr>
              <a:spLocks noChangeArrowheads="1"/>
            </p:cNvSpPr>
            <p:nvPr/>
          </p:nvSpPr>
          <p:spPr bwMode="auto">
            <a:xfrm>
              <a:off x="5102225" y="1901825"/>
              <a:ext cx="296863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 b="1"/>
                <a:t>0</a:t>
              </a:r>
            </a:p>
          </p:txBody>
        </p:sp>
        <p:sp>
          <p:nvSpPr>
            <p:cNvPr id="2126" name="Rectangle 78"/>
            <p:cNvSpPr>
              <a:spLocks noChangeArrowheads="1"/>
            </p:cNvSpPr>
            <p:nvPr/>
          </p:nvSpPr>
          <p:spPr bwMode="auto">
            <a:xfrm>
              <a:off x="5060950" y="3222625"/>
              <a:ext cx="365125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 b="1"/>
                <a:t>-5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266318" y="5974043"/>
            <a:ext cx="628534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cs typeface="Arial"/>
              </a:rPr>
              <a:t>The log odds of </a:t>
            </a:r>
            <a:r>
              <a:rPr lang="en-US" sz="2400" dirty="0" smtClean="0">
                <a:cs typeface="Arial"/>
              </a:rPr>
              <a:t>disease increases </a:t>
            </a:r>
            <a:r>
              <a:rPr lang="en-US" sz="2400" dirty="0">
                <a:cs typeface="Arial"/>
              </a:rPr>
              <a:t>linearly with G</a:t>
            </a:r>
            <a:r>
              <a:rPr lang="en-US" sz="2400" dirty="0" smtClean="0">
                <a:cs typeface="Arial"/>
              </a:rPr>
              <a:t>.</a:t>
            </a:r>
            <a:endParaRPr lang="en-US" sz="2400" dirty="0"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8397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0014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Interpretation of Coefficients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00496"/>
            <a:ext cx="8229600" cy="4525963"/>
          </a:xfrm>
        </p:spPr>
        <p:txBody>
          <a:bodyPr>
            <a:noAutofit/>
          </a:bodyPr>
          <a:lstStyle/>
          <a:p>
            <a:pPr marL="342900" lvl="1" indent="-342900"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cs typeface="Arial"/>
              </a:rPr>
              <a:t>The </a:t>
            </a:r>
            <a:r>
              <a:rPr lang="en-US" sz="2400" dirty="0" smtClean="0">
                <a:cs typeface="Arial"/>
              </a:rPr>
              <a:t>logistic regression coefficients: β = </a:t>
            </a:r>
            <a:r>
              <a:rPr lang="en-US" sz="2400" dirty="0">
                <a:cs typeface="Arial"/>
              </a:rPr>
              <a:t>log (OR) </a:t>
            </a:r>
          </a:p>
          <a:p>
            <a:pPr>
              <a:lnSpc>
                <a:spcPct val="90000"/>
              </a:lnSpc>
            </a:pPr>
            <a:endParaRPr lang="en-US" sz="2400" dirty="0" smtClean="0">
              <a:cs typeface="Arial"/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cs typeface="Arial"/>
              </a:rPr>
              <a:t>Assume G=1 (carrier)</a:t>
            </a:r>
            <a:r>
              <a:rPr lang="en-US" sz="2400" dirty="0">
                <a:cs typeface="Arial"/>
              </a:rPr>
              <a:t>, </a:t>
            </a:r>
            <a:r>
              <a:rPr lang="en-US" sz="2400" dirty="0" smtClean="0">
                <a:cs typeface="Arial"/>
              </a:rPr>
              <a:t>G=</a:t>
            </a:r>
            <a:r>
              <a:rPr lang="en-US" sz="2400" dirty="0">
                <a:cs typeface="Arial"/>
              </a:rPr>
              <a:t>0 </a:t>
            </a:r>
            <a:r>
              <a:rPr lang="en-US" sz="2400" dirty="0" smtClean="0">
                <a:cs typeface="Arial"/>
              </a:rPr>
              <a:t>(non-carrier)</a:t>
            </a:r>
            <a:endParaRPr lang="en-US" sz="2400" dirty="0">
              <a:cs typeface="Arial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dirty="0">
                <a:cs typeface="Arial"/>
              </a:rPr>
              <a:t>	log [</a:t>
            </a:r>
            <a:r>
              <a:rPr lang="en-US" sz="2400" dirty="0" smtClean="0">
                <a:cs typeface="Arial"/>
              </a:rPr>
              <a:t>P</a:t>
            </a:r>
            <a:r>
              <a:rPr lang="en-US" sz="2400" baseline="-25000" dirty="0" smtClean="0">
                <a:cs typeface="Arial"/>
              </a:rPr>
              <a:t>1 </a:t>
            </a:r>
            <a:r>
              <a:rPr lang="en-US" sz="2400" dirty="0">
                <a:cs typeface="Arial"/>
              </a:rPr>
              <a:t>/(1 – </a:t>
            </a:r>
            <a:r>
              <a:rPr lang="en-US" sz="2400" dirty="0" smtClean="0">
                <a:cs typeface="Arial"/>
              </a:rPr>
              <a:t>P</a:t>
            </a:r>
            <a:r>
              <a:rPr lang="en-US" sz="2400" baseline="-25000" dirty="0">
                <a:cs typeface="Arial"/>
              </a:rPr>
              <a:t>1</a:t>
            </a:r>
            <a:r>
              <a:rPr lang="en-US" sz="2400" dirty="0" smtClean="0">
                <a:cs typeface="Arial"/>
              </a:rPr>
              <a:t>)</a:t>
            </a:r>
            <a:r>
              <a:rPr lang="en-US" sz="2400" dirty="0">
                <a:cs typeface="Arial"/>
              </a:rPr>
              <a:t>] = α + β*1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dirty="0">
                <a:cs typeface="Arial"/>
              </a:rPr>
              <a:t>	log [</a:t>
            </a:r>
            <a:r>
              <a:rPr lang="en-US" sz="2400" dirty="0" smtClean="0">
                <a:cs typeface="Arial"/>
              </a:rPr>
              <a:t>P</a:t>
            </a:r>
            <a:r>
              <a:rPr lang="en-US" sz="2400" baseline="-25000" dirty="0" smtClean="0">
                <a:cs typeface="Arial"/>
              </a:rPr>
              <a:t>0 </a:t>
            </a:r>
            <a:r>
              <a:rPr lang="en-US" sz="2400" dirty="0">
                <a:cs typeface="Arial"/>
              </a:rPr>
              <a:t>/(1 – </a:t>
            </a:r>
            <a:r>
              <a:rPr lang="en-US" sz="2400" dirty="0" smtClean="0">
                <a:cs typeface="Arial"/>
              </a:rPr>
              <a:t>P</a:t>
            </a:r>
            <a:r>
              <a:rPr lang="en-US" sz="2400" baseline="-25000" dirty="0">
                <a:cs typeface="Arial"/>
              </a:rPr>
              <a:t>0</a:t>
            </a:r>
            <a:r>
              <a:rPr lang="en-US" sz="2400" dirty="0" smtClean="0">
                <a:cs typeface="Arial"/>
              </a:rPr>
              <a:t>)</a:t>
            </a:r>
            <a:r>
              <a:rPr lang="en-US" sz="2400" dirty="0">
                <a:cs typeface="Arial"/>
              </a:rPr>
              <a:t>] = α + β*</a:t>
            </a:r>
            <a:r>
              <a:rPr lang="en-US" sz="2400" dirty="0" smtClean="0">
                <a:cs typeface="Arial"/>
              </a:rPr>
              <a:t>0</a:t>
            </a:r>
            <a:endParaRPr lang="en-US" sz="2400" dirty="0">
              <a:cs typeface="Arial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dirty="0">
                <a:cs typeface="Arial"/>
              </a:rPr>
              <a:t>s</a:t>
            </a:r>
            <a:r>
              <a:rPr lang="en-US" sz="2400" dirty="0" smtClean="0">
                <a:cs typeface="Arial"/>
              </a:rPr>
              <a:t>o</a:t>
            </a:r>
            <a:r>
              <a:rPr lang="en-US" sz="2400" dirty="0">
                <a:cs typeface="Arial"/>
              </a:rPr>
              <a:t>	</a:t>
            </a:r>
            <a:endParaRPr lang="en-US" sz="2400" dirty="0" smtClean="0">
              <a:cs typeface="Arial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dirty="0" smtClean="0">
                <a:cs typeface="Arial"/>
              </a:rPr>
              <a:t>   log </a:t>
            </a:r>
            <a:r>
              <a:rPr lang="en-US" sz="2400" dirty="0">
                <a:cs typeface="Arial"/>
              </a:rPr>
              <a:t>[</a:t>
            </a:r>
            <a:r>
              <a:rPr lang="en-US" sz="2400" dirty="0" smtClean="0">
                <a:cs typeface="Arial"/>
              </a:rPr>
              <a:t>P</a:t>
            </a:r>
            <a:r>
              <a:rPr lang="en-US" sz="2400" baseline="-25000" dirty="0">
                <a:cs typeface="Arial"/>
              </a:rPr>
              <a:t>1</a:t>
            </a:r>
            <a:r>
              <a:rPr lang="en-US" sz="2400" baseline="-25000" dirty="0" smtClean="0">
                <a:cs typeface="Arial"/>
              </a:rPr>
              <a:t> </a:t>
            </a:r>
            <a:r>
              <a:rPr lang="en-US" sz="2400" dirty="0">
                <a:cs typeface="Arial"/>
              </a:rPr>
              <a:t>/(1 – </a:t>
            </a:r>
            <a:r>
              <a:rPr lang="en-US" sz="2400" dirty="0" smtClean="0">
                <a:cs typeface="Arial"/>
              </a:rPr>
              <a:t>P</a:t>
            </a:r>
            <a:r>
              <a:rPr lang="en-US" sz="2400" baseline="-25000" dirty="0" smtClean="0">
                <a:cs typeface="Arial"/>
              </a:rPr>
              <a:t>1</a:t>
            </a:r>
            <a:r>
              <a:rPr lang="en-US" sz="2400" dirty="0" smtClean="0">
                <a:cs typeface="Arial"/>
              </a:rPr>
              <a:t>)</a:t>
            </a:r>
            <a:r>
              <a:rPr lang="en-US" sz="2400" dirty="0">
                <a:cs typeface="Arial"/>
              </a:rPr>
              <a:t>] - log [</a:t>
            </a:r>
            <a:r>
              <a:rPr lang="en-US" sz="2400" dirty="0" smtClean="0">
                <a:cs typeface="Arial"/>
              </a:rPr>
              <a:t>P</a:t>
            </a:r>
            <a:r>
              <a:rPr lang="en-US" sz="2400" baseline="-25000" dirty="0">
                <a:cs typeface="Arial"/>
              </a:rPr>
              <a:t>0</a:t>
            </a:r>
            <a:r>
              <a:rPr lang="en-US" sz="2400" baseline="-25000" dirty="0" smtClean="0">
                <a:cs typeface="Arial"/>
              </a:rPr>
              <a:t> </a:t>
            </a:r>
            <a:r>
              <a:rPr lang="en-US" sz="2400" dirty="0">
                <a:cs typeface="Arial"/>
              </a:rPr>
              <a:t>/(1 – </a:t>
            </a:r>
            <a:r>
              <a:rPr lang="en-US" sz="2400" dirty="0" smtClean="0">
                <a:cs typeface="Arial"/>
              </a:rPr>
              <a:t>P</a:t>
            </a:r>
            <a:r>
              <a:rPr lang="en-US" sz="2400" baseline="-25000" dirty="0" smtClean="0">
                <a:cs typeface="Arial"/>
              </a:rPr>
              <a:t>0</a:t>
            </a:r>
            <a:r>
              <a:rPr lang="en-US" sz="2400" dirty="0" smtClean="0">
                <a:cs typeface="Arial"/>
              </a:rPr>
              <a:t>)</a:t>
            </a:r>
            <a:r>
              <a:rPr lang="en-US" sz="2400" dirty="0">
                <a:cs typeface="Arial"/>
              </a:rPr>
              <a:t>] = </a:t>
            </a:r>
            <a:r>
              <a:rPr lang="en-US" sz="2400" dirty="0" smtClean="0">
                <a:cs typeface="Arial"/>
              </a:rPr>
              <a:t>β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dirty="0">
                <a:cs typeface="Arial"/>
              </a:rPr>
              <a:t>o</a:t>
            </a:r>
            <a:r>
              <a:rPr lang="en-US" sz="2400" dirty="0" smtClean="0">
                <a:cs typeface="Arial"/>
              </a:rPr>
              <a:t>r</a:t>
            </a:r>
            <a:endParaRPr lang="en-US" sz="2400" dirty="0">
              <a:cs typeface="Arial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dirty="0">
                <a:cs typeface="Arial"/>
              </a:rPr>
              <a:t>	log[</a:t>
            </a:r>
            <a:r>
              <a:rPr lang="en-US" sz="2400" dirty="0" smtClean="0">
                <a:cs typeface="Arial"/>
              </a:rPr>
              <a:t>P</a:t>
            </a:r>
            <a:r>
              <a:rPr lang="en-US" sz="2400" baseline="-25000" dirty="0" smtClean="0">
                <a:cs typeface="Arial"/>
              </a:rPr>
              <a:t>1 </a:t>
            </a:r>
            <a:r>
              <a:rPr lang="en-US" sz="2400" dirty="0">
                <a:cs typeface="Arial"/>
              </a:rPr>
              <a:t>/(1 – </a:t>
            </a:r>
            <a:r>
              <a:rPr lang="en-US" sz="2400" dirty="0" smtClean="0">
                <a:cs typeface="Arial"/>
              </a:rPr>
              <a:t>P</a:t>
            </a:r>
            <a:r>
              <a:rPr lang="en-US" sz="2400" baseline="-25000" dirty="0" smtClean="0">
                <a:cs typeface="Arial"/>
              </a:rPr>
              <a:t>1</a:t>
            </a:r>
            <a:r>
              <a:rPr lang="en-US" sz="2400" dirty="0" smtClean="0">
                <a:cs typeface="Arial"/>
              </a:rPr>
              <a:t>) </a:t>
            </a:r>
            <a:r>
              <a:rPr lang="en-US" sz="2400" dirty="0">
                <a:cs typeface="Arial"/>
              </a:rPr>
              <a:t>/ </a:t>
            </a:r>
            <a:r>
              <a:rPr lang="en-US" sz="2400" dirty="0" smtClean="0">
                <a:cs typeface="Arial"/>
              </a:rPr>
              <a:t>(P</a:t>
            </a:r>
            <a:r>
              <a:rPr lang="en-US" sz="2400" baseline="-25000" dirty="0" smtClean="0">
                <a:cs typeface="Arial"/>
              </a:rPr>
              <a:t>0 </a:t>
            </a:r>
            <a:r>
              <a:rPr lang="en-US" sz="2400" dirty="0">
                <a:cs typeface="Arial"/>
              </a:rPr>
              <a:t>/(1 – </a:t>
            </a:r>
            <a:r>
              <a:rPr lang="en-US" sz="2400" dirty="0" smtClean="0">
                <a:cs typeface="Arial"/>
              </a:rPr>
              <a:t>P</a:t>
            </a:r>
            <a:r>
              <a:rPr lang="en-US" sz="2400" baseline="-25000" dirty="0" smtClean="0">
                <a:cs typeface="Arial"/>
              </a:rPr>
              <a:t>0</a:t>
            </a:r>
            <a:r>
              <a:rPr lang="en-US" sz="2400" dirty="0" smtClean="0">
                <a:cs typeface="Arial"/>
              </a:rPr>
              <a:t>))] </a:t>
            </a:r>
            <a:r>
              <a:rPr lang="en-US" sz="2400" dirty="0">
                <a:cs typeface="Arial"/>
              </a:rPr>
              <a:t>= log (OR) = β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dirty="0">
                <a:cs typeface="Arial"/>
              </a:rPr>
              <a:t>	</a:t>
            </a:r>
            <a:endParaRPr lang="en-US" sz="2400" dirty="0" smtClean="0">
              <a:cs typeface="Arial"/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cs typeface="Arial"/>
              </a:rPr>
              <a:t>The </a:t>
            </a:r>
            <a:r>
              <a:rPr lang="en-US" sz="2400" dirty="0">
                <a:cs typeface="Arial"/>
              </a:rPr>
              <a:t>OR for the effect of </a:t>
            </a:r>
            <a:r>
              <a:rPr lang="en-US" sz="2400" dirty="0" smtClean="0">
                <a:cs typeface="Arial"/>
              </a:rPr>
              <a:t>G </a:t>
            </a:r>
            <a:r>
              <a:rPr lang="en-US" sz="2400" dirty="0">
                <a:cs typeface="Arial"/>
              </a:rPr>
              <a:t>on disease risk is </a:t>
            </a:r>
            <a:r>
              <a:rPr lang="en-US" sz="2400" dirty="0" smtClean="0">
                <a:cs typeface="Arial"/>
              </a:rPr>
              <a:t>e</a:t>
            </a:r>
            <a:r>
              <a:rPr lang="en-US" sz="2400" baseline="30000" dirty="0" smtClean="0">
                <a:cs typeface="Arial"/>
              </a:rPr>
              <a:t>β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cs typeface="Arial"/>
              </a:rPr>
              <a:t>For multiple variants, assumes joint effects are multiplicative. </a:t>
            </a:r>
            <a:endParaRPr lang="en-US" sz="2400" dirty="0">
              <a:cs typeface="Arial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0473694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43192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Multivariate </a:t>
            </a:r>
            <a:r>
              <a:rPr lang="en-US" sz="4000" dirty="0"/>
              <a:t>Analysis</a:t>
            </a:r>
            <a:endParaRPr lang="en-US" sz="4000" dirty="0">
              <a:latin typeface="Times New Roman" charset="0"/>
            </a:endParaRPr>
          </a:p>
        </p:txBody>
      </p:sp>
      <p:sp>
        <p:nvSpPr>
          <p:cNvPr id="5145" name="Rectangle 25"/>
          <p:cNvSpPr>
            <a:spLocks noChangeArrowheads="1"/>
          </p:cNvSpPr>
          <p:nvPr/>
        </p:nvSpPr>
        <p:spPr bwMode="auto">
          <a:xfrm>
            <a:off x="3919538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46" name="Text Box 26"/>
          <p:cNvSpPr txBox="1">
            <a:spLocks noChangeArrowheads="1"/>
          </p:cNvSpPr>
          <p:nvPr/>
        </p:nvSpPr>
        <p:spPr bwMode="auto">
          <a:xfrm>
            <a:off x="603250" y="1868488"/>
            <a:ext cx="4070345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smtClean="0">
                <a:latin typeface="Times New Roman" charset="0"/>
              </a:rPr>
              <a:t>Single Locus Analysis</a:t>
            </a:r>
            <a:endParaRPr lang="en-US" sz="3200" dirty="0">
              <a:latin typeface="Times New Roman" charset="0"/>
            </a:endParaRPr>
          </a:p>
        </p:txBody>
      </p:sp>
      <p:sp>
        <p:nvSpPr>
          <p:cNvPr id="5148" name="Rectangle 28"/>
          <p:cNvSpPr>
            <a:spLocks noChangeArrowheads="1"/>
          </p:cNvSpPr>
          <p:nvPr/>
        </p:nvSpPr>
        <p:spPr bwMode="auto">
          <a:xfrm>
            <a:off x="3886200" y="3276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51" name="Rectangle 31"/>
          <p:cNvSpPr>
            <a:spLocks noChangeArrowheads="1"/>
          </p:cNvSpPr>
          <p:nvPr/>
        </p:nvSpPr>
        <p:spPr bwMode="auto">
          <a:xfrm>
            <a:off x="4262438" y="3328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53" name="Rectangle 33"/>
          <p:cNvSpPr>
            <a:spLocks noChangeArrowheads="1"/>
          </p:cNvSpPr>
          <p:nvPr/>
        </p:nvSpPr>
        <p:spPr bwMode="auto">
          <a:xfrm>
            <a:off x="350520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54" name="Text Box 34"/>
          <p:cNvSpPr txBox="1">
            <a:spLocks noChangeArrowheads="1"/>
          </p:cNvSpPr>
          <p:nvPr/>
        </p:nvSpPr>
        <p:spPr bwMode="auto">
          <a:xfrm>
            <a:off x="635000" y="3429000"/>
            <a:ext cx="2685351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smtClean="0">
                <a:latin typeface="Times New Roman" charset="0"/>
              </a:rPr>
              <a:t>Multiple Loci</a:t>
            </a:r>
            <a:endParaRPr lang="en-US" sz="3200" dirty="0">
              <a:latin typeface="Times New Roman" charset="0"/>
            </a:endParaRPr>
          </a:p>
        </p:txBody>
      </p:sp>
      <p:sp>
        <p:nvSpPr>
          <p:cNvPr id="5157" name="Rectangle 37"/>
          <p:cNvSpPr>
            <a:spLocks noChangeArrowheads="1"/>
          </p:cNvSpPr>
          <p:nvPr/>
        </p:nvSpPr>
        <p:spPr bwMode="auto">
          <a:xfrm>
            <a:off x="4195763" y="3328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59" name="Rectangle 39"/>
          <p:cNvSpPr>
            <a:spLocks noChangeArrowheads="1"/>
          </p:cNvSpPr>
          <p:nvPr/>
        </p:nvSpPr>
        <p:spPr bwMode="auto">
          <a:xfrm>
            <a:off x="3376613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61" name="Rectangle 41"/>
          <p:cNvSpPr>
            <a:spLocks noChangeArrowheads="1"/>
          </p:cNvSpPr>
          <p:nvPr/>
        </p:nvSpPr>
        <p:spPr bwMode="auto">
          <a:xfrm>
            <a:off x="337185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63" name="Rectangle 43"/>
          <p:cNvSpPr>
            <a:spLocks noChangeArrowheads="1"/>
          </p:cNvSpPr>
          <p:nvPr/>
        </p:nvSpPr>
        <p:spPr bwMode="auto">
          <a:xfrm>
            <a:off x="3290888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5162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1295789"/>
              </p:ext>
            </p:extLst>
          </p:nvPr>
        </p:nvGraphicFramePr>
        <p:xfrm>
          <a:off x="1671638" y="2544763"/>
          <a:ext cx="6945312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Equation" r:id="rId3" imgW="2400300" imgH="215900" progId="Equation.3">
                  <p:embed/>
                </p:oleObj>
              </mc:Choice>
              <mc:Fallback>
                <p:oleObj name="Equation" r:id="rId3" imgW="2400300" imgH="215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1638" y="2544763"/>
                        <a:ext cx="6945312" cy="62547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66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9944673"/>
              </p:ext>
            </p:extLst>
          </p:nvPr>
        </p:nvGraphicFramePr>
        <p:xfrm>
          <a:off x="1836738" y="3992563"/>
          <a:ext cx="6840537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Equation" r:id="rId5" imgW="2349500" imgH="215900" progId="Equation.DSMT4">
                  <p:embed/>
                </p:oleObj>
              </mc:Choice>
              <mc:Fallback>
                <p:oleObj name="Equation" r:id="rId5" imgW="2349500" imgH="215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6738" y="3992563"/>
                        <a:ext cx="6840537" cy="63182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672145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27159"/>
            <a:ext cx="8226743" cy="1434465"/>
          </a:xfrm>
        </p:spPr>
        <p:txBody>
          <a:bodyPr/>
          <a:lstStyle/>
          <a:p>
            <a:pPr>
              <a:tabLst>
                <a:tab pos="0" algn="l"/>
                <a:tab pos="455772" algn="l"/>
                <a:tab pos="912972" algn="l"/>
                <a:tab pos="1370172" algn="l"/>
                <a:tab pos="1827372" algn="l"/>
                <a:tab pos="2284572" algn="l"/>
                <a:tab pos="2741772" algn="l"/>
                <a:tab pos="3198972" algn="l"/>
                <a:tab pos="3656172" algn="l"/>
                <a:tab pos="4113372" algn="l"/>
                <a:tab pos="4570572" algn="l"/>
                <a:tab pos="5027772" algn="l"/>
                <a:tab pos="5484972" algn="l"/>
                <a:tab pos="5942172" algn="l"/>
                <a:tab pos="6399372" algn="l"/>
                <a:tab pos="6856572" algn="l"/>
                <a:tab pos="7313772" algn="l"/>
                <a:tab pos="7770972" algn="l"/>
                <a:tab pos="8228172" algn="l"/>
                <a:tab pos="8685372" algn="l"/>
                <a:tab pos="9142572" algn="l"/>
              </a:tabLst>
            </a:pPr>
            <a:r>
              <a:rPr lang="en-US" dirty="0" smtClean="0">
                <a:latin typeface="Arial" charset="0"/>
              </a:rPr>
              <a:t>Rare </a:t>
            </a:r>
            <a:r>
              <a:rPr lang="en-US" dirty="0">
                <a:latin typeface="Arial" charset="0"/>
              </a:rPr>
              <a:t>Variants</a:t>
            </a:r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6743" cy="5290662"/>
          </a:xfrm>
        </p:spPr>
        <p:txBody>
          <a:bodyPr/>
          <a:lstStyle/>
          <a:p>
            <a:pPr marL="337185" indent="-337185">
              <a:buFont typeface="Times New Roman" charset="0"/>
              <a:buChar char="•"/>
              <a:tabLst>
                <a:tab pos="337185" algn="l"/>
                <a:tab pos="450057" algn="l"/>
                <a:tab pos="907257" algn="l"/>
                <a:tab pos="1364457" algn="l"/>
                <a:tab pos="1821657" algn="l"/>
                <a:tab pos="2278857" algn="l"/>
                <a:tab pos="2736057" algn="l"/>
                <a:tab pos="3193257" algn="l"/>
                <a:tab pos="3650457" algn="l"/>
                <a:tab pos="4107657" algn="l"/>
                <a:tab pos="4564857" algn="l"/>
                <a:tab pos="5022057" algn="l"/>
                <a:tab pos="5479257" algn="l"/>
                <a:tab pos="5936457" algn="l"/>
                <a:tab pos="6393657" algn="l"/>
                <a:tab pos="6850857" algn="l"/>
                <a:tab pos="7308057" algn="l"/>
                <a:tab pos="7765257" algn="l"/>
                <a:tab pos="8222457" algn="l"/>
                <a:tab pos="8679657" algn="l"/>
                <a:tab pos="9136857" algn="l"/>
              </a:tabLst>
            </a:pPr>
            <a:r>
              <a:rPr lang="en-US">
                <a:latin typeface="Arial" charset="0"/>
              </a:rPr>
              <a:t>“Common”: MAF &gt; 0.05</a:t>
            </a:r>
          </a:p>
          <a:p>
            <a:pPr marL="337185" indent="-337185">
              <a:buFont typeface="Times New Roman" charset="0"/>
              <a:buChar char="•"/>
              <a:tabLst>
                <a:tab pos="337185" algn="l"/>
                <a:tab pos="450057" algn="l"/>
                <a:tab pos="907257" algn="l"/>
                <a:tab pos="1364457" algn="l"/>
                <a:tab pos="1821657" algn="l"/>
                <a:tab pos="2278857" algn="l"/>
                <a:tab pos="2736057" algn="l"/>
                <a:tab pos="3193257" algn="l"/>
                <a:tab pos="3650457" algn="l"/>
                <a:tab pos="4107657" algn="l"/>
                <a:tab pos="4564857" algn="l"/>
                <a:tab pos="5022057" algn="l"/>
                <a:tab pos="5479257" algn="l"/>
                <a:tab pos="5936457" algn="l"/>
                <a:tab pos="6393657" algn="l"/>
                <a:tab pos="6850857" algn="l"/>
                <a:tab pos="7308057" algn="l"/>
                <a:tab pos="7765257" algn="l"/>
                <a:tab pos="8222457" algn="l"/>
                <a:tab pos="8679657" algn="l"/>
                <a:tab pos="9136857" algn="l"/>
              </a:tabLst>
            </a:pPr>
            <a:r>
              <a:rPr lang="en-US">
                <a:latin typeface="Arial" charset="0"/>
              </a:rPr>
              <a:t>“Less common”: 0.05&gt;MAF&gt;0.01</a:t>
            </a:r>
          </a:p>
          <a:p>
            <a:pPr marL="337185" indent="-337185">
              <a:buFont typeface="Times New Roman" charset="0"/>
              <a:buChar char="•"/>
              <a:tabLst>
                <a:tab pos="337185" algn="l"/>
                <a:tab pos="450057" algn="l"/>
                <a:tab pos="907257" algn="l"/>
                <a:tab pos="1364457" algn="l"/>
                <a:tab pos="1821657" algn="l"/>
                <a:tab pos="2278857" algn="l"/>
                <a:tab pos="2736057" algn="l"/>
                <a:tab pos="3193257" algn="l"/>
                <a:tab pos="3650457" algn="l"/>
                <a:tab pos="4107657" algn="l"/>
                <a:tab pos="4564857" algn="l"/>
                <a:tab pos="5022057" algn="l"/>
                <a:tab pos="5479257" algn="l"/>
                <a:tab pos="5936457" algn="l"/>
                <a:tab pos="6393657" algn="l"/>
                <a:tab pos="6850857" algn="l"/>
                <a:tab pos="7308057" algn="l"/>
                <a:tab pos="7765257" algn="l"/>
                <a:tab pos="8222457" algn="l"/>
                <a:tab pos="8679657" algn="l"/>
                <a:tab pos="9136857" algn="l"/>
              </a:tabLst>
            </a:pPr>
            <a:r>
              <a:rPr lang="en-US">
                <a:latin typeface="Arial" charset="0"/>
              </a:rPr>
              <a:t>“Rare”: 0.01&lt;MAF</a:t>
            </a:r>
          </a:p>
          <a:p>
            <a:pPr marL="337185" indent="-337185">
              <a:buNone/>
              <a:tabLst>
                <a:tab pos="337185" algn="l"/>
                <a:tab pos="450057" algn="l"/>
                <a:tab pos="907257" algn="l"/>
                <a:tab pos="1364457" algn="l"/>
                <a:tab pos="1821657" algn="l"/>
                <a:tab pos="2278857" algn="l"/>
                <a:tab pos="2736057" algn="l"/>
                <a:tab pos="3193257" algn="l"/>
                <a:tab pos="3650457" algn="l"/>
                <a:tab pos="4107657" algn="l"/>
                <a:tab pos="4564857" algn="l"/>
                <a:tab pos="5022057" algn="l"/>
                <a:tab pos="5479257" algn="l"/>
                <a:tab pos="5936457" algn="l"/>
                <a:tab pos="6393657" algn="l"/>
                <a:tab pos="6850857" algn="l"/>
                <a:tab pos="7308057" algn="l"/>
                <a:tab pos="7765257" algn="l"/>
                <a:tab pos="8222457" algn="l"/>
                <a:tab pos="8679657" algn="l"/>
                <a:tab pos="9136857" algn="l"/>
              </a:tabLst>
            </a:pPr>
            <a:endParaRPr lang="en-US">
              <a:latin typeface="Arial" charset="0"/>
            </a:endParaRPr>
          </a:p>
          <a:p>
            <a:pPr marL="337185" indent="-337185">
              <a:buFont typeface="Times New Roman" charset="0"/>
              <a:buChar char="•"/>
              <a:tabLst>
                <a:tab pos="337185" algn="l"/>
                <a:tab pos="450057" algn="l"/>
                <a:tab pos="907257" algn="l"/>
                <a:tab pos="1364457" algn="l"/>
                <a:tab pos="1821657" algn="l"/>
                <a:tab pos="2278857" algn="l"/>
                <a:tab pos="2736057" algn="l"/>
                <a:tab pos="3193257" algn="l"/>
                <a:tab pos="3650457" algn="l"/>
                <a:tab pos="4107657" algn="l"/>
                <a:tab pos="4564857" algn="l"/>
                <a:tab pos="5022057" algn="l"/>
                <a:tab pos="5479257" algn="l"/>
                <a:tab pos="5936457" algn="l"/>
                <a:tab pos="6393657" algn="l"/>
                <a:tab pos="6850857" algn="l"/>
                <a:tab pos="7308057" algn="l"/>
                <a:tab pos="7765257" algn="l"/>
                <a:tab pos="8222457" algn="l"/>
                <a:tab pos="8679657" algn="l"/>
                <a:tab pos="9136857" algn="l"/>
              </a:tabLst>
            </a:pPr>
            <a:r>
              <a:rPr lang="en-US">
                <a:latin typeface="Arial" charset="0"/>
              </a:rPr>
              <a:t>SNP: MAF&gt;0.01 (Single Nucleotide Polymorphism)</a:t>
            </a:r>
          </a:p>
          <a:p>
            <a:pPr marL="337185" indent="-337185">
              <a:buFont typeface="Times New Roman" charset="0"/>
              <a:buChar char="•"/>
              <a:tabLst>
                <a:tab pos="337185" algn="l"/>
                <a:tab pos="450057" algn="l"/>
                <a:tab pos="907257" algn="l"/>
                <a:tab pos="1364457" algn="l"/>
                <a:tab pos="1821657" algn="l"/>
                <a:tab pos="2278857" algn="l"/>
                <a:tab pos="2736057" algn="l"/>
                <a:tab pos="3193257" algn="l"/>
                <a:tab pos="3650457" algn="l"/>
                <a:tab pos="4107657" algn="l"/>
                <a:tab pos="4564857" algn="l"/>
                <a:tab pos="5022057" algn="l"/>
                <a:tab pos="5479257" algn="l"/>
                <a:tab pos="5936457" algn="l"/>
                <a:tab pos="6393657" algn="l"/>
                <a:tab pos="6850857" algn="l"/>
                <a:tab pos="7308057" algn="l"/>
                <a:tab pos="7765257" algn="l"/>
                <a:tab pos="8222457" algn="l"/>
                <a:tab pos="8679657" algn="l"/>
                <a:tab pos="9136857" algn="l"/>
              </a:tabLst>
            </a:pPr>
            <a:r>
              <a:rPr lang="en-US">
                <a:latin typeface="Arial" charset="0"/>
              </a:rPr>
              <a:t>SNV: MAF&lt;0.01 (Single Nucleotide Variant)</a:t>
            </a:r>
          </a:p>
        </p:txBody>
      </p:sp>
    </p:spTree>
    <p:extLst>
      <p:ext uri="{BB962C8B-B14F-4D97-AF65-F5344CB8AC3E}">
        <p14:creationId xmlns:p14="http://schemas.microsoft.com/office/powerpoint/2010/main" val="279432530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320"/>
            <a:ext cx="8226743" cy="1140143"/>
          </a:xfrm>
        </p:spPr>
        <p:txBody>
          <a:bodyPr/>
          <a:lstStyle/>
          <a:p>
            <a:pPr>
              <a:tabLst>
                <a:tab pos="0" algn="l"/>
                <a:tab pos="455772" algn="l"/>
                <a:tab pos="912972" algn="l"/>
                <a:tab pos="1370172" algn="l"/>
                <a:tab pos="1827372" algn="l"/>
                <a:tab pos="2284572" algn="l"/>
                <a:tab pos="2741772" algn="l"/>
                <a:tab pos="3198972" algn="l"/>
                <a:tab pos="3656172" algn="l"/>
                <a:tab pos="4113372" algn="l"/>
                <a:tab pos="4570572" algn="l"/>
                <a:tab pos="5027772" algn="l"/>
                <a:tab pos="5484972" algn="l"/>
                <a:tab pos="5942172" algn="l"/>
                <a:tab pos="6399372" algn="l"/>
                <a:tab pos="6856572" algn="l"/>
                <a:tab pos="7313772" algn="l"/>
                <a:tab pos="7770972" algn="l"/>
                <a:tab pos="8228172" algn="l"/>
                <a:tab pos="8685372" algn="l"/>
                <a:tab pos="9142572" algn="l"/>
              </a:tabLst>
            </a:pPr>
            <a:r>
              <a:rPr lang="en-US" dirty="0">
                <a:latin typeface="Arial" charset="0"/>
              </a:rPr>
              <a:t>Rare </a:t>
            </a:r>
            <a:r>
              <a:rPr lang="en-US" dirty="0" smtClean="0">
                <a:latin typeface="Arial" charset="0"/>
              </a:rPr>
              <a:t>Variants</a:t>
            </a:r>
            <a:endParaRPr lang="en-US" dirty="0">
              <a:latin typeface="Arial" charset="0"/>
            </a:endParaRPr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6743" cy="5290662"/>
          </a:xfrm>
        </p:spPr>
        <p:txBody>
          <a:bodyPr/>
          <a:lstStyle/>
          <a:p>
            <a:pPr marL="337185" indent="-337185">
              <a:buFont typeface="Times New Roman" charset="0"/>
              <a:buChar char="•"/>
              <a:tabLst>
                <a:tab pos="337185" algn="l"/>
                <a:tab pos="450057" algn="l"/>
                <a:tab pos="907257" algn="l"/>
                <a:tab pos="1364457" algn="l"/>
                <a:tab pos="1821657" algn="l"/>
                <a:tab pos="2278857" algn="l"/>
                <a:tab pos="2736057" algn="l"/>
                <a:tab pos="3193257" algn="l"/>
                <a:tab pos="3650457" algn="l"/>
                <a:tab pos="4107657" algn="l"/>
                <a:tab pos="4564857" algn="l"/>
                <a:tab pos="5022057" algn="l"/>
                <a:tab pos="5479257" algn="l"/>
                <a:tab pos="5936457" algn="l"/>
                <a:tab pos="6393657" algn="l"/>
                <a:tab pos="6850857" algn="l"/>
                <a:tab pos="7308057" algn="l"/>
                <a:tab pos="7765257" algn="l"/>
                <a:tab pos="8222457" algn="l"/>
                <a:tab pos="8679657" algn="l"/>
                <a:tab pos="9136857" algn="l"/>
              </a:tabLst>
            </a:pPr>
            <a:r>
              <a:rPr lang="en-US" dirty="0">
                <a:latin typeface="Arial" charset="0"/>
              </a:rPr>
              <a:t>Previous GWAS focused on chips designed for MAF &gt; </a:t>
            </a:r>
            <a:r>
              <a:rPr lang="en-US" dirty="0" smtClean="0">
                <a:latin typeface="Arial" charset="0"/>
              </a:rPr>
              <a:t>0.05 (most powered for MAF &gt; 0.10)</a:t>
            </a:r>
            <a:endParaRPr lang="en-US" dirty="0">
              <a:latin typeface="Arial" charset="0"/>
            </a:endParaRPr>
          </a:p>
          <a:p>
            <a:pPr marL="337185" indent="-337185">
              <a:buFont typeface="Times New Roman" charset="0"/>
              <a:buChar char="•"/>
              <a:tabLst>
                <a:tab pos="337185" algn="l"/>
                <a:tab pos="450057" algn="l"/>
                <a:tab pos="907257" algn="l"/>
                <a:tab pos="1364457" algn="l"/>
                <a:tab pos="1821657" algn="l"/>
                <a:tab pos="2278857" algn="l"/>
                <a:tab pos="2736057" algn="l"/>
                <a:tab pos="3193257" algn="l"/>
                <a:tab pos="3650457" algn="l"/>
                <a:tab pos="4107657" algn="l"/>
                <a:tab pos="4564857" algn="l"/>
                <a:tab pos="5022057" algn="l"/>
                <a:tab pos="5479257" algn="l"/>
                <a:tab pos="5936457" algn="l"/>
                <a:tab pos="6393657" algn="l"/>
                <a:tab pos="6850857" algn="l"/>
                <a:tab pos="7308057" algn="l"/>
                <a:tab pos="7765257" algn="l"/>
                <a:tab pos="8222457" algn="l"/>
                <a:tab pos="8679657" algn="l"/>
                <a:tab pos="9136857" algn="l"/>
              </a:tabLst>
            </a:pPr>
            <a:r>
              <a:rPr lang="en-US" dirty="0" err="1">
                <a:latin typeface="Arial" charset="0"/>
              </a:rPr>
              <a:t>Exome</a:t>
            </a:r>
            <a:r>
              <a:rPr lang="en-US" dirty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arrays</a:t>
            </a:r>
          </a:p>
          <a:p>
            <a:pPr marL="337185" indent="-337185">
              <a:buFont typeface="Times New Roman" charset="0"/>
              <a:buChar char="•"/>
              <a:tabLst>
                <a:tab pos="337185" algn="l"/>
                <a:tab pos="450057" algn="l"/>
                <a:tab pos="907257" algn="l"/>
                <a:tab pos="1364457" algn="l"/>
                <a:tab pos="1821657" algn="l"/>
                <a:tab pos="2278857" algn="l"/>
                <a:tab pos="2736057" algn="l"/>
                <a:tab pos="3193257" algn="l"/>
                <a:tab pos="3650457" algn="l"/>
                <a:tab pos="4107657" algn="l"/>
                <a:tab pos="4564857" algn="l"/>
                <a:tab pos="5022057" algn="l"/>
                <a:tab pos="5479257" algn="l"/>
                <a:tab pos="5936457" algn="l"/>
                <a:tab pos="6393657" algn="l"/>
                <a:tab pos="6850857" algn="l"/>
                <a:tab pos="7308057" algn="l"/>
                <a:tab pos="7765257" algn="l"/>
                <a:tab pos="8222457" algn="l"/>
                <a:tab pos="8679657" algn="l"/>
                <a:tab pos="9136857" algn="l"/>
              </a:tabLst>
            </a:pPr>
            <a:r>
              <a:rPr lang="en-US" dirty="0" smtClean="0">
                <a:latin typeface="Arial" charset="0"/>
              </a:rPr>
              <a:t>Sequencing </a:t>
            </a:r>
            <a:r>
              <a:rPr lang="en-US" dirty="0">
                <a:latin typeface="Arial" charset="0"/>
              </a:rPr>
              <a:t>(de novo</a:t>
            </a:r>
            <a:r>
              <a:rPr lang="en-US" dirty="0" smtClean="0">
                <a:latin typeface="Arial" charset="0"/>
              </a:rPr>
              <a:t>)</a:t>
            </a: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60422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dirty="0" smtClean="0"/>
              <a:t>Analysis of Rare Variants</a:t>
            </a:r>
          </a:p>
        </p:txBody>
      </p:sp>
      <p:sp>
        <p:nvSpPr>
          <p:cNvPr id="4546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730900"/>
            <a:ext cx="7924800" cy="1935163"/>
          </a:xfrm>
        </p:spPr>
        <p:txBody>
          <a:bodyPr/>
          <a:lstStyle/>
          <a:p>
            <a:pPr marL="609600" indent="-609600" eaLnBrk="1" hangingPunct="1">
              <a:buNone/>
            </a:pPr>
            <a:r>
              <a:rPr lang="en-US" dirty="0" smtClean="0"/>
              <a:t>Focus on a set of k variants</a:t>
            </a:r>
            <a:endParaRPr lang="en-US" b="1" dirty="0" smtClean="0"/>
          </a:p>
          <a:p>
            <a:pPr marL="609600" indent="-609600" eaLnBrk="1" hangingPunct="1">
              <a:buFontTx/>
              <a:buNone/>
            </a:pPr>
            <a:endParaRPr lang="en-US" sz="2800" dirty="0" smtClean="0"/>
          </a:p>
          <a:p>
            <a:pPr marL="609600" indent="-609600" eaLnBrk="1" hangingPunct="1">
              <a:buFontTx/>
              <a:buNone/>
            </a:pPr>
            <a:endParaRPr lang="en-US" sz="28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903111" y="4333186"/>
            <a:ext cx="7543800" cy="117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ct val="20000"/>
              </a:spcBef>
              <a:buFont typeface="Arial"/>
              <a:buChar char="•"/>
            </a:pPr>
            <a:r>
              <a:rPr lang="en-US" sz="3200" dirty="0" smtClean="0"/>
              <a:t>Difficult to model due to </a:t>
            </a:r>
            <a:r>
              <a:rPr lang="en-US" sz="3200" dirty="0" err="1" smtClean="0"/>
              <a:t>sparsity</a:t>
            </a:r>
            <a:r>
              <a:rPr lang="en-US" sz="3200" dirty="0" smtClean="0"/>
              <a:t>.</a:t>
            </a:r>
          </a:p>
          <a:p>
            <a:pPr marL="457200" indent="-457200">
              <a:spcBef>
                <a:spcPct val="20000"/>
              </a:spcBef>
              <a:buFont typeface="Arial"/>
              <a:buChar char="•"/>
            </a:pPr>
            <a:r>
              <a:rPr lang="en-US" sz="3200" dirty="0"/>
              <a:t>Limited power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1" y="2215577"/>
            <a:ext cx="4572000" cy="1450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027664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Assume we have DNA on </a:t>
            </a:r>
            <a:br>
              <a:rPr lang="en-US" sz="4000" dirty="0" smtClean="0"/>
            </a:br>
            <a:r>
              <a:rPr lang="en-US" sz="4000" dirty="0" smtClean="0"/>
              <a:t>Cases and Controls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664" y="1954157"/>
            <a:ext cx="5559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What </a:t>
            </a:r>
            <a:r>
              <a:rPr lang="en-US" dirty="0" smtClean="0"/>
              <a:t>analytic approaches should we use?</a:t>
            </a:r>
            <a:endParaRPr lang="en-US" dirty="0" smtClean="0"/>
          </a:p>
          <a:p>
            <a:r>
              <a:rPr lang="en-US" dirty="0" smtClean="0"/>
              <a:t>How to model?</a:t>
            </a:r>
          </a:p>
          <a:p>
            <a:r>
              <a:rPr lang="en-US" dirty="0" smtClean="0"/>
              <a:t>Adjusting for covariates?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9061" y="2257905"/>
            <a:ext cx="2734900" cy="3425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0843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6467993"/>
              </p:ext>
            </p:extLst>
          </p:nvPr>
        </p:nvGraphicFramePr>
        <p:xfrm>
          <a:off x="2057400" y="551560"/>
          <a:ext cx="5333999" cy="6401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Acrobat Document" r:id="rId3" imgW="4536000" imgH="5443200" progId="AcroExch.Document.7">
                  <p:embed/>
                </p:oleObj>
              </mc:Choice>
              <mc:Fallback>
                <p:oleObj name="Acrobat Document" r:id="rId3" imgW="4536000" imgH="5443200" progId="AcroExch.Document.7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551560"/>
                        <a:ext cx="5333999" cy="64019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150625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/>
                <a:cs typeface="Calibri"/>
              </a:rPr>
              <a:t>Sample Size for Rare Variants</a:t>
            </a: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18583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862"/>
            <a:ext cx="8229600" cy="1143000"/>
          </a:xfrm>
        </p:spPr>
        <p:txBody>
          <a:bodyPr/>
          <a:lstStyle/>
          <a:p>
            <a:r>
              <a:rPr lang="en-US" dirty="0" smtClean="0"/>
              <a:t>Rare Variant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0312"/>
            <a:ext cx="8503356" cy="4919133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spcBef>
                <a:spcPts val="3000"/>
              </a:spcBef>
            </a:pPr>
            <a:r>
              <a:rPr lang="en-US" sz="3400" dirty="0" smtClean="0"/>
              <a:t>‘Up</a:t>
            </a:r>
            <a:r>
              <a:rPr lang="en-US" sz="3400" dirty="0"/>
              <a:t>-</a:t>
            </a:r>
            <a:r>
              <a:rPr lang="en-US" sz="3400" dirty="0" smtClean="0"/>
              <a:t>weight’ </a:t>
            </a:r>
            <a:r>
              <a:rPr lang="en-US" sz="3400" dirty="0"/>
              <a:t>analyses for most likely causal variants</a:t>
            </a:r>
            <a:r>
              <a:rPr lang="en-US" sz="3400" dirty="0" smtClean="0"/>
              <a:t>.</a:t>
            </a:r>
          </a:p>
          <a:p>
            <a:pPr marL="457200" indent="-457200">
              <a:spcBef>
                <a:spcPts val="3000"/>
              </a:spcBef>
            </a:pPr>
            <a:r>
              <a:rPr lang="en-US" sz="3400" dirty="0" smtClean="0"/>
              <a:t>Burden </a:t>
            </a:r>
            <a:r>
              <a:rPr lang="en-US" sz="3400" dirty="0"/>
              <a:t>tests (CAST, Collapsing, WSS</a:t>
            </a:r>
            <a:r>
              <a:rPr lang="en-US" sz="3400" dirty="0" smtClean="0"/>
              <a:t>).</a:t>
            </a:r>
            <a:endParaRPr lang="en-US" sz="3400" dirty="0"/>
          </a:p>
          <a:p>
            <a:pPr marL="457200" indent="-457200">
              <a:spcBef>
                <a:spcPts val="3000"/>
              </a:spcBef>
            </a:pPr>
            <a:r>
              <a:rPr lang="en-US" sz="3400" dirty="0"/>
              <a:t>Variance </a:t>
            </a:r>
            <a:r>
              <a:rPr lang="en-US" sz="3400" dirty="0" smtClean="0"/>
              <a:t>component </a:t>
            </a:r>
            <a:r>
              <a:rPr lang="en-US" sz="3400" dirty="0"/>
              <a:t>(dispersion) </a:t>
            </a:r>
            <a:r>
              <a:rPr lang="en-US" sz="3400" dirty="0" smtClean="0"/>
              <a:t>tests </a:t>
            </a:r>
            <a:r>
              <a:rPr lang="en-US" sz="3400" dirty="0"/>
              <a:t>(SKAT, SKAT-O, C-alpha</a:t>
            </a:r>
            <a:r>
              <a:rPr lang="en-US" sz="3400" dirty="0" smtClean="0"/>
              <a:t>).</a:t>
            </a:r>
            <a:endParaRPr lang="en-US" sz="3400" dirty="0"/>
          </a:p>
          <a:p>
            <a:pPr marL="0" indent="0">
              <a:buNone/>
            </a:pPr>
            <a:endParaRPr lang="en-US" sz="3400" dirty="0" smtClean="0"/>
          </a:p>
          <a:p>
            <a:r>
              <a:rPr lang="en-US" sz="3400" dirty="0" smtClean="0"/>
              <a:t>Burden </a:t>
            </a:r>
            <a:r>
              <a:rPr lang="en-US" sz="3400" dirty="0"/>
              <a:t>tests more powerful when </a:t>
            </a:r>
            <a:r>
              <a:rPr lang="en-US" sz="3400" dirty="0" smtClean="0"/>
              <a:t>a large percentage of rare variants are causal and have the same sign (direction of association).</a:t>
            </a:r>
          </a:p>
          <a:p>
            <a:endParaRPr lang="en-US" sz="3400" dirty="0"/>
          </a:p>
          <a:p>
            <a:r>
              <a:rPr lang="en-US" sz="3400" dirty="0" smtClean="0"/>
              <a:t>Variance </a:t>
            </a:r>
            <a:r>
              <a:rPr lang="en-US" sz="3400" dirty="0"/>
              <a:t>component </a:t>
            </a:r>
            <a:r>
              <a:rPr lang="en-US" sz="3400" dirty="0" smtClean="0"/>
              <a:t>more </a:t>
            </a:r>
            <a:r>
              <a:rPr lang="en-US" sz="3400" dirty="0"/>
              <a:t>powerful when </a:t>
            </a:r>
            <a:r>
              <a:rPr lang="en-US" sz="3400" dirty="0" smtClean="0"/>
              <a:t>there is a mixture of risk and protective variants, and most rare variants are not causal.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699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dirty="0" smtClean="0"/>
              <a:t>Burden Tests for Rare Variants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638720"/>
            <a:ext cx="5715000" cy="189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533400" y="3578186"/>
            <a:ext cx="8153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Where </a:t>
            </a:r>
            <a:r>
              <a:rPr lang="en-US" sz="2800" i="1" dirty="0" err="1" smtClean="0"/>
              <a:t>w</a:t>
            </a:r>
            <a:r>
              <a:rPr lang="en-US" sz="2800" i="1" baseline="-25000" dirty="0" err="1" smtClean="0"/>
              <a:t>k</a:t>
            </a:r>
            <a:r>
              <a:rPr lang="en-US" sz="2800" dirty="0" smtClean="0"/>
              <a:t> </a:t>
            </a:r>
            <a:r>
              <a:rPr lang="en-US" sz="2800" dirty="0"/>
              <a:t>defines similarities among the </a:t>
            </a:r>
            <a:r>
              <a:rPr lang="en-US" sz="2800" dirty="0" smtClean="0"/>
              <a:t>variants </a:t>
            </a:r>
            <a:r>
              <a:rPr lang="en-US" sz="2800" dirty="0"/>
              <a:t>for their aggregation / modeling</a:t>
            </a:r>
            <a:endParaRPr lang="en-US" sz="2400" dirty="0"/>
          </a:p>
          <a:p>
            <a:endParaRPr lang="en-US" sz="2800" dirty="0" smtClean="0"/>
          </a:p>
          <a:p>
            <a:r>
              <a:rPr lang="en-US" sz="2800" dirty="0" smtClean="0"/>
              <a:t>Estimate the effect of a weighted summary ‘score’</a:t>
            </a:r>
          </a:p>
          <a:p>
            <a:r>
              <a:rPr lang="en-US" sz="2800" dirty="0" smtClean="0"/>
              <a:t>across each individuals’ rare variants on outcome.</a:t>
            </a:r>
          </a:p>
        </p:txBody>
      </p:sp>
    </p:spTree>
    <p:extLst>
      <p:ext uri="{BB962C8B-B14F-4D97-AF65-F5344CB8AC3E}">
        <p14:creationId xmlns:p14="http://schemas.microsoft.com/office/powerpoint/2010/main" val="2729580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0544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Key Aspect: Specifying 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3600" i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endParaRPr lang="en-US" sz="3600" dirty="0" smtClean="0"/>
          </a:p>
        </p:txBody>
      </p:sp>
      <p:sp>
        <p:nvSpPr>
          <p:cNvPr id="4546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975555"/>
            <a:ext cx="8915400" cy="1935163"/>
          </a:xfrm>
        </p:spPr>
        <p:txBody>
          <a:bodyPr>
            <a:noAutofit/>
          </a:bodyPr>
          <a:lstStyle/>
          <a:p>
            <a:pPr marL="609600" indent="-609600" eaLnBrk="1" hangingPunct="1">
              <a:buNone/>
            </a:pPr>
            <a:r>
              <a:rPr lang="en-US" sz="2400" dirty="0" smtClean="0"/>
              <a:t>where</a:t>
            </a:r>
          </a:p>
          <a:p>
            <a:pPr marL="1009650" lvl="1" indent="-609600" eaLnBrk="1" hangingPunct="1">
              <a:buNone/>
            </a:pP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i="1" baseline="-25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dirty="0" smtClean="0"/>
              <a:t> inverse variance weighting, controls’ MAF</a:t>
            </a:r>
          </a:p>
          <a:p>
            <a:pPr marL="1009650" lvl="1" indent="-609600" eaLnBrk="1" hangingPunct="1">
              <a:buNone/>
            </a:pP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i="1" baseline="-25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dirty="0" smtClean="0"/>
              <a:t> direction of association; positive / negative</a:t>
            </a:r>
          </a:p>
          <a:p>
            <a:pPr marL="1009650" lvl="1" indent="-609600" eaLnBrk="1" hangingPunct="1">
              <a:buNone/>
            </a:pP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dirty="0" smtClean="0"/>
              <a:t> Indicators for whether to aggregate</a:t>
            </a:r>
          </a:p>
          <a:p>
            <a:pPr marL="1409700" lvl="2" indent="-609600" eaLnBrk="1" hangingPunct="1"/>
            <a:r>
              <a:rPr lang="en-US" dirty="0" smtClean="0"/>
              <a:t>Overall MAF </a:t>
            </a:r>
          </a:p>
          <a:p>
            <a:pPr marL="1866900" lvl="3" indent="-609600" eaLnBrk="1" hangingPunct="1"/>
            <a:r>
              <a:rPr lang="en-US" sz="2400" dirty="0" smtClean="0"/>
              <a:t>Hard </a:t>
            </a:r>
            <a:r>
              <a:rPr lang="en-US" sz="2400" dirty="0" err="1" smtClean="0"/>
              <a:t>cutpoint</a:t>
            </a:r>
            <a:r>
              <a:rPr lang="en-US" sz="2400" dirty="0" smtClean="0"/>
              <a:t> (e.g., MAF &lt; 0.01)</a:t>
            </a:r>
          </a:p>
          <a:p>
            <a:pPr marL="1409700" lvl="2" indent="-609600" eaLnBrk="1" hangingPunct="1"/>
            <a:r>
              <a:rPr lang="en-US" dirty="0" smtClean="0"/>
              <a:t>Functional information</a:t>
            </a:r>
          </a:p>
          <a:p>
            <a:pPr marL="1866900" lvl="3" indent="-609600" eaLnBrk="1" hangingPunct="1"/>
            <a:r>
              <a:rPr lang="en-US" sz="2400" dirty="0" smtClean="0"/>
              <a:t>Non-synonymous</a:t>
            </a:r>
          </a:p>
          <a:p>
            <a:pPr marL="1866900" lvl="3" indent="-609600" eaLnBrk="1" hangingPunct="1"/>
            <a:r>
              <a:rPr lang="en-US" sz="2400" dirty="0" smtClean="0"/>
              <a:t>Deleterious (SIFT)</a:t>
            </a:r>
          </a:p>
        </p:txBody>
      </p:sp>
      <p:graphicFrame>
        <p:nvGraphicFramePr>
          <p:cNvPr id="539649" name="Object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9914695"/>
              </p:ext>
            </p:extLst>
          </p:nvPr>
        </p:nvGraphicFramePr>
        <p:xfrm>
          <a:off x="2743200" y="1148388"/>
          <a:ext cx="3200400" cy="7727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3" imgW="965160" imgH="228600" progId="Equation.DSMT4">
                  <p:embed/>
                </p:oleObj>
              </mc:Choice>
              <mc:Fallback>
                <p:oleObj name="Equation" r:id="rId3" imgW="9651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148388"/>
                        <a:ext cx="3200400" cy="77277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3093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7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57200"/>
            <a:ext cx="91440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>
                <a:latin typeface="Calibri"/>
                <a:cs typeface="Calibri"/>
              </a:rPr>
              <a:t>Example: Cohort Allelic Sums Test (CAST)</a:t>
            </a:r>
            <a:r>
              <a:rPr lang="en-US" sz="4000" dirty="0" smtClean="0">
                <a:solidFill>
                  <a:schemeClr val="tx1"/>
                </a:solidFill>
                <a:latin typeface="Calibri"/>
                <a:cs typeface="Calibri"/>
              </a:rPr>
              <a:t/>
            </a:r>
            <a:br>
              <a:rPr lang="en-US" sz="4000" dirty="0" smtClean="0">
                <a:solidFill>
                  <a:schemeClr val="tx1"/>
                </a:solidFill>
                <a:latin typeface="Calibri"/>
                <a:cs typeface="Calibri"/>
              </a:rPr>
            </a:br>
            <a:endParaRPr lang="en-GB" sz="4000" dirty="0" smtClean="0">
              <a:solidFill>
                <a:schemeClr val="tx1"/>
              </a:solidFill>
              <a:latin typeface="Calibri"/>
              <a:cs typeface="Calibri"/>
            </a:endParaRPr>
          </a:p>
        </p:txBody>
      </p:sp>
      <p:graphicFrame>
        <p:nvGraphicFramePr>
          <p:cNvPr id="2093135" name="Group 79"/>
          <p:cNvGraphicFramePr>
            <a:graphicFrameLocks noGrp="1"/>
          </p:cNvGraphicFramePr>
          <p:nvPr>
            <p:ph sz="half" idx="4294967295"/>
          </p:nvPr>
        </p:nvGraphicFramePr>
        <p:xfrm>
          <a:off x="914400" y="3171825"/>
          <a:ext cx="7370763" cy="2771775"/>
        </p:xfrm>
        <a:graphic>
          <a:graphicData uri="http://schemas.openxmlformats.org/drawingml/2006/table">
            <a:tbl>
              <a:tblPr/>
              <a:tblGrid>
                <a:gridCol w="1579563"/>
                <a:gridCol w="1676400"/>
                <a:gridCol w="1676400"/>
                <a:gridCol w="2438400"/>
              </a:tblGrid>
              <a:tr h="1057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ABCa1, APOA1, or LCAT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&gt;95% HDL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&lt;5%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HDL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 (p-value)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 ns variants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ns variants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8.1 (1x10</a:t>
                      </a:r>
                      <a:r>
                        <a:rPr kumimoji="0" lang="en-GB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-4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57753" name="Text Box 30"/>
          <p:cNvSpPr txBox="1">
            <a:spLocks noChangeArrowheads="1"/>
          </p:cNvSpPr>
          <p:nvPr/>
        </p:nvSpPr>
        <p:spPr bwMode="auto">
          <a:xfrm>
            <a:off x="533400" y="1143000"/>
            <a:ext cx="8180445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 charset="0"/>
              </a:rPr>
              <a:t>Aggregate rare variants within three genes</a:t>
            </a:r>
          </a:p>
          <a:p>
            <a:pPr marL="1009650" lvl="1" indent="-60960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8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i="1" baseline="-25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dirty="0" smtClean="0">
                <a:solidFill>
                  <a:srgbClr val="000000"/>
                </a:solidFill>
                <a:latin typeface="Arial" charset="0"/>
              </a:rPr>
              <a:t> = 1</a:t>
            </a:r>
          </a:p>
          <a:p>
            <a:pPr marL="1009650" lvl="1" indent="-60960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8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i="1" baseline="-25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dirty="0" smtClean="0">
                <a:solidFill>
                  <a:srgbClr val="000000"/>
                </a:solidFill>
                <a:latin typeface="Arial" charset="0"/>
              </a:rPr>
              <a:t> = 1</a:t>
            </a:r>
          </a:p>
          <a:p>
            <a:pPr marL="1009650" lvl="1" indent="-60960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8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i="1" baseline="-25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dirty="0" smtClean="0">
                <a:solidFill>
                  <a:srgbClr val="000000"/>
                </a:solidFill>
                <a:latin typeface="Arial" charset="0"/>
              </a:rPr>
              <a:t> = 1 if rare, </a:t>
            </a:r>
            <a:r>
              <a:rPr lang="en-US" sz="2800" dirty="0" err="1" smtClean="0">
                <a:solidFill>
                  <a:srgbClr val="000000"/>
                </a:solidFill>
                <a:latin typeface="Arial" charset="0"/>
              </a:rPr>
              <a:t>nonsynonymous</a:t>
            </a:r>
            <a:endParaRPr lang="en-US" sz="2800" dirty="0" smtClean="0">
              <a:solidFill>
                <a:srgbClr val="000000"/>
              </a:solidFill>
              <a:latin typeface="Arial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 charset="0"/>
              </a:rPr>
              <a:t> </a:t>
            </a:r>
            <a:endParaRPr lang="en-US" sz="32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57754" name="Text Box 31"/>
          <p:cNvSpPr txBox="1">
            <a:spLocks noChangeArrowheads="1"/>
          </p:cNvSpPr>
          <p:nvPr/>
        </p:nvSpPr>
        <p:spPr bwMode="auto">
          <a:xfrm>
            <a:off x="5264150" y="6096000"/>
            <a:ext cx="3879850" cy="9159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Cohen et al., Science 2004;305:869.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 err="1">
                <a:solidFill>
                  <a:srgbClr val="000000"/>
                </a:solidFill>
                <a:latin typeface="Arial" charset="0"/>
              </a:rPr>
              <a:t>Morgenthaler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charset="0"/>
              </a:rPr>
              <a:t>Mut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 Res 2007;615:28.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530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Title 1"/>
          <p:cNvSpPr>
            <a:spLocks noGrp="1"/>
          </p:cNvSpPr>
          <p:nvPr>
            <p:ph type="title" idx="4294967295"/>
          </p:nvPr>
        </p:nvSpPr>
        <p:spPr>
          <a:xfrm>
            <a:off x="533400" y="25146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dirty="0" smtClean="0"/>
              <a:t>Difficult to determine best weighting / aggregation scheme </a:t>
            </a:r>
            <a:r>
              <a:rPr lang="en-US" sz="3600" i="1" dirty="0" smtClean="0"/>
              <a:t>a priori 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sz="3200" dirty="0" smtClean="0"/>
              <a:t>Most approaches make strong assumptions about exchangeability and combination of rare variants for analysis.</a:t>
            </a:r>
            <a:br>
              <a:rPr lang="en-US" sz="3200" dirty="0" smtClean="0"/>
            </a:b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22897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8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89088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dirty="0" smtClean="0"/>
              <a:t>Empirical ‘Step-</a:t>
            </a:r>
            <a:r>
              <a:rPr lang="en-US" sz="4000" dirty="0"/>
              <a:t>U</a:t>
            </a:r>
            <a:r>
              <a:rPr lang="en-US" sz="4000" dirty="0" smtClean="0"/>
              <a:t>p’ Approach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44636"/>
            <a:ext cx="8458200" cy="4525963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defRPr/>
            </a:pPr>
            <a:r>
              <a:rPr lang="en-US" dirty="0" smtClean="0"/>
              <a:t>Data driven aggregation of rare variants</a:t>
            </a:r>
          </a:p>
          <a:p>
            <a:pPr eaLnBrk="1" hangingPunct="1">
              <a:defRPr/>
            </a:pPr>
            <a:r>
              <a:rPr lang="en-US" dirty="0" smtClean="0"/>
              <a:t>Consider multiple possible groupings</a:t>
            </a:r>
          </a:p>
          <a:p>
            <a:pPr eaLnBrk="1" hangingPunct="1">
              <a:defRPr/>
            </a:pPr>
            <a:r>
              <a:rPr lang="en-US" dirty="0" smtClean="0"/>
              <a:t>Select the “best” grouping (e.g., min P)</a:t>
            </a:r>
          </a:p>
          <a:p>
            <a:pPr eaLnBrk="1" hangingPunct="1">
              <a:defRPr/>
            </a:pPr>
            <a:r>
              <a:rPr lang="en-US" dirty="0" smtClean="0"/>
              <a:t>Correct by permutation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Possible groupings defined by: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MAF weighting / cutoffs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Positive or negative associations</a:t>
            </a:r>
          </a:p>
          <a:p>
            <a:pPr lvl="1" eaLnBrk="1" hangingPunct="1">
              <a:defRPr/>
            </a:pPr>
            <a:r>
              <a:rPr lang="en-US" dirty="0" err="1" smtClean="0">
                <a:ea typeface="+mn-ea"/>
                <a:cs typeface="+mn-cs"/>
              </a:rPr>
              <a:t>Nonsynonomous</a:t>
            </a:r>
            <a:endParaRPr lang="en-US" dirty="0" smtClean="0">
              <a:ea typeface="+mn-ea"/>
              <a:cs typeface="+mn-cs"/>
            </a:endParaRPr>
          </a:p>
          <a:p>
            <a:pPr lvl="1"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Deleterious (SIFT)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All possible subsets, or thos</a:t>
            </a:r>
            <a:r>
              <a:rPr lang="en-US" dirty="0" smtClean="0"/>
              <a:t>e contributing most to signal </a:t>
            </a: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5162766" y="6293556"/>
            <a:ext cx="3743708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000" dirty="0"/>
              <a:t>Hoffmann, Marini &amp; Witte, 2010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62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320"/>
            <a:ext cx="8226743" cy="1140143"/>
          </a:xfrm>
        </p:spPr>
        <p:txBody>
          <a:bodyPr>
            <a:normAutofit/>
          </a:bodyPr>
          <a:lstStyle/>
          <a:p>
            <a:pPr>
              <a:tabLst>
                <a:tab pos="0" algn="l"/>
                <a:tab pos="455772" algn="l"/>
                <a:tab pos="912972" algn="l"/>
                <a:tab pos="1370172" algn="l"/>
                <a:tab pos="1827372" algn="l"/>
                <a:tab pos="2284572" algn="l"/>
                <a:tab pos="2741772" algn="l"/>
                <a:tab pos="3198972" algn="l"/>
                <a:tab pos="3656172" algn="l"/>
                <a:tab pos="4113372" algn="l"/>
                <a:tab pos="4570572" algn="l"/>
                <a:tab pos="5027772" algn="l"/>
                <a:tab pos="5484972" algn="l"/>
                <a:tab pos="5942172" algn="l"/>
                <a:tab pos="6399372" algn="l"/>
                <a:tab pos="6856572" algn="l"/>
                <a:tab pos="7313772" algn="l"/>
                <a:tab pos="7770972" algn="l"/>
                <a:tab pos="8228172" algn="l"/>
                <a:tab pos="8685372" algn="l"/>
                <a:tab pos="9142572" algn="l"/>
              </a:tabLst>
            </a:pPr>
            <a:r>
              <a:rPr lang="en-US" dirty="0" smtClean="0">
                <a:latin typeface="Arial" charset="0"/>
              </a:rPr>
              <a:t>Variance Components </a:t>
            </a:r>
            <a:r>
              <a:rPr lang="en-US" dirty="0">
                <a:latin typeface="Arial" charset="0"/>
              </a:rPr>
              <a:t>Approach</a:t>
            </a:r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70755"/>
            <a:ext cx="8226743" cy="5290662"/>
          </a:xfrm>
        </p:spPr>
        <p:txBody>
          <a:bodyPr>
            <a:normAutofit/>
          </a:bodyPr>
          <a:lstStyle/>
          <a:p>
            <a:pPr marL="337185" indent="-337185">
              <a:buFont typeface="Times New Roman" charset="0"/>
              <a:buChar char="•"/>
              <a:tabLst>
                <a:tab pos="337185" algn="l"/>
                <a:tab pos="450057" algn="l"/>
                <a:tab pos="907257" algn="l"/>
                <a:tab pos="1364457" algn="l"/>
                <a:tab pos="1821657" algn="l"/>
                <a:tab pos="2278857" algn="l"/>
                <a:tab pos="2736057" algn="l"/>
                <a:tab pos="3193257" algn="l"/>
                <a:tab pos="3650457" algn="l"/>
                <a:tab pos="4107657" algn="l"/>
                <a:tab pos="4564857" algn="l"/>
                <a:tab pos="5022057" algn="l"/>
                <a:tab pos="5479257" algn="l"/>
                <a:tab pos="5936457" algn="l"/>
                <a:tab pos="6393657" algn="l"/>
                <a:tab pos="6850857" algn="l"/>
                <a:tab pos="7308057" algn="l"/>
                <a:tab pos="7765257" algn="l"/>
                <a:tab pos="8222457" algn="l"/>
                <a:tab pos="8679657" algn="l"/>
                <a:tab pos="9136857" algn="l"/>
              </a:tabLst>
            </a:pPr>
            <a:r>
              <a:rPr lang="en-US" sz="2800" dirty="0" smtClean="0">
                <a:latin typeface="Calibri" charset="0"/>
                <a:cs typeface="Droid Sans Fallback" charset="0"/>
              </a:rPr>
              <a:t>SNP</a:t>
            </a:r>
            <a:r>
              <a:rPr lang="en-US" sz="2800" dirty="0">
                <a:latin typeface="Calibri" charset="0"/>
                <a:cs typeface="Droid Sans Fallback" charset="0"/>
              </a:rPr>
              <a:t>-set (Sequence) Kernel Association Test (SKAT) </a:t>
            </a:r>
            <a:r>
              <a:rPr lang="en-US" sz="2800" dirty="0" smtClean="0">
                <a:latin typeface="Calibri" charset="0"/>
                <a:cs typeface="Droid Sans Fallback" charset="0"/>
              </a:rPr>
              <a:t>(</a:t>
            </a:r>
            <a:r>
              <a:rPr lang="en-US" sz="2800" dirty="0">
                <a:latin typeface="Calibri" charset="0"/>
                <a:cs typeface="Droid Sans Fallback" charset="0"/>
              </a:rPr>
              <a:t>Wu et al., </a:t>
            </a:r>
            <a:r>
              <a:rPr lang="en-US" sz="2800" dirty="0" smtClean="0">
                <a:latin typeface="Calibri" charset="0"/>
                <a:cs typeface="Droid Sans Fallback" charset="0"/>
              </a:rPr>
              <a:t>AJHG </a:t>
            </a:r>
            <a:r>
              <a:rPr lang="en-US" sz="2800" dirty="0">
                <a:latin typeface="Calibri" charset="0"/>
                <a:cs typeface="Droid Sans Fallback" charset="0"/>
              </a:rPr>
              <a:t>2011).</a:t>
            </a:r>
          </a:p>
          <a:p>
            <a:pPr marL="337185" indent="-337185">
              <a:buFont typeface="Times New Roman" charset="0"/>
              <a:buChar char="•"/>
              <a:tabLst>
                <a:tab pos="337185" algn="l"/>
                <a:tab pos="450057" algn="l"/>
                <a:tab pos="907257" algn="l"/>
                <a:tab pos="1364457" algn="l"/>
                <a:tab pos="1821657" algn="l"/>
                <a:tab pos="2278857" algn="l"/>
                <a:tab pos="2736057" algn="l"/>
                <a:tab pos="3193257" algn="l"/>
                <a:tab pos="3650457" algn="l"/>
                <a:tab pos="4107657" algn="l"/>
                <a:tab pos="4564857" algn="l"/>
                <a:tab pos="5022057" algn="l"/>
                <a:tab pos="5479257" algn="l"/>
                <a:tab pos="5936457" algn="l"/>
                <a:tab pos="6393657" algn="l"/>
                <a:tab pos="6850857" algn="l"/>
                <a:tab pos="7308057" algn="l"/>
                <a:tab pos="7765257" algn="l"/>
                <a:tab pos="8222457" algn="l"/>
                <a:tab pos="8679657" algn="l"/>
                <a:tab pos="9136857" algn="l"/>
              </a:tabLst>
            </a:pPr>
            <a:r>
              <a:rPr lang="en-US" sz="2800" dirty="0">
                <a:latin typeface="Calibri" charset="0"/>
                <a:cs typeface="Droid Sans Fallback" charset="0"/>
              </a:rPr>
              <a:t>Uses flexible weight kernels, which reflect different assumptions underlying the rare variant tests. </a:t>
            </a:r>
          </a:p>
          <a:p>
            <a:pPr marL="337185" indent="-337185">
              <a:buFont typeface="Times New Roman" charset="0"/>
              <a:buChar char="•"/>
              <a:tabLst>
                <a:tab pos="337185" algn="l"/>
                <a:tab pos="450057" algn="l"/>
                <a:tab pos="907257" algn="l"/>
                <a:tab pos="1364457" algn="l"/>
                <a:tab pos="1821657" algn="l"/>
                <a:tab pos="2278857" algn="l"/>
                <a:tab pos="2736057" algn="l"/>
                <a:tab pos="3193257" algn="l"/>
                <a:tab pos="3650457" algn="l"/>
                <a:tab pos="4107657" algn="l"/>
                <a:tab pos="4564857" algn="l"/>
                <a:tab pos="5022057" algn="l"/>
                <a:tab pos="5479257" algn="l"/>
                <a:tab pos="5936457" algn="l"/>
                <a:tab pos="6393657" algn="l"/>
                <a:tab pos="6850857" algn="l"/>
                <a:tab pos="7308057" algn="l"/>
                <a:tab pos="7765257" algn="l"/>
                <a:tab pos="8222457" algn="l"/>
                <a:tab pos="8679657" algn="l"/>
                <a:tab pos="9136857" algn="l"/>
              </a:tabLst>
            </a:pPr>
            <a:r>
              <a:rPr lang="en-US" sz="2800" dirty="0">
                <a:latin typeface="Calibri" charset="0"/>
                <a:cs typeface="Droid Sans Fallback" charset="0"/>
              </a:rPr>
              <a:t>For example, </a:t>
            </a:r>
            <a:r>
              <a:rPr lang="en-US" sz="2800" dirty="0" smtClean="0">
                <a:latin typeface="Calibri" charset="0"/>
                <a:cs typeface="Droid Sans Fallback" charset="0"/>
              </a:rPr>
              <a:t>that </a:t>
            </a:r>
            <a:r>
              <a:rPr lang="en-US" sz="2800" dirty="0">
                <a:latin typeface="Calibri" charset="0"/>
                <a:cs typeface="Droid Sans Fallback" charset="0"/>
              </a:rPr>
              <a:t>rarer variants have larger effect sizes. </a:t>
            </a:r>
          </a:p>
        </p:txBody>
      </p:sp>
    </p:spTree>
    <p:extLst>
      <p:ext uri="{BB962C8B-B14F-4D97-AF65-F5344CB8AC3E}">
        <p14:creationId xmlns:p14="http://schemas.microsoft.com/office/powerpoint/2010/main" val="159906093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Test Stats for SKAT </a:t>
            </a:r>
            <a:r>
              <a:rPr lang="en-US" dirty="0">
                <a:latin typeface="Arial" charset="0"/>
              </a:rPr>
              <a:t>vs. Burden</a:t>
            </a:r>
          </a:p>
        </p:txBody>
      </p:sp>
      <p:pic>
        <p:nvPicPr>
          <p:cNvPr id="78850" name="Content Placeholder 3" descr="Screenshot 2015-02-23 12.51.11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9681" b="-2968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950934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>
          <a:xfrm>
            <a:off x="284635" y="274638"/>
            <a:ext cx="8686800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Covariates</a:t>
            </a:r>
            <a:endParaRPr lang="en-US" sz="4000" dirty="0"/>
          </a:p>
        </p:txBody>
      </p:sp>
      <p:sp>
        <p:nvSpPr>
          <p:cNvPr id="46082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9144000" cy="4525963"/>
          </a:xfrm>
        </p:spPr>
        <p:txBody>
          <a:bodyPr/>
          <a:lstStyle/>
          <a:p>
            <a:r>
              <a:rPr lang="en-US" dirty="0" smtClean="0"/>
              <a:t>Confounders: PCs for population stratification.</a:t>
            </a:r>
          </a:p>
          <a:p>
            <a:r>
              <a:rPr lang="en-US" dirty="0" smtClean="0"/>
              <a:t>Modifiers: </a:t>
            </a:r>
            <a:r>
              <a:rPr lang="en-US" dirty="0" err="1" smtClean="0"/>
              <a:t>Envt</a:t>
            </a:r>
            <a:r>
              <a:rPr lang="en-US" dirty="0" smtClean="0"/>
              <a:t> or Genetic interactions.</a:t>
            </a:r>
          </a:p>
          <a:p>
            <a:r>
              <a:rPr lang="en-US" dirty="0" smtClean="0"/>
              <a:t>Independent predictors?</a:t>
            </a:r>
          </a:p>
          <a:p>
            <a:endParaRPr lang="en-US" dirty="0" smtClean="0">
              <a:latin typeface="Arial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Arial" charset="0"/>
              </a:rPr>
              <a:t> </a:t>
            </a:r>
          </a:p>
          <a:p>
            <a:pPr marL="0" indent="0">
              <a:buNone/>
            </a:pPr>
            <a:endParaRPr lang="en-US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913653" y="6246200"/>
            <a:ext cx="5149767" cy="359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82058" tIns="41029" rIns="82058" bIns="41029">
            <a:spAutoFit/>
          </a:bodyPr>
          <a:lstStyle/>
          <a:p>
            <a:pPr>
              <a:defRPr/>
            </a:pPr>
            <a:r>
              <a:rPr lang="en-US" dirty="0" err="1" smtClean="0"/>
              <a:t>Zaitlen</a:t>
            </a:r>
            <a:r>
              <a:rPr lang="en-US" dirty="0" smtClean="0"/>
              <a:t> et al.; </a:t>
            </a:r>
            <a:r>
              <a:rPr lang="en-US" dirty="0" err="1" smtClean="0"/>
              <a:t>Mefford</a:t>
            </a:r>
            <a:r>
              <a:rPr lang="en-US" dirty="0" smtClean="0"/>
              <a:t> &amp; Witte, </a:t>
            </a:r>
            <a:r>
              <a:rPr lang="en-US" dirty="0" err="1" smtClean="0"/>
              <a:t>PloS</a:t>
            </a:r>
            <a:r>
              <a:rPr lang="en-US" dirty="0" smtClean="0"/>
              <a:t> Genet, 2012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948624" y="4457639"/>
            <a:ext cx="1708976" cy="1333561"/>
            <a:chOff x="699244" y="240587"/>
            <a:chExt cx="1708976" cy="1333561"/>
          </a:xfrm>
        </p:grpSpPr>
        <p:sp>
          <p:nvSpPr>
            <p:cNvPr id="6" name="Oval 5"/>
            <p:cNvSpPr/>
            <p:nvPr/>
          </p:nvSpPr>
          <p:spPr>
            <a:xfrm>
              <a:off x="699244" y="1080372"/>
              <a:ext cx="493776" cy="49377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G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1260458" y="240587"/>
              <a:ext cx="493776" cy="49377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1914444" y="1077966"/>
              <a:ext cx="493776" cy="49377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D</a:t>
              </a:r>
            </a:p>
          </p:txBody>
        </p:sp>
        <p:cxnSp>
          <p:nvCxnSpPr>
            <p:cNvPr id="9" name="Curved Connector 51"/>
            <p:cNvCxnSpPr>
              <a:endCxn id="8" idx="2"/>
            </p:cNvCxnSpPr>
            <p:nvPr/>
          </p:nvCxnSpPr>
          <p:spPr>
            <a:xfrm flipV="1">
              <a:off x="1207306" y="1324854"/>
              <a:ext cx="707138" cy="7168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FF0000"/>
              </a:solidFill>
              <a:tailEnd type="triangle" w="lg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7" idx="5"/>
              <a:endCxn id="8" idx="1"/>
            </p:cNvCxnSpPr>
            <p:nvPr/>
          </p:nvCxnSpPr>
          <p:spPr>
            <a:xfrm>
              <a:off x="1681922" y="662051"/>
              <a:ext cx="304834" cy="488227"/>
            </a:xfrm>
            <a:prstGeom prst="straightConnector1">
              <a:avLst/>
            </a:prstGeom>
            <a:ln w="25400">
              <a:tailEnd type="triangle" w="lg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5065707" y="4419600"/>
            <a:ext cx="2706693" cy="1333561"/>
            <a:chOff x="1594663" y="2942523"/>
            <a:chExt cx="2706693" cy="1333561"/>
          </a:xfrm>
        </p:grpSpPr>
        <p:grpSp>
          <p:nvGrpSpPr>
            <p:cNvPr id="12" name="Group 11"/>
            <p:cNvGrpSpPr/>
            <p:nvPr/>
          </p:nvGrpSpPr>
          <p:grpSpPr>
            <a:xfrm>
              <a:off x="1594663" y="2942523"/>
              <a:ext cx="2706693" cy="1333561"/>
              <a:chOff x="3294875" y="959735"/>
              <a:chExt cx="2706693" cy="1333561"/>
            </a:xfrm>
          </p:grpSpPr>
          <p:sp>
            <p:nvSpPr>
              <p:cNvPr id="14" name="Oval 13"/>
              <p:cNvSpPr/>
              <p:nvPr/>
            </p:nvSpPr>
            <p:spPr>
              <a:xfrm>
                <a:off x="5507792" y="1793926"/>
                <a:ext cx="493776" cy="49377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S</a:t>
                </a:r>
              </a:p>
            </p:txBody>
          </p:sp>
          <p:grpSp>
            <p:nvGrpSpPr>
              <p:cNvPr id="15" name="Group 14"/>
              <p:cNvGrpSpPr/>
              <p:nvPr/>
            </p:nvGrpSpPr>
            <p:grpSpPr>
              <a:xfrm>
                <a:off x="3294875" y="959735"/>
                <a:ext cx="1708976" cy="1333561"/>
                <a:chOff x="699244" y="240587"/>
                <a:chExt cx="1708976" cy="1333561"/>
              </a:xfrm>
            </p:grpSpPr>
            <p:sp>
              <p:nvSpPr>
                <p:cNvPr id="17" name="Oval 16"/>
                <p:cNvSpPr/>
                <p:nvPr/>
              </p:nvSpPr>
              <p:spPr>
                <a:xfrm>
                  <a:off x="699244" y="1080372"/>
                  <a:ext cx="493776" cy="493776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G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" name="Oval 17"/>
                <p:cNvSpPr/>
                <p:nvPr/>
              </p:nvSpPr>
              <p:spPr>
                <a:xfrm>
                  <a:off x="1260458" y="240587"/>
                  <a:ext cx="493776" cy="493776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T</a:t>
                  </a:r>
                </a:p>
              </p:txBody>
            </p:sp>
            <p:sp>
              <p:nvSpPr>
                <p:cNvPr id="19" name="Oval 18"/>
                <p:cNvSpPr/>
                <p:nvPr/>
              </p:nvSpPr>
              <p:spPr>
                <a:xfrm>
                  <a:off x="1914444" y="1077966"/>
                  <a:ext cx="493776" cy="493776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D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20" name="Curved Connector 51"/>
                <p:cNvCxnSpPr>
                  <a:endCxn id="19" idx="2"/>
                </p:cNvCxnSpPr>
                <p:nvPr/>
              </p:nvCxnSpPr>
              <p:spPr>
                <a:xfrm flipV="1">
                  <a:off x="1207306" y="1324854"/>
                  <a:ext cx="707138" cy="7168"/>
                </a:xfrm>
                <a:prstGeom prst="curvedConnector3">
                  <a:avLst>
                    <a:gd name="adj1" fmla="val 50000"/>
                  </a:avLst>
                </a:prstGeom>
                <a:ln>
                  <a:solidFill>
                    <a:srgbClr val="FF0000"/>
                  </a:solidFill>
                  <a:tailEnd type="triangle" w="lg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Arrow Connector 20"/>
                <p:cNvCxnSpPr>
                  <a:stCxn id="18" idx="5"/>
                  <a:endCxn id="19" idx="1"/>
                </p:cNvCxnSpPr>
                <p:nvPr/>
              </p:nvCxnSpPr>
              <p:spPr>
                <a:xfrm>
                  <a:off x="1681922" y="662051"/>
                  <a:ext cx="304834" cy="488227"/>
                </a:xfrm>
                <a:prstGeom prst="straightConnector1">
                  <a:avLst/>
                </a:prstGeom>
                <a:ln w="25400">
                  <a:tailEnd type="triangle" w="lg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6" name="Straight Arrow Connector 15"/>
              <p:cNvCxnSpPr>
                <a:stCxn id="19" idx="6"/>
                <a:endCxn id="14" idx="2"/>
              </p:cNvCxnSpPr>
              <p:nvPr/>
            </p:nvCxnSpPr>
            <p:spPr>
              <a:xfrm flipV="1">
                <a:off x="5003851" y="2040814"/>
                <a:ext cx="503941" cy="3188"/>
              </a:xfrm>
              <a:prstGeom prst="straightConnector1">
                <a:avLst/>
              </a:prstGeom>
              <a:ln>
                <a:tailEnd type="none" w="lg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" name="Straight Connector 12"/>
            <p:cNvCxnSpPr/>
            <p:nvPr/>
          </p:nvCxnSpPr>
          <p:spPr>
            <a:xfrm flipV="1">
              <a:off x="1968502" y="3363987"/>
              <a:ext cx="259687" cy="462059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73691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0"/>
                <a:cs typeface="Microsoft YaHe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0"/>
                <a:cs typeface="Microsoft YaHe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0"/>
                <a:cs typeface="Microsoft YaHe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0"/>
                <a:cs typeface="Microsoft YaHe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0"/>
                <a:cs typeface="Microsoft YaHei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0"/>
                <a:cs typeface="Microsoft YaHei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0"/>
                <a:cs typeface="Microsoft YaHei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0"/>
                <a:cs typeface="Microsoft YaHei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0"/>
                <a:cs typeface="Microsoft YaHei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en-GB" sz="4400" dirty="0" smtClean="0"/>
              <a:t>Association </a:t>
            </a:r>
            <a:r>
              <a:rPr lang="en-GB" sz="4400" dirty="0" smtClean="0"/>
              <a:t>Analysis</a:t>
            </a:r>
          </a:p>
        </p:txBody>
      </p:sp>
      <p:graphicFrame>
        <p:nvGraphicFramePr>
          <p:cNvPr id="17410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469393"/>
              </p:ext>
            </p:extLst>
          </p:nvPr>
        </p:nvGraphicFramePr>
        <p:xfrm>
          <a:off x="1219200" y="1447800"/>
          <a:ext cx="7088188" cy="3668713"/>
        </p:xfrm>
        <a:graphic>
          <a:graphicData uri="http://schemas.openxmlformats.org/drawingml/2006/table">
            <a:tbl>
              <a:tblPr/>
              <a:tblGrid>
                <a:gridCol w="1579563"/>
                <a:gridCol w="1392237"/>
                <a:gridCol w="1677988"/>
                <a:gridCol w="2438400"/>
              </a:tblGrid>
              <a:tr h="10572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6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Genotype</a:t>
                      </a: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L="90000" marR="90000" marT="237456" marB="46800" anchor="ctr" horzOverflow="overflow">
                    <a:lnL w="7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6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Cases</a:t>
                      </a:r>
                    </a:p>
                  </a:txBody>
                  <a:tcPr marL="90000" marR="90000" marT="237456" marB="46800" anchor="ctr" horzOverflow="overflow">
                    <a:lnL w="7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6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Controls</a:t>
                      </a:r>
                    </a:p>
                  </a:txBody>
                  <a:tcPr marL="90000" marR="90000" marT="237456" marB="46800" anchor="ctr" horzOverflow="overflow">
                    <a:lnL w="7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6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OR</a:t>
                      </a:r>
                    </a:p>
                  </a:txBody>
                  <a:tcPr marL="90000" marR="90000" marT="237456" marB="46800" anchor="ctr" horzOverflow="overflow">
                    <a:lnL w="7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69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6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CC</a:t>
                      </a: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L="90000" marR="90000" marT="237456" marB="46800" anchor="ctr" horzOverflow="overflow">
                    <a:lnL w="7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6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A</a:t>
                      </a:r>
                    </a:p>
                  </a:txBody>
                  <a:tcPr marL="90000" marR="90000" marT="237456" marB="46800" anchor="ctr" horzOverflow="overflow">
                    <a:lnL w="7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6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D</a:t>
                      </a:r>
                    </a:p>
                  </a:txBody>
                  <a:tcPr marL="90000" marR="90000" marT="237456" marB="46800" anchor="ctr" horzOverflow="overflow">
                    <a:lnL w="7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6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AF/DC</a:t>
                      </a: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L="90000" marR="90000" marT="237456" marB="46800" anchor="ctr" horzOverflow="overflow">
                    <a:lnL w="7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6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C</a:t>
                      </a: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T</a:t>
                      </a: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L="90000" marR="90000" marT="237456" marB="46800" anchor="ctr" horzOverflow="overflow">
                    <a:lnL w="7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6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B</a:t>
                      </a:r>
                    </a:p>
                  </a:txBody>
                  <a:tcPr marL="90000" marR="90000" marT="237456" marB="46800" anchor="ctr" horzOverflow="overflow">
                    <a:lnL w="7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6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E</a:t>
                      </a:r>
                    </a:p>
                  </a:txBody>
                  <a:tcPr marL="90000" marR="90000" marT="237456" marB="46800" anchor="ctr" horzOverflow="overflow">
                    <a:lnL w="7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6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BF/EC</a:t>
                      </a: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L="90000" marR="90000" marT="237456" marB="46800" anchor="ctr" horzOverflow="overflow">
                    <a:lnL w="7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6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TT</a:t>
                      </a:r>
                    </a:p>
                  </a:txBody>
                  <a:tcPr marL="90000" marR="90000" marT="237456" marB="46800" anchor="ctr" horzOverflow="overflow">
                    <a:lnL w="7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6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C</a:t>
                      </a:r>
                    </a:p>
                  </a:txBody>
                  <a:tcPr marL="90000" marR="90000" marT="237456" marB="46800" anchor="ctr" horzOverflow="overflow">
                    <a:lnL w="7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6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F</a:t>
                      </a:r>
                    </a:p>
                  </a:txBody>
                  <a:tcPr marL="90000" marR="90000" marT="237456" marB="46800" anchor="ctr" horzOverflow="overflow">
                    <a:lnL w="7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6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1</a:t>
                      </a: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L="90000" marR="90000" marT="237456" marB="46800" anchor="ctr" horzOverflow="overflow">
                    <a:lnL w="7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67" name="Text Box 59"/>
          <p:cNvSpPr txBox="1">
            <a:spLocks noChangeArrowheads="1"/>
          </p:cNvSpPr>
          <p:nvPr/>
        </p:nvSpPr>
        <p:spPr bwMode="auto">
          <a:xfrm>
            <a:off x="350838" y="5502275"/>
            <a:ext cx="8669337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0"/>
                <a:cs typeface="Microsoft YaHe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0"/>
                <a:cs typeface="Microsoft YaHe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0"/>
                <a:cs typeface="Microsoft YaHe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0"/>
                <a:cs typeface="Microsoft YaHe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0"/>
                <a:cs typeface="Microsoft YaHei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0"/>
                <a:cs typeface="Microsoft YaHei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0"/>
                <a:cs typeface="Microsoft YaHei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0"/>
                <a:cs typeface="Microsoft YaHei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0"/>
                <a:cs typeface="Microsoft YaHei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GB" sz="2400" dirty="0" smtClean="0"/>
              <a:t>Simple chi-square test comparing genotype frequencies (2 </a:t>
            </a:r>
            <a:r>
              <a:rPr lang="en-GB" sz="2400" dirty="0" err="1" smtClean="0"/>
              <a:t>d.f.</a:t>
            </a:r>
            <a:r>
              <a:rPr lang="en-GB" sz="2400" dirty="0" smtClean="0"/>
              <a:t>)</a:t>
            </a:r>
          </a:p>
          <a:p>
            <a:pPr>
              <a:buClrTx/>
              <a:buFontTx/>
              <a:buNone/>
              <a:defRPr/>
            </a:pPr>
            <a:r>
              <a:rPr lang="en-US" sz="2400" dirty="0" smtClean="0"/>
              <a:t>Called a co-dominant analysis</a:t>
            </a:r>
          </a:p>
        </p:txBody>
      </p:sp>
    </p:spTree>
    <p:extLst>
      <p:ext uri="{BB962C8B-B14F-4D97-AF65-F5344CB8AC3E}">
        <p14:creationId xmlns:p14="http://schemas.microsoft.com/office/powerpoint/2010/main" val="369641423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6425" cy="1139825"/>
          </a:xfrm>
        </p:spPr>
        <p:txBody>
          <a:bodyPr>
            <a:norm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000" dirty="0">
                <a:latin typeface="Calibri" charset="0"/>
                <a:cs typeface="Droid Sans Fallback" charset="0"/>
              </a:rPr>
              <a:t>P</a:t>
            </a:r>
            <a:r>
              <a:rPr lang="en-US" sz="4000" dirty="0" smtClean="0">
                <a:latin typeface="Calibri" charset="0"/>
                <a:cs typeface="Droid Sans Fallback" charset="0"/>
              </a:rPr>
              <a:t>opulation Stratification</a:t>
            </a:r>
            <a:endParaRPr lang="en-US" sz="4000" dirty="0">
              <a:latin typeface="Calibri" charset="0"/>
              <a:cs typeface="Droid Sans Fallback" charset="0"/>
            </a:endParaRPr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6456" y="2921492"/>
            <a:ext cx="6067923" cy="3585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4309179" y="6454227"/>
            <a:ext cx="500135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342900" indent="-333375" algn="ctr" eaLnBrk="0" hangingPunct="0">
              <a:spcBef>
                <a:spcPts val="800"/>
              </a:spcBef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</a:pPr>
            <a:r>
              <a:rPr lang="en-US" dirty="0">
                <a:solidFill>
                  <a:srgbClr val="000000"/>
                </a:solidFill>
              </a:rPr>
              <a:t>Balding, Nature Reviews Genetics 2010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166538" y="1228242"/>
            <a:ext cx="8977462" cy="256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marL="342900" indent="-342900" eaLnBrk="1" hangingPunct="1">
              <a:buSzPct val="125000"/>
              <a:buFont typeface="Arial"/>
              <a:buChar char="•"/>
            </a:pPr>
            <a:r>
              <a:rPr lang="en-US" sz="3200" dirty="0">
                <a:solidFill>
                  <a:srgbClr val="000000"/>
                </a:solidFill>
                <a:cs typeface="Droid Sans Fallback" charset="0"/>
              </a:rPr>
              <a:t>Two populations have different </a:t>
            </a:r>
            <a:r>
              <a:rPr lang="en-US" sz="3200" dirty="0" smtClean="0">
                <a:solidFill>
                  <a:srgbClr val="000000"/>
                </a:solidFill>
                <a:cs typeface="Droid Sans Fallback" charset="0"/>
              </a:rPr>
              <a:t>allele frequencies and background rates of disease.</a:t>
            </a:r>
            <a:endParaRPr lang="en-US" sz="3200" dirty="0">
              <a:solidFill>
                <a:srgbClr val="000000"/>
              </a:solidFill>
              <a:cs typeface="Droid Sans Fallback" charset="0"/>
            </a:endParaRPr>
          </a:p>
          <a:p>
            <a:pPr marL="342900" indent="-342900" eaLnBrk="1" hangingPunct="1">
              <a:buSzPct val="125000"/>
              <a:buFont typeface="Arial"/>
              <a:buChar char="•"/>
            </a:pPr>
            <a:r>
              <a:rPr lang="en-US" sz="3200" dirty="0" smtClean="0">
                <a:solidFill>
                  <a:srgbClr val="000000"/>
                </a:solidFill>
                <a:cs typeface="Droid Sans Fallback" charset="0"/>
              </a:rPr>
              <a:t>Can lead to biased association results.</a:t>
            </a:r>
            <a:endParaRPr lang="en-US" sz="3200" dirty="0">
              <a:solidFill>
                <a:srgbClr val="000000"/>
              </a:solidFill>
              <a:cs typeface="Droid Sans Fallbac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87404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ext Box 1"/>
          <p:cNvSpPr txBox="1">
            <a:spLocks noChangeArrowheads="1"/>
          </p:cNvSpPr>
          <p:nvPr/>
        </p:nvSpPr>
        <p:spPr bwMode="auto">
          <a:xfrm>
            <a:off x="0" y="150813"/>
            <a:ext cx="9144000" cy="144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en-US" sz="4400" dirty="0" smtClean="0"/>
              <a:t>Population Stratification: Confounding</a:t>
            </a:r>
          </a:p>
        </p:txBody>
      </p:sp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371475" y="930275"/>
            <a:ext cx="163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Microsoft YaHei" charset="0"/>
            </a:endParaRPr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533400" y="3048000"/>
            <a:ext cx="74676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Microsoft YaHei" charset="0"/>
            </a:endParaRP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5578475" y="1490663"/>
            <a:ext cx="3382963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sz="2800" smtClean="0"/>
              <a:t>Exposure of Interest</a:t>
            </a:r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274638" y="2925763"/>
            <a:ext cx="30480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sz="2800" smtClean="0"/>
              <a:t>True Risk Factor</a:t>
            </a:r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5410200" y="2895600"/>
            <a:ext cx="25908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sz="2800" smtClean="0"/>
              <a:t>Disease</a:t>
            </a:r>
          </a:p>
        </p:txBody>
      </p:sp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5410200" y="3810000"/>
            <a:ext cx="3200400" cy="947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sz="2800" smtClean="0"/>
              <a:t>Genotype of Interest</a:t>
            </a:r>
          </a:p>
        </p:txBody>
      </p:sp>
      <p:sp>
        <p:nvSpPr>
          <p:cNvPr id="60424" name="Text Box 8"/>
          <p:cNvSpPr txBox="1">
            <a:spLocks noChangeArrowheads="1"/>
          </p:cNvSpPr>
          <p:nvPr/>
        </p:nvSpPr>
        <p:spPr bwMode="auto">
          <a:xfrm>
            <a:off x="5638800" y="5410200"/>
            <a:ext cx="25908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sz="2800" smtClean="0"/>
              <a:t>Disease</a:t>
            </a:r>
          </a:p>
        </p:txBody>
      </p:sp>
      <p:sp>
        <p:nvSpPr>
          <p:cNvPr id="60425" name="Text Box 9"/>
          <p:cNvSpPr txBox="1">
            <a:spLocks noChangeArrowheads="1"/>
          </p:cNvSpPr>
          <p:nvPr/>
        </p:nvSpPr>
        <p:spPr bwMode="auto">
          <a:xfrm>
            <a:off x="822325" y="3840163"/>
            <a:ext cx="1920875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sz="2800" smtClean="0"/>
              <a:t>Ethnicity</a:t>
            </a:r>
          </a:p>
        </p:txBody>
      </p:sp>
      <p:sp>
        <p:nvSpPr>
          <p:cNvPr id="60426" name="Text Box 10"/>
          <p:cNvSpPr txBox="1">
            <a:spLocks noChangeArrowheads="1"/>
          </p:cNvSpPr>
          <p:nvPr/>
        </p:nvSpPr>
        <p:spPr bwMode="auto">
          <a:xfrm>
            <a:off x="990600" y="5410200"/>
            <a:ext cx="2590800" cy="947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sz="2800" smtClean="0"/>
              <a:t>True Risk Factor</a:t>
            </a:r>
          </a:p>
        </p:txBody>
      </p:sp>
      <p:sp>
        <p:nvSpPr>
          <p:cNvPr id="60427" name="Line 11"/>
          <p:cNvSpPr>
            <a:spLocks noChangeShapeType="1"/>
          </p:cNvSpPr>
          <p:nvPr/>
        </p:nvSpPr>
        <p:spPr bwMode="auto">
          <a:xfrm>
            <a:off x="3429000" y="3200400"/>
            <a:ext cx="1752600" cy="1588"/>
          </a:xfrm>
          <a:prstGeom prst="line">
            <a:avLst/>
          </a:prstGeom>
          <a:noFill/>
          <a:ln w="6048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Microsoft YaHei" charset="0"/>
            </a:endParaRPr>
          </a:p>
        </p:txBody>
      </p:sp>
      <p:sp>
        <p:nvSpPr>
          <p:cNvPr id="60428" name="Line 12"/>
          <p:cNvSpPr>
            <a:spLocks noChangeShapeType="1"/>
          </p:cNvSpPr>
          <p:nvPr/>
        </p:nvSpPr>
        <p:spPr bwMode="auto">
          <a:xfrm>
            <a:off x="3733800" y="5715000"/>
            <a:ext cx="1752600" cy="1588"/>
          </a:xfrm>
          <a:prstGeom prst="line">
            <a:avLst/>
          </a:prstGeom>
          <a:noFill/>
          <a:ln w="6048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Microsoft YaHei" charset="0"/>
            </a:endParaRPr>
          </a:p>
        </p:txBody>
      </p:sp>
      <p:sp>
        <p:nvSpPr>
          <p:cNvPr id="60429" name="Line 13"/>
          <p:cNvSpPr>
            <a:spLocks noChangeShapeType="1"/>
          </p:cNvSpPr>
          <p:nvPr/>
        </p:nvSpPr>
        <p:spPr bwMode="auto">
          <a:xfrm>
            <a:off x="533400" y="3581400"/>
            <a:ext cx="8153400" cy="1588"/>
          </a:xfrm>
          <a:prstGeom prst="line">
            <a:avLst/>
          </a:prstGeom>
          <a:noFill/>
          <a:ln w="28440" cap="rnd">
            <a:solidFill>
              <a:srgbClr val="FF0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Microsoft YaHei" charset="0"/>
            </a:endParaRPr>
          </a:p>
        </p:txBody>
      </p:sp>
      <p:sp>
        <p:nvSpPr>
          <p:cNvPr id="60430" name="Line 14"/>
          <p:cNvSpPr>
            <a:spLocks noChangeShapeType="1"/>
          </p:cNvSpPr>
          <p:nvPr/>
        </p:nvSpPr>
        <p:spPr bwMode="auto">
          <a:xfrm>
            <a:off x="6172200" y="4639120"/>
            <a:ext cx="1588" cy="914400"/>
          </a:xfrm>
          <a:prstGeom prst="line">
            <a:avLst/>
          </a:prstGeom>
          <a:noFill/>
          <a:ln w="44280">
            <a:solidFill>
              <a:srgbClr val="000000"/>
            </a:solidFill>
            <a:prstDash val="sysDot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Microsoft YaHei" charset="0"/>
            </a:endParaRPr>
          </a:p>
        </p:txBody>
      </p:sp>
      <p:sp>
        <p:nvSpPr>
          <p:cNvPr id="60431" name="Line 15"/>
          <p:cNvSpPr>
            <a:spLocks noChangeShapeType="1"/>
          </p:cNvSpPr>
          <p:nvPr/>
        </p:nvSpPr>
        <p:spPr bwMode="auto">
          <a:xfrm>
            <a:off x="6096000" y="2075280"/>
            <a:ext cx="1588" cy="914400"/>
          </a:xfrm>
          <a:prstGeom prst="line">
            <a:avLst/>
          </a:prstGeom>
          <a:noFill/>
          <a:ln w="44280">
            <a:solidFill>
              <a:srgbClr val="000000"/>
            </a:solidFill>
            <a:prstDash val="sysDot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Microsoft YaHei" charset="0"/>
            </a:endParaRPr>
          </a:p>
        </p:txBody>
      </p:sp>
      <p:sp>
        <p:nvSpPr>
          <p:cNvPr id="60432" name="Line 16"/>
          <p:cNvSpPr>
            <a:spLocks noChangeShapeType="1"/>
          </p:cNvSpPr>
          <p:nvPr/>
        </p:nvSpPr>
        <p:spPr bwMode="auto">
          <a:xfrm flipH="1">
            <a:off x="2733675" y="1676400"/>
            <a:ext cx="2533650" cy="1143000"/>
          </a:xfrm>
          <a:prstGeom prst="line">
            <a:avLst/>
          </a:prstGeom>
          <a:noFill/>
          <a:ln w="41400">
            <a:solidFill>
              <a:srgbClr val="000000"/>
            </a:solidFill>
            <a:prstDash val="lgDash"/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Microsoft YaHei" charset="0"/>
            </a:endParaRPr>
          </a:p>
        </p:txBody>
      </p:sp>
      <p:sp>
        <p:nvSpPr>
          <p:cNvPr id="60433" name="Line 17"/>
          <p:cNvSpPr>
            <a:spLocks noChangeShapeType="1"/>
          </p:cNvSpPr>
          <p:nvPr/>
        </p:nvSpPr>
        <p:spPr bwMode="auto">
          <a:xfrm flipH="1">
            <a:off x="2809875" y="4343400"/>
            <a:ext cx="2533650" cy="1143000"/>
          </a:xfrm>
          <a:prstGeom prst="line">
            <a:avLst/>
          </a:prstGeom>
          <a:noFill/>
          <a:ln w="41400">
            <a:solidFill>
              <a:srgbClr val="000000"/>
            </a:solidFill>
            <a:prstDash val="lgDash"/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Microsoft YaHei" charset="0"/>
            </a:endParaRPr>
          </a:p>
        </p:txBody>
      </p:sp>
      <p:sp>
        <p:nvSpPr>
          <p:cNvPr id="60434" name="Line 18"/>
          <p:cNvSpPr>
            <a:spLocks noChangeShapeType="1"/>
          </p:cNvSpPr>
          <p:nvPr/>
        </p:nvSpPr>
        <p:spPr bwMode="auto">
          <a:xfrm flipH="1">
            <a:off x="2733675" y="4114800"/>
            <a:ext cx="2686050" cy="1588"/>
          </a:xfrm>
          <a:prstGeom prst="line">
            <a:avLst/>
          </a:prstGeom>
          <a:noFill/>
          <a:ln w="41400">
            <a:solidFill>
              <a:srgbClr val="000000"/>
            </a:solidFill>
            <a:prstDash val="lgDash"/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Microsoft YaHei" charset="0"/>
            </a:endParaRPr>
          </a:p>
        </p:txBody>
      </p:sp>
      <p:sp>
        <p:nvSpPr>
          <p:cNvPr id="60435" name="Line 19"/>
          <p:cNvSpPr>
            <a:spLocks noChangeShapeType="1"/>
          </p:cNvSpPr>
          <p:nvPr/>
        </p:nvSpPr>
        <p:spPr bwMode="auto">
          <a:xfrm flipV="1">
            <a:off x="1905000" y="4333875"/>
            <a:ext cx="1588" cy="1085850"/>
          </a:xfrm>
          <a:prstGeom prst="line">
            <a:avLst/>
          </a:prstGeom>
          <a:noFill/>
          <a:ln w="41400">
            <a:solidFill>
              <a:srgbClr val="000000"/>
            </a:solidFill>
            <a:prstDash val="lgDash"/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Microsoft YaHei" charset="0"/>
            </a:endParaRPr>
          </a:p>
        </p:txBody>
      </p:sp>
      <p:sp>
        <p:nvSpPr>
          <p:cNvPr id="60436" name="Text Box 20"/>
          <p:cNvSpPr txBox="1">
            <a:spLocks noChangeArrowheads="1"/>
          </p:cNvSpPr>
          <p:nvPr/>
        </p:nvSpPr>
        <p:spPr bwMode="auto">
          <a:xfrm>
            <a:off x="3733800" y="6324600"/>
            <a:ext cx="51054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r">
              <a:spcBef>
                <a:spcPts val="1125"/>
              </a:spcBef>
              <a:buClrTx/>
              <a:buFontTx/>
              <a:buNone/>
              <a:defRPr/>
            </a:pPr>
            <a:r>
              <a:rPr lang="en-US" smtClean="0"/>
              <a:t>Wacholder, </a:t>
            </a:r>
            <a:r>
              <a:rPr lang="en-US" i="1" smtClean="0"/>
              <a:t>JNCI</a:t>
            </a:r>
            <a:r>
              <a:rPr lang="en-US" smtClean="0"/>
              <a:t>, 2000</a:t>
            </a:r>
          </a:p>
        </p:txBody>
      </p:sp>
    </p:spTree>
    <p:extLst>
      <p:ext uri="{BB962C8B-B14F-4D97-AF65-F5344CB8AC3E}">
        <p14:creationId xmlns:p14="http://schemas.microsoft.com/office/powerpoint/2010/main" val="137733843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533400" y="228600"/>
            <a:ext cx="8153400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en-US" sz="4400" dirty="0" smtClean="0"/>
              <a:t>Example</a:t>
            </a:r>
          </a:p>
        </p:txBody>
      </p:sp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371475" y="930275"/>
            <a:ext cx="163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Microsoft YaHei" charset="0"/>
            </a:endParaRPr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533400" y="3048000"/>
            <a:ext cx="74676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Microsoft YaHei" charset="0"/>
            </a:endParaRP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457200" y="1524000"/>
            <a:ext cx="8153400" cy="378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>
              <a:spcBef>
                <a:spcPts val="1750"/>
              </a:spcBef>
              <a:buClrTx/>
              <a:buFontTx/>
              <a:buNone/>
              <a:defRPr/>
            </a:pPr>
            <a:r>
              <a:rPr lang="en-US" sz="2800" u="sng" dirty="0" smtClean="0"/>
              <a:t>Study Population</a:t>
            </a:r>
            <a:r>
              <a:rPr lang="en-US" sz="2800" dirty="0" smtClean="0"/>
              <a:t>: 4,290 Pima and </a:t>
            </a:r>
            <a:r>
              <a:rPr lang="en-US" sz="2800" dirty="0" err="1" smtClean="0"/>
              <a:t>Papago</a:t>
            </a:r>
            <a:r>
              <a:rPr lang="en-US" sz="2800" dirty="0" smtClean="0"/>
              <a:t> Native Americans</a:t>
            </a:r>
          </a:p>
          <a:p>
            <a:pPr>
              <a:spcBef>
                <a:spcPts val="1750"/>
              </a:spcBef>
              <a:buClrTx/>
              <a:buFontTx/>
              <a:buNone/>
              <a:defRPr/>
            </a:pPr>
            <a:r>
              <a:rPr lang="en-US" sz="2800" u="sng" dirty="0" smtClean="0"/>
              <a:t>Genetic Variant</a:t>
            </a:r>
            <a:r>
              <a:rPr lang="en-US" sz="2800" dirty="0" smtClean="0"/>
              <a:t>: </a:t>
            </a:r>
            <a:r>
              <a:rPr lang="en-US" sz="2800" dirty="0" err="1" smtClean="0"/>
              <a:t>Gm</a:t>
            </a:r>
            <a:r>
              <a:rPr lang="en-US" sz="2800" dirty="0" smtClean="0"/>
              <a:t> 3;5,13, 15 haplotype (</a:t>
            </a:r>
            <a:r>
              <a:rPr lang="en-US" sz="2800" dirty="0" err="1" smtClean="0"/>
              <a:t>Gm</a:t>
            </a:r>
            <a:r>
              <a:rPr lang="en-US" sz="2800" dirty="0" smtClean="0"/>
              <a:t> system of human immunoglobulin G)</a:t>
            </a:r>
          </a:p>
          <a:p>
            <a:pPr>
              <a:spcBef>
                <a:spcPts val="1750"/>
              </a:spcBef>
              <a:buClrTx/>
              <a:buFontTx/>
              <a:buNone/>
              <a:defRPr/>
            </a:pPr>
            <a:r>
              <a:rPr lang="en-US" sz="2800" u="sng" dirty="0" smtClean="0"/>
              <a:t>Outcome</a:t>
            </a:r>
            <a:r>
              <a:rPr lang="en-US" sz="2800" dirty="0" smtClean="0"/>
              <a:t>: Type 2 diabetes</a:t>
            </a:r>
          </a:p>
          <a:p>
            <a:pPr>
              <a:spcBef>
                <a:spcPts val="1750"/>
              </a:spcBef>
              <a:buClrTx/>
              <a:buFontTx/>
              <a:buNone/>
              <a:defRPr/>
            </a:pPr>
            <a:r>
              <a:rPr lang="en-US" sz="2800" u="sng" dirty="0" smtClean="0"/>
              <a:t>Question</a:t>
            </a:r>
            <a:r>
              <a:rPr lang="en-US" sz="2800" dirty="0" smtClean="0"/>
              <a:t>: Is the </a:t>
            </a:r>
            <a:r>
              <a:rPr lang="en-US" sz="2800" dirty="0" err="1" smtClean="0"/>
              <a:t>Gm</a:t>
            </a:r>
            <a:r>
              <a:rPr lang="en-US" sz="2800" dirty="0" smtClean="0"/>
              <a:t> 3; 5,13, 15 haplotype associated with Type 2 diabetes?</a:t>
            </a:r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5715000" y="6172200"/>
            <a:ext cx="2895600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>
              <a:spcBef>
                <a:spcPts val="1375"/>
              </a:spcBef>
              <a:buClrTx/>
              <a:buFontTx/>
              <a:buNone/>
              <a:defRPr/>
            </a:pPr>
            <a:r>
              <a:rPr lang="en-US" sz="2200" smtClean="0"/>
              <a:t>Knowler, </a:t>
            </a:r>
            <a:r>
              <a:rPr lang="en-US" sz="2200" i="1" smtClean="0"/>
              <a:t>AJHG</a:t>
            </a:r>
            <a:r>
              <a:rPr lang="en-US" sz="2200" smtClean="0"/>
              <a:t>, 1998</a:t>
            </a:r>
          </a:p>
        </p:txBody>
      </p:sp>
    </p:spTree>
    <p:extLst>
      <p:ext uri="{BB962C8B-B14F-4D97-AF65-F5344CB8AC3E}">
        <p14:creationId xmlns:p14="http://schemas.microsoft.com/office/powerpoint/2010/main" val="412143642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78390" y="165880"/>
            <a:ext cx="9051925" cy="833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sz="2400" b="1" dirty="0" smtClean="0"/>
              <a:t>Population Stratification: Gm3;5,13,14 in admixed sample of Native Americans of the Pima and </a:t>
            </a:r>
            <a:r>
              <a:rPr lang="en-US" sz="2400" b="1" dirty="0" err="1" smtClean="0"/>
              <a:t>Papago</a:t>
            </a:r>
            <a:r>
              <a:rPr lang="en-US" sz="2400" b="1" dirty="0" smtClean="0"/>
              <a:t> tribes</a:t>
            </a:r>
          </a:p>
        </p:txBody>
      </p:sp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371475" y="930275"/>
            <a:ext cx="163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Microsoft YaHei" charset="0"/>
            </a:endParaRPr>
          </a:p>
        </p:txBody>
      </p:sp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533400" y="3048000"/>
            <a:ext cx="74676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Microsoft YaHei" charset="0"/>
            </a:endParaRPr>
          </a:p>
        </p:txBody>
      </p:sp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169863" y="5962650"/>
            <a:ext cx="4754562" cy="79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>
              <a:lnSpc>
                <a:spcPct val="70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sz="2400" smtClean="0"/>
              <a:t>Unadjusted for ethnic background</a:t>
            </a:r>
          </a:p>
          <a:p>
            <a:pPr>
              <a:lnSpc>
                <a:spcPct val="70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sz="2400" smtClean="0"/>
              <a:t>OR = 0.27 (95% 0.18-0.40)</a:t>
            </a:r>
          </a:p>
        </p:txBody>
      </p:sp>
      <p:graphicFrame>
        <p:nvGraphicFramePr>
          <p:cNvPr id="62469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1247235"/>
              </p:ext>
            </p:extLst>
          </p:nvPr>
        </p:nvGraphicFramePr>
        <p:xfrm>
          <a:off x="1581150" y="1146315"/>
          <a:ext cx="3373438" cy="2662096"/>
        </p:xfrm>
        <a:graphic>
          <a:graphicData uri="http://schemas.openxmlformats.org/drawingml/2006/table">
            <a:tbl>
              <a:tblPr/>
              <a:tblGrid>
                <a:gridCol w="1763713"/>
                <a:gridCol w="736600"/>
                <a:gridCol w="873125"/>
              </a:tblGrid>
              <a:tr h="717247">
                <a:tc gridSpan="3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Full heritage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Native American population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000" marR="90000" marT="364361" marB="4680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988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 </a:t>
                      </a:r>
                    </a:p>
                  </a:txBody>
                  <a:tcPr marL="90000" marR="90000" marT="364361" marB="4680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+</a:t>
                      </a:r>
                    </a:p>
                  </a:txBody>
                  <a:tcPr marL="90000" marR="90000" marT="364361" marB="4680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-</a:t>
                      </a:r>
                    </a:p>
                  </a:txBody>
                  <a:tcPr marL="90000" marR="90000" marT="364361" marB="4680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62392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Gm3;5,13,14</a:t>
                      </a:r>
                    </a:p>
                  </a:txBody>
                  <a:tcPr marL="90000" marR="90000" marT="364361" marB="4680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~1%</a:t>
                      </a:r>
                    </a:p>
                  </a:txBody>
                  <a:tcPr marL="90000" marR="90000" marT="364361" marB="4680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~99%</a:t>
                      </a:r>
                    </a:p>
                  </a:txBody>
                  <a:tcPr marL="90000" marR="90000" marT="364361" marB="4680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539882">
                <a:tc gridSpan="3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NIDDM prevalence ~40%</a:t>
                      </a:r>
                    </a:p>
                  </a:txBody>
                  <a:tcPr marL="90000" marR="90000" marT="364361" marB="4680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2478" name="Group 14"/>
          <p:cNvGraphicFramePr>
            <a:graphicFrameLocks noGrp="1"/>
          </p:cNvGraphicFramePr>
          <p:nvPr/>
        </p:nvGraphicFramePr>
        <p:xfrm>
          <a:off x="5205413" y="1200150"/>
          <a:ext cx="3643312" cy="2449512"/>
        </p:xfrm>
        <a:graphic>
          <a:graphicData uri="http://schemas.openxmlformats.org/drawingml/2006/table">
            <a:tbl>
              <a:tblPr/>
              <a:tblGrid>
                <a:gridCol w="1892300"/>
                <a:gridCol w="852487"/>
                <a:gridCol w="898525"/>
              </a:tblGrid>
              <a:tr h="612378">
                <a:tc gridSpan="3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Caucasian population</a:t>
                      </a:r>
                    </a:p>
                  </a:txBody>
                  <a:tcPr marL="90000" marR="90000" marT="364374" marB="4680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237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 </a:t>
                      </a:r>
                    </a:p>
                  </a:txBody>
                  <a:tcPr marL="90000" marR="90000" marT="364374" marB="4680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+</a:t>
                      </a:r>
                    </a:p>
                  </a:txBody>
                  <a:tcPr marL="90000" marR="90000" marT="364374" marB="4680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-</a:t>
                      </a:r>
                    </a:p>
                  </a:txBody>
                  <a:tcPr marL="90000" marR="90000" marT="364374" marB="4680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61237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Gm3;5,13,14</a:t>
                      </a:r>
                    </a:p>
                  </a:txBody>
                  <a:tcPr marL="90000" marR="90000" marT="364374" marB="4680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~66%</a:t>
                      </a:r>
                    </a:p>
                  </a:txBody>
                  <a:tcPr marL="90000" marR="90000" marT="364374" marB="4680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~34%</a:t>
                      </a:r>
                    </a:p>
                  </a:txBody>
                  <a:tcPr marL="90000" marR="90000" marT="364374" marB="4680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612378">
                <a:tc gridSpan="3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NIDDM prevalence ~15%</a:t>
                      </a:r>
                    </a:p>
                  </a:txBody>
                  <a:tcPr marL="90000" marR="90000" marT="364374" marB="4680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2487" name="Group 23"/>
          <p:cNvGraphicFramePr>
            <a:graphicFrameLocks noGrp="1"/>
          </p:cNvGraphicFramePr>
          <p:nvPr/>
        </p:nvGraphicFramePr>
        <p:xfrm>
          <a:off x="2438400" y="3917950"/>
          <a:ext cx="4192588" cy="2038351"/>
        </p:xfrm>
        <a:graphic>
          <a:graphicData uri="http://schemas.openxmlformats.org/drawingml/2006/table">
            <a:tbl>
              <a:tblPr/>
              <a:tblGrid>
                <a:gridCol w="1727200"/>
                <a:gridCol w="1292225"/>
                <a:gridCol w="1173163"/>
              </a:tblGrid>
              <a:tr h="81358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Gm3,5,13,14 haplotype</a:t>
                      </a:r>
                    </a:p>
                  </a:txBody>
                  <a:tcPr marL="90000" marR="90000" marT="364377" marB="4680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Cases</a:t>
                      </a:r>
                    </a:p>
                  </a:txBody>
                  <a:tcPr marL="90000" marR="90000" marT="364377" marB="4680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Controls</a:t>
                      </a:r>
                    </a:p>
                  </a:txBody>
                  <a:tcPr marL="90000" marR="90000" marT="364377" marB="4680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</a:tr>
              <a:tr h="61238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+</a:t>
                      </a:r>
                    </a:p>
                  </a:txBody>
                  <a:tcPr marL="90000" marR="90000" marT="364377" marB="4680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7.80%</a:t>
                      </a:r>
                    </a:p>
                  </a:txBody>
                  <a:tcPr marL="90000" marR="90000" marT="364377" marB="4680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29.00%</a:t>
                      </a:r>
                    </a:p>
                  </a:txBody>
                  <a:tcPr marL="90000" marR="90000" marT="364377" marB="4680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61238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-</a:t>
                      </a:r>
                    </a:p>
                  </a:txBody>
                  <a:tcPr marL="90000" marR="90000" marT="364377" marB="4680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92.20%</a:t>
                      </a:r>
                    </a:p>
                  </a:txBody>
                  <a:tcPr marL="90000" marR="90000" marT="364377" marB="4680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71.00%</a:t>
                      </a:r>
                    </a:p>
                  </a:txBody>
                  <a:tcPr marL="90000" marR="90000" marT="364377" marB="4680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</a:tbl>
          </a:graphicData>
        </a:graphic>
      </p:graphicFrame>
      <p:sp>
        <p:nvSpPr>
          <p:cNvPr id="62497" name="Line 33"/>
          <p:cNvSpPr>
            <a:spLocks noChangeShapeType="1"/>
          </p:cNvSpPr>
          <p:nvPr/>
        </p:nvSpPr>
        <p:spPr bwMode="auto">
          <a:xfrm>
            <a:off x="1736725" y="4022725"/>
            <a:ext cx="533400" cy="381000"/>
          </a:xfrm>
          <a:prstGeom prst="line">
            <a:avLst/>
          </a:prstGeom>
          <a:noFill/>
          <a:ln w="88920">
            <a:solidFill>
              <a:srgbClr val="99CC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Microsoft YaHei" charset="0"/>
            </a:endParaRPr>
          </a:p>
        </p:txBody>
      </p:sp>
      <p:sp>
        <p:nvSpPr>
          <p:cNvPr id="62498" name="Line 34"/>
          <p:cNvSpPr>
            <a:spLocks noChangeShapeType="1"/>
          </p:cNvSpPr>
          <p:nvPr/>
        </p:nvSpPr>
        <p:spPr bwMode="auto">
          <a:xfrm flipH="1">
            <a:off x="6673850" y="3749675"/>
            <a:ext cx="735013" cy="1189038"/>
          </a:xfrm>
          <a:prstGeom prst="line">
            <a:avLst/>
          </a:prstGeom>
          <a:noFill/>
          <a:ln w="88920">
            <a:solidFill>
              <a:srgbClr val="FFCC99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Microsoft YaHei" charset="0"/>
            </a:endParaRPr>
          </a:p>
        </p:txBody>
      </p:sp>
      <p:sp>
        <p:nvSpPr>
          <p:cNvPr id="62499" name="Text Box 35"/>
          <p:cNvSpPr txBox="1">
            <a:spLocks noChangeArrowheads="1"/>
          </p:cNvSpPr>
          <p:nvPr/>
        </p:nvSpPr>
        <p:spPr bwMode="auto">
          <a:xfrm>
            <a:off x="5029200" y="5953125"/>
            <a:ext cx="4022725" cy="814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>
              <a:defRPr/>
            </a:pPr>
            <a:r>
              <a:rPr lang="en-US" smtClean="0"/>
              <a:t>Different genotype frequency,</a:t>
            </a:r>
          </a:p>
          <a:p>
            <a:pPr>
              <a:defRPr/>
            </a:pPr>
            <a:r>
              <a:rPr lang="en-US" smtClean="0"/>
              <a:t> different phenotype frequency</a:t>
            </a:r>
          </a:p>
        </p:txBody>
      </p:sp>
    </p:spTree>
    <p:extLst>
      <p:ext uri="{BB962C8B-B14F-4D97-AF65-F5344CB8AC3E}">
        <p14:creationId xmlns:p14="http://schemas.microsoft.com/office/powerpoint/2010/main" val="151900113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371475" y="930275"/>
            <a:ext cx="163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Microsoft YaHei" charset="0"/>
            </a:endParaRPr>
          </a:p>
        </p:txBody>
      </p:sp>
      <p:graphicFrame>
        <p:nvGraphicFramePr>
          <p:cNvPr id="63491" name="Group 3"/>
          <p:cNvGraphicFramePr>
            <a:graphicFrameLocks noGrp="1"/>
          </p:cNvGraphicFramePr>
          <p:nvPr/>
        </p:nvGraphicFramePr>
        <p:xfrm>
          <a:off x="2362200" y="3810000"/>
          <a:ext cx="4192588" cy="2038351"/>
        </p:xfrm>
        <a:graphic>
          <a:graphicData uri="http://schemas.openxmlformats.org/drawingml/2006/table">
            <a:tbl>
              <a:tblPr/>
              <a:tblGrid>
                <a:gridCol w="1727200"/>
                <a:gridCol w="1292225"/>
                <a:gridCol w="1173163"/>
              </a:tblGrid>
              <a:tr h="81358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Gm3,5,13,14 haplotype</a:t>
                      </a:r>
                    </a:p>
                  </a:txBody>
                  <a:tcPr marL="90000" marR="90000" marT="364377" marB="4680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Cases</a:t>
                      </a:r>
                    </a:p>
                  </a:txBody>
                  <a:tcPr marL="90000" marR="90000" marT="364377" marB="4680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Controls</a:t>
                      </a:r>
                    </a:p>
                  </a:txBody>
                  <a:tcPr marL="90000" marR="90000" marT="364377" marB="4680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</a:tr>
              <a:tr h="61238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+</a:t>
                      </a:r>
                    </a:p>
                  </a:txBody>
                  <a:tcPr marL="90000" marR="90000" marT="364377" marB="4680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7.80%</a:t>
                      </a:r>
                    </a:p>
                  </a:txBody>
                  <a:tcPr marL="90000" marR="90000" marT="364377" marB="4680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29.00%</a:t>
                      </a:r>
                    </a:p>
                  </a:txBody>
                  <a:tcPr marL="90000" marR="90000" marT="364377" marB="4680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61238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-</a:t>
                      </a:r>
                    </a:p>
                  </a:txBody>
                  <a:tcPr marL="90000" marR="90000" marT="364377" marB="4680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92.20%</a:t>
                      </a:r>
                    </a:p>
                  </a:txBody>
                  <a:tcPr marL="90000" marR="90000" marT="364377" marB="4680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71.00%</a:t>
                      </a:r>
                    </a:p>
                  </a:txBody>
                  <a:tcPr marL="90000" marR="90000" marT="364377" marB="4680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</a:tbl>
          </a:graphicData>
        </a:graphic>
      </p:graphicFrame>
      <p:sp>
        <p:nvSpPr>
          <p:cNvPr id="63501" name="Text Box 13"/>
          <p:cNvSpPr txBox="1">
            <a:spLocks noChangeArrowheads="1"/>
          </p:cNvSpPr>
          <p:nvPr/>
        </p:nvSpPr>
        <p:spPr bwMode="auto">
          <a:xfrm>
            <a:off x="304800" y="5984875"/>
            <a:ext cx="8686800" cy="79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>
              <a:lnSpc>
                <a:spcPct val="70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sz="2400" dirty="0" smtClean="0"/>
              <a:t>Adjusted for ethnic background </a:t>
            </a:r>
          </a:p>
          <a:p>
            <a:pPr>
              <a:lnSpc>
                <a:spcPct val="70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sz="2400" dirty="0" smtClean="0"/>
              <a:t>OR = 0.83 (95% 0.58-1.18)</a:t>
            </a:r>
          </a:p>
        </p:txBody>
      </p:sp>
      <p:graphicFrame>
        <p:nvGraphicFramePr>
          <p:cNvPr id="63502" name="Group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4923844"/>
              </p:ext>
            </p:extLst>
          </p:nvPr>
        </p:nvGraphicFramePr>
        <p:xfrm>
          <a:off x="2133600" y="1055688"/>
          <a:ext cx="5000625" cy="2649580"/>
        </p:xfrm>
        <a:graphic>
          <a:graphicData uri="http://schemas.openxmlformats.org/drawingml/2006/table">
            <a:tbl>
              <a:tblPr/>
              <a:tblGrid>
                <a:gridCol w="2028825"/>
                <a:gridCol w="1762125"/>
                <a:gridCol w="1209675"/>
              </a:tblGrid>
              <a:tr h="81325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Index of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 Am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heritage</a:t>
                      </a:r>
                    </a:p>
                  </a:txBody>
                  <a:tcPr marL="90000" marR="90000" marT="364156" marB="46779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Gm3;5,13,14 haplotype</a:t>
                      </a:r>
                    </a:p>
                  </a:txBody>
                  <a:tcPr marL="90000" marR="90000" marT="364156" marB="46779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% Diabetes</a:t>
                      </a:r>
                    </a:p>
                  </a:txBody>
                  <a:tcPr marL="90000" marR="90000" marT="364156" marB="46779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61209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364156" marB="4677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65.8%</a:t>
                      </a:r>
                    </a:p>
                  </a:txBody>
                  <a:tcPr marL="90000" marR="90000" marT="364156" marB="4677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18.5%</a:t>
                      </a:r>
                    </a:p>
                  </a:txBody>
                  <a:tcPr marL="90000" marR="90000" marT="364156" marB="4677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61209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66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Microsoft YaHei" charset="0"/>
                        </a:rPr>
                        <a:t>4</a:t>
                      </a:r>
                    </a:p>
                  </a:txBody>
                  <a:tcPr marL="90000" marR="90000" marT="364156" marB="4677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66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Microsoft YaHei" charset="0"/>
                        </a:rPr>
                        <a:t>42.1%</a:t>
                      </a:r>
                    </a:p>
                  </a:txBody>
                  <a:tcPr marL="90000" marR="90000" marT="364156" marB="4677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66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Microsoft YaHei" charset="0"/>
                        </a:rPr>
                        <a:t>28.5%</a:t>
                      </a:r>
                    </a:p>
                  </a:txBody>
                  <a:tcPr marL="90000" marR="90000" marT="364156" marB="4677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61209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</a:t>
                      </a:r>
                    </a:p>
                  </a:txBody>
                  <a:tcPr marL="90000" marR="90000" marT="364156" marB="46779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1.6%</a:t>
                      </a:r>
                    </a:p>
                  </a:txBody>
                  <a:tcPr marL="90000" marR="90000" marT="364156" marB="46779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39.2%</a:t>
                      </a:r>
                    </a:p>
                  </a:txBody>
                  <a:tcPr marL="90000" marR="90000" marT="364156" marB="46779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</a:tbl>
          </a:graphicData>
        </a:graphic>
      </p:graphicFrame>
      <p:sp>
        <p:nvSpPr>
          <p:cNvPr id="63515" name="Text Box 27"/>
          <p:cNvSpPr txBox="1">
            <a:spLocks noChangeArrowheads="1"/>
          </p:cNvSpPr>
          <p:nvPr/>
        </p:nvSpPr>
        <p:spPr bwMode="auto">
          <a:xfrm>
            <a:off x="4664075" y="6126163"/>
            <a:ext cx="411480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>
              <a:defRPr/>
            </a:pPr>
            <a:r>
              <a:rPr lang="en-US" smtClean="0"/>
              <a:t>Previous result just picked out race/ethnicity!</a:t>
            </a:r>
          </a:p>
        </p:txBody>
      </p:sp>
      <p:sp>
        <p:nvSpPr>
          <p:cNvPr id="8" name="Text Box 1"/>
          <p:cNvSpPr txBox="1">
            <a:spLocks noChangeArrowheads="1"/>
          </p:cNvSpPr>
          <p:nvPr/>
        </p:nvSpPr>
        <p:spPr bwMode="auto">
          <a:xfrm>
            <a:off x="78390" y="165880"/>
            <a:ext cx="9051925" cy="833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sz="2400" b="1" dirty="0" smtClean="0"/>
              <a:t>Population Stratification: Gm3;5,13,14 in admixed sample of Native Americans of the Pima and </a:t>
            </a:r>
            <a:r>
              <a:rPr lang="en-US" sz="2400" b="1" dirty="0" err="1" smtClean="0"/>
              <a:t>Papago</a:t>
            </a:r>
            <a:r>
              <a:rPr lang="en-US" sz="2400" b="1" dirty="0" smtClean="0"/>
              <a:t> tribes</a:t>
            </a:r>
          </a:p>
        </p:txBody>
      </p:sp>
    </p:spTree>
    <p:extLst>
      <p:ext uri="{BB962C8B-B14F-4D97-AF65-F5344CB8AC3E}">
        <p14:creationId xmlns:p14="http://schemas.microsoft.com/office/powerpoint/2010/main" val="47845866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67203" y="1884017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How can we address the potential bias due to population stratification?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03943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0" y="391722"/>
            <a:ext cx="6477120" cy="6466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6480" y="273629"/>
            <a:ext cx="8229600" cy="1143480"/>
          </a:xfrm>
          <a:ln/>
        </p:spPr>
        <p:txBody>
          <a:bodyPr lIns="81639" tIns="42452" rIns="81639" bIns="42452">
            <a:normAutofit/>
          </a:bodyPr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sz="4000" dirty="0"/>
              <a:t>Adjusting for </a:t>
            </a:r>
            <a:r>
              <a:rPr lang="en-US" sz="4000" dirty="0" smtClean="0"/>
              <a:t>Principal Components</a:t>
            </a:r>
            <a:endParaRPr lang="en-US" sz="4000" dirty="0"/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6525703" y="6465084"/>
            <a:ext cx="4016160" cy="1224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42452" rIns="81639" bIns="42452"/>
          <a:lstStyle>
            <a:lvl1pPr marL="331788" indent="-331788">
              <a:tabLst>
                <a:tab pos="331788" algn="l"/>
                <a:tab pos="788988" algn="l"/>
                <a:tab pos="1246188" algn="l"/>
                <a:tab pos="1703388" algn="l"/>
                <a:tab pos="2160588" algn="l"/>
                <a:tab pos="2617788" algn="l"/>
                <a:tab pos="3074988" algn="l"/>
                <a:tab pos="3532188" algn="l"/>
                <a:tab pos="3989388" algn="l"/>
                <a:tab pos="4446588" algn="l"/>
                <a:tab pos="4903788" algn="l"/>
                <a:tab pos="5360988" algn="l"/>
                <a:tab pos="5818188" algn="l"/>
                <a:tab pos="6275388" algn="l"/>
                <a:tab pos="6732588" algn="l"/>
                <a:tab pos="7189788" algn="l"/>
                <a:tab pos="7646988" algn="l"/>
                <a:tab pos="8104188" algn="l"/>
                <a:tab pos="8561388" algn="l"/>
                <a:tab pos="9018588" algn="l"/>
                <a:tab pos="9475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1pPr>
            <a:lvl2pPr>
              <a:tabLst>
                <a:tab pos="331788" algn="l"/>
                <a:tab pos="788988" algn="l"/>
                <a:tab pos="1246188" algn="l"/>
                <a:tab pos="1703388" algn="l"/>
                <a:tab pos="2160588" algn="l"/>
                <a:tab pos="2617788" algn="l"/>
                <a:tab pos="3074988" algn="l"/>
                <a:tab pos="3532188" algn="l"/>
                <a:tab pos="3989388" algn="l"/>
                <a:tab pos="4446588" algn="l"/>
                <a:tab pos="4903788" algn="l"/>
                <a:tab pos="5360988" algn="l"/>
                <a:tab pos="5818188" algn="l"/>
                <a:tab pos="6275388" algn="l"/>
                <a:tab pos="6732588" algn="l"/>
                <a:tab pos="7189788" algn="l"/>
                <a:tab pos="7646988" algn="l"/>
                <a:tab pos="8104188" algn="l"/>
                <a:tab pos="8561388" algn="l"/>
                <a:tab pos="9018588" algn="l"/>
                <a:tab pos="9475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2pPr>
            <a:lvl3pPr>
              <a:tabLst>
                <a:tab pos="331788" algn="l"/>
                <a:tab pos="788988" algn="l"/>
                <a:tab pos="1246188" algn="l"/>
                <a:tab pos="1703388" algn="l"/>
                <a:tab pos="2160588" algn="l"/>
                <a:tab pos="2617788" algn="l"/>
                <a:tab pos="3074988" algn="l"/>
                <a:tab pos="3532188" algn="l"/>
                <a:tab pos="3989388" algn="l"/>
                <a:tab pos="4446588" algn="l"/>
                <a:tab pos="4903788" algn="l"/>
                <a:tab pos="5360988" algn="l"/>
                <a:tab pos="5818188" algn="l"/>
                <a:tab pos="6275388" algn="l"/>
                <a:tab pos="6732588" algn="l"/>
                <a:tab pos="7189788" algn="l"/>
                <a:tab pos="7646988" algn="l"/>
                <a:tab pos="8104188" algn="l"/>
                <a:tab pos="8561388" algn="l"/>
                <a:tab pos="9018588" algn="l"/>
                <a:tab pos="9475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3pPr>
            <a:lvl4pPr>
              <a:tabLst>
                <a:tab pos="331788" algn="l"/>
                <a:tab pos="788988" algn="l"/>
                <a:tab pos="1246188" algn="l"/>
                <a:tab pos="1703388" algn="l"/>
                <a:tab pos="2160588" algn="l"/>
                <a:tab pos="2617788" algn="l"/>
                <a:tab pos="3074988" algn="l"/>
                <a:tab pos="3532188" algn="l"/>
                <a:tab pos="3989388" algn="l"/>
                <a:tab pos="4446588" algn="l"/>
                <a:tab pos="4903788" algn="l"/>
                <a:tab pos="5360988" algn="l"/>
                <a:tab pos="5818188" algn="l"/>
                <a:tab pos="6275388" algn="l"/>
                <a:tab pos="6732588" algn="l"/>
                <a:tab pos="7189788" algn="l"/>
                <a:tab pos="7646988" algn="l"/>
                <a:tab pos="8104188" algn="l"/>
                <a:tab pos="8561388" algn="l"/>
                <a:tab pos="9018588" algn="l"/>
                <a:tab pos="9475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4pPr>
            <a:lvl5pPr>
              <a:tabLst>
                <a:tab pos="331788" algn="l"/>
                <a:tab pos="788988" algn="l"/>
                <a:tab pos="1246188" algn="l"/>
                <a:tab pos="1703388" algn="l"/>
                <a:tab pos="2160588" algn="l"/>
                <a:tab pos="2617788" algn="l"/>
                <a:tab pos="3074988" algn="l"/>
                <a:tab pos="3532188" algn="l"/>
                <a:tab pos="3989388" algn="l"/>
                <a:tab pos="4446588" algn="l"/>
                <a:tab pos="4903788" algn="l"/>
                <a:tab pos="5360988" algn="l"/>
                <a:tab pos="5818188" algn="l"/>
                <a:tab pos="6275388" algn="l"/>
                <a:tab pos="6732588" algn="l"/>
                <a:tab pos="7189788" algn="l"/>
                <a:tab pos="7646988" algn="l"/>
                <a:tab pos="8104188" algn="l"/>
                <a:tab pos="8561388" algn="l"/>
                <a:tab pos="9018588" algn="l"/>
                <a:tab pos="9475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1788" algn="l"/>
                <a:tab pos="788988" algn="l"/>
                <a:tab pos="1246188" algn="l"/>
                <a:tab pos="1703388" algn="l"/>
                <a:tab pos="2160588" algn="l"/>
                <a:tab pos="2617788" algn="l"/>
                <a:tab pos="3074988" algn="l"/>
                <a:tab pos="3532188" algn="l"/>
                <a:tab pos="3989388" algn="l"/>
                <a:tab pos="4446588" algn="l"/>
                <a:tab pos="4903788" algn="l"/>
                <a:tab pos="5360988" algn="l"/>
                <a:tab pos="5818188" algn="l"/>
                <a:tab pos="6275388" algn="l"/>
                <a:tab pos="6732588" algn="l"/>
                <a:tab pos="7189788" algn="l"/>
                <a:tab pos="7646988" algn="l"/>
                <a:tab pos="8104188" algn="l"/>
                <a:tab pos="8561388" algn="l"/>
                <a:tab pos="9018588" algn="l"/>
                <a:tab pos="9475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1788" algn="l"/>
                <a:tab pos="788988" algn="l"/>
                <a:tab pos="1246188" algn="l"/>
                <a:tab pos="1703388" algn="l"/>
                <a:tab pos="2160588" algn="l"/>
                <a:tab pos="2617788" algn="l"/>
                <a:tab pos="3074988" algn="l"/>
                <a:tab pos="3532188" algn="l"/>
                <a:tab pos="3989388" algn="l"/>
                <a:tab pos="4446588" algn="l"/>
                <a:tab pos="4903788" algn="l"/>
                <a:tab pos="5360988" algn="l"/>
                <a:tab pos="5818188" algn="l"/>
                <a:tab pos="6275388" algn="l"/>
                <a:tab pos="6732588" algn="l"/>
                <a:tab pos="7189788" algn="l"/>
                <a:tab pos="7646988" algn="l"/>
                <a:tab pos="8104188" algn="l"/>
                <a:tab pos="8561388" algn="l"/>
                <a:tab pos="9018588" algn="l"/>
                <a:tab pos="9475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1788" algn="l"/>
                <a:tab pos="788988" algn="l"/>
                <a:tab pos="1246188" algn="l"/>
                <a:tab pos="1703388" algn="l"/>
                <a:tab pos="2160588" algn="l"/>
                <a:tab pos="2617788" algn="l"/>
                <a:tab pos="3074988" algn="l"/>
                <a:tab pos="3532188" algn="l"/>
                <a:tab pos="3989388" algn="l"/>
                <a:tab pos="4446588" algn="l"/>
                <a:tab pos="4903788" algn="l"/>
                <a:tab pos="5360988" algn="l"/>
                <a:tab pos="5818188" algn="l"/>
                <a:tab pos="6275388" algn="l"/>
                <a:tab pos="6732588" algn="l"/>
                <a:tab pos="7189788" algn="l"/>
                <a:tab pos="7646988" algn="l"/>
                <a:tab pos="8104188" algn="l"/>
                <a:tab pos="8561388" algn="l"/>
                <a:tab pos="9018588" algn="l"/>
                <a:tab pos="9475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1788" algn="l"/>
                <a:tab pos="788988" algn="l"/>
                <a:tab pos="1246188" algn="l"/>
                <a:tab pos="1703388" algn="l"/>
                <a:tab pos="2160588" algn="l"/>
                <a:tab pos="2617788" algn="l"/>
                <a:tab pos="3074988" algn="l"/>
                <a:tab pos="3532188" algn="l"/>
                <a:tab pos="3989388" algn="l"/>
                <a:tab pos="4446588" algn="l"/>
                <a:tab pos="4903788" algn="l"/>
                <a:tab pos="5360988" algn="l"/>
                <a:tab pos="5818188" algn="l"/>
                <a:tab pos="6275388" algn="l"/>
                <a:tab pos="6732588" algn="l"/>
                <a:tab pos="7189788" algn="l"/>
                <a:tab pos="7646988" algn="l"/>
                <a:tab pos="8104188" algn="l"/>
                <a:tab pos="8561388" algn="l"/>
                <a:tab pos="9018588" algn="l"/>
                <a:tab pos="9475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9pPr>
          </a:lstStyle>
          <a:p>
            <a:pPr marL="0" indent="0">
              <a:spcBef>
                <a:spcPts val="726"/>
              </a:spcBef>
            </a:pPr>
            <a:r>
              <a:rPr lang="en-US" dirty="0"/>
              <a:t>Li et al., Science 2008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6148389" y="1575525"/>
            <a:ext cx="2995611" cy="3732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9pPr>
          </a:lstStyle>
          <a:p>
            <a:pPr marL="342900" indent="-342900">
              <a:buClrTx/>
              <a:buFont typeface="Arial"/>
              <a:buChar char="•"/>
            </a:pPr>
            <a:r>
              <a:rPr lang="en-US" sz="2200" dirty="0"/>
              <a:t>Maximize variance between subjects using all </a:t>
            </a:r>
            <a:r>
              <a:rPr lang="en-US" sz="2200" dirty="0" smtClean="0"/>
              <a:t>SNPs.</a:t>
            </a:r>
          </a:p>
          <a:p>
            <a:pPr marL="342900" indent="-342900">
              <a:buClrTx/>
              <a:buFont typeface="Arial"/>
              <a:buChar char="•"/>
            </a:pPr>
            <a:r>
              <a:rPr lang="en-US" sz="2200" dirty="0" smtClean="0"/>
              <a:t>Clusters individuals from different populations.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49651463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8013" cy="1141412"/>
          </a:xfrm>
        </p:spPr>
        <p:txBody>
          <a:bodyPr>
            <a:norm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4000" dirty="0" smtClean="0"/>
              <a:t>Testing for Association</a:t>
            </a:r>
            <a:endParaRPr lang="en-US" sz="4000" dirty="0">
              <a:latin typeface="Arial" charset="0"/>
              <a:cs typeface="ＭＳ Ｐゴシック" charset="0"/>
            </a:endParaRP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416050"/>
            <a:ext cx="9144000" cy="4524375"/>
          </a:xfrm>
        </p:spPr>
        <p:txBody>
          <a:bodyPr>
            <a:noAutofit/>
          </a:bodyPr>
          <a:lstStyle/>
          <a:p>
            <a:pPr indent="-341313"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600" dirty="0">
                <a:latin typeface="Courier"/>
                <a:cs typeface="Courier"/>
              </a:rPr>
              <a:t>Observed:                           </a:t>
            </a:r>
            <a:r>
              <a:rPr lang="en-US" sz="1600" dirty="0" smtClean="0">
                <a:latin typeface="Courier"/>
                <a:cs typeface="Courier"/>
              </a:rPr>
              <a:t>		Expected</a:t>
            </a:r>
            <a:endParaRPr lang="en-US" sz="1600" dirty="0">
              <a:latin typeface="Courier"/>
              <a:cs typeface="Courier"/>
            </a:endParaRPr>
          </a:p>
          <a:p>
            <a:pPr indent="-341313"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600" dirty="0" err="1" smtClean="0">
                <a:latin typeface="Courier"/>
                <a:cs typeface="Courier"/>
              </a:rPr>
              <a:t>Geno</a:t>
            </a:r>
            <a:r>
              <a:rPr lang="en-US" sz="1600" dirty="0" smtClean="0">
                <a:latin typeface="Courier"/>
                <a:cs typeface="Courier"/>
              </a:rPr>
              <a:t>	Case  </a:t>
            </a:r>
            <a:r>
              <a:rPr lang="en-US" sz="1600" dirty="0">
                <a:latin typeface="Courier"/>
                <a:cs typeface="Courier"/>
              </a:rPr>
              <a:t>Control  Total   </a:t>
            </a:r>
            <a:r>
              <a:rPr lang="en-US" sz="1600" dirty="0" smtClean="0">
                <a:latin typeface="Courier"/>
                <a:cs typeface="Courier"/>
              </a:rPr>
              <a:t>	OR	        </a:t>
            </a:r>
            <a:r>
              <a:rPr lang="en-US" sz="1600" dirty="0">
                <a:latin typeface="Courier"/>
                <a:cs typeface="Courier"/>
              </a:rPr>
              <a:t>Case         Control</a:t>
            </a:r>
          </a:p>
          <a:p>
            <a:pPr indent="-341313"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600" dirty="0">
                <a:latin typeface="Courier"/>
                <a:cs typeface="Courier"/>
              </a:rPr>
              <a:t>  CC    </a:t>
            </a:r>
            <a:r>
              <a:rPr lang="en-US" sz="1600" dirty="0" smtClean="0">
                <a:latin typeface="Courier"/>
                <a:cs typeface="Courier"/>
              </a:rPr>
              <a:t>A        </a:t>
            </a:r>
            <a:r>
              <a:rPr lang="en-US" sz="1600" dirty="0">
                <a:latin typeface="Courier"/>
                <a:cs typeface="Courier"/>
              </a:rPr>
              <a:t>D  A+D=</a:t>
            </a:r>
            <a:r>
              <a:rPr lang="en-US" sz="1600" dirty="0" err="1" smtClean="0">
                <a:latin typeface="Courier"/>
                <a:cs typeface="Courier"/>
              </a:rPr>
              <a:t>nCC</a:t>
            </a:r>
            <a:r>
              <a:rPr lang="en-US" sz="1600" dirty="0" smtClean="0">
                <a:latin typeface="Courier"/>
                <a:cs typeface="Courier"/>
              </a:rPr>
              <a:t>	AF/DC   		</a:t>
            </a:r>
            <a:r>
              <a:rPr lang="en-US" sz="1600" dirty="0" err="1" smtClean="0">
                <a:latin typeface="Courier"/>
                <a:cs typeface="Courier"/>
              </a:rPr>
              <a:t>nCC</a:t>
            </a:r>
            <a:r>
              <a:rPr lang="en-US" sz="1600" dirty="0">
                <a:latin typeface="Courier"/>
                <a:cs typeface="Courier"/>
              </a:rPr>
              <a:t>*</a:t>
            </a:r>
            <a:r>
              <a:rPr lang="en-US" sz="1600" dirty="0" err="1">
                <a:latin typeface="Courier"/>
                <a:cs typeface="Courier"/>
              </a:rPr>
              <a:t>nCase</a:t>
            </a:r>
            <a:r>
              <a:rPr lang="en-US" sz="1600" dirty="0">
                <a:latin typeface="Courier"/>
                <a:cs typeface="Courier"/>
              </a:rPr>
              <a:t>/n  </a:t>
            </a:r>
            <a:r>
              <a:rPr lang="en-US" sz="1600" dirty="0" err="1">
                <a:latin typeface="Courier"/>
                <a:cs typeface="Courier"/>
              </a:rPr>
              <a:t>nCC</a:t>
            </a:r>
            <a:r>
              <a:rPr lang="en-US" sz="1600" dirty="0">
                <a:latin typeface="Courier"/>
                <a:cs typeface="Courier"/>
              </a:rPr>
              <a:t>*</a:t>
            </a:r>
            <a:r>
              <a:rPr lang="en-US" sz="1600" dirty="0" err="1">
                <a:latin typeface="Courier"/>
                <a:cs typeface="Courier"/>
              </a:rPr>
              <a:t>nCont</a:t>
            </a:r>
            <a:r>
              <a:rPr lang="en-US" sz="1600" dirty="0">
                <a:latin typeface="Courier"/>
                <a:cs typeface="Courier"/>
              </a:rPr>
              <a:t>/n</a:t>
            </a:r>
          </a:p>
          <a:p>
            <a:pPr indent="-341313"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600" dirty="0">
                <a:latin typeface="Courier"/>
                <a:cs typeface="Courier"/>
              </a:rPr>
              <a:t>  CT    </a:t>
            </a:r>
            <a:r>
              <a:rPr lang="en-US" sz="1600" dirty="0" smtClean="0">
                <a:latin typeface="Courier"/>
                <a:cs typeface="Courier"/>
              </a:rPr>
              <a:t>B        </a:t>
            </a:r>
            <a:r>
              <a:rPr lang="en-US" sz="1600" dirty="0">
                <a:latin typeface="Courier"/>
                <a:cs typeface="Courier"/>
              </a:rPr>
              <a:t>E  B+E=</a:t>
            </a:r>
            <a:r>
              <a:rPr lang="en-US" sz="1600" dirty="0" err="1" smtClean="0">
                <a:latin typeface="Courier"/>
                <a:cs typeface="Courier"/>
              </a:rPr>
              <a:t>nCT</a:t>
            </a:r>
            <a:r>
              <a:rPr lang="en-US" sz="1600" dirty="0" smtClean="0">
                <a:latin typeface="Courier"/>
                <a:cs typeface="Courier"/>
              </a:rPr>
              <a:t>	AE/BD   		</a:t>
            </a:r>
            <a:r>
              <a:rPr lang="en-US" sz="1600" dirty="0" err="1" smtClean="0">
                <a:latin typeface="Courier"/>
                <a:cs typeface="Courier"/>
              </a:rPr>
              <a:t>nCT</a:t>
            </a:r>
            <a:r>
              <a:rPr lang="en-US" sz="1600" dirty="0">
                <a:latin typeface="Courier"/>
                <a:cs typeface="Courier"/>
              </a:rPr>
              <a:t>*</a:t>
            </a:r>
            <a:r>
              <a:rPr lang="en-US" sz="1600" dirty="0" err="1">
                <a:latin typeface="Courier"/>
                <a:cs typeface="Courier"/>
              </a:rPr>
              <a:t>nCase</a:t>
            </a:r>
            <a:r>
              <a:rPr lang="en-US" sz="1600" dirty="0">
                <a:latin typeface="Courier"/>
                <a:cs typeface="Courier"/>
              </a:rPr>
              <a:t>/n  </a:t>
            </a:r>
            <a:r>
              <a:rPr lang="en-US" sz="1600" dirty="0" err="1">
                <a:latin typeface="Courier"/>
                <a:cs typeface="Courier"/>
              </a:rPr>
              <a:t>nCT</a:t>
            </a:r>
            <a:r>
              <a:rPr lang="en-US" sz="1600" dirty="0">
                <a:latin typeface="Courier"/>
                <a:cs typeface="Courier"/>
              </a:rPr>
              <a:t>*</a:t>
            </a:r>
            <a:r>
              <a:rPr lang="en-US" sz="1600" dirty="0" err="1">
                <a:latin typeface="Courier"/>
                <a:cs typeface="Courier"/>
              </a:rPr>
              <a:t>nCont</a:t>
            </a:r>
            <a:r>
              <a:rPr lang="en-US" sz="1600" dirty="0">
                <a:latin typeface="Courier"/>
                <a:cs typeface="Courier"/>
              </a:rPr>
              <a:t>/n</a:t>
            </a:r>
          </a:p>
          <a:p>
            <a:pPr indent="-341313"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600" dirty="0">
                <a:latin typeface="Courier"/>
                <a:cs typeface="Courier"/>
              </a:rPr>
              <a:t>  TT    </a:t>
            </a:r>
            <a:r>
              <a:rPr lang="en-US" sz="1600" dirty="0" smtClean="0">
                <a:latin typeface="Courier"/>
                <a:cs typeface="Courier"/>
              </a:rPr>
              <a:t>C        </a:t>
            </a:r>
            <a:r>
              <a:rPr lang="en-US" sz="1600" dirty="0">
                <a:latin typeface="Courier"/>
                <a:cs typeface="Courier"/>
              </a:rPr>
              <a:t>F  C+F=</a:t>
            </a:r>
            <a:r>
              <a:rPr lang="en-US" sz="1600" dirty="0" err="1" smtClean="0">
                <a:latin typeface="Courier"/>
                <a:cs typeface="Courier"/>
              </a:rPr>
              <a:t>nTT</a:t>
            </a:r>
            <a:r>
              <a:rPr lang="en-US" sz="1600" dirty="0" smtClean="0">
                <a:latin typeface="Courier"/>
                <a:cs typeface="Courier"/>
              </a:rPr>
              <a:t>	1	   			</a:t>
            </a:r>
            <a:r>
              <a:rPr lang="en-US" sz="1600" dirty="0" err="1" smtClean="0">
                <a:latin typeface="Courier"/>
                <a:cs typeface="Courier"/>
              </a:rPr>
              <a:t>nTT</a:t>
            </a:r>
            <a:r>
              <a:rPr lang="en-US" sz="1600" dirty="0">
                <a:latin typeface="Courier"/>
                <a:cs typeface="Courier"/>
              </a:rPr>
              <a:t>*</a:t>
            </a:r>
            <a:r>
              <a:rPr lang="en-US" sz="1600" dirty="0" err="1">
                <a:latin typeface="Courier"/>
                <a:cs typeface="Courier"/>
              </a:rPr>
              <a:t>nCase</a:t>
            </a:r>
            <a:r>
              <a:rPr lang="en-US" sz="1600" dirty="0">
                <a:latin typeface="Courier"/>
                <a:cs typeface="Courier"/>
              </a:rPr>
              <a:t>/n  </a:t>
            </a:r>
            <a:r>
              <a:rPr lang="en-US" sz="1600" dirty="0" err="1">
                <a:latin typeface="Courier"/>
                <a:cs typeface="Courier"/>
              </a:rPr>
              <a:t>nTT</a:t>
            </a:r>
            <a:r>
              <a:rPr lang="en-US" sz="1600" dirty="0">
                <a:latin typeface="Courier"/>
                <a:cs typeface="Courier"/>
              </a:rPr>
              <a:t>*</a:t>
            </a:r>
            <a:r>
              <a:rPr lang="en-US" sz="1600" dirty="0" err="1">
                <a:latin typeface="Courier"/>
                <a:cs typeface="Courier"/>
              </a:rPr>
              <a:t>nCont</a:t>
            </a:r>
            <a:r>
              <a:rPr lang="en-US" sz="1600" dirty="0">
                <a:latin typeface="Courier"/>
                <a:cs typeface="Courier"/>
              </a:rPr>
              <a:t>/n</a:t>
            </a:r>
          </a:p>
          <a:p>
            <a:pPr indent="-341313"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600" dirty="0">
                <a:latin typeface="Courier"/>
                <a:cs typeface="Courier"/>
              </a:rPr>
              <a:t>Total A+B+C  D+E+F  A+B+C+D+E+F</a:t>
            </a:r>
          </a:p>
          <a:p>
            <a:pPr indent="-341313"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600" dirty="0">
                <a:latin typeface="Courier"/>
                <a:cs typeface="Courier"/>
              </a:rPr>
              <a:t>      =</a:t>
            </a:r>
            <a:r>
              <a:rPr lang="en-US" sz="1600" dirty="0" err="1">
                <a:latin typeface="Courier"/>
                <a:cs typeface="Courier"/>
              </a:rPr>
              <a:t>nCase</a:t>
            </a:r>
            <a:r>
              <a:rPr lang="en-US" sz="1600" dirty="0">
                <a:latin typeface="Courier"/>
                <a:cs typeface="Courier"/>
              </a:rPr>
              <a:t> =</a:t>
            </a:r>
            <a:r>
              <a:rPr lang="en-US" sz="1600" dirty="0" err="1">
                <a:latin typeface="Courier"/>
                <a:cs typeface="Courier"/>
              </a:rPr>
              <a:t>nCont</a:t>
            </a:r>
            <a:r>
              <a:rPr lang="en-US" sz="1600" dirty="0">
                <a:latin typeface="Courier"/>
                <a:cs typeface="Courier"/>
              </a:rPr>
              <a:t>  =n</a:t>
            </a:r>
          </a:p>
          <a:p>
            <a:pPr indent="-341313"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1600" dirty="0">
              <a:latin typeface="Courier"/>
              <a:cs typeface="Courier"/>
            </a:endParaRPr>
          </a:p>
          <a:p>
            <a:pPr indent="-341313"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600" dirty="0">
                <a:latin typeface="Courier"/>
                <a:cs typeface="Courier"/>
              </a:rPr>
              <a:t>Sum (Observed – Expected)^2/</a:t>
            </a:r>
            <a:r>
              <a:rPr lang="en-US" sz="1600" dirty="0" smtClean="0">
                <a:latin typeface="Courier"/>
                <a:cs typeface="Courier"/>
              </a:rPr>
              <a:t>Expected. </a:t>
            </a:r>
            <a:r>
              <a:rPr lang="en-US" sz="1600" dirty="0">
                <a:latin typeface="Courier"/>
                <a:cs typeface="Courier"/>
              </a:rPr>
              <a:t>Chi squared with 2 degrees of freedom.</a:t>
            </a:r>
          </a:p>
          <a:p>
            <a:pPr indent="-341313"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1600" dirty="0">
              <a:latin typeface="Courier"/>
              <a:cs typeface="Courier"/>
            </a:endParaRPr>
          </a:p>
          <a:p>
            <a:pPr indent="-341313"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600" dirty="0" smtClean="0">
                <a:latin typeface="Courier"/>
                <a:cs typeface="Courier"/>
              </a:rPr>
              <a:t>Expected </a:t>
            </a:r>
            <a:r>
              <a:rPr lang="en-US" sz="1600" dirty="0">
                <a:latin typeface="Courier"/>
                <a:cs typeface="Courier"/>
              </a:rPr>
              <a:t>cell count = </a:t>
            </a:r>
            <a:r>
              <a:rPr lang="en-US" sz="1600" dirty="0" err="1">
                <a:latin typeface="Courier"/>
                <a:cs typeface="Courier"/>
              </a:rPr>
              <a:t>row_total</a:t>
            </a:r>
            <a:r>
              <a:rPr lang="en-US" sz="1600" dirty="0">
                <a:latin typeface="Courier"/>
                <a:cs typeface="Courier"/>
              </a:rPr>
              <a:t> * </a:t>
            </a:r>
            <a:r>
              <a:rPr lang="en-US" sz="1600" dirty="0" err="1">
                <a:latin typeface="Courier"/>
                <a:cs typeface="Courier"/>
              </a:rPr>
              <a:t>column_total</a:t>
            </a:r>
            <a:r>
              <a:rPr lang="en-US" sz="1600" dirty="0">
                <a:latin typeface="Courier"/>
                <a:cs typeface="Courier"/>
              </a:rPr>
              <a:t> / total</a:t>
            </a:r>
          </a:p>
        </p:txBody>
      </p:sp>
    </p:spTree>
    <p:extLst>
      <p:ext uri="{BB962C8B-B14F-4D97-AF65-F5344CB8AC3E}">
        <p14:creationId xmlns:p14="http://schemas.microsoft.com/office/powerpoint/2010/main" val="279962323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8013" cy="4524375"/>
          </a:xfrm>
        </p:spPr>
        <p:txBody>
          <a:bodyPr/>
          <a:lstStyle/>
          <a:p>
            <a:pPr indent="-341313"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600" dirty="0">
                <a:latin typeface="Courier"/>
                <a:cs typeface="Courier"/>
              </a:rPr>
              <a:t>Observed:                    </a:t>
            </a:r>
            <a:r>
              <a:rPr lang="en-US" sz="1600" dirty="0" smtClean="0">
                <a:latin typeface="Courier"/>
                <a:cs typeface="Courier"/>
              </a:rPr>
              <a:t>		Expected</a:t>
            </a:r>
            <a:endParaRPr lang="en-US" sz="1600" dirty="0">
              <a:latin typeface="Courier"/>
              <a:cs typeface="Courier"/>
            </a:endParaRPr>
          </a:p>
          <a:p>
            <a:pPr indent="-341313"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600" dirty="0" err="1">
                <a:latin typeface="Courier"/>
                <a:cs typeface="Courier"/>
              </a:rPr>
              <a:t>Geno</a:t>
            </a:r>
            <a:r>
              <a:rPr lang="en-US" sz="1600" dirty="0">
                <a:latin typeface="Courier"/>
                <a:cs typeface="Courier"/>
              </a:rPr>
              <a:t> Case  Control  </a:t>
            </a:r>
            <a:r>
              <a:rPr lang="en-US" sz="1600" dirty="0" smtClean="0">
                <a:latin typeface="Courier"/>
                <a:cs typeface="Courier"/>
              </a:rPr>
              <a:t>Total	OR    	Case           </a:t>
            </a:r>
            <a:r>
              <a:rPr lang="en-US" sz="1600" dirty="0">
                <a:latin typeface="Courier"/>
                <a:cs typeface="Courier"/>
              </a:rPr>
              <a:t>Control</a:t>
            </a:r>
          </a:p>
          <a:p>
            <a:pPr indent="-341313"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600" dirty="0">
                <a:latin typeface="Courier"/>
                <a:cs typeface="Courier"/>
              </a:rPr>
              <a:t>  CC   </a:t>
            </a:r>
            <a:r>
              <a:rPr lang="en-US" sz="1600" dirty="0" smtClean="0">
                <a:latin typeface="Courier"/>
                <a:cs typeface="Courier"/>
              </a:rPr>
              <a:t>20        5  </a:t>
            </a:r>
            <a:r>
              <a:rPr lang="en-US" sz="1600" dirty="0">
                <a:latin typeface="Courier"/>
                <a:cs typeface="Courier"/>
              </a:rPr>
              <a:t>25  </a:t>
            </a:r>
            <a:r>
              <a:rPr lang="en-US" sz="1600" dirty="0" smtClean="0">
                <a:latin typeface="Courier"/>
                <a:cs typeface="Courier"/>
              </a:rPr>
              <a:t>	12     	25</a:t>
            </a:r>
            <a:r>
              <a:rPr lang="en-US" sz="1600" dirty="0">
                <a:latin typeface="Courier"/>
                <a:cs typeface="Courier"/>
              </a:rPr>
              <a:t>*35/65=13.5  25*30/65=11.5  </a:t>
            </a:r>
          </a:p>
          <a:p>
            <a:pPr indent="-341313"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600" dirty="0">
                <a:latin typeface="Courier"/>
                <a:cs typeface="Courier"/>
              </a:rPr>
              <a:t>  CT   10       10  20    </a:t>
            </a:r>
            <a:r>
              <a:rPr lang="en-US" sz="1600" dirty="0" smtClean="0">
                <a:latin typeface="Courier"/>
                <a:cs typeface="Courier"/>
              </a:rPr>
              <a:t>	3 	  	20</a:t>
            </a:r>
            <a:r>
              <a:rPr lang="en-US" sz="1600" dirty="0">
                <a:latin typeface="Courier"/>
                <a:cs typeface="Courier"/>
              </a:rPr>
              <a:t>*35/65=10.8  20*30/65=9.2</a:t>
            </a:r>
          </a:p>
          <a:p>
            <a:pPr indent="-341313"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600" dirty="0">
                <a:latin typeface="Courier"/>
                <a:cs typeface="Courier"/>
              </a:rPr>
              <a:t>  TT   </a:t>
            </a:r>
            <a:r>
              <a:rPr lang="en-US" sz="1600" dirty="0" smtClean="0">
                <a:latin typeface="Courier"/>
                <a:cs typeface="Courier"/>
              </a:rPr>
              <a:t> 5       15  20		1       20</a:t>
            </a:r>
            <a:r>
              <a:rPr lang="en-US" sz="1600" dirty="0">
                <a:latin typeface="Courier"/>
                <a:cs typeface="Courier"/>
              </a:rPr>
              <a:t>*35/65=10.8  20*30/65=9.2</a:t>
            </a:r>
          </a:p>
          <a:p>
            <a:pPr indent="-341313"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600" dirty="0">
                <a:latin typeface="Courier"/>
                <a:cs typeface="Courier"/>
              </a:rPr>
              <a:t>Total  35       30  65</a:t>
            </a:r>
          </a:p>
          <a:p>
            <a:pPr indent="-341313"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600" dirty="0">
                <a:latin typeface="Courier"/>
                <a:cs typeface="Courier"/>
              </a:rPr>
              <a:t>      =</a:t>
            </a:r>
            <a:r>
              <a:rPr lang="en-US" sz="1600" dirty="0" err="1">
                <a:latin typeface="Courier"/>
                <a:cs typeface="Courier"/>
              </a:rPr>
              <a:t>nCase</a:t>
            </a:r>
            <a:r>
              <a:rPr lang="en-US" sz="1600" dirty="0">
                <a:latin typeface="Courier"/>
                <a:cs typeface="Courier"/>
              </a:rPr>
              <a:t> =</a:t>
            </a:r>
            <a:r>
              <a:rPr lang="en-US" sz="1600" dirty="0" err="1">
                <a:latin typeface="Courier"/>
                <a:cs typeface="Courier"/>
              </a:rPr>
              <a:t>nCont</a:t>
            </a:r>
            <a:r>
              <a:rPr lang="en-US" sz="1600" dirty="0">
                <a:latin typeface="Courier"/>
                <a:cs typeface="Courier"/>
              </a:rPr>
              <a:t>  =n</a:t>
            </a:r>
          </a:p>
          <a:p>
            <a:pPr indent="-341313"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1600" dirty="0" smtClean="0">
              <a:latin typeface="Courier"/>
              <a:cs typeface="Courier"/>
            </a:endParaRPr>
          </a:p>
          <a:p>
            <a:pPr indent="-341313"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600" dirty="0" smtClean="0">
                <a:latin typeface="Courier"/>
                <a:cs typeface="Courier"/>
              </a:rPr>
              <a:t>Sum </a:t>
            </a:r>
            <a:r>
              <a:rPr lang="en-US" sz="1600" dirty="0">
                <a:latin typeface="Courier"/>
                <a:cs typeface="Courier"/>
              </a:rPr>
              <a:t>(Observed – Expected)^2/Expected </a:t>
            </a:r>
          </a:p>
          <a:p>
            <a:pPr indent="-341313"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600" dirty="0">
                <a:latin typeface="Courier"/>
                <a:cs typeface="Courier"/>
              </a:rPr>
              <a:t>    = (20-13.5)^2/13.5 + (10-10.8)^2/10.8 + (5-10.8)^2/10.8</a:t>
            </a:r>
          </a:p>
          <a:p>
            <a:pPr indent="-341313"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600" dirty="0">
                <a:latin typeface="Courier"/>
                <a:cs typeface="Courier"/>
              </a:rPr>
              <a:t>       + (5-11.5)^2/11.5 + (10-9.2)^2/9.2 + (15-9.2)^2/9.2</a:t>
            </a:r>
          </a:p>
          <a:p>
            <a:pPr indent="-341313"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600" dirty="0">
                <a:latin typeface="Courier"/>
                <a:cs typeface="Courier"/>
              </a:rPr>
              <a:t>    = 13.7</a:t>
            </a:r>
          </a:p>
          <a:p>
            <a:pPr indent="-341313"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1600" dirty="0" smtClean="0">
              <a:latin typeface="Courier"/>
              <a:cs typeface="Courier"/>
            </a:endParaRPr>
          </a:p>
          <a:p>
            <a:pPr indent="-341313"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600" dirty="0" smtClean="0">
                <a:latin typeface="Courier"/>
                <a:cs typeface="Courier"/>
              </a:rPr>
              <a:t>P</a:t>
            </a:r>
            <a:r>
              <a:rPr lang="en-US" sz="1600" dirty="0">
                <a:latin typeface="Courier"/>
                <a:cs typeface="Courier"/>
              </a:rPr>
              <a:t>-value = 0.0011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09809" y="5375439"/>
            <a:ext cx="26829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Co-dominant model</a:t>
            </a:r>
            <a:endParaRPr lang="en-US" sz="2400" dirty="0"/>
          </a:p>
        </p:txBody>
      </p:sp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8013" cy="1141412"/>
          </a:xfrm>
        </p:spPr>
        <p:txBody>
          <a:bodyPr>
            <a:norm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4000" dirty="0" smtClean="0"/>
              <a:t>Testing for Association</a:t>
            </a:r>
            <a:endParaRPr lang="en-US" sz="4000" dirty="0">
              <a:latin typeface="Arial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07060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8382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sz="4000" dirty="0">
                <a:cs typeface="+mj-cs"/>
              </a:rPr>
              <a:t>Genetic Model</a:t>
            </a:r>
          </a:p>
        </p:txBody>
      </p:sp>
      <p:sp>
        <p:nvSpPr>
          <p:cNvPr id="23555" name="Rectangle 45"/>
          <p:cNvSpPr>
            <a:spLocks noChangeArrowheads="1"/>
          </p:cNvSpPr>
          <p:nvPr/>
        </p:nvSpPr>
        <p:spPr bwMode="auto">
          <a:xfrm>
            <a:off x="504825" y="2617788"/>
            <a:ext cx="3762375" cy="21828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GB" sz="2400" dirty="0">
                <a:cs typeface="+mn-cs"/>
              </a:rPr>
              <a:t>Genotype	OR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GB" sz="2400" dirty="0" smtClean="0"/>
              <a:t>CC	</a:t>
            </a:r>
            <a:r>
              <a:rPr lang="en-GB" sz="2400" dirty="0">
                <a:cs typeface="+mn-cs"/>
              </a:rPr>
              <a:t>	</a:t>
            </a:r>
            <a:r>
              <a:rPr lang="en-GB" sz="2400" dirty="0" smtClean="0">
                <a:cs typeface="+mn-cs"/>
              </a:rPr>
              <a:t>		R</a:t>
            </a:r>
            <a:endParaRPr lang="en-GB" sz="2400" dirty="0">
              <a:cs typeface="+mn-cs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GB" sz="2400" dirty="0"/>
              <a:t>C</a:t>
            </a:r>
            <a:r>
              <a:rPr lang="en-GB" sz="2400" dirty="0" smtClean="0">
                <a:cs typeface="+mn-cs"/>
              </a:rPr>
              <a:t>T</a:t>
            </a:r>
            <a:r>
              <a:rPr lang="en-GB" sz="2400" dirty="0">
                <a:cs typeface="+mn-cs"/>
              </a:rPr>
              <a:t>		</a:t>
            </a:r>
            <a:r>
              <a:rPr lang="en-GB" sz="2400" dirty="0" smtClean="0">
                <a:cs typeface="+mn-cs"/>
              </a:rPr>
              <a:t>		r</a:t>
            </a:r>
            <a:endParaRPr lang="en-GB" sz="2400" dirty="0">
              <a:cs typeface="+mn-cs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GB" sz="2400" dirty="0">
                <a:cs typeface="+mn-cs"/>
              </a:rPr>
              <a:t>TT		</a:t>
            </a:r>
            <a:r>
              <a:rPr lang="en-GB" sz="2400" dirty="0" smtClean="0">
                <a:cs typeface="+mn-cs"/>
              </a:rPr>
              <a:t>		1</a:t>
            </a:r>
            <a:endParaRPr lang="en-GB" sz="2400" dirty="0">
              <a:cs typeface="+mn-cs"/>
            </a:endParaRPr>
          </a:p>
        </p:txBody>
      </p:sp>
      <p:sp>
        <p:nvSpPr>
          <p:cNvPr id="23556" name="Rectangle 46"/>
          <p:cNvSpPr>
            <a:spLocks noChangeArrowheads="1"/>
          </p:cNvSpPr>
          <p:nvPr/>
        </p:nvSpPr>
        <p:spPr bwMode="auto">
          <a:xfrm>
            <a:off x="4114800" y="2362200"/>
            <a:ext cx="5257800" cy="26939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GB" sz="2400">
                <a:cs typeface="+mn-cs"/>
              </a:rPr>
              <a:t>ORs depend on genetic model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GB" sz="2400">
                <a:cs typeface="+mn-cs"/>
              </a:rPr>
              <a:t>R = r = 1	not risk allele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GB" sz="2400">
                <a:cs typeface="+mn-cs"/>
              </a:rPr>
              <a:t>R &gt; r = 1	recessive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GB" sz="2400">
                <a:cs typeface="+mn-cs"/>
              </a:rPr>
              <a:t>R = r &gt; 1 	dominant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GB" sz="2400">
                <a:cs typeface="+mn-cs"/>
              </a:rPr>
              <a:t>R = r</a:t>
            </a:r>
            <a:r>
              <a:rPr lang="en-GB" sz="2400" baseline="30000">
                <a:cs typeface="+mn-cs"/>
              </a:rPr>
              <a:t>2</a:t>
            </a:r>
            <a:r>
              <a:rPr lang="en-GB" sz="2400">
                <a:cs typeface="+mn-cs"/>
              </a:rPr>
              <a:t> &gt; 1	log additive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GB" sz="2400">
              <a:cs typeface="+mn-cs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GB" sz="2400">
                <a:cs typeface="+mn-cs"/>
              </a:rPr>
              <a:t>(Assuming positive association)</a:t>
            </a:r>
          </a:p>
        </p:txBody>
      </p:sp>
    </p:spTree>
    <p:extLst>
      <p:ext uri="{BB962C8B-B14F-4D97-AF65-F5344CB8AC3E}">
        <p14:creationId xmlns:p14="http://schemas.microsoft.com/office/powerpoint/2010/main" val="4240755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Text Box 1"/>
          <p:cNvSpPr txBox="1">
            <a:spLocks noChangeArrowheads="1"/>
          </p:cNvSpPr>
          <p:nvPr/>
        </p:nvSpPr>
        <p:spPr bwMode="auto">
          <a:xfrm>
            <a:off x="0" y="-9525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endParaRPr lang="en-US" sz="4000" dirty="0" smtClean="0"/>
          </a:p>
        </p:txBody>
      </p:sp>
      <p:sp>
        <p:nvSpPr>
          <p:cNvPr id="93186" name="Oval 2"/>
          <p:cNvSpPr>
            <a:spLocks noChangeArrowheads="1"/>
          </p:cNvSpPr>
          <p:nvPr/>
        </p:nvSpPr>
        <p:spPr bwMode="auto">
          <a:xfrm>
            <a:off x="5187950" y="3048000"/>
            <a:ext cx="838200" cy="838200"/>
          </a:xfrm>
          <a:prstGeom prst="ellipse">
            <a:avLst/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Microsoft YaHei" charset="0"/>
            </a:endParaRPr>
          </a:p>
        </p:txBody>
      </p:sp>
      <p:sp>
        <p:nvSpPr>
          <p:cNvPr id="93187" name="Oval 3"/>
          <p:cNvSpPr>
            <a:spLocks noChangeArrowheads="1"/>
          </p:cNvSpPr>
          <p:nvPr/>
        </p:nvSpPr>
        <p:spPr bwMode="auto">
          <a:xfrm>
            <a:off x="3105150" y="3048000"/>
            <a:ext cx="838200" cy="838200"/>
          </a:xfrm>
          <a:prstGeom prst="ellipse">
            <a:avLst/>
          </a:prstGeom>
          <a:solidFill>
            <a:srgbClr val="3333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Microsoft YaHei" charset="0"/>
            </a:endParaRPr>
          </a:p>
        </p:txBody>
      </p:sp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4667250" y="18478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Microsoft YaHei" charset="0"/>
            </a:endParaRPr>
          </a:p>
        </p:txBody>
      </p:sp>
      <p:sp>
        <p:nvSpPr>
          <p:cNvPr id="93189" name="Oval 5"/>
          <p:cNvSpPr>
            <a:spLocks noChangeArrowheads="1"/>
          </p:cNvSpPr>
          <p:nvPr/>
        </p:nvSpPr>
        <p:spPr bwMode="auto">
          <a:xfrm>
            <a:off x="3352800" y="990600"/>
            <a:ext cx="838200" cy="838200"/>
          </a:xfrm>
          <a:prstGeom prst="ellipse">
            <a:avLst/>
          </a:prstGeom>
          <a:solidFill>
            <a:srgbClr val="3333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Microsoft YaHei" charset="0"/>
            </a:endParaRPr>
          </a:p>
        </p:txBody>
      </p:sp>
      <p:sp>
        <p:nvSpPr>
          <p:cNvPr id="93190" name="Text Box 6"/>
          <p:cNvSpPr txBox="1">
            <a:spLocks noChangeArrowheads="1"/>
          </p:cNvSpPr>
          <p:nvPr/>
        </p:nvSpPr>
        <p:spPr bwMode="auto">
          <a:xfrm>
            <a:off x="3067050" y="18288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Microsoft YaHei" charset="0"/>
            </a:endParaRPr>
          </a:p>
        </p:txBody>
      </p:sp>
      <p:sp>
        <p:nvSpPr>
          <p:cNvPr id="93191" name="Line 7"/>
          <p:cNvSpPr>
            <a:spLocks noChangeShapeType="1"/>
          </p:cNvSpPr>
          <p:nvPr/>
        </p:nvSpPr>
        <p:spPr bwMode="auto">
          <a:xfrm>
            <a:off x="4191000" y="1409700"/>
            <a:ext cx="7620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Microsoft YaHei" charset="0"/>
            </a:endParaRPr>
          </a:p>
        </p:txBody>
      </p:sp>
      <p:sp>
        <p:nvSpPr>
          <p:cNvPr id="93192" name="Line 8"/>
          <p:cNvSpPr>
            <a:spLocks noChangeShapeType="1"/>
          </p:cNvSpPr>
          <p:nvPr/>
        </p:nvSpPr>
        <p:spPr bwMode="auto">
          <a:xfrm>
            <a:off x="3543300" y="2819400"/>
            <a:ext cx="2057400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Microsoft YaHei" charset="0"/>
            </a:endParaRPr>
          </a:p>
        </p:txBody>
      </p:sp>
      <p:sp>
        <p:nvSpPr>
          <p:cNvPr id="93193" name="Line 9"/>
          <p:cNvSpPr>
            <a:spLocks noChangeShapeType="1"/>
          </p:cNvSpPr>
          <p:nvPr/>
        </p:nvSpPr>
        <p:spPr bwMode="auto">
          <a:xfrm>
            <a:off x="4572000" y="1428750"/>
            <a:ext cx="1588" cy="1371600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Microsoft YaHei" charset="0"/>
            </a:endParaRPr>
          </a:p>
        </p:txBody>
      </p:sp>
      <p:sp>
        <p:nvSpPr>
          <p:cNvPr id="93194" name="Line 10"/>
          <p:cNvSpPr>
            <a:spLocks noChangeShapeType="1"/>
          </p:cNvSpPr>
          <p:nvPr/>
        </p:nvSpPr>
        <p:spPr bwMode="auto">
          <a:xfrm>
            <a:off x="3543300" y="2819400"/>
            <a:ext cx="1588" cy="228600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Microsoft YaHei" charset="0"/>
            </a:endParaRPr>
          </a:p>
        </p:txBody>
      </p:sp>
      <p:sp>
        <p:nvSpPr>
          <p:cNvPr id="93195" name="Line 11"/>
          <p:cNvSpPr>
            <a:spLocks noChangeShapeType="1"/>
          </p:cNvSpPr>
          <p:nvPr/>
        </p:nvSpPr>
        <p:spPr bwMode="auto">
          <a:xfrm>
            <a:off x="5581650" y="2819400"/>
            <a:ext cx="1588" cy="228600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Microsoft YaHei" charset="0"/>
            </a:endParaRPr>
          </a:p>
        </p:txBody>
      </p:sp>
      <p:sp>
        <p:nvSpPr>
          <p:cNvPr id="93196" name="Line 12"/>
          <p:cNvSpPr>
            <a:spLocks noChangeShapeType="1"/>
          </p:cNvSpPr>
          <p:nvPr/>
        </p:nvSpPr>
        <p:spPr bwMode="auto">
          <a:xfrm>
            <a:off x="2343150" y="3448050"/>
            <a:ext cx="7620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Microsoft YaHei" charset="0"/>
            </a:endParaRPr>
          </a:p>
        </p:txBody>
      </p:sp>
      <p:sp>
        <p:nvSpPr>
          <p:cNvPr id="93197" name="Line 13"/>
          <p:cNvSpPr>
            <a:spLocks noChangeShapeType="1"/>
          </p:cNvSpPr>
          <p:nvPr/>
        </p:nvSpPr>
        <p:spPr bwMode="auto">
          <a:xfrm>
            <a:off x="6019800" y="3429000"/>
            <a:ext cx="7620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Microsoft YaHei" charset="0"/>
            </a:endParaRPr>
          </a:p>
        </p:txBody>
      </p:sp>
      <p:sp>
        <p:nvSpPr>
          <p:cNvPr id="93198" name="Line 14"/>
          <p:cNvSpPr>
            <a:spLocks noChangeShapeType="1"/>
          </p:cNvSpPr>
          <p:nvPr/>
        </p:nvSpPr>
        <p:spPr bwMode="auto">
          <a:xfrm>
            <a:off x="2743200" y="3448050"/>
            <a:ext cx="1588" cy="1371600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Microsoft YaHei" charset="0"/>
            </a:endParaRPr>
          </a:p>
        </p:txBody>
      </p:sp>
      <p:sp>
        <p:nvSpPr>
          <p:cNvPr id="93199" name="Line 15"/>
          <p:cNvSpPr>
            <a:spLocks noChangeShapeType="1"/>
          </p:cNvSpPr>
          <p:nvPr/>
        </p:nvSpPr>
        <p:spPr bwMode="auto">
          <a:xfrm>
            <a:off x="6400800" y="3429000"/>
            <a:ext cx="1588" cy="1371600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Microsoft YaHei" charset="0"/>
            </a:endParaRPr>
          </a:p>
        </p:txBody>
      </p:sp>
      <p:sp>
        <p:nvSpPr>
          <p:cNvPr id="93200" name="Rectangle 16"/>
          <p:cNvSpPr>
            <a:spLocks noChangeArrowheads="1"/>
          </p:cNvSpPr>
          <p:nvPr/>
        </p:nvSpPr>
        <p:spPr bwMode="auto">
          <a:xfrm>
            <a:off x="4953000" y="990600"/>
            <a:ext cx="838200" cy="838200"/>
          </a:xfrm>
          <a:prstGeom prst="rect">
            <a:avLst/>
          </a:prstGeom>
          <a:solidFill>
            <a:srgbClr val="3333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Microsoft YaHei" charset="0"/>
            </a:endParaRPr>
          </a:p>
        </p:txBody>
      </p:sp>
      <p:sp>
        <p:nvSpPr>
          <p:cNvPr id="93201" name="Rectangle 17"/>
          <p:cNvSpPr>
            <a:spLocks noChangeArrowheads="1"/>
          </p:cNvSpPr>
          <p:nvPr/>
        </p:nvSpPr>
        <p:spPr bwMode="auto">
          <a:xfrm>
            <a:off x="2324100" y="4800600"/>
            <a:ext cx="838200" cy="838200"/>
          </a:xfrm>
          <a:prstGeom prst="rect">
            <a:avLst/>
          </a:prstGeom>
          <a:solidFill>
            <a:srgbClr val="3333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Microsoft YaHei" charset="0"/>
            </a:endParaRPr>
          </a:p>
        </p:txBody>
      </p:sp>
      <p:sp>
        <p:nvSpPr>
          <p:cNvPr id="93202" name="Rectangle 18"/>
          <p:cNvSpPr>
            <a:spLocks noChangeArrowheads="1"/>
          </p:cNvSpPr>
          <p:nvPr/>
        </p:nvSpPr>
        <p:spPr bwMode="auto">
          <a:xfrm>
            <a:off x="1485900" y="3028950"/>
            <a:ext cx="838200" cy="838200"/>
          </a:xfrm>
          <a:prstGeom prst="rect">
            <a:avLst/>
          </a:prstGeom>
          <a:solidFill>
            <a:srgbClr val="3333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Microsoft YaHei" charset="0"/>
            </a:endParaRPr>
          </a:p>
        </p:txBody>
      </p:sp>
      <p:sp>
        <p:nvSpPr>
          <p:cNvPr id="93203" name="Rectangle 19"/>
          <p:cNvSpPr>
            <a:spLocks noChangeArrowheads="1"/>
          </p:cNvSpPr>
          <p:nvPr/>
        </p:nvSpPr>
        <p:spPr bwMode="auto">
          <a:xfrm>
            <a:off x="6819900" y="3009900"/>
            <a:ext cx="838200" cy="838200"/>
          </a:xfrm>
          <a:prstGeom prst="rect">
            <a:avLst/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Microsoft YaHei" charset="0"/>
            </a:endParaRPr>
          </a:p>
        </p:txBody>
      </p:sp>
      <p:sp>
        <p:nvSpPr>
          <p:cNvPr id="93204" name="Rectangle 20"/>
          <p:cNvSpPr>
            <a:spLocks noChangeArrowheads="1"/>
          </p:cNvSpPr>
          <p:nvPr/>
        </p:nvSpPr>
        <p:spPr bwMode="auto">
          <a:xfrm>
            <a:off x="5981700" y="4800600"/>
            <a:ext cx="838200" cy="838200"/>
          </a:xfrm>
          <a:prstGeom prst="rect">
            <a:avLst/>
          </a:prstGeom>
          <a:solidFill>
            <a:srgbClr val="FF0000"/>
          </a:solidFill>
          <a:ln w="9360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Microsoft YaHei" charset="0"/>
            </a:endParaRPr>
          </a:p>
        </p:txBody>
      </p:sp>
      <p:sp>
        <p:nvSpPr>
          <p:cNvPr id="93205" name="Line 21"/>
          <p:cNvSpPr>
            <a:spLocks noChangeShapeType="1"/>
          </p:cNvSpPr>
          <p:nvPr/>
        </p:nvSpPr>
        <p:spPr bwMode="auto">
          <a:xfrm flipV="1">
            <a:off x="3341688" y="936625"/>
            <a:ext cx="850900" cy="995363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Microsoft YaHei" charset="0"/>
            </a:endParaRPr>
          </a:p>
        </p:txBody>
      </p:sp>
      <p:sp>
        <p:nvSpPr>
          <p:cNvPr id="93206" name="Line 22"/>
          <p:cNvSpPr>
            <a:spLocks noChangeShapeType="1"/>
          </p:cNvSpPr>
          <p:nvPr/>
        </p:nvSpPr>
        <p:spPr bwMode="auto">
          <a:xfrm flipV="1">
            <a:off x="4953000" y="923925"/>
            <a:ext cx="850900" cy="995363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Microsoft YaHei" charset="0"/>
            </a:endParaRPr>
          </a:p>
        </p:txBody>
      </p:sp>
      <p:sp>
        <p:nvSpPr>
          <p:cNvPr id="93207" name="Line 23"/>
          <p:cNvSpPr>
            <a:spLocks noChangeShapeType="1"/>
          </p:cNvSpPr>
          <p:nvPr/>
        </p:nvSpPr>
        <p:spPr bwMode="auto">
          <a:xfrm flipV="1">
            <a:off x="5194300" y="2957513"/>
            <a:ext cx="850900" cy="995362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Microsoft YaHei" charset="0"/>
            </a:endParaRPr>
          </a:p>
        </p:txBody>
      </p:sp>
      <p:sp>
        <p:nvSpPr>
          <p:cNvPr id="93208" name="Line 24"/>
          <p:cNvSpPr>
            <a:spLocks noChangeShapeType="1"/>
          </p:cNvSpPr>
          <p:nvPr/>
        </p:nvSpPr>
        <p:spPr bwMode="auto">
          <a:xfrm flipV="1">
            <a:off x="6794500" y="2955925"/>
            <a:ext cx="850900" cy="995363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Microsoft YaHe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25375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Text Box 1"/>
          <p:cNvSpPr txBox="1">
            <a:spLocks noChangeArrowheads="1"/>
          </p:cNvSpPr>
          <p:nvPr/>
        </p:nvSpPr>
        <p:spPr bwMode="auto">
          <a:xfrm>
            <a:off x="457200" y="-1524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en-US" sz="3600" dirty="0" smtClean="0"/>
              <a:t>Harry Potter’s Pedigree</a:t>
            </a:r>
          </a:p>
        </p:txBody>
      </p:sp>
      <p:sp>
        <p:nvSpPr>
          <p:cNvPr id="94210" name="Text Box 2"/>
          <p:cNvSpPr txBox="1">
            <a:spLocks noChangeArrowheads="1"/>
          </p:cNvSpPr>
          <p:nvPr/>
        </p:nvSpPr>
        <p:spPr bwMode="auto">
          <a:xfrm>
            <a:off x="5699125" y="5638800"/>
            <a:ext cx="14097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smtClean="0"/>
              <a:t>Harry Potter</a:t>
            </a:r>
          </a:p>
        </p:txBody>
      </p:sp>
      <p:sp>
        <p:nvSpPr>
          <p:cNvPr id="94211" name="Oval 3"/>
          <p:cNvSpPr>
            <a:spLocks noChangeArrowheads="1"/>
          </p:cNvSpPr>
          <p:nvPr/>
        </p:nvSpPr>
        <p:spPr bwMode="auto">
          <a:xfrm>
            <a:off x="5187950" y="3048000"/>
            <a:ext cx="838200" cy="838200"/>
          </a:xfrm>
          <a:prstGeom prst="ellipse">
            <a:avLst/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Microsoft YaHei" charset="0"/>
            </a:endParaRPr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4983163" y="3886200"/>
            <a:ext cx="121761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smtClean="0"/>
              <a:t>Lily Evans</a:t>
            </a:r>
          </a:p>
        </p:txBody>
      </p:sp>
      <p:sp>
        <p:nvSpPr>
          <p:cNvPr id="94213" name="Text Box 5"/>
          <p:cNvSpPr txBox="1">
            <a:spLocks noChangeArrowheads="1"/>
          </p:cNvSpPr>
          <p:nvPr/>
        </p:nvSpPr>
        <p:spPr bwMode="auto">
          <a:xfrm>
            <a:off x="6434138" y="3886200"/>
            <a:ext cx="15271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smtClean="0"/>
              <a:t>James Potter</a:t>
            </a:r>
          </a:p>
        </p:txBody>
      </p:sp>
      <p:sp>
        <p:nvSpPr>
          <p:cNvPr id="94214" name="Oval 6"/>
          <p:cNvSpPr>
            <a:spLocks noChangeArrowheads="1"/>
          </p:cNvSpPr>
          <p:nvPr/>
        </p:nvSpPr>
        <p:spPr bwMode="auto">
          <a:xfrm>
            <a:off x="3105150" y="3048000"/>
            <a:ext cx="838200" cy="838200"/>
          </a:xfrm>
          <a:prstGeom prst="ellipse">
            <a:avLst/>
          </a:prstGeom>
          <a:solidFill>
            <a:srgbClr val="3333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Microsoft YaHei" charset="0"/>
            </a:endParaRPr>
          </a:p>
        </p:txBody>
      </p:sp>
      <p:sp>
        <p:nvSpPr>
          <p:cNvPr id="94215" name="Text Box 7"/>
          <p:cNvSpPr txBox="1">
            <a:spLocks noChangeArrowheads="1"/>
          </p:cNvSpPr>
          <p:nvPr/>
        </p:nvSpPr>
        <p:spPr bwMode="auto">
          <a:xfrm>
            <a:off x="2779713" y="3900488"/>
            <a:ext cx="178752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smtClean="0"/>
              <a:t>Petunia Dursley</a:t>
            </a:r>
          </a:p>
        </p:txBody>
      </p:sp>
      <p:sp>
        <p:nvSpPr>
          <p:cNvPr id="94216" name="Text Box 8"/>
          <p:cNvSpPr txBox="1">
            <a:spLocks noChangeArrowheads="1"/>
          </p:cNvSpPr>
          <p:nvPr/>
        </p:nvSpPr>
        <p:spPr bwMode="auto">
          <a:xfrm>
            <a:off x="4667250" y="18478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Microsoft YaHei" charset="0"/>
            </a:endParaRPr>
          </a:p>
        </p:txBody>
      </p:sp>
      <p:sp>
        <p:nvSpPr>
          <p:cNvPr id="94217" name="Oval 9"/>
          <p:cNvSpPr>
            <a:spLocks noChangeArrowheads="1"/>
          </p:cNvSpPr>
          <p:nvPr/>
        </p:nvSpPr>
        <p:spPr bwMode="auto">
          <a:xfrm>
            <a:off x="3352800" y="990600"/>
            <a:ext cx="838200" cy="838200"/>
          </a:xfrm>
          <a:prstGeom prst="ellipse">
            <a:avLst/>
          </a:prstGeom>
          <a:solidFill>
            <a:srgbClr val="3333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Microsoft YaHei" charset="0"/>
            </a:endParaRPr>
          </a:p>
        </p:txBody>
      </p:sp>
      <p:sp>
        <p:nvSpPr>
          <p:cNvPr id="94218" name="Text Box 10"/>
          <p:cNvSpPr txBox="1">
            <a:spLocks noChangeArrowheads="1"/>
          </p:cNvSpPr>
          <p:nvPr/>
        </p:nvSpPr>
        <p:spPr bwMode="auto">
          <a:xfrm>
            <a:off x="3067050" y="18288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Microsoft YaHei" charset="0"/>
            </a:endParaRPr>
          </a:p>
        </p:txBody>
      </p:sp>
      <p:sp>
        <p:nvSpPr>
          <p:cNvPr id="94219" name="Text Box 11"/>
          <p:cNvSpPr txBox="1">
            <a:spLocks noChangeArrowheads="1"/>
          </p:cNvSpPr>
          <p:nvPr/>
        </p:nvSpPr>
        <p:spPr bwMode="auto">
          <a:xfrm>
            <a:off x="995363" y="3886200"/>
            <a:ext cx="174942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smtClean="0"/>
              <a:t>Vernon Dursley</a:t>
            </a:r>
          </a:p>
        </p:txBody>
      </p:sp>
      <p:sp>
        <p:nvSpPr>
          <p:cNvPr id="94220" name="Text Box 12"/>
          <p:cNvSpPr txBox="1">
            <a:spLocks noChangeArrowheads="1"/>
          </p:cNvSpPr>
          <p:nvPr/>
        </p:nvSpPr>
        <p:spPr bwMode="auto">
          <a:xfrm>
            <a:off x="1854200" y="5657850"/>
            <a:ext cx="17208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smtClean="0"/>
              <a:t>Dudley Dursley</a:t>
            </a:r>
          </a:p>
        </p:txBody>
      </p:sp>
      <p:sp>
        <p:nvSpPr>
          <p:cNvPr id="94221" name="Line 13"/>
          <p:cNvSpPr>
            <a:spLocks noChangeShapeType="1"/>
          </p:cNvSpPr>
          <p:nvPr/>
        </p:nvSpPr>
        <p:spPr bwMode="auto">
          <a:xfrm>
            <a:off x="4191000" y="1409700"/>
            <a:ext cx="7620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Microsoft YaHei" charset="0"/>
            </a:endParaRPr>
          </a:p>
        </p:txBody>
      </p:sp>
      <p:sp>
        <p:nvSpPr>
          <p:cNvPr id="94222" name="Line 14"/>
          <p:cNvSpPr>
            <a:spLocks noChangeShapeType="1"/>
          </p:cNvSpPr>
          <p:nvPr/>
        </p:nvSpPr>
        <p:spPr bwMode="auto">
          <a:xfrm>
            <a:off x="3543300" y="2819400"/>
            <a:ext cx="2057400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Microsoft YaHei" charset="0"/>
            </a:endParaRPr>
          </a:p>
        </p:txBody>
      </p:sp>
      <p:sp>
        <p:nvSpPr>
          <p:cNvPr id="94223" name="Line 15"/>
          <p:cNvSpPr>
            <a:spLocks noChangeShapeType="1"/>
          </p:cNvSpPr>
          <p:nvPr/>
        </p:nvSpPr>
        <p:spPr bwMode="auto">
          <a:xfrm>
            <a:off x="4572000" y="1428750"/>
            <a:ext cx="1588" cy="1371600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Microsoft YaHei" charset="0"/>
            </a:endParaRPr>
          </a:p>
        </p:txBody>
      </p:sp>
      <p:sp>
        <p:nvSpPr>
          <p:cNvPr id="94224" name="Line 16"/>
          <p:cNvSpPr>
            <a:spLocks noChangeShapeType="1"/>
          </p:cNvSpPr>
          <p:nvPr/>
        </p:nvSpPr>
        <p:spPr bwMode="auto">
          <a:xfrm>
            <a:off x="3543300" y="2819400"/>
            <a:ext cx="1588" cy="228600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Microsoft YaHei" charset="0"/>
            </a:endParaRPr>
          </a:p>
        </p:txBody>
      </p:sp>
      <p:sp>
        <p:nvSpPr>
          <p:cNvPr id="94225" name="Line 17"/>
          <p:cNvSpPr>
            <a:spLocks noChangeShapeType="1"/>
          </p:cNvSpPr>
          <p:nvPr/>
        </p:nvSpPr>
        <p:spPr bwMode="auto">
          <a:xfrm>
            <a:off x="5581650" y="2819400"/>
            <a:ext cx="1588" cy="228600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Microsoft YaHei" charset="0"/>
            </a:endParaRPr>
          </a:p>
        </p:txBody>
      </p:sp>
      <p:sp>
        <p:nvSpPr>
          <p:cNvPr id="94226" name="Line 18"/>
          <p:cNvSpPr>
            <a:spLocks noChangeShapeType="1"/>
          </p:cNvSpPr>
          <p:nvPr/>
        </p:nvSpPr>
        <p:spPr bwMode="auto">
          <a:xfrm>
            <a:off x="2343150" y="3448050"/>
            <a:ext cx="7620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Microsoft YaHei" charset="0"/>
            </a:endParaRPr>
          </a:p>
        </p:txBody>
      </p:sp>
      <p:sp>
        <p:nvSpPr>
          <p:cNvPr id="94227" name="Line 19"/>
          <p:cNvSpPr>
            <a:spLocks noChangeShapeType="1"/>
          </p:cNvSpPr>
          <p:nvPr/>
        </p:nvSpPr>
        <p:spPr bwMode="auto">
          <a:xfrm>
            <a:off x="6019800" y="3429000"/>
            <a:ext cx="7620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Microsoft YaHei" charset="0"/>
            </a:endParaRPr>
          </a:p>
        </p:txBody>
      </p:sp>
      <p:sp>
        <p:nvSpPr>
          <p:cNvPr id="94228" name="Line 20"/>
          <p:cNvSpPr>
            <a:spLocks noChangeShapeType="1"/>
          </p:cNvSpPr>
          <p:nvPr/>
        </p:nvSpPr>
        <p:spPr bwMode="auto">
          <a:xfrm>
            <a:off x="2743200" y="3448050"/>
            <a:ext cx="1588" cy="1371600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Microsoft YaHei" charset="0"/>
            </a:endParaRPr>
          </a:p>
        </p:txBody>
      </p:sp>
      <p:sp>
        <p:nvSpPr>
          <p:cNvPr id="94229" name="Line 21"/>
          <p:cNvSpPr>
            <a:spLocks noChangeShapeType="1"/>
          </p:cNvSpPr>
          <p:nvPr/>
        </p:nvSpPr>
        <p:spPr bwMode="auto">
          <a:xfrm>
            <a:off x="6400800" y="3429000"/>
            <a:ext cx="1588" cy="1371600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Microsoft YaHei" charset="0"/>
            </a:endParaRPr>
          </a:p>
        </p:txBody>
      </p:sp>
      <p:sp>
        <p:nvSpPr>
          <p:cNvPr id="94230" name="Rectangle 22"/>
          <p:cNvSpPr>
            <a:spLocks noChangeArrowheads="1"/>
          </p:cNvSpPr>
          <p:nvPr/>
        </p:nvSpPr>
        <p:spPr bwMode="auto">
          <a:xfrm>
            <a:off x="4953000" y="990600"/>
            <a:ext cx="838200" cy="838200"/>
          </a:xfrm>
          <a:prstGeom prst="rect">
            <a:avLst/>
          </a:prstGeom>
          <a:solidFill>
            <a:srgbClr val="3333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Microsoft YaHei" charset="0"/>
            </a:endParaRPr>
          </a:p>
        </p:txBody>
      </p:sp>
      <p:sp>
        <p:nvSpPr>
          <p:cNvPr id="94231" name="Rectangle 23"/>
          <p:cNvSpPr>
            <a:spLocks noChangeArrowheads="1"/>
          </p:cNvSpPr>
          <p:nvPr/>
        </p:nvSpPr>
        <p:spPr bwMode="auto">
          <a:xfrm>
            <a:off x="2324100" y="4800600"/>
            <a:ext cx="838200" cy="838200"/>
          </a:xfrm>
          <a:prstGeom prst="rect">
            <a:avLst/>
          </a:prstGeom>
          <a:solidFill>
            <a:srgbClr val="3333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Microsoft YaHei" charset="0"/>
            </a:endParaRPr>
          </a:p>
        </p:txBody>
      </p:sp>
      <p:sp>
        <p:nvSpPr>
          <p:cNvPr id="94232" name="Rectangle 24"/>
          <p:cNvSpPr>
            <a:spLocks noChangeArrowheads="1"/>
          </p:cNvSpPr>
          <p:nvPr/>
        </p:nvSpPr>
        <p:spPr bwMode="auto">
          <a:xfrm>
            <a:off x="1485900" y="3028950"/>
            <a:ext cx="838200" cy="838200"/>
          </a:xfrm>
          <a:prstGeom prst="rect">
            <a:avLst/>
          </a:prstGeom>
          <a:solidFill>
            <a:srgbClr val="3333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Microsoft YaHei" charset="0"/>
            </a:endParaRPr>
          </a:p>
        </p:txBody>
      </p:sp>
      <p:sp>
        <p:nvSpPr>
          <p:cNvPr id="94233" name="Rectangle 25"/>
          <p:cNvSpPr>
            <a:spLocks noChangeArrowheads="1"/>
          </p:cNvSpPr>
          <p:nvPr/>
        </p:nvSpPr>
        <p:spPr bwMode="auto">
          <a:xfrm>
            <a:off x="6819900" y="3009900"/>
            <a:ext cx="838200" cy="838200"/>
          </a:xfrm>
          <a:prstGeom prst="rect">
            <a:avLst/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Microsoft YaHei" charset="0"/>
            </a:endParaRPr>
          </a:p>
        </p:txBody>
      </p:sp>
      <p:sp>
        <p:nvSpPr>
          <p:cNvPr id="94234" name="Rectangle 26"/>
          <p:cNvSpPr>
            <a:spLocks noChangeArrowheads="1"/>
          </p:cNvSpPr>
          <p:nvPr/>
        </p:nvSpPr>
        <p:spPr bwMode="auto">
          <a:xfrm>
            <a:off x="5981700" y="4800600"/>
            <a:ext cx="838200" cy="838200"/>
          </a:xfrm>
          <a:prstGeom prst="rect">
            <a:avLst/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Microsoft YaHei" charset="0"/>
            </a:endParaRPr>
          </a:p>
        </p:txBody>
      </p:sp>
      <p:sp>
        <p:nvSpPr>
          <p:cNvPr id="94235" name="Oval 27"/>
          <p:cNvSpPr>
            <a:spLocks noChangeArrowheads="1"/>
          </p:cNvSpPr>
          <p:nvPr/>
        </p:nvSpPr>
        <p:spPr bwMode="auto">
          <a:xfrm>
            <a:off x="7162800" y="838200"/>
            <a:ext cx="838200" cy="838200"/>
          </a:xfrm>
          <a:prstGeom prst="ellipse">
            <a:avLst/>
          </a:prstGeom>
          <a:solidFill>
            <a:srgbClr val="3333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Microsoft YaHei" charset="0"/>
            </a:endParaRPr>
          </a:p>
        </p:txBody>
      </p:sp>
      <p:sp>
        <p:nvSpPr>
          <p:cNvPr id="94236" name="Text Box 28"/>
          <p:cNvSpPr txBox="1">
            <a:spLocks noChangeArrowheads="1"/>
          </p:cNvSpPr>
          <p:nvPr/>
        </p:nvSpPr>
        <p:spPr bwMode="auto">
          <a:xfrm>
            <a:off x="8077200" y="1090613"/>
            <a:ext cx="9271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smtClean="0"/>
              <a:t>Muggle</a:t>
            </a:r>
          </a:p>
        </p:txBody>
      </p:sp>
      <p:sp>
        <p:nvSpPr>
          <p:cNvPr id="94237" name="Rectangle 29"/>
          <p:cNvSpPr>
            <a:spLocks noChangeArrowheads="1"/>
          </p:cNvSpPr>
          <p:nvPr/>
        </p:nvSpPr>
        <p:spPr bwMode="auto">
          <a:xfrm>
            <a:off x="7202488" y="1752600"/>
            <a:ext cx="838200" cy="838200"/>
          </a:xfrm>
          <a:prstGeom prst="rect">
            <a:avLst/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Microsoft YaHei" charset="0"/>
            </a:endParaRPr>
          </a:p>
        </p:txBody>
      </p:sp>
      <p:sp>
        <p:nvSpPr>
          <p:cNvPr id="94238" name="Text Box 30"/>
          <p:cNvSpPr txBox="1">
            <a:spLocks noChangeArrowheads="1"/>
          </p:cNvSpPr>
          <p:nvPr/>
        </p:nvSpPr>
        <p:spPr bwMode="auto">
          <a:xfrm>
            <a:off x="8131175" y="1797050"/>
            <a:ext cx="1082675" cy="64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smtClean="0"/>
              <a:t>Wizard / </a:t>
            </a:r>
          </a:p>
          <a:p>
            <a:pPr>
              <a:buClrTx/>
              <a:buFontTx/>
              <a:buNone/>
              <a:defRPr/>
            </a:pPr>
            <a:r>
              <a:rPr lang="en-US" smtClean="0"/>
              <a:t>Witch</a:t>
            </a:r>
          </a:p>
        </p:txBody>
      </p:sp>
    </p:spTree>
    <p:extLst>
      <p:ext uri="{BB962C8B-B14F-4D97-AF65-F5344CB8AC3E}">
        <p14:creationId xmlns:p14="http://schemas.microsoft.com/office/powerpoint/2010/main" val="178993738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Text Box 1"/>
          <p:cNvSpPr txBox="1">
            <a:spLocks noChangeArrowheads="1"/>
          </p:cNvSpPr>
          <p:nvPr/>
        </p:nvSpPr>
        <p:spPr bwMode="auto">
          <a:xfrm>
            <a:off x="457200" y="-1524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en-US" sz="3600" dirty="0" smtClean="0"/>
              <a:t>Harry Potter’s Pedigree</a:t>
            </a:r>
          </a:p>
        </p:txBody>
      </p:sp>
      <p:sp>
        <p:nvSpPr>
          <p:cNvPr id="98306" name="Text Box 2"/>
          <p:cNvSpPr txBox="1">
            <a:spLocks noChangeArrowheads="1"/>
          </p:cNvSpPr>
          <p:nvPr/>
        </p:nvSpPr>
        <p:spPr bwMode="auto">
          <a:xfrm>
            <a:off x="5699125" y="5638800"/>
            <a:ext cx="14097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smtClean="0"/>
              <a:t>Harry Potter</a:t>
            </a:r>
          </a:p>
        </p:txBody>
      </p:sp>
      <p:sp>
        <p:nvSpPr>
          <p:cNvPr id="98307" name="Line 3"/>
          <p:cNvSpPr>
            <a:spLocks noChangeShapeType="1"/>
          </p:cNvSpPr>
          <p:nvPr/>
        </p:nvSpPr>
        <p:spPr bwMode="auto">
          <a:xfrm>
            <a:off x="6286500" y="6000750"/>
            <a:ext cx="1588" cy="457200"/>
          </a:xfrm>
          <a:prstGeom prst="line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Microsoft YaHei" charset="0"/>
            </a:endParaRPr>
          </a:p>
        </p:txBody>
      </p:sp>
      <p:sp>
        <p:nvSpPr>
          <p:cNvPr id="98308" name="Line 4"/>
          <p:cNvSpPr>
            <a:spLocks noChangeShapeType="1"/>
          </p:cNvSpPr>
          <p:nvPr/>
        </p:nvSpPr>
        <p:spPr bwMode="auto">
          <a:xfrm>
            <a:off x="6515100" y="6000750"/>
            <a:ext cx="1588" cy="457200"/>
          </a:xfrm>
          <a:prstGeom prst="line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Microsoft YaHei" charset="0"/>
            </a:endParaRPr>
          </a:p>
        </p:txBody>
      </p:sp>
      <p:sp>
        <p:nvSpPr>
          <p:cNvPr id="98309" name="Oval 5"/>
          <p:cNvSpPr>
            <a:spLocks noChangeArrowheads="1"/>
          </p:cNvSpPr>
          <p:nvPr/>
        </p:nvSpPr>
        <p:spPr bwMode="auto">
          <a:xfrm>
            <a:off x="5187950" y="3048000"/>
            <a:ext cx="838200" cy="838200"/>
          </a:xfrm>
          <a:prstGeom prst="ellipse">
            <a:avLst/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Microsoft YaHei" charset="0"/>
            </a:endParaRPr>
          </a:p>
        </p:txBody>
      </p:sp>
      <p:sp>
        <p:nvSpPr>
          <p:cNvPr id="98310" name="Text Box 6"/>
          <p:cNvSpPr txBox="1">
            <a:spLocks noChangeArrowheads="1"/>
          </p:cNvSpPr>
          <p:nvPr/>
        </p:nvSpPr>
        <p:spPr bwMode="auto">
          <a:xfrm>
            <a:off x="4983163" y="3886200"/>
            <a:ext cx="121761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smtClean="0"/>
              <a:t>Lily Evans</a:t>
            </a:r>
          </a:p>
        </p:txBody>
      </p:sp>
      <p:sp>
        <p:nvSpPr>
          <p:cNvPr id="98311" name="Line 7"/>
          <p:cNvSpPr>
            <a:spLocks noChangeShapeType="1"/>
          </p:cNvSpPr>
          <p:nvPr/>
        </p:nvSpPr>
        <p:spPr bwMode="auto">
          <a:xfrm>
            <a:off x="5492750" y="4248150"/>
            <a:ext cx="1588" cy="457200"/>
          </a:xfrm>
          <a:prstGeom prst="line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Microsoft YaHei" charset="0"/>
            </a:endParaRPr>
          </a:p>
        </p:txBody>
      </p:sp>
      <p:sp>
        <p:nvSpPr>
          <p:cNvPr id="98312" name="Line 8"/>
          <p:cNvSpPr>
            <a:spLocks noChangeShapeType="1"/>
          </p:cNvSpPr>
          <p:nvPr/>
        </p:nvSpPr>
        <p:spPr bwMode="auto">
          <a:xfrm>
            <a:off x="5721350" y="4248150"/>
            <a:ext cx="1588" cy="457200"/>
          </a:xfrm>
          <a:prstGeom prst="line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Microsoft YaHei" charset="0"/>
            </a:endParaRPr>
          </a:p>
        </p:txBody>
      </p:sp>
      <p:sp>
        <p:nvSpPr>
          <p:cNvPr id="98313" name="Text Box 9"/>
          <p:cNvSpPr txBox="1">
            <a:spLocks noChangeArrowheads="1"/>
          </p:cNvSpPr>
          <p:nvPr/>
        </p:nvSpPr>
        <p:spPr bwMode="auto">
          <a:xfrm>
            <a:off x="6434138" y="3886200"/>
            <a:ext cx="15271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smtClean="0"/>
              <a:t>James Potter</a:t>
            </a:r>
          </a:p>
        </p:txBody>
      </p:sp>
      <p:sp>
        <p:nvSpPr>
          <p:cNvPr id="98314" name="Line 10"/>
          <p:cNvSpPr>
            <a:spLocks noChangeShapeType="1"/>
          </p:cNvSpPr>
          <p:nvPr/>
        </p:nvSpPr>
        <p:spPr bwMode="auto">
          <a:xfrm>
            <a:off x="7080250" y="4248150"/>
            <a:ext cx="1588" cy="457200"/>
          </a:xfrm>
          <a:prstGeom prst="line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Microsoft YaHei" charset="0"/>
            </a:endParaRPr>
          </a:p>
        </p:txBody>
      </p:sp>
      <p:sp>
        <p:nvSpPr>
          <p:cNvPr id="98315" name="Line 11"/>
          <p:cNvSpPr>
            <a:spLocks noChangeShapeType="1"/>
          </p:cNvSpPr>
          <p:nvPr/>
        </p:nvSpPr>
        <p:spPr bwMode="auto">
          <a:xfrm>
            <a:off x="7308850" y="4248150"/>
            <a:ext cx="1588" cy="457200"/>
          </a:xfrm>
          <a:prstGeom prst="line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Microsoft YaHei" charset="0"/>
            </a:endParaRPr>
          </a:p>
        </p:txBody>
      </p:sp>
      <p:sp>
        <p:nvSpPr>
          <p:cNvPr id="98316" name="Oval 12"/>
          <p:cNvSpPr>
            <a:spLocks noChangeArrowheads="1"/>
          </p:cNvSpPr>
          <p:nvPr/>
        </p:nvSpPr>
        <p:spPr bwMode="auto">
          <a:xfrm>
            <a:off x="3105150" y="3048000"/>
            <a:ext cx="838200" cy="838200"/>
          </a:xfrm>
          <a:prstGeom prst="ellipse">
            <a:avLst/>
          </a:prstGeom>
          <a:solidFill>
            <a:srgbClr val="3333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Microsoft YaHei" charset="0"/>
            </a:endParaRPr>
          </a:p>
        </p:txBody>
      </p:sp>
      <p:sp>
        <p:nvSpPr>
          <p:cNvPr id="98317" name="Text Box 13"/>
          <p:cNvSpPr txBox="1">
            <a:spLocks noChangeArrowheads="1"/>
          </p:cNvSpPr>
          <p:nvPr/>
        </p:nvSpPr>
        <p:spPr bwMode="auto">
          <a:xfrm>
            <a:off x="2779713" y="3900488"/>
            <a:ext cx="178752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smtClean="0"/>
              <a:t>Petunia Dursley</a:t>
            </a:r>
          </a:p>
        </p:txBody>
      </p:sp>
      <p:sp>
        <p:nvSpPr>
          <p:cNvPr id="98318" name="Line 14"/>
          <p:cNvSpPr>
            <a:spLocks noChangeShapeType="1"/>
          </p:cNvSpPr>
          <p:nvPr/>
        </p:nvSpPr>
        <p:spPr bwMode="auto">
          <a:xfrm>
            <a:off x="3409950" y="4248150"/>
            <a:ext cx="1588" cy="457200"/>
          </a:xfrm>
          <a:prstGeom prst="line">
            <a:avLst/>
          </a:prstGeom>
          <a:noFill/>
          <a:ln w="38160">
            <a:solidFill>
              <a:srgbClr val="3333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Microsoft YaHei" charset="0"/>
            </a:endParaRPr>
          </a:p>
        </p:txBody>
      </p:sp>
      <p:sp>
        <p:nvSpPr>
          <p:cNvPr id="98319" name="Line 15"/>
          <p:cNvSpPr>
            <a:spLocks noChangeShapeType="1"/>
          </p:cNvSpPr>
          <p:nvPr/>
        </p:nvSpPr>
        <p:spPr bwMode="auto">
          <a:xfrm>
            <a:off x="3962400" y="4248150"/>
            <a:ext cx="1588" cy="457200"/>
          </a:xfrm>
          <a:prstGeom prst="line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Microsoft YaHei" charset="0"/>
            </a:endParaRPr>
          </a:p>
        </p:txBody>
      </p:sp>
      <p:sp>
        <p:nvSpPr>
          <p:cNvPr id="98320" name="Text Box 16"/>
          <p:cNvSpPr txBox="1">
            <a:spLocks noChangeArrowheads="1"/>
          </p:cNvSpPr>
          <p:nvPr/>
        </p:nvSpPr>
        <p:spPr bwMode="auto">
          <a:xfrm>
            <a:off x="4667250" y="18478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Microsoft YaHei" charset="0"/>
            </a:endParaRPr>
          </a:p>
        </p:txBody>
      </p:sp>
      <p:sp>
        <p:nvSpPr>
          <p:cNvPr id="98321" name="Line 17"/>
          <p:cNvSpPr>
            <a:spLocks noChangeShapeType="1"/>
          </p:cNvSpPr>
          <p:nvPr/>
        </p:nvSpPr>
        <p:spPr bwMode="auto">
          <a:xfrm>
            <a:off x="5257800" y="1981200"/>
            <a:ext cx="1588" cy="457200"/>
          </a:xfrm>
          <a:prstGeom prst="line">
            <a:avLst/>
          </a:prstGeom>
          <a:noFill/>
          <a:ln w="38160">
            <a:solidFill>
              <a:srgbClr val="3333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Microsoft YaHei" charset="0"/>
            </a:endParaRPr>
          </a:p>
        </p:txBody>
      </p:sp>
      <p:sp>
        <p:nvSpPr>
          <p:cNvPr id="98322" name="Line 18"/>
          <p:cNvSpPr>
            <a:spLocks noChangeShapeType="1"/>
          </p:cNvSpPr>
          <p:nvPr/>
        </p:nvSpPr>
        <p:spPr bwMode="auto">
          <a:xfrm>
            <a:off x="5486400" y="1981200"/>
            <a:ext cx="1588" cy="457200"/>
          </a:xfrm>
          <a:prstGeom prst="line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Microsoft YaHei" charset="0"/>
            </a:endParaRPr>
          </a:p>
        </p:txBody>
      </p:sp>
      <p:sp>
        <p:nvSpPr>
          <p:cNvPr id="98323" name="Oval 19"/>
          <p:cNvSpPr>
            <a:spLocks noChangeArrowheads="1"/>
          </p:cNvSpPr>
          <p:nvPr/>
        </p:nvSpPr>
        <p:spPr bwMode="auto">
          <a:xfrm>
            <a:off x="3352800" y="990600"/>
            <a:ext cx="838200" cy="838200"/>
          </a:xfrm>
          <a:prstGeom prst="ellipse">
            <a:avLst/>
          </a:prstGeom>
          <a:solidFill>
            <a:srgbClr val="3333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Microsoft YaHei" charset="0"/>
            </a:endParaRPr>
          </a:p>
        </p:txBody>
      </p:sp>
      <p:sp>
        <p:nvSpPr>
          <p:cNvPr id="98324" name="Text Box 20"/>
          <p:cNvSpPr txBox="1">
            <a:spLocks noChangeArrowheads="1"/>
          </p:cNvSpPr>
          <p:nvPr/>
        </p:nvSpPr>
        <p:spPr bwMode="auto">
          <a:xfrm>
            <a:off x="3067050" y="18288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Microsoft YaHei" charset="0"/>
            </a:endParaRPr>
          </a:p>
        </p:txBody>
      </p:sp>
      <p:sp>
        <p:nvSpPr>
          <p:cNvPr id="98325" name="Line 21"/>
          <p:cNvSpPr>
            <a:spLocks noChangeShapeType="1"/>
          </p:cNvSpPr>
          <p:nvPr/>
        </p:nvSpPr>
        <p:spPr bwMode="auto">
          <a:xfrm>
            <a:off x="3657600" y="1981200"/>
            <a:ext cx="1588" cy="457200"/>
          </a:xfrm>
          <a:prstGeom prst="line">
            <a:avLst/>
          </a:prstGeom>
          <a:noFill/>
          <a:ln w="38160">
            <a:solidFill>
              <a:srgbClr val="3333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Microsoft YaHei" charset="0"/>
            </a:endParaRPr>
          </a:p>
        </p:txBody>
      </p:sp>
      <p:sp>
        <p:nvSpPr>
          <p:cNvPr id="98326" name="Line 22"/>
          <p:cNvSpPr>
            <a:spLocks noChangeShapeType="1"/>
          </p:cNvSpPr>
          <p:nvPr/>
        </p:nvSpPr>
        <p:spPr bwMode="auto">
          <a:xfrm>
            <a:off x="3886200" y="1981200"/>
            <a:ext cx="1588" cy="457200"/>
          </a:xfrm>
          <a:prstGeom prst="line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Microsoft YaHei" charset="0"/>
            </a:endParaRPr>
          </a:p>
        </p:txBody>
      </p:sp>
      <p:sp>
        <p:nvSpPr>
          <p:cNvPr id="98327" name="Text Box 23"/>
          <p:cNvSpPr txBox="1">
            <a:spLocks noChangeArrowheads="1"/>
          </p:cNvSpPr>
          <p:nvPr/>
        </p:nvSpPr>
        <p:spPr bwMode="auto">
          <a:xfrm>
            <a:off x="995363" y="3886200"/>
            <a:ext cx="174942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smtClean="0"/>
              <a:t>Vernon Dursley</a:t>
            </a:r>
          </a:p>
        </p:txBody>
      </p:sp>
      <p:sp>
        <p:nvSpPr>
          <p:cNvPr id="98328" name="Line 24"/>
          <p:cNvSpPr>
            <a:spLocks noChangeShapeType="1"/>
          </p:cNvSpPr>
          <p:nvPr/>
        </p:nvSpPr>
        <p:spPr bwMode="auto">
          <a:xfrm>
            <a:off x="1809750" y="4248150"/>
            <a:ext cx="1588" cy="457200"/>
          </a:xfrm>
          <a:prstGeom prst="line">
            <a:avLst/>
          </a:prstGeom>
          <a:noFill/>
          <a:ln w="38160">
            <a:solidFill>
              <a:srgbClr val="3333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Microsoft YaHei" charset="0"/>
            </a:endParaRPr>
          </a:p>
        </p:txBody>
      </p:sp>
      <p:sp>
        <p:nvSpPr>
          <p:cNvPr id="98329" name="Text Box 25"/>
          <p:cNvSpPr txBox="1">
            <a:spLocks noChangeArrowheads="1"/>
          </p:cNvSpPr>
          <p:nvPr/>
        </p:nvSpPr>
        <p:spPr bwMode="auto">
          <a:xfrm>
            <a:off x="1854200" y="5657850"/>
            <a:ext cx="17208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smtClean="0"/>
              <a:t>Dudley Dursley</a:t>
            </a:r>
          </a:p>
        </p:txBody>
      </p:sp>
      <p:sp>
        <p:nvSpPr>
          <p:cNvPr id="98330" name="Line 26"/>
          <p:cNvSpPr>
            <a:spLocks noChangeShapeType="1"/>
          </p:cNvSpPr>
          <p:nvPr/>
        </p:nvSpPr>
        <p:spPr bwMode="auto">
          <a:xfrm>
            <a:off x="2628900" y="6019800"/>
            <a:ext cx="1588" cy="457200"/>
          </a:xfrm>
          <a:prstGeom prst="line">
            <a:avLst/>
          </a:prstGeom>
          <a:noFill/>
          <a:ln w="38160">
            <a:solidFill>
              <a:srgbClr val="3333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Microsoft YaHei" charset="0"/>
            </a:endParaRPr>
          </a:p>
        </p:txBody>
      </p:sp>
      <p:sp>
        <p:nvSpPr>
          <p:cNvPr id="98331" name="Line 27"/>
          <p:cNvSpPr>
            <a:spLocks noChangeShapeType="1"/>
          </p:cNvSpPr>
          <p:nvPr/>
        </p:nvSpPr>
        <p:spPr bwMode="auto">
          <a:xfrm>
            <a:off x="2857500" y="6019800"/>
            <a:ext cx="1588" cy="457200"/>
          </a:xfrm>
          <a:prstGeom prst="line">
            <a:avLst/>
          </a:prstGeom>
          <a:noFill/>
          <a:ln w="38160">
            <a:solidFill>
              <a:srgbClr val="3333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Microsoft YaHei" charset="0"/>
            </a:endParaRPr>
          </a:p>
        </p:txBody>
      </p:sp>
      <p:sp>
        <p:nvSpPr>
          <p:cNvPr id="98332" name="Line 28"/>
          <p:cNvSpPr>
            <a:spLocks noChangeShapeType="1"/>
          </p:cNvSpPr>
          <p:nvPr/>
        </p:nvSpPr>
        <p:spPr bwMode="auto">
          <a:xfrm>
            <a:off x="4191000" y="1409700"/>
            <a:ext cx="7620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Microsoft YaHei" charset="0"/>
            </a:endParaRPr>
          </a:p>
        </p:txBody>
      </p:sp>
      <p:sp>
        <p:nvSpPr>
          <p:cNvPr id="98333" name="Line 29"/>
          <p:cNvSpPr>
            <a:spLocks noChangeShapeType="1"/>
          </p:cNvSpPr>
          <p:nvPr/>
        </p:nvSpPr>
        <p:spPr bwMode="auto">
          <a:xfrm>
            <a:off x="3543300" y="2819400"/>
            <a:ext cx="2057400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Microsoft YaHei" charset="0"/>
            </a:endParaRPr>
          </a:p>
        </p:txBody>
      </p:sp>
      <p:sp>
        <p:nvSpPr>
          <p:cNvPr id="98334" name="Line 30"/>
          <p:cNvSpPr>
            <a:spLocks noChangeShapeType="1"/>
          </p:cNvSpPr>
          <p:nvPr/>
        </p:nvSpPr>
        <p:spPr bwMode="auto">
          <a:xfrm>
            <a:off x="4572000" y="1428750"/>
            <a:ext cx="1588" cy="1371600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Microsoft YaHei" charset="0"/>
            </a:endParaRPr>
          </a:p>
        </p:txBody>
      </p:sp>
      <p:sp>
        <p:nvSpPr>
          <p:cNvPr id="98335" name="Line 31"/>
          <p:cNvSpPr>
            <a:spLocks noChangeShapeType="1"/>
          </p:cNvSpPr>
          <p:nvPr/>
        </p:nvSpPr>
        <p:spPr bwMode="auto">
          <a:xfrm>
            <a:off x="3543300" y="2819400"/>
            <a:ext cx="1588" cy="228600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Microsoft YaHei" charset="0"/>
            </a:endParaRPr>
          </a:p>
        </p:txBody>
      </p:sp>
      <p:sp>
        <p:nvSpPr>
          <p:cNvPr id="98336" name="Line 32"/>
          <p:cNvSpPr>
            <a:spLocks noChangeShapeType="1"/>
          </p:cNvSpPr>
          <p:nvPr/>
        </p:nvSpPr>
        <p:spPr bwMode="auto">
          <a:xfrm>
            <a:off x="5581650" y="2819400"/>
            <a:ext cx="1588" cy="228600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Microsoft YaHei" charset="0"/>
            </a:endParaRPr>
          </a:p>
        </p:txBody>
      </p:sp>
      <p:sp>
        <p:nvSpPr>
          <p:cNvPr id="98337" name="Line 33"/>
          <p:cNvSpPr>
            <a:spLocks noChangeShapeType="1"/>
          </p:cNvSpPr>
          <p:nvPr/>
        </p:nvSpPr>
        <p:spPr bwMode="auto">
          <a:xfrm>
            <a:off x="2343150" y="3448050"/>
            <a:ext cx="7620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Microsoft YaHei" charset="0"/>
            </a:endParaRPr>
          </a:p>
        </p:txBody>
      </p:sp>
      <p:sp>
        <p:nvSpPr>
          <p:cNvPr id="98338" name="Line 34"/>
          <p:cNvSpPr>
            <a:spLocks noChangeShapeType="1"/>
          </p:cNvSpPr>
          <p:nvPr/>
        </p:nvSpPr>
        <p:spPr bwMode="auto">
          <a:xfrm>
            <a:off x="6019800" y="3429000"/>
            <a:ext cx="7620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Microsoft YaHei" charset="0"/>
            </a:endParaRPr>
          </a:p>
        </p:txBody>
      </p:sp>
      <p:sp>
        <p:nvSpPr>
          <p:cNvPr id="98339" name="Line 35"/>
          <p:cNvSpPr>
            <a:spLocks noChangeShapeType="1"/>
          </p:cNvSpPr>
          <p:nvPr/>
        </p:nvSpPr>
        <p:spPr bwMode="auto">
          <a:xfrm>
            <a:off x="2743200" y="3448050"/>
            <a:ext cx="1588" cy="1371600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Microsoft YaHei" charset="0"/>
            </a:endParaRPr>
          </a:p>
        </p:txBody>
      </p:sp>
      <p:sp>
        <p:nvSpPr>
          <p:cNvPr id="98340" name="Line 36"/>
          <p:cNvSpPr>
            <a:spLocks noChangeShapeType="1"/>
          </p:cNvSpPr>
          <p:nvPr/>
        </p:nvSpPr>
        <p:spPr bwMode="auto">
          <a:xfrm>
            <a:off x="6400800" y="3429000"/>
            <a:ext cx="1588" cy="1371600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Microsoft YaHei" charset="0"/>
            </a:endParaRPr>
          </a:p>
        </p:txBody>
      </p:sp>
      <p:sp>
        <p:nvSpPr>
          <p:cNvPr id="98341" name="Rectangle 37"/>
          <p:cNvSpPr>
            <a:spLocks noChangeArrowheads="1"/>
          </p:cNvSpPr>
          <p:nvPr/>
        </p:nvSpPr>
        <p:spPr bwMode="auto">
          <a:xfrm>
            <a:off x="4953000" y="990600"/>
            <a:ext cx="838200" cy="838200"/>
          </a:xfrm>
          <a:prstGeom prst="rect">
            <a:avLst/>
          </a:prstGeom>
          <a:solidFill>
            <a:srgbClr val="3333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Microsoft YaHei" charset="0"/>
            </a:endParaRPr>
          </a:p>
        </p:txBody>
      </p:sp>
      <p:sp>
        <p:nvSpPr>
          <p:cNvPr id="98342" name="Rectangle 38"/>
          <p:cNvSpPr>
            <a:spLocks noChangeArrowheads="1"/>
          </p:cNvSpPr>
          <p:nvPr/>
        </p:nvSpPr>
        <p:spPr bwMode="auto">
          <a:xfrm>
            <a:off x="2324100" y="4800600"/>
            <a:ext cx="838200" cy="838200"/>
          </a:xfrm>
          <a:prstGeom prst="rect">
            <a:avLst/>
          </a:prstGeom>
          <a:solidFill>
            <a:srgbClr val="3333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Microsoft YaHei" charset="0"/>
            </a:endParaRPr>
          </a:p>
        </p:txBody>
      </p:sp>
      <p:sp>
        <p:nvSpPr>
          <p:cNvPr id="98343" name="Rectangle 39"/>
          <p:cNvSpPr>
            <a:spLocks noChangeArrowheads="1"/>
          </p:cNvSpPr>
          <p:nvPr/>
        </p:nvSpPr>
        <p:spPr bwMode="auto">
          <a:xfrm>
            <a:off x="1485900" y="3028950"/>
            <a:ext cx="838200" cy="838200"/>
          </a:xfrm>
          <a:prstGeom prst="rect">
            <a:avLst/>
          </a:prstGeom>
          <a:solidFill>
            <a:srgbClr val="3333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Microsoft YaHei" charset="0"/>
            </a:endParaRPr>
          </a:p>
        </p:txBody>
      </p:sp>
      <p:sp>
        <p:nvSpPr>
          <p:cNvPr id="98344" name="Rectangle 40"/>
          <p:cNvSpPr>
            <a:spLocks noChangeArrowheads="1"/>
          </p:cNvSpPr>
          <p:nvPr/>
        </p:nvSpPr>
        <p:spPr bwMode="auto">
          <a:xfrm>
            <a:off x="6819900" y="3009900"/>
            <a:ext cx="838200" cy="838200"/>
          </a:xfrm>
          <a:prstGeom prst="rect">
            <a:avLst/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Microsoft YaHei" charset="0"/>
            </a:endParaRPr>
          </a:p>
        </p:txBody>
      </p:sp>
      <p:sp>
        <p:nvSpPr>
          <p:cNvPr id="98345" name="Rectangle 41"/>
          <p:cNvSpPr>
            <a:spLocks noChangeArrowheads="1"/>
          </p:cNvSpPr>
          <p:nvPr/>
        </p:nvSpPr>
        <p:spPr bwMode="auto">
          <a:xfrm>
            <a:off x="5981700" y="4800600"/>
            <a:ext cx="838200" cy="838200"/>
          </a:xfrm>
          <a:prstGeom prst="rect">
            <a:avLst/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Microsoft YaHei" charset="0"/>
            </a:endParaRPr>
          </a:p>
        </p:txBody>
      </p:sp>
      <p:sp>
        <p:nvSpPr>
          <p:cNvPr id="98346" name="Line 42"/>
          <p:cNvSpPr>
            <a:spLocks noChangeShapeType="1"/>
          </p:cNvSpPr>
          <p:nvPr/>
        </p:nvSpPr>
        <p:spPr bwMode="auto">
          <a:xfrm>
            <a:off x="2038350" y="4248150"/>
            <a:ext cx="1588" cy="457200"/>
          </a:xfrm>
          <a:prstGeom prst="line">
            <a:avLst/>
          </a:prstGeom>
          <a:noFill/>
          <a:ln w="38160">
            <a:solidFill>
              <a:srgbClr val="3333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Microsoft YaHei" charset="0"/>
            </a:endParaRPr>
          </a:p>
        </p:txBody>
      </p:sp>
      <p:sp>
        <p:nvSpPr>
          <p:cNvPr id="98347" name="Oval 43"/>
          <p:cNvSpPr>
            <a:spLocks noChangeArrowheads="1"/>
          </p:cNvSpPr>
          <p:nvPr/>
        </p:nvSpPr>
        <p:spPr bwMode="auto">
          <a:xfrm>
            <a:off x="7162800" y="838200"/>
            <a:ext cx="838200" cy="838200"/>
          </a:xfrm>
          <a:prstGeom prst="ellipse">
            <a:avLst/>
          </a:prstGeom>
          <a:solidFill>
            <a:srgbClr val="3333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Microsoft YaHei" charset="0"/>
            </a:endParaRPr>
          </a:p>
        </p:txBody>
      </p:sp>
      <p:sp>
        <p:nvSpPr>
          <p:cNvPr id="98348" name="Text Box 44"/>
          <p:cNvSpPr txBox="1">
            <a:spLocks noChangeArrowheads="1"/>
          </p:cNvSpPr>
          <p:nvPr/>
        </p:nvSpPr>
        <p:spPr bwMode="auto">
          <a:xfrm>
            <a:off x="8077200" y="1090613"/>
            <a:ext cx="9271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smtClean="0"/>
              <a:t>Muggle</a:t>
            </a:r>
          </a:p>
        </p:txBody>
      </p:sp>
      <p:sp>
        <p:nvSpPr>
          <p:cNvPr id="98349" name="Rectangle 45"/>
          <p:cNvSpPr>
            <a:spLocks noChangeArrowheads="1"/>
          </p:cNvSpPr>
          <p:nvPr/>
        </p:nvSpPr>
        <p:spPr bwMode="auto">
          <a:xfrm>
            <a:off x="7202488" y="1752600"/>
            <a:ext cx="838200" cy="838200"/>
          </a:xfrm>
          <a:prstGeom prst="rect">
            <a:avLst/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Microsoft YaHei" charset="0"/>
            </a:endParaRPr>
          </a:p>
        </p:txBody>
      </p:sp>
      <p:sp>
        <p:nvSpPr>
          <p:cNvPr id="98350" name="Text Box 46"/>
          <p:cNvSpPr txBox="1">
            <a:spLocks noChangeArrowheads="1"/>
          </p:cNvSpPr>
          <p:nvPr/>
        </p:nvSpPr>
        <p:spPr bwMode="auto">
          <a:xfrm>
            <a:off x="8131175" y="1797050"/>
            <a:ext cx="1082675" cy="64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smtClean="0"/>
              <a:t>Wizard / </a:t>
            </a:r>
          </a:p>
          <a:p>
            <a:pPr>
              <a:buClrTx/>
              <a:buFontTx/>
              <a:buNone/>
              <a:defRPr/>
            </a:pPr>
            <a:r>
              <a:rPr lang="en-US" smtClean="0"/>
              <a:t>Witch</a:t>
            </a:r>
          </a:p>
        </p:txBody>
      </p:sp>
      <p:sp>
        <p:nvSpPr>
          <p:cNvPr id="98351" name="Line 47"/>
          <p:cNvSpPr>
            <a:spLocks noChangeShapeType="1"/>
          </p:cNvSpPr>
          <p:nvPr/>
        </p:nvSpPr>
        <p:spPr bwMode="auto">
          <a:xfrm>
            <a:off x="3581400" y="4251325"/>
            <a:ext cx="1588" cy="457200"/>
          </a:xfrm>
          <a:prstGeom prst="line">
            <a:avLst/>
          </a:prstGeom>
          <a:noFill/>
          <a:ln w="38160">
            <a:solidFill>
              <a:srgbClr val="3333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Microsoft YaHei" charset="0"/>
            </a:endParaRPr>
          </a:p>
        </p:txBody>
      </p:sp>
      <p:sp>
        <p:nvSpPr>
          <p:cNvPr id="98352" name="Text Box 48"/>
          <p:cNvSpPr txBox="1">
            <a:spLocks noChangeArrowheads="1"/>
          </p:cNvSpPr>
          <p:nvPr/>
        </p:nvSpPr>
        <p:spPr bwMode="auto">
          <a:xfrm>
            <a:off x="3575050" y="4275138"/>
            <a:ext cx="3841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smtClean="0"/>
              <a:t>or</a:t>
            </a:r>
          </a:p>
        </p:txBody>
      </p:sp>
      <p:sp>
        <p:nvSpPr>
          <p:cNvPr id="98353" name="Text Box 49"/>
          <p:cNvSpPr txBox="1">
            <a:spLocks noChangeArrowheads="1"/>
          </p:cNvSpPr>
          <p:nvPr/>
        </p:nvSpPr>
        <p:spPr bwMode="auto">
          <a:xfrm>
            <a:off x="2846388" y="6056313"/>
            <a:ext cx="3841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smtClean="0"/>
              <a:t>or</a:t>
            </a:r>
          </a:p>
        </p:txBody>
      </p:sp>
      <p:sp>
        <p:nvSpPr>
          <p:cNvPr id="98354" name="Line 50"/>
          <p:cNvSpPr>
            <a:spLocks noChangeShapeType="1"/>
          </p:cNvSpPr>
          <p:nvPr/>
        </p:nvSpPr>
        <p:spPr bwMode="auto">
          <a:xfrm>
            <a:off x="3225800" y="6019800"/>
            <a:ext cx="1588" cy="457200"/>
          </a:xfrm>
          <a:prstGeom prst="line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Microsoft YaHe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365817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16492</TotalTime>
  <Words>1402</Words>
  <Application>Microsoft Macintosh PowerPoint</Application>
  <PresentationFormat>On-screen Show (4:3)</PresentationFormat>
  <Paragraphs>415</Paragraphs>
  <Slides>36</Slides>
  <Notes>18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Office Theme</vt:lpstr>
      <vt:lpstr>Equation</vt:lpstr>
      <vt:lpstr>Acrobat Document</vt:lpstr>
      <vt:lpstr>MathType 6.0 Equation</vt:lpstr>
      <vt:lpstr>Module 10: Statistical and Quantitative Genetics of Disease</vt:lpstr>
      <vt:lpstr>Assume we have DNA on  Cases and Controls</vt:lpstr>
      <vt:lpstr>PowerPoint Presentation</vt:lpstr>
      <vt:lpstr>Testing for Association</vt:lpstr>
      <vt:lpstr>Testing for Association</vt:lpstr>
      <vt:lpstr>Genetic Model</vt:lpstr>
      <vt:lpstr>PowerPoint Presentation</vt:lpstr>
      <vt:lpstr>PowerPoint Presentation</vt:lpstr>
      <vt:lpstr>PowerPoint Presentation</vt:lpstr>
      <vt:lpstr>PowerPoint Presentation</vt:lpstr>
      <vt:lpstr>Testing for Association</vt:lpstr>
      <vt:lpstr>Genetic Model</vt:lpstr>
      <vt:lpstr>Odds Ratios vs. Relative Risks </vt:lpstr>
      <vt:lpstr>PowerPoint Presentation</vt:lpstr>
      <vt:lpstr>Interpretation of Coefficients</vt:lpstr>
      <vt:lpstr>Multivariate Analysis</vt:lpstr>
      <vt:lpstr>Rare Variants</vt:lpstr>
      <vt:lpstr>Rare Variants</vt:lpstr>
      <vt:lpstr>Analysis of Rare Variants</vt:lpstr>
      <vt:lpstr>Sample Size for Rare Variants</vt:lpstr>
      <vt:lpstr>Rare Variant Tests</vt:lpstr>
      <vt:lpstr>Burden Tests for Rare Variants</vt:lpstr>
      <vt:lpstr>Key Aspect: Specifying wk</vt:lpstr>
      <vt:lpstr>Example: Cohort Allelic Sums Test (CAST) </vt:lpstr>
      <vt:lpstr>Difficult to determine best weighting / aggregation scheme a priori   Most approaches make strong assumptions about exchangeability and combination of rare variants for analysis. </vt:lpstr>
      <vt:lpstr>Empirical ‘Step-Up’ Approach</vt:lpstr>
      <vt:lpstr>Variance Components Approach</vt:lpstr>
      <vt:lpstr>Test Stats for SKAT vs. Burden</vt:lpstr>
      <vt:lpstr>Covariates</vt:lpstr>
      <vt:lpstr>Population Stratification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Adjusting for Principal Components</vt:lpstr>
    </vt:vector>
  </TitlesOfParts>
  <Company>UCSF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Witte</dc:creator>
  <cp:lastModifiedBy>John Witte</cp:lastModifiedBy>
  <cp:revision>211</cp:revision>
  <dcterms:created xsi:type="dcterms:W3CDTF">2014-07-02T18:22:12Z</dcterms:created>
  <dcterms:modified xsi:type="dcterms:W3CDTF">2017-02-13T06:18:40Z</dcterms:modified>
</cp:coreProperties>
</file>