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637" r:id="rId3"/>
    <p:sldId id="638" r:id="rId4"/>
    <p:sldId id="639" r:id="rId5"/>
    <p:sldId id="640" r:id="rId6"/>
    <p:sldId id="641" r:id="rId7"/>
    <p:sldId id="642" r:id="rId8"/>
    <p:sldId id="609" r:id="rId9"/>
    <p:sldId id="611" r:id="rId10"/>
    <p:sldId id="612" r:id="rId11"/>
    <p:sldId id="615" r:id="rId12"/>
    <p:sldId id="616" r:id="rId13"/>
    <p:sldId id="617" r:id="rId14"/>
    <p:sldId id="618" r:id="rId15"/>
    <p:sldId id="619" r:id="rId16"/>
    <p:sldId id="620" r:id="rId17"/>
    <p:sldId id="623" r:id="rId18"/>
    <p:sldId id="624" r:id="rId19"/>
    <p:sldId id="625" r:id="rId20"/>
    <p:sldId id="626" r:id="rId21"/>
    <p:sldId id="627" r:id="rId22"/>
    <p:sldId id="630" r:id="rId23"/>
    <p:sldId id="631" r:id="rId24"/>
    <p:sldId id="632" r:id="rId25"/>
    <p:sldId id="633" r:id="rId26"/>
    <p:sldId id="634" r:id="rId27"/>
    <p:sldId id="635" r:id="rId28"/>
    <p:sldId id="636" r:id="rId29"/>
    <p:sldId id="610"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928" autoAdjust="0"/>
    <p:restoredTop sz="84776" autoAdjust="0"/>
  </p:normalViewPr>
  <p:slideViewPr>
    <p:cSldViewPr snapToGrid="0" snapToObjects="1" showGuides="1">
      <p:cViewPr varScale="1">
        <p:scale>
          <a:sx n="83" d="100"/>
          <a:sy n="83" d="100"/>
        </p:scale>
        <p:origin x="-104" y="-144"/>
      </p:cViewPr>
      <p:guideLst>
        <p:guide orient="horz" pos="1161"/>
        <p:guide pos="1224"/>
      </p:guideLst>
    </p:cSldViewPr>
  </p:slideViewPr>
  <p:notesTextViewPr>
    <p:cViewPr>
      <p:scale>
        <a:sx n="100" d="100"/>
        <a:sy n="100" d="100"/>
      </p:scale>
      <p:origin x="0" y="0"/>
    </p:cViewPr>
  </p:notesTextViewPr>
  <p:sorterViewPr>
    <p:cViewPr>
      <p:scale>
        <a:sx n="163" d="100"/>
        <a:sy n="16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20HDD:Users:jwitte:Dropbox:Manuscripts:Witte:PAF:Figure%20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v>Largest to Smallest PAR</c:v>
          </c:tx>
          <c:spPr>
            <a:ln w="25400"/>
          </c:spPr>
          <c:marker>
            <c:symbol val="none"/>
          </c:marker>
          <c:val>
            <c:numRef>
              <c:f>'High PAR'!$I$2:$I$66</c:f>
              <c:numCache>
                <c:formatCode>0.00</c:formatCode>
                <c:ptCount val="65"/>
                <c:pt idx="0">
                  <c:v>0.2805967594</c:v>
                </c:pt>
                <c:pt idx="1">
                  <c:v>0.41400640515423</c:v>
                </c:pt>
                <c:pt idx="2">
                  <c:v>0.511899170474504</c:v>
                </c:pt>
                <c:pt idx="3">
                  <c:v>0.589326016949444</c:v>
                </c:pt>
                <c:pt idx="4">
                  <c:v>0.65185708367041</c:v>
                </c:pt>
                <c:pt idx="5">
                  <c:v>0.702625967911476</c:v>
                </c:pt>
                <c:pt idx="6">
                  <c:v>0.745732910697908</c:v>
                </c:pt>
                <c:pt idx="7">
                  <c:v>0.779728579657942</c:v>
                </c:pt>
                <c:pt idx="8">
                  <c:v>0.808108884229767</c:v>
                </c:pt>
                <c:pt idx="9">
                  <c:v>0.83217535606174</c:v>
                </c:pt>
                <c:pt idx="10">
                  <c:v>0.852451766316112</c:v>
                </c:pt>
                <c:pt idx="11">
                  <c:v>0.870083568406337</c:v>
                </c:pt>
                <c:pt idx="12">
                  <c:v>0.885123834102591</c:v>
                </c:pt>
                <c:pt idx="13">
                  <c:v>0.898375131589737</c:v>
                </c:pt>
                <c:pt idx="14">
                  <c:v>0.90963949476559</c:v>
                </c:pt>
                <c:pt idx="15">
                  <c:v>0.919427520181719</c:v>
                </c:pt>
                <c:pt idx="16">
                  <c:v>0.927964952635819</c:v>
                </c:pt>
                <c:pt idx="17">
                  <c:v>0.935451365260011</c:v>
                </c:pt>
                <c:pt idx="18">
                  <c:v>0.941697058535863</c:v>
                </c:pt>
                <c:pt idx="19">
                  <c:v>0.947318396369658</c:v>
                </c:pt>
                <c:pt idx="20">
                  <c:v>0.952252618421341</c:v>
                </c:pt>
                <c:pt idx="21">
                  <c:v>0.956658701737558</c:v>
                </c:pt>
                <c:pt idx="22">
                  <c:v>0.960549270451966</c:v>
                </c:pt>
                <c:pt idx="23">
                  <c:v>0.964011671544361</c:v>
                </c:pt>
                <c:pt idx="24">
                  <c:v>0.967044409738108</c:v>
                </c:pt>
                <c:pt idx="25">
                  <c:v>0.969717345764621</c:v>
                </c:pt>
                <c:pt idx="26">
                  <c:v>0.97183432336699</c:v>
                </c:pt>
                <c:pt idx="27">
                  <c:v>0.973788143609043</c:v>
                </c:pt>
                <c:pt idx="28">
                  <c:v>0.975578166329684</c:v>
                </c:pt>
                <c:pt idx="29">
                  <c:v>0.977245947371116</c:v>
                </c:pt>
                <c:pt idx="30">
                  <c:v>0.978717743127315</c:v>
                </c:pt>
                <c:pt idx="31">
                  <c:v>0.98007892917862</c:v>
                </c:pt>
                <c:pt idx="32">
                  <c:v>0.981313302350231</c:v>
                </c:pt>
                <c:pt idx="33">
                  <c:v>0.982437186314294</c:v>
                </c:pt>
                <c:pt idx="34">
                  <c:v>0.983477461839421</c:v>
                </c:pt>
                <c:pt idx="35">
                  <c:v>0.98443801244893</c:v>
                </c:pt>
                <c:pt idx="36">
                  <c:v>0.985317082396576</c:v>
                </c:pt>
                <c:pt idx="37">
                  <c:v>0.986123590717429</c:v>
                </c:pt>
                <c:pt idx="38">
                  <c:v>0.986869209523778</c:v>
                </c:pt>
                <c:pt idx="39">
                  <c:v>0.987565089027295</c:v>
                </c:pt>
                <c:pt idx="40">
                  <c:v>0.988224089693678</c:v>
                </c:pt>
                <c:pt idx="41">
                  <c:v>0.98883578401911</c:v>
                </c:pt>
                <c:pt idx="42">
                  <c:v>0.989404771622221</c:v>
                </c:pt>
                <c:pt idx="43">
                  <c:v>0.989942801184913</c:v>
                </c:pt>
                <c:pt idx="44">
                  <c:v>0.990446064301771</c:v>
                </c:pt>
                <c:pt idx="45">
                  <c:v>0.990888656903967</c:v>
                </c:pt>
                <c:pt idx="46">
                  <c:v>0.991300554425264</c:v>
                </c:pt>
                <c:pt idx="47">
                  <c:v>0.991677574928514</c:v>
                </c:pt>
                <c:pt idx="48">
                  <c:v>0.992027342508321</c:v>
                </c:pt>
                <c:pt idx="49">
                  <c:v>0.992359419335283</c:v>
                </c:pt>
                <c:pt idx="50">
                  <c:v>0.992670491025638</c:v>
                </c:pt>
                <c:pt idx="51">
                  <c:v>0.992966142620695</c:v>
                </c:pt>
                <c:pt idx="52">
                  <c:v>0.993244575286583</c:v>
                </c:pt>
                <c:pt idx="53">
                  <c:v>0.993510714449596</c:v>
                </c:pt>
                <c:pt idx="54">
                  <c:v>0.99375045331017</c:v>
                </c:pt>
                <c:pt idx="55">
                  <c:v>0.993964763123231</c:v>
                </c:pt>
                <c:pt idx="56">
                  <c:v>0.994118671605978</c:v>
                </c:pt>
                <c:pt idx="57">
                  <c:v>0.99426639138105</c:v>
                </c:pt>
                <c:pt idx="58">
                  <c:v>0.994400453538598</c:v>
                </c:pt>
                <c:pt idx="59">
                  <c:v>0.994527055068976</c:v>
                </c:pt>
                <c:pt idx="60">
                  <c:v>0.994647619788293</c:v>
                </c:pt>
                <c:pt idx="61">
                  <c:v>0.994765528560633</c:v>
                </c:pt>
                <c:pt idx="62">
                  <c:v>0.994859511141752</c:v>
                </c:pt>
                <c:pt idx="63">
                  <c:v>0.994912558101927</c:v>
                </c:pt>
                <c:pt idx="64">
                  <c:v>0.994956230400096</c:v>
                </c:pt>
              </c:numCache>
            </c:numRef>
          </c:val>
          <c:smooth val="0"/>
        </c:ser>
        <c:ser>
          <c:idx val="1"/>
          <c:order val="1"/>
          <c:tx>
            <c:v>Smallest to Largest PAR</c:v>
          </c:tx>
          <c:spPr>
            <a:ln w="25400"/>
          </c:spPr>
          <c:marker>
            <c:symbol val="none"/>
          </c:marker>
          <c:val>
            <c:numRef>
              <c:f>LowPAR!$I$2:$I$66</c:f>
              <c:numCache>
                <c:formatCode>0.00</c:formatCode>
                <c:ptCount val="65"/>
                <c:pt idx="0">
                  <c:v>0.00858433354999999</c:v>
                </c:pt>
                <c:pt idx="1">
                  <c:v>0.0188151868452919</c:v>
                </c:pt>
                <c:pt idx="2">
                  <c:v>0.0364319189953572</c:v>
                </c:pt>
                <c:pt idx="3">
                  <c:v>0.0576585742410079</c:v>
                </c:pt>
                <c:pt idx="4">
                  <c:v>0.0784176227842367</c:v>
                </c:pt>
                <c:pt idx="5">
                  <c:v>0.0992539066027348</c:v>
                </c:pt>
                <c:pt idx="6">
                  <c:v>0.12031498222012</c:v>
                </c:pt>
                <c:pt idx="7">
                  <c:v>0.14240979894432</c:v>
                </c:pt>
                <c:pt idx="8">
                  <c:v>0.164279761856761</c:v>
                </c:pt>
                <c:pt idx="9">
                  <c:v>0.192938328133224</c:v>
                </c:pt>
                <c:pt idx="10">
                  <c:v>0.22275425226278</c:v>
                </c:pt>
                <c:pt idx="11">
                  <c:v>0.253374907740938</c:v>
                </c:pt>
                <c:pt idx="12">
                  <c:v>0.282929788320187</c:v>
                </c:pt>
                <c:pt idx="13">
                  <c:v>0.311854366022819</c:v>
                </c:pt>
                <c:pt idx="14">
                  <c:v>0.339870904943722</c:v>
                </c:pt>
                <c:pt idx="15">
                  <c:v>0.367366576932702</c:v>
                </c:pt>
                <c:pt idx="16">
                  <c:v>0.393954339440725</c:v>
                </c:pt>
                <c:pt idx="17">
                  <c:v>0.420219420125835</c:v>
                </c:pt>
                <c:pt idx="18">
                  <c:v>0.446429626593706</c:v>
                </c:pt>
                <c:pt idx="19">
                  <c:v>0.472074152556924</c:v>
                </c:pt>
                <c:pt idx="20">
                  <c:v>0.498491608584107</c:v>
                </c:pt>
                <c:pt idx="21">
                  <c:v>0.523958387675543</c:v>
                </c:pt>
                <c:pt idx="22">
                  <c:v>0.548219990679372</c:v>
                </c:pt>
                <c:pt idx="23">
                  <c:v>0.571687498571045</c:v>
                </c:pt>
                <c:pt idx="24">
                  <c:v>0.594386352184182</c:v>
                </c:pt>
                <c:pt idx="25">
                  <c:v>0.615882257124022</c:v>
                </c:pt>
                <c:pt idx="26">
                  <c:v>0.636521992311155</c:v>
                </c:pt>
                <c:pt idx="27">
                  <c:v>0.656487236656045</c:v>
                </c:pt>
                <c:pt idx="28">
                  <c:v>0.675891682643258</c:v>
                </c:pt>
                <c:pt idx="29">
                  <c:v>0.694733971809616</c:v>
                </c:pt>
                <c:pt idx="30">
                  <c:v>0.712815401326668</c:v>
                </c:pt>
                <c:pt idx="31">
                  <c:v>0.730087696904209</c:v>
                </c:pt>
                <c:pt idx="32">
                  <c:v>0.746812325244539</c:v>
                </c:pt>
                <c:pt idx="33">
                  <c:v>0.763005886543096</c:v>
                </c:pt>
                <c:pt idx="34">
                  <c:v>0.778335328560267</c:v>
                </c:pt>
                <c:pt idx="35">
                  <c:v>0.793472936226141</c:v>
                </c:pt>
                <c:pt idx="36">
                  <c:v>0.807576787974314</c:v>
                </c:pt>
                <c:pt idx="37">
                  <c:v>0.820924962477462</c:v>
                </c:pt>
                <c:pt idx="38">
                  <c:v>0.833443608981563</c:v>
                </c:pt>
                <c:pt idx="39">
                  <c:v>0.846952533399582</c:v>
                </c:pt>
                <c:pt idx="40">
                  <c:v>0.859849850872593</c:v>
                </c:pt>
                <c:pt idx="41">
                  <c:v>0.872150156468899</c:v>
                </c:pt>
                <c:pt idx="42">
                  <c:v>0.883626707041338</c:v>
                </c:pt>
                <c:pt idx="43">
                  <c:v>0.894365524702233</c:v>
                </c:pt>
                <c:pt idx="44">
                  <c:v>0.904259376094638</c:v>
                </c:pt>
                <c:pt idx="45">
                  <c:v>0.913490306436658</c:v>
                </c:pt>
                <c:pt idx="46">
                  <c:v>0.921860940665578</c:v>
                </c:pt>
                <c:pt idx="47">
                  <c:v>0.929981727166713</c:v>
                </c:pt>
                <c:pt idx="48">
                  <c:v>0.93740083945189</c:v>
                </c:pt>
                <c:pt idx="49">
                  <c:v>0.944181702096291</c:v>
                </c:pt>
                <c:pt idx="50">
                  <c:v>0.950368746559729</c:v>
                </c:pt>
                <c:pt idx="51">
                  <c:v>0.956093854974161</c:v>
                </c:pt>
                <c:pt idx="52">
                  <c:v>0.961176815449494</c:v>
                </c:pt>
                <c:pt idx="53">
                  <c:v>0.965816130264833</c:v>
                </c:pt>
                <c:pt idx="54">
                  <c:v>0.969946192159005</c:v>
                </c:pt>
                <c:pt idx="55">
                  <c:v>0.973715460563879</c:v>
                </c:pt>
                <c:pt idx="56">
                  <c:v>0.977102024438434</c:v>
                </c:pt>
                <c:pt idx="57">
                  <c:v>0.980163498100568</c:v>
                </c:pt>
                <c:pt idx="58">
                  <c:v>0.983038970940131</c:v>
                </c:pt>
                <c:pt idx="59">
                  <c:v>0.985512358967175</c:v>
                </c:pt>
                <c:pt idx="60">
                  <c:v>0.987718312315677</c:v>
                </c:pt>
                <c:pt idx="61">
                  <c:v>0.989666541634836</c:v>
                </c:pt>
                <c:pt idx="62">
                  <c:v>0.991392790562444</c:v>
                </c:pt>
                <c:pt idx="63">
                  <c:v>0.992988953461348</c:v>
                </c:pt>
                <c:pt idx="64">
                  <c:v>0.994956230400096</c:v>
                </c:pt>
              </c:numCache>
            </c:numRef>
          </c:val>
          <c:smooth val="0"/>
        </c:ser>
        <c:ser>
          <c:idx val="2"/>
          <c:order val="2"/>
          <c:tx>
            <c:v>Largest to Smallest RR</c:v>
          </c:tx>
          <c:spPr>
            <a:ln w="25400">
              <a:solidFill>
                <a:srgbClr val="3FB914"/>
              </a:solidFill>
            </a:ln>
          </c:spPr>
          <c:marker>
            <c:symbol val="none"/>
          </c:marker>
          <c:val>
            <c:numRef>
              <c:f>'High OR'!$I$2:$I$66</c:f>
              <c:numCache>
                <c:formatCode>0.00</c:formatCode>
                <c:ptCount val="65"/>
                <c:pt idx="0">
                  <c:v>0.0519445469199999</c:v>
                </c:pt>
                <c:pt idx="1">
                  <c:v>0.196299731904833</c:v>
                </c:pt>
                <c:pt idx="2">
                  <c:v>0.345341829588089</c:v>
                </c:pt>
                <c:pt idx="3">
                  <c:v>0.352097534512574</c:v>
                </c:pt>
                <c:pt idx="4">
                  <c:v>0.42074905856172</c:v>
                </c:pt>
                <c:pt idx="5">
                  <c:v>0.455587255039907</c:v>
                </c:pt>
                <c:pt idx="6">
                  <c:v>0.608347707051768</c:v>
                </c:pt>
                <c:pt idx="7">
                  <c:v>0.616975502391265</c:v>
                </c:pt>
                <c:pt idx="8">
                  <c:v>0.652320641597193</c:v>
                </c:pt>
                <c:pt idx="9">
                  <c:v>0.692571053830162</c:v>
                </c:pt>
                <c:pt idx="10">
                  <c:v>0.709457616150673</c:v>
                </c:pt>
                <c:pt idx="11">
                  <c:v>0.735538401778484</c:v>
                </c:pt>
                <c:pt idx="12">
                  <c:v>0.769612276153213</c:v>
                </c:pt>
                <c:pt idx="13">
                  <c:v>0.783887835330464</c:v>
                </c:pt>
                <c:pt idx="14">
                  <c:v>0.787768032076593</c:v>
                </c:pt>
                <c:pt idx="15">
                  <c:v>0.801342118514254</c:v>
                </c:pt>
                <c:pt idx="16">
                  <c:v>0.827902801589001</c:v>
                </c:pt>
                <c:pt idx="17">
                  <c:v>0.829380141343181</c:v>
                </c:pt>
                <c:pt idx="18">
                  <c:v>0.847112213584747</c:v>
                </c:pt>
                <c:pt idx="19">
                  <c:v>0.872652779774423</c:v>
                </c:pt>
                <c:pt idx="20">
                  <c:v>0.886768274933198</c:v>
                </c:pt>
                <c:pt idx="21">
                  <c:v>0.892518223244685</c:v>
                </c:pt>
                <c:pt idx="22">
                  <c:v>0.901951382669456</c:v>
                </c:pt>
                <c:pt idx="23">
                  <c:v>0.916249588003436</c:v>
                </c:pt>
                <c:pt idx="24">
                  <c:v>0.929534814947579</c:v>
                </c:pt>
                <c:pt idx="25">
                  <c:v>0.938048350071174</c:v>
                </c:pt>
                <c:pt idx="26">
                  <c:v>0.944759073107764</c:v>
                </c:pt>
                <c:pt idx="27">
                  <c:v>0.948531507717946</c:v>
                </c:pt>
                <c:pt idx="28">
                  <c:v>0.952129529362347</c:v>
                </c:pt>
                <c:pt idx="29">
                  <c:v>0.955398631283672</c:v>
                </c:pt>
                <c:pt idx="30">
                  <c:v>0.959714237180024</c:v>
                </c:pt>
                <c:pt idx="31">
                  <c:v>0.964766770082576</c:v>
                </c:pt>
                <c:pt idx="32">
                  <c:v>0.96897709047336</c:v>
                </c:pt>
                <c:pt idx="33">
                  <c:v>0.973474130032065</c:v>
                </c:pt>
                <c:pt idx="34">
                  <c:v>0.975016232118186</c:v>
                </c:pt>
                <c:pt idx="35">
                  <c:v>0.975872976917459</c:v>
                </c:pt>
                <c:pt idx="36">
                  <c:v>0.97684619256987</c:v>
                </c:pt>
                <c:pt idx="37">
                  <c:v>0.979078590634785</c:v>
                </c:pt>
                <c:pt idx="38">
                  <c:v>0.981491935624</c:v>
                </c:pt>
                <c:pt idx="39">
                  <c:v>0.981956797798577</c:v>
                </c:pt>
                <c:pt idx="40">
                  <c:v>0.982667634338939</c:v>
                </c:pt>
                <c:pt idx="41">
                  <c:v>0.98341879223376</c:v>
                </c:pt>
                <c:pt idx="42">
                  <c:v>0.984309747529956</c:v>
                </c:pt>
                <c:pt idx="43">
                  <c:v>0.984969163696022</c:v>
                </c:pt>
                <c:pt idx="44">
                  <c:v>0.985300281327011</c:v>
                </c:pt>
                <c:pt idx="45">
                  <c:v>0.985643987382241</c:v>
                </c:pt>
                <c:pt idx="46">
                  <c:v>0.986808363532635</c:v>
                </c:pt>
                <c:pt idx="47">
                  <c:v>0.987920023380964</c:v>
                </c:pt>
                <c:pt idx="48">
                  <c:v>0.988560213942787</c:v>
                </c:pt>
                <c:pt idx="49">
                  <c:v>0.989013053680265</c:v>
                </c:pt>
                <c:pt idx="50">
                  <c:v>0.989775205372821</c:v>
                </c:pt>
                <c:pt idx="51">
                  <c:v>0.990237438823842</c:v>
                </c:pt>
                <c:pt idx="52">
                  <c:v>0.990634902909429</c:v>
                </c:pt>
                <c:pt idx="53">
                  <c:v>0.991512049112204</c:v>
                </c:pt>
                <c:pt idx="54">
                  <c:v>0.991961876642418</c:v>
                </c:pt>
                <c:pt idx="55">
                  <c:v>0.992371542000968</c:v>
                </c:pt>
                <c:pt idx="56">
                  <c:v>0.992823388629467</c:v>
                </c:pt>
                <c:pt idx="57">
                  <c:v>0.993228783079313</c:v>
                </c:pt>
                <c:pt idx="58">
                  <c:v>0.993510817549255</c:v>
                </c:pt>
                <c:pt idx="59">
                  <c:v>0.99383553681215</c:v>
                </c:pt>
                <c:pt idx="60">
                  <c:v>0.994234271530184</c:v>
                </c:pt>
                <c:pt idx="61">
                  <c:v>0.994447279443458</c:v>
                </c:pt>
                <c:pt idx="62">
                  <c:v>0.994588882965146</c:v>
                </c:pt>
                <c:pt idx="63">
                  <c:v>0.994711224248032</c:v>
                </c:pt>
                <c:pt idx="64">
                  <c:v>0.994956230400096</c:v>
                </c:pt>
              </c:numCache>
            </c:numRef>
          </c:val>
          <c:smooth val="0"/>
        </c:ser>
        <c:ser>
          <c:idx val="3"/>
          <c:order val="3"/>
          <c:tx>
            <c:v>Smallest to Largest RR</c:v>
          </c:tx>
          <c:spPr>
            <a:ln w="25400">
              <a:solidFill>
                <a:schemeClr val="tx1"/>
              </a:solidFill>
            </a:ln>
          </c:spPr>
          <c:marker>
            <c:symbol val="none"/>
          </c:marker>
          <c:val>
            <c:numRef>
              <c:f>'Low OR'!$I$2:$I$66</c:f>
              <c:numCache>
                <c:formatCode>0.00</c:formatCode>
                <c:ptCount val="65"/>
                <c:pt idx="0">
                  <c:v>0.04632568359</c:v>
                </c:pt>
                <c:pt idx="1">
                  <c:v>0.0949299800646479</c:v>
                </c:pt>
                <c:pt idx="2">
                  <c:v>0.148538826979155</c:v>
                </c:pt>
                <c:pt idx="3">
                  <c:v>0.196636406181906</c:v>
                </c:pt>
                <c:pt idx="4">
                  <c:v>0.230098076071835</c:v>
                </c:pt>
                <c:pt idx="5">
                  <c:v>0.268624036335239</c:v>
                </c:pt>
                <c:pt idx="6">
                  <c:v>0.315931478972585</c:v>
                </c:pt>
                <c:pt idx="7">
                  <c:v>0.341203568867765</c:v>
                </c:pt>
                <c:pt idx="8">
                  <c:v>0.358003963156289</c:v>
                </c:pt>
                <c:pt idx="9">
                  <c:v>0.372519010280389</c:v>
                </c:pt>
                <c:pt idx="10">
                  <c:v>0.423412243569334</c:v>
                </c:pt>
                <c:pt idx="11">
                  <c:v>0.472001321918165</c:v>
                </c:pt>
                <c:pt idx="12">
                  <c:v>0.499983145147057</c:v>
                </c:pt>
                <c:pt idx="13">
                  <c:v>0.519776129050232</c:v>
                </c:pt>
                <c:pt idx="14">
                  <c:v>0.55308870066014</c:v>
                </c:pt>
                <c:pt idx="15">
                  <c:v>0.573292270484892</c:v>
                </c:pt>
                <c:pt idx="16">
                  <c:v>0.590664863031495</c:v>
                </c:pt>
                <c:pt idx="17">
                  <c:v>0.629003681901377</c:v>
                </c:pt>
                <c:pt idx="18">
                  <c:v>0.648665006489005</c:v>
                </c:pt>
                <c:pt idx="19">
                  <c:v>0.662506327364727</c:v>
                </c:pt>
                <c:pt idx="20">
                  <c:v>0.677132780649285</c:v>
                </c:pt>
                <c:pt idx="21">
                  <c:v>0.694481351579934</c:v>
                </c:pt>
                <c:pt idx="22">
                  <c:v>0.707321421310333</c:v>
                </c:pt>
                <c:pt idx="23">
                  <c:v>0.713768902718346</c:v>
                </c:pt>
                <c:pt idx="24">
                  <c:v>0.720461504360569</c:v>
                </c:pt>
                <c:pt idx="25">
                  <c:v>0.736712692268745</c:v>
                </c:pt>
                <c:pt idx="26">
                  <c:v>0.745741355706562</c:v>
                </c:pt>
                <c:pt idx="27">
                  <c:v>0.755997427976254</c:v>
                </c:pt>
                <c:pt idx="28">
                  <c:v>0.779523185943439</c:v>
                </c:pt>
                <c:pt idx="29">
                  <c:v>0.804955823159854</c:v>
                </c:pt>
                <c:pt idx="30">
                  <c:v>0.809854696339804</c:v>
                </c:pt>
                <c:pt idx="31">
                  <c:v>0.823147234897208</c:v>
                </c:pt>
                <c:pt idx="32">
                  <c:v>0.835224611753713</c:v>
                </c:pt>
                <c:pt idx="33">
                  <c:v>0.851168195046238</c:v>
                </c:pt>
                <c:pt idx="34">
                  <c:v>0.869834282984933</c:v>
                </c:pt>
                <c:pt idx="35">
                  <c:v>0.885388899289314</c:v>
                </c:pt>
                <c:pt idx="36">
                  <c:v>0.902002771476899</c:v>
                </c:pt>
                <c:pt idx="37">
                  <c:v>0.91060351764756</c:v>
                </c:pt>
                <c:pt idx="38">
                  <c:v>0.923640001951071</c:v>
                </c:pt>
                <c:pt idx="39">
                  <c:v>0.935752896435411</c:v>
                </c:pt>
                <c:pt idx="40">
                  <c:v>0.943515169001352</c:v>
                </c:pt>
                <c:pt idx="41">
                  <c:v>0.949633715594316</c:v>
                </c:pt>
                <c:pt idx="42">
                  <c:v>0.953073258070657</c:v>
                </c:pt>
                <c:pt idx="43">
                  <c:v>0.960912573338502</c:v>
                </c:pt>
                <c:pt idx="44">
                  <c:v>0.965245124774113</c:v>
                </c:pt>
                <c:pt idx="45">
                  <c:v>0.9670099900184</c:v>
                </c:pt>
                <c:pt idx="46">
                  <c:v>0.969119989051303</c:v>
                </c:pt>
                <c:pt idx="47">
                  <c:v>0.973248665839855</c:v>
                </c:pt>
                <c:pt idx="48">
                  <c:v>0.973478308215193</c:v>
                </c:pt>
                <c:pt idx="49">
                  <c:v>0.976234637744469</c:v>
                </c:pt>
                <c:pt idx="50">
                  <c:v>0.977707215491161</c:v>
                </c:pt>
                <c:pt idx="51">
                  <c:v>0.978107472413512</c:v>
                </c:pt>
                <c:pt idx="52">
                  <c:v>0.980928158818434</c:v>
                </c:pt>
                <c:pt idx="53">
                  <c:v>0.983136082444174</c:v>
                </c:pt>
                <c:pt idx="54">
                  <c:v>0.984062389476489</c:v>
                </c:pt>
                <c:pt idx="55">
                  <c:v>0.985493042718802</c:v>
                </c:pt>
                <c:pt idx="56">
                  <c:v>0.985812619702454</c:v>
                </c:pt>
                <c:pt idx="57">
                  <c:v>0.987121817768674</c:v>
                </c:pt>
                <c:pt idx="58">
                  <c:v>0.990735393969747</c:v>
                </c:pt>
                <c:pt idx="59">
                  <c:v>0.991292600082133</c:v>
                </c:pt>
                <c:pt idx="60">
                  <c:v>0.992215233204724</c:v>
                </c:pt>
                <c:pt idx="61">
                  <c:v>0.99229556762924</c:v>
                </c:pt>
                <c:pt idx="62">
                  <c:v>0.993724315145672</c:v>
                </c:pt>
                <c:pt idx="63">
                  <c:v>0.994679879132051</c:v>
                </c:pt>
                <c:pt idx="64">
                  <c:v>0.994956230400096</c:v>
                </c:pt>
              </c:numCache>
            </c:numRef>
          </c:val>
          <c:smooth val="0"/>
        </c:ser>
        <c:dLbls>
          <c:showLegendKey val="0"/>
          <c:showVal val="0"/>
          <c:showCatName val="0"/>
          <c:showSerName val="0"/>
          <c:showPercent val="0"/>
          <c:showBubbleSize val="0"/>
        </c:dLbls>
        <c:marker val="1"/>
        <c:smooth val="0"/>
        <c:axId val="2096779704"/>
        <c:axId val="2096374760"/>
      </c:lineChart>
      <c:catAx>
        <c:axId val="2096779704"/>
        <c:scaling>
          <c:orientation val="minMax"/>
        </c:scaling>
        <c:delete val="0"/>
        <c:axPos val="b"/>
        <c:title>
          <c:tx>
            <c:rich>
              <a:bodyPr/>
              <a:lstStyle/>
              <a:p>
                <a:pPr>
                  <a:defRPr sz="1100">
                    <a:latin typeface="Arial"/>
                  </a:defRPr>
                </a:pPr>
                <a:r>
                  <a:rPr lang="en-US" sz="1100">
                    <a:latin typeface="Arial"/>
                  </a:rPr>
                  <a:t>Number of Breast Cancer Risk Variants</a:t>
                </a:r>
              </a:p>
            </c:rich>
          </c:tx>
          <c:layout/>
          <c:overlay val="0"/>
        </c:title>
        <c:majorTickMark val="out"/>
        <c:minorTickMark val="none"/>
        <c:tickLblPos val="nextTo"/>
        <c:crossAx val="2096374760"/>
        <c:crosses val="autoZero"/>
        <c:auto val="1"/>
        <c:lblAlgn val="ctr"/>
        <c:lblOffset val="100"/>
        <c:tickLblSkip val="10"/>
        <c:tickMarkSkip val="5"/>
        <c:noMultiLvlLbl val="0"/>
      </c:catAx>
      <c:valAx>
        <c:axId val="2096374760"/>
        <c:scaling>
          <c:orientation val="minMax"/>
          <c:max val="1.0"/>
        </c:scaling>
        <c:delete val="0"/>
        <c:axPos val="l"/>
        <c:majorGridlines>
          <c:spPr>
            <a:ln>
              <a:noFill/>
            </a:ln>
          </c:spPr>
        </c:majorGridlines>
        <c:title>
          <c:tx>
            <c:rich>
              <a:bodyPr rot="-5400000" vert="horz"/>
              <a:lstStyle/>
              <a:p>
                <a:pPr>
                  <a:defRPr/>
                </a:pPr>
                <a:r>
                  <a:rPr lang="en-US" sz="1100" baseline="0" dirty="0">
                    <a:latin typeface="Arial" panose="020B0604020202020204" pitchFamily="34" charset="0"/>
                    <a:cs typeface="Arial" panose="020B0604020202020204" pitchFamily="34" charset="0"/>
                  </a:rPr>
                  <a:t>Joint </a:t>
                </a:r>
                <a:r>
                  <a:rPr lang="en-US" sz="1100" baseline="0" dirty="0" smtClean="0">
                    <a:latin typeface="Arial" panose="020B0604020202020204" pitchFamily="34" charset="0"/>
                    <a:cs typeface="Arial" panose="020B0604020202020204" pitchFamily="34" charset="0"/>
                  </a:rPr>
                  <a:t>PAF</a:t>
                </a:r>
                <a:endParaRPr lang="en-US" sz="1100" baseline="0" dirty="0">
                  <a:latin typeface="Arial" panose="020B0604020202020204" pitchFamily="34" charset="0"/>
                  <a:cs typeface="Arial" panose="020B0604020202020204" pitchFamily="34" charset="0"/>
                </a:endParaRPr>
              </a:p>
            </c:rich>
          </c:tx>
          <c:layout/>
          <c:overlay val="0"/>
        </c:title>
        <c:numFmt formatCode="General" sourceLinked="0"/>
        <c:majorTickMark val="out"/>
        <c:minorTickMark val="none"/>
        <c:tickLblPos val="nextTo"/>
        <c:txPr>
          <a:bodyPr/>
          <a:lstStyle/>
          <a:p>
            <a:pPr>
              <a:defRPr sz="1100">
                <a:latin typeface="Arial"/>
              </a:defRPr>
            </a:pPr>
            <a:endParaRPr lang="en-US"/>
          </a:p>
        </c:txPr>
        <c:crossAx val="2096779704"/>
        <c:crosses val="autoZero"/>
        <c:crossBetween val="between"/>
      </c:valAx>
      <c:spPr>
        <a:ln>
          <a:solidFill>
            <a:schemeClr val="tx1"/>
          </a:solidFill>
        </a:ln>
      </c:spPr>
    </c:plotArea>
    <c:legend>
      <c:legendPos val="b"/>
      <c:layout/>
      <c:overlay val="0"/>
      <c:spPr>
        <a:ln>
          <a:solidFill>
            <a:schemeClr val="tx1"/>
          </a:solidFill>
        </a:ln>
      </c:spPr>
    </c:legend>
    <c:plotVisOnly val="1"/>
    <c:dispBlanksAs val="zero"/>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 Id="rId2" Type="http://schemas.openxmlformats.org/officeDocument/2006/relationships/image" Target="../media/image24.emf"/><Relationship Id="rId3"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4D15CB-5716-8B46-86BE-EAAB894D134B}" type="datetimeFigureOut">
              <a:rPr lang="en-US" smtClean="0"/>
              <a:t>2/9/17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705B67-6CD6-5A45-B896-CBF891F1A219}" type="slidenum">
              <a:rPr lang="en-US" smtClean="0"/>
              <a:t>‹#›</a:t>
            </a:fld>
            <a:endParaRPr lang="en-US"/>
          </a:p>
        </p:txBody>
      </p:sp>
    </p:spTree>
    <p:extLst>
      <p:ext uri="{BB962C8B-B14F-4D97-AF65-F5344CB8AC3E}">
        <p14:creationId xmlns:p14="http://schemas.microsoft.com/office/powerpoint/2010/main" val="5121738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 Id="rId3" Type="http://schemas.openxmlformats.org/officeDocument/2006/relationships/hyperlink" Target="#_ENREF_17"/></Relationships>
</file>

<file path=ppt/notesSlides/_rels/notesSlide11.xml.rels><?xml version="1.0" encoding="UTF-8" standalone="yes"?>
<Relationships xmlns="http://schemas.openxmlformats.org/package/2006/relationships"><Relationship Id="rId3" Type="http://schemas.openxmlformats.org/officeDocument/2006/relationships/hyperlink" Target="#_ENREF_21"/><Relationship Id="rId4" Type="http://schemas.openxmlformats.org/officeDocument/2006/relationships/hyperlink" Target="#_ENREF_22"/><Relationship Id="rId5" Type="http://schemas.openxmlformats.org/officeDocument/2006/relationships/hyperlink" Target="#_ENREF_23"/><Relationship Id="rId6" Type="http://schemas.openxmlformats.org/officeDocument/2006/relationships/hyperlink" Target="#_ENREF_27"/><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_ENREF_18"/></Relationships>
</file>

<file path=ppt/notesSlides/_rels/notesSlide9.xml.rels><?xml version="1.0" encoding="UTF-8" standalone="yes"?>
<Relationships xmlns="http://schemas.openxmlformats.org/package/2006/relationships"><Relationship Id="rId3" Type="http://schemas.openxmlformats.org/officeDocument/2006/relationships/hyperlink" Target="#_ENREF_19"/><Relationship Id="rId4" Type="http://schemas.openxmlformats.org/officeDocument/2006/relationships/hyperlink" Target="#_ENREF_20"/><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ED431E4-7251-4A0D-9173-51FECFB0789A}" type="slidenum">
              <a:rPr lang="en-US" smtClean="0">
                <a:latin typeface="Arial" pitchFamily="34" charset="0"/>
                <a:cs typeface="Arial" pitchFamily="34" charset="0"/>
              </a:rPr>
              <a:pPr/>
              <a:t>2</a:t>
            </a:fld>
            <a:endParaRPr lang="en-US" smtClean="0">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5054" y="4343400"/>
            <a:ext cx="5027893" cy="4114800"/>
          </a:xfrm>
          <a:noFill/>
          <a:ln/>
        </p:spPr>
        <p:txBody>
          <a:bodyPr/>
          <a:lstStyle/>
          <a:p>
            <a:pPr eaLnBrk="1" hangingPunct="1"/>
            <a:endParaRPr lang="en-AU" smtClean="0">
              <a:latin typeface="Arial" pitchFamily="34" charset="0"/>
              <a:cs typeface="Arial" pitchFamily="34" charset="0"/>
            </a:endParaRPr>
          </a:p>
        </p:txBody>
      </p:sp>
    </p:spTree>
    <p:extLst>
      <p:ext uri="{BB962C8B-B14F-4D97-AF65-F5344CB8AC3E}">
        <p14:creationId xmlns:p14="http://schemas.microsoft.com/office/powerpoint/2010/main" val="2087738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we evaluate 36 risk variants, and assume a RA disease risk = 1% and sibling risk = 6.0, which together are consistent with heritability of liability of 63%.</a:t>
            </a:r>
            <a:r>
              <a:rPr lang="en-US" sz="1200" u="none" strike="noStrike" kern="1200" baseline="30000" dirty="0" smtClean="0">
                <a:solidFill>
                  <a:schemeClr val="tx1"/>
                </a:solidFill>
                <a:effectLst/>
                <a:latin typeface="+mn-lt"/>
                <a:ea typeface="+mn-ea"/>
                <a:cs typeface="+mn-cs"/>
                <a:hlinkClick r:id="rId3" action="ppaction://hlinkfile" tooltip="Stahl, 2012 #64"/>
              </a:rPr>
              <a:t>17</a:t>
            </a:r>
            <a:r>
              <a:rPr lang="en-US" sz="1200" kern="1200" dirty="0" smtClean="0">
                <a:solidFill>
                  <a:schemeClr val="tx1"/>
                </a:solidFill>
                <a:effectLst/>
                <a:latin typeface="+mn-lt"/>
                <a:ea typeface="+mn-ea"/>
                <a:cs typeface="+mn-cs"/>
              </a:rPr>
              <a:t> Even with so few risk variants we observe a similar proportion of disease explained as for </a:t>
            </a:r>
            <a:r>
              <a:rPr lang="en-US" sz="1200" kern="1200" dirty="0" err="1" smtClean="0">
                <a:solidFill>
                  <a:schemeClr val="tx1"/>
                </a:solidFill>
                <a:effectLst/>
                <a:latin typeface="+mn-lt"/>
                <a:ea typeface="+mn-ea"/>
                <a:cs typeface="+mn-cs"/>
              </a:rPr>
              <a:t>Crohn’s</a:t>
            </a:r>
            <a:r>
              <a:rPr lang="en-US" sz="1200" kern="1200" dirty="0" smtClean="0">
                <a:solidFill>
                  <a:schemeClr val="tx1"/>
                </a:solidFill>
                <a:effectLst/>
                <a:latin typeface="+mn-lt"/>
                <a:ea typeface="+mn-ea"/>
                <a:cs typeface="+mn-cs"/>
              </a:rPr>
              <a:t> (Figure 2c, Supplemental Table 3). This is due to the substantial impact of a single variant on all of the measures: rs6910071 at the HLA-DRB1E locus (Figure 2c, red line). This variant has a large effect on RA (RR=2.88) and is common (RAF=0.22), so it accounts for an estimated 8% of the heritability, 16% of sibling relative risk, 11% of familial relative risk, and 14% of the AUC (Table 1). The two-fold range between heritability and sibling relative risk leads to a substantial difference in the overall measures of genetic variation explained: 15% of heritability but 25% of sibling risk. Thus, single common variants of large effect can result in different estimates across these measures.</a:t>
            </a:r>
          </a:p>
          <a:p>
            <a:endParaRPr lang="en-US" dirty="0"/>
          </a:p>
        </p:txBody>
      </p:sp>
      <p:sp>
        <p:nvSpPr>
          <p:cNvPr id="4" name="Slide Number Placeholder 3"/>
          <p:cNvSpPr>
            <a:spLocks noGrp="1"/>
          </p:cNvSpPr>
          <p:nvPr>
            <p:ph type="sldNum" sz="quarter" idx="10"/>
          </p:nvPr>
        </p:nvSpPr>
        <p:spPr/>
        <p:txBody>
          <a:bodyPr/>
          <a:lstStyle/>
          <a:p>
            <a:fld id="{AEC2EED8-E3AB-5D45-9123-746D0E430978}" type="slidenum">
              <a:rPr lang="en-US" smtClean="0"/>
              <a:t>20</a:t>
            </a:fld>
            <a:endParaRPr lang="en-US"/>
          </a:p>
        </p:txBody>
      </p:sp>
    </p:spTree>
    <p:extLst>
      <p:ext uri="{BB962C8B-B14F-4D97-AF65-F5344CB8AC3E}">
        <p14:creationId xmlns:p14="http://schemas.microsoft.com/office/powerpoint/2010/main" val="1073847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the time of this investigation there are 24 published GWAS risk variants for schizophrenia</a:t>
            </a:r>
            <a:r>
              <a:rPr lang="en-US" sz="1200" u="none" strike="noStrike" kern="1200" baseline="30000" dirty="0" smtClean="0">
                <a:solidFill>
                  <a:schemeClr val="tx1"/>
                </a:solidFill>
                <a:effectLst/>
                <a:latin typeface="+mn-lt"/>
                <a:ea typeface="+mn-ea"/>
                <a:cs typeface="+mn-cs"/>
                <a:hlinkClick r:id="rId3" action="ppaction://hlinkfile" tooltip="Ripke, 2013 #12"/>
              </a:rPr>
              <a:t>21</a:t>
            </a:r>
            <a:r>
              <a:rPr lang="en-US" sz="1200" kern="1200" baseline="30000" dirty="0" smtClean="0">
                <a:solidFill>
                  <a:schemeClr val="tx1"/>
                </a:solidFill>
                <a:effectLst/>
                <a:latin typeface="+mn-lt"/>
                <a:ea typeface="+mn-ea"/>
                <a:cs typeface="+mn-cs"/>
              </a:rPr>
              <a:t>,</a:t>
            </a:r>
            <a:r>
              <a:rPr lang="en-US" sz="1200" u="none" strike="noStrike" kern="1200" baseline="30000" dirty="0" smtClean="0">
                <a:solidFill>
                  <a:schemeClr val="tx1"/>
                </a:solidFill>
                <a:effectLst/>
                <a:latin typeface="+mn-lt"/>
                <a:ea typeface="+mn-ea"/>
                <a:cs typeface="+mn-cs"/>
                <a:hlinkClick r:id="rId4" action="ppaction://hlinkfile" tooltip="Kirov, 2009 #24"/>
              </a:rPr>
              <a:t>22</a:t>
            </a:r>
            <a:r>
              <a:rPr lang="en-US" sz="1200" kern="1200" dirty="0" smtClean="0">
                <a:solidFill>
                  <a:schemeClr val="tx1"/>
                </a:solidFill>
                <a:effectLst/>
                <a:latin typeface="+mn-lt"/>
                <a:ea typeface="+mn-ea"/>
                <a:cs typeface="+mn-cs"/>
              </a:rPr>
              <a:t>.  We also consider eight rare copy number variants (CNV) that substantially increase risk of this disease (Figure 2d, Supplemental Table 4).</a:t>
            </a:r>
            <a:r>
              <a:rPr lang="en-US" sz="1200" u="none" strike="noStrike" kern="1200" baseline="30000" dirty="0" smtClean="0">
                <a:solidFill>
                  <a:schemeClr val="tx1"/>
                </a:solidFill>
                <a:effectLst/>
                <a:latin typeface="+mn-lt"/>
                <a:ea typeface="+mn-ea"/>
                <a:cs typeface="+mn-cs"/>
                <a:hlinkClick r:id="rId5" action="ppaction://hlinkfile" tooltip="Kirov, 2009 #13"/>
              </a:rPr>
              <a:t>23-26</a:t>
            </a:r>
            <a:r>
              <a:rPr lang="en-US" sz="1200" kern="1200" dirty="0" smtClean="0">
                <a:solidFill>
                  <a:schemeClr val="tx1"/>
                </a:solidFill>
                <a:effectLst/>
                <a:latin typeface="+mn-lt"/>
                <a:ea typeface="+mn-ea"/>
                <a:cs typeface="+mn-cs"/>
              </a:rPr>
              <a:t> Here we benchmark using baseline disease risk = 1%, sibling relative risk = 8.8, together consistent with heritability of liability of 81%.</a:t>
            </a:r>
            <a:r>
              <a:rPr lang="en-US" sz="1200" u="none" strike="noStrike" kern="1200" baseline="30000" dirty="0" smtClean="0">
                <a:solidFill>
                  <a:schemeClr val="tx1"/>
                </a:solidFill>
                <a:effectLst/>
                <a:latin typeface="+mn-lt"/>
                <a:ea typeface="+mn-ea"/>
                <a:cs typeface="+mn-cs"/>
                <a:hlinkClick r:id="rId6" action="ppaction://hlinkfile" tooltip="Sullivan, 2003 #63"/>
              </a:rPr>
              <a:t>27</a:t>
            </a:r>
            <a:r>
              <a:rPr lang="en-US" sz="1200" kern="1200" dirty="0" smtClean="0">
                <a:solidFill>
                  <a:schemeClr val="tx1"/>
                </a:solidFill>
                <a:effectLst/>
                <a:latin typeface="+mn-lt"/>
                <a:ea typeface="+mn-ea"/>
                <a:cs typeface="+mn-cs"/>
              </a:rPr>
              <a:t> As above, the common low risk variants explain a small percentage of the measures evaluated here (Figure 2d—green lines). In contrast, the CNVs give extremely different results across these measures (Figure 2d, red and black lines). This is especially apparent for the CNVs at 16p11.2 and 22q11, which both are rare (RAF=0.0003) and have enormous effects on schizophrenia (RRs&gt;25). Due to their rarity these explain a modest proportion of heritability, </a:t>
            </a:r>
            <a:r>
              <a:rPr lang="en-US" sz="1200" kern="1200" dirty="0" err="1" smtClean="0">
                <a:solidFill>
                  <a:schemeClr val="tx1"/>
                </a:solidFill>
                <a:effectLst/>
                <a:latin typeface="+mn-lt"/>
                <a:ea typeface="+mn-ea"/>
                <a:cs typeface="+mn-cs"/>
              </a:rPr>
              <a:t>familiality</a:t>
            </a:r>
            <a:r>
              <a:rPr lang="en-US" sz="1200" kern="1200" dirty="0" smtClean="0">
                <a:solidFill>
                  <a:schemeClr val="tx1"/>
                </a:solidFill>
                <a:effectLst/>
                <a:latin typeface="+mn-lt"/>
                <a:ea typeface="+mn-ea"/>
                <a:cs typeface="+mn-cs"/>
              </a:rPr>
              <a:t>, and AUC (&lt;0.5%); but their large impact on disease results in much higher proportions of approximate heritability (&gt;5%) and sibling risk (&gt;7.5%) (Figure 2d; Table 1). Thus, when looking at all 32 schizophrenia variants (24 GWAS and 8 CNVs), estimates of the heritability, sibling risk, familial risk, and AUC explained give very different messages about the variants’ impact on this disease. While the variants explain only 2.5-3% of heritability or familial risk, and 5% of AUC, they are estimated to account for up to five-times as much of the approximate heritability and ten-times as much of the sibling risk (Figure 2d; Table 1). The large increase for the approximate heritability was expected since this departs from heritability for large RRs. But it was somewhat surprising to see such a large departure between the sibling and familial risk explained. While the sibling risk is generally always larger than the familial risk, the rarity and extremely large effects for the CNVs results in these two seemingly similar measures giving drastically different results. </a:t>
            </a:r>
            <a:endParaRPr lang="en-US" dirty="0"/>
          </a:p>
        </p:txBody>
      </p:sp>
      <p:sp>
        <p:nvSpPr>
          <p:cNvPr id="4" name="Slide Number Placeholder 3"/>
          <p:cNvSpPr>
            <a:spLocks noGrp="1"/>
          </p:cNvSpPr>
          <p:nvPr>
            <p:ph type="sldNum" sz="quarter" idx="10"/>
          </p:nvPr>
        </p:nvSpPr>
        <p:spPr/>
        <p:txBody>
          <a:bodyPr/>
          <a:lstStyle/>
          <a:p>
            <a:fld id="{AEC2EED8-E3AB-5D45-9123-746D0E430978}" type="slidenum">
              <a:rPr lang="en-US" smtClean="0"/>
              <a:t>21</a:t>
            </a:fld>
            <a:endParaRPr lang="en-US"/>
          </a:p>
        </p:txBody>
      </p:sp>
    </p:spTree>
    <p:extLst>
      <p:ext uri="{BB962C8B-B14F-4D97-AF65-F5344CB8AC3E}">
        <p14:creationId xmlns:p14="http://schemas.microsoft.com/office/powerpoint/2010/main" val="595879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combined PAF also exhibits a computational anomaly: the apparent impact of each additional risk variant depends on which variants have already been incorporated into this measure. For example, assume that there are two genetic variants for a disease, and each has an individual PAF of 0.50, and a corresponding combined PAF of 0.75 (=1-(1-0.5)</a:t>
            </a:r>
            <a:r>
              <a:rPr lang="en-US" sz="1200" kern="1200" baseline="30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 An intervention that eliminates the effect of a risk variant at any one of these risk loci would decrease the incidence of disease in the population by half. An intervention at the second locus would further reduce the disease incidence by half in the remaining population, or by a quarter in the original population. That is, the order in which the exposure is removed will impact the magnitude of its apparent effect on the combined PAF. This phenomenon is shown in Figure 3: if we include the known risk SNPs based on increasing or decreasing RRs the combined PAF curves substantially differ. In other words, the apparent impact of a given risk variant on the combined PAF depends on what has already been discovered. Novel variants from less versus more well studied traits will appear to have a larger effect, even if the risk variants have the same magnitude of association and risk allele frequency. </a:t>
            </a:r>
            <a:r>
              <a:rPr lang="en-AU" sz="1200" kern="1200" dirty="0" smtClean="0">
                <a:solidFill>
                  <a:schemeClr val="tx1"/>
                </a:solidFill>
                <a:effectLst/>
                <a:latin typeface="+mn-lt"/>
                <a:ea typeface="+mn-ea"/>
                <a:cs typeface="+mn-cs"/>
              </a:rPr>
              <a:t>Moreover, the combined PAF is not analogous to that obtained by removing an environmental exposure such as smoking from a population. As the number of known risk loci continues to increase—many of which are quite common—essentially everyone in the population will carry a number of risk alleles. Then any preventative treatment directed at countering the risk loci (e.g. a pharmacologic intervention) would have to be applied to the entire population, which seems very unrealistic.</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C2EED8-E3AB-5D45-9123-746D0E430978}" type="slidenum">
              <a:rPr lang="en-US" smtClean="0"/>
              <a:t>27</a:t>
            </a:fld>
            <a:endParaRPr lang="en-US"/>
          </a:p>
        </p:txBody>
      </p:sp>
    </p:spTree>
    <p:extLst>
      <p:ext uri="{BB962C8B-B14F-4D97-AF65-F5344CB8AC3E}">
        <p14:creationId xmlns:p14="http://schemas.microsoft.com/office/powerpoint/2010/main" val="9553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EED431E4-7251-4A0D-9173-51FECFB0789A}"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915054" y="4343400"/>
            <a:ext cx="5027893" cy="4114800"/>
          </a:xfrm>
          <a:noFill/>
          <a:ln/>
        </p:spPr>
        <p:txBody>
          <a:bodyPr/>
          <a:lstStyle/>
          <a:p>
            <a:pPr eaLnBrk="1" hangingPunct="1"/>
            <a:endParaRPr lang="en-AU" smtClean="0">
              <a:latin typeface="Arial" pitchFamily="34" charset="0"/>
              <a:cs typeface="Arial" pitchFamily="34" charset="0"/>
            </a:endParaRPr>
          </a:p>
        </p:txBody>
      </p:sp>
    </p:spTree>
    <p:extLst>
      <p:ext uri="{BB962C8B-B14F-4D97-AF65-F5344CB8AC3E}">
        <p14:creationId xmlns:p14="http://schemas.microsoft.com/office/powerpoint/2010/main" val="1013367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705B67-6CD6-5A45-B896-CBF891F1A219}" type="slidenum">
              <a:rPr lang="en-US" smtClean="0"/>
              <a:t>4</a:t>
            </a:fld>
            <a:endParaRPr lang="en-US"/>
          </a:p>
        </p:txBody>
      </p:sp>
    </p:spTree>
    <p:extLst>
      <p:ext uri="{BB962C8B-B14F-4D97-AF65-F5344CB8AC3E}">
        <p14:creationId xmlns:p14="http://schemas.microsoft.com/office/powerpoint/2010/main" val="1755527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Method used in PGC-SCZ, Nature, 2014</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83705B67-6CD6-5A45-B896-CBF891F1A219}" type="slidenum">
              <a:rPr lang="en-US" smtClean="0"/>
              <a:t>6</a:t>
            </a:fld>
            <a:endParaRPr lang="en-US"/>
          </a:p>
        </p:txBody>
      </p:sp>
    </p:spTree>
    <p:extLst>
      <p:ext uri="{BB962C8B-B14F-4D97-AF65-F5344CB8AC3E}">
        <p14:creationId xmlns:p14="http://schemas.microsoft.com/office/powerpoint/2010/main" val="1116196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 </a:t>
            </a:r>
            <a:r>
              <a:rPr lang="en-US" dirty="0" err="1" smtClean="0"/>
              <a:t>strat</a:t>
            </a:r>
            <a:r>
              <a:rPr lang="en-US" dirty="0" smtClean="0"/>
              <a:t>, due to drift or selection not associated with trait of interest,</a:t>
            </a:r>
          </a:p>
          <a:p>
            <a:r>
              <a:rPr lang="en-US" dirty="0" smtClean="0"/>
              <a:t>expect no relationship between LD score and X</a:t>
            </a:r>
            <a:r>
              <a:rPr lang="en-US" baseline="30000" dirty="0" smtClean="0"/>
              <a:t>2</a:t>
            </a:r>
            <a:r>
              <a:rPr lang="en-US" dirty="0" smtClean="0"/>
              <a:t>.</a:t>
            </a:r>
          </a:p>
          <a:p>
            <a:endParaRPr lang="en-US" dirty="0" smtClean="0"/>
          </a:p>
          <a:p>
            <a:r>
              <a:rPr lang="en-US" dirty="0" smtClean="0"/>
              <a:t>Applied to many traits and found that most of the QQ inflation</a:t>
            </a:r>
            <a:r>
              <a:rPr lang="en-US" baseline="0" dirty="0" smtClean="0"/>
              <a:t> is due to </a:t>
            </a:r>
            <a:r>
              <a:rPr lang="en-US" baseline="0" dirty="0" err="1" smtClean="0"/>
              <a:t>polygenicity</a:t>
            </a:r>
            <a:r>
              <a:rPr lang="en-US" baseline="0" dirty="0" smtClean="0"/>
              <a:t>. So dividing by lambda GC is conservative.</a:t>
            </a:r>
            <a:endParaRPr lang="en-US" dirty="0" smtClean="0"/>
          </a:p>
          <a:p>
            <a:r>
              <a:rPr lang="en-US" dirty="0" smtClean="0"/>
              <a:t>Don’t adjust</a:t>
            </a:r>
            <a:r>
              <a:rPr lang="en-US" baseline="0" dirty="0" smtClean="0"/>
              <a:t> in meta-analyses (double adjusting). This results in </a:t>
            </a:r>
            <a:r>
              <a:rPr lang="en-US" baseline="0" dirty="0" err="1" smtClean="0"/>
              <a:t>overadjustment</a:t>
            </a:r>
            <a:r>
              <a:rPr lang="en-US" baseline="0" dirty="0" smtClean="0"/>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3705B67-6CD6-5A45-B896-CBF891F1A219}" type="slidenum">
              <a:rPr lang="en-US" smtClean="0"/>
              <a:t>7</a:t>
            </a:fld>
            <a:endParaRPr lang="en-US"/>
          </a:p>
        </p:txBody>
      </p:sp>
    </p:spTree>
    <p:extLst>
      <p:ext uri="{BB962C8B-B14F-4D97-AF65-F5344CB8AC3E}">
        <p14:creationId xmlns:p14="http://schemas.microsoft.com/office/powerpoint/2010/main" val="560380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Measures developed with different goals and within traditionally disparate fields: </a:t>
            </a:r>
          </a:p>
          <a:p>
            <a:pPr lvl="1"/>
            <a:r>
              <a:rPr lang="en-US" u="sng" dirty="0" smtClean="0"/>
              <a:t>Quantitative geneticists</a:t>
            </a:r>
            <a:r>
              <a:rPr lang="en-US" dirty="0" smtClean="0"/>
              <a:t>: interested in genetic basis underlying trait variability (liability threshold models).</a:t>
            </a:r>
          </a:p>
          <a:p>
            <a:pPr lvl="1"/>
            <a:r>
              <a:rPr lang="en-US" u="sng" dirty="0" smtClean="0"/>
              <a:t>Epidemiologists</a:t>
            </a:r>
            <a:r>
              <a:rPr lang="en-US" dirty="0" smtClean="0"/>
              <a:t>: estimate associations (log-risk models).  </a:t>
            </a:r>
            <a:endParaRPr lang="en-US" dirty="0"/>
          </a:p>
        </p:txBody>
      </p:sp>
      <p:sp>
        <p:nvSpPr>
          <p:cNvPr id="4" name="Slide Number Placeholder 3"/>
          <p:cNvSpPr>
            <a:spLocks noGrp="1"/>
          </p:cNvSpPr>
          <p:nvPr>
            <p:ph type="sldNum" sz="quarter" idx="10"/>
          </p:nvPr>
        </p:nvSpPr>
        <p:spPr/>
        <p:txBody>
          <a:bodyPr/>
          <a:lstStyle/>
          <a:p>
            <a:fld id="{AEC2EED8-E3AB-5D45-9123-746D0E430978}" type="slidenum">
              <a:rPr lang="en-US" smtClean="0"/>
              <a:t>9</a:t>
            </a:fld>
            <a:endParaRPr lang="en-US"/>
          </a:p>
        </p:txBody>
      </p:sp>
    </p:spTree>
    <p:extLst>
      <p:ext uri="{BB962C8B-B14F-4D97-AF65-F5344CB8AC3E}">
        <p14:creationId xmlns:p14="http://schemas.microsoft.com/office/powerpoint/2010/main" val="2633478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to website,</a:t>
            </a:r>
            <a:r>
              <a:rPr lang="en-US" baseline="0" dirty="0" smtClean="0"/>
              <a:t> download and run practicum.</a:t>
            </a:r>
            <a:endParaRPr lang="en-US" dirty="0"/>
          </a:p>
        </p:txBody>
      </p:sp>
      <p:sp>
        <p:nvSpPr>
          <p:cNvPr id="4" name="Slide Number Placeholder 3"/>
          <p:cNvSpPr>
            <a:spLocks noGrp="1"/>
          </p:cNvSpPr>
          <p:nvPr>
            <p:ph type="sldNum" sz="quarter" idx="10"/>
          </p:nvPr>
        </p:nvSpPr>
        <p:spPr/>
        <p:txBody>
          <a:bodyPr/>
          <a:lstStyle/>
          <a:p>
            <a:fld id="{83705B67-6CD6-5A45-B896-CBF891F1A219}" type="slidenum">
              <a:rPr lang="en-US" smtClean="0"/>
              <a:t>17</a:t>
            </a:fld>
            <a:endParaRPr lang="en-US"/>
          </a:p>
        </p:txBody>
      </p:sp>
    </p:spTree>
    <p:extLst>
      <p:ext uri="{BB962C8B-B14F-4D97-AF65-F5344CB8AC3E}">
        <p14:creationId xmlns:p14="http://schemas.microsoft.com/office/powerpoint/2010/main" val="2343454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GWAS have detected a relatively large number of low-risk, common variants for breast cancer (m=65 from NHGRI catalogue). Based on the literature we assume that the baseline disease risk = 12% and the sibling relative risk (</a:t>
            </a:r>
            <a:r>
              <a:rPr lang="en-AU" sz="1200" kern="1200" dirty="0" err="1" smtClean="0">
                <a:solidFill>
                  <a:schemeClr val="tx1"/>
                </a:solidFill>
                <a:effectLst/>
                <a:latin typeface="+mn-lt"/>
                <a:ea typeface="+mn-ea"/>
                <a:cs typeface="+mn-cs"/>
              </a:rPr>
              <a:t>l</a:t>
            </a:r>
            <a:r>
              <a:rPr lang="en-AU" sz="1200" kern="1200" baseline="-25000" dirty="0" err="1" smtClean="0">
                <a:solidFill>
                  <a:schemeClr val="tx1"/>
                </a:solidFill>
                <a:effectLst/>
                <a:latin typeface="+mn-lt"/>
                <a:ea typeface="+mn-ea"/>
                <a:cs typeface="+mn-cs"/>
              </a:rPr>
              <a:t>S</a:t>
            </a:r>
            <a:r>
              <a:rPr lang="en-US" sz="1200" kern="1200" dirty="0" smtClean="0">
                <a:solidFill>
                  <a:schemeClr val="tx1"/>
                </a:solidFill>
                <a:effectLst/>
                <a:latin typeface="+mn-lt"/>
                <a:ea typeface="+mn-ea"/>
                <a:cs typeface="+mn-cs"/>
              </a:rPr>
              <a:t>) = 2.0</a:t>
            </a:r>
            <a:r>
              <a:rPr lang="en-US" sz="1200" u="none" strike="noStrike" kern="1200" baseline="30000" dirty="0" smtClean="0">
                <a:solidFill>
                  <a:schemeClr val="tx1"/>
                </a:solidFill>
                <a:effectLst/>
                <a:latin typeface="+mn-lt"/>
                <a:ea typeface="+mn-ea"/>
                <a:cs typeface="+mn-cs"/>
                <a:hlinkClick r:id="rId3" action="ppaction://hlinkfile" tooltip="Pharoah, 1997 #147"/>
              </a:rPr>
              <a:t>18</a:t>
            </a:r>
            <a:r>
              <a:rPr lang="en-US" sz="1200" kern="1200" dirty="0" smtClean="0">
                <a:solidFill>
                  <a:schemeClr val="tx1"/>
                </a:solidFill>
                <a:effectLst/>
                <a:latin typeface="+mn-lt"/>
                <a:ea typeface="+mn-ea"/>
                <a:cs typeface="+mn-cs"/>
              </a:rPr>
              <a:t>; these are consistent with heritability of liability = 60%. Benchmarked against these values, almost all of the risk variants explain less than 0.5% of the total variation in heritability, sibling risk, familial risk, and AUC (Figure 2a; Table 1; Supplemental Table 1). As expected, the variant with larger effects on breast cancer (1.3 &lt; odds ratio </a:t>
            </a:r>
            <a:r>
              <a:rPr lang="en-A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2) explain a larger proportion of these measures (Figure 2a; blue lines). The breast cancer heritability explained is lower than the other measures, and the sibling relative risk is the largest—in agreement with our empirical calculations. All of the breast cancer variants combined are estimated to explain: 13% of the approximate heritability; 18% of heritability; 19% of the AUC; 21% of the familial risk; and 22% of the sibling risk (Figure 2a; Table 1). The similarity among the latter four measures reflects the uniformly low penetrance and high frequency across the risk variants. Moreover, the relatively high proportion of these measures explained reflects the high baseline risk but modest sibling risk for breast cancer in the population. </a:t>
            </a:r>
          </a:p>
          <a:p>
            <a:endParaRPr lang="en-US" dirty="0"/>
          </a:p>
        </p:txBody>
      </p:sp>
      <p:sp>
        <p:nvSpPr>
          <p:cNvPr id="4" name="Slide Number Placeholder 3"/>
          <p:cNvSpPr>
            <a:spLocks noGrp="1"/>
          </p:cNvSpPr>
          <p:nvPr>
            <p:ph type="sldNum" sz="quarter" idx="10"/>
          </p:nvPr>
        </p:nvSpPr>
        <p:spPr/>
        <p:txBody>
          <a:bodyPr/>
          <a:lstStyle/>
          <a:p>
            <a:fld id="{AEC2EED8-E3AB-5D45-9123-746D0E430978}" type="slidenum">
              <a:rPr lang="en-US" smtClean="0"/>
              <a:t>18</a:t>
            </a:fld>
            <a:endParaRPr lang="en-US"/>
          </a:p>
        </p:txBody>
      </p:sp>
    </p:spTree>
    <p:extLst>
      <p:ext uri="{BB962C8B-B14F-4D97-AF65-F5344CB8AC3E}">
        <p14:creationId xmlns:p14="http://schemas.microsoft.com/office/powerpoint/2010/main" val="1700403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Recent research has detected at least 140 modest—and three additional high-risk—variants for </a:t>
            </a:r>
            <a:r>
              <a:rPr lang="en-US" sz="1200" kern="1200" dirty="0" err="1" smtClean="0">
                <a:solidFill>
                  <a:schemeClr val="tx1"/>
                </a:solidFill>
                <a:effectLst/>
                <a:latin typeface="+mn-lt"/>
                <a:ea typeface="+mn-ea"/>
                <a:cs typeface="+mn-cs"/>
              </a:rPr>
              <a:t>Crohn’s</a:t>
            </a:r>
            <a:r>
              <a:rPr lang="en-US" sz="1200" kern="1200" dirty="0" smtClean="0">
                <a:solidFill>
                  <a:schemeClr val="tx1"/>
                </a:solidFill>
                <a:effectLst/>
                <a:latin typeface="+mn-lt"/>
                <a:ea typeface="+mn-ea"/>
                <a:cs typeface="+mn-cs"/>
              </a:rPr>
              <a:t> disease.</a:t>
            </a:r>
            <a:r>
              <a:rPr lang="en-US" sz="1200" u="none" strike="noStrike" kern="1200" baseline="30000" dirty="0" smtClean="0">
                <a:solidFill>
                  <a:schemeClr val="tx1"/>
                </a:solidFill>
                <a:effectLst/>
                <a:latin typeface="+mn-lt"/>
                <a:ea typeface="+mn-ea"/>
                <a:cs typeface="+mn-cs"/>
                <a:hlinkClick r:id="rId3" action="ppaction://hlinkfile" tooltip="Jostins, 2012 #9"/>
              </a:rPr>
              <a:t>19</a:t>
            </a:r>
            <a:r>
              <a:rPr lang="en-US" sz="1200" kern="1200" dirty="0" smtClean="0">
                <a:solidFill>
                  <a:schemeClr val="tx1"/>
                </a:solidFill>
                <a:effectLst/>
                <a:latin typeface="+mn-lt"/>
                <a:ea typeface="+mn-ea"/>
                <a:cs typeface="+mn-cs"/>
              </a:rPr>
              <a:t> We assume that the baseline risk of </a:t>
            </a:r>
            <a:r>
              <a:rPr lang="en-US" sz="1200" kern="1200" dirty="0" err="1" smtClean="0">
                <a:solidFill>
                  <a:schemeClr val="tx1"/>
                </a:solidFill>
                <a:effectLst/>
                <a:latin typeface="+mn-lt"/>
                <a:ea typeface="+mn-ea"/>
                <a:cs typeface="+mn-cs"/>
              </a:rPr>
              <a:t>Crohn’s</a:t>
            </a:r>
            <a:r>
              <a:rPr lang="en-US" sz="1200" kern="1200" dirty="0" smtClean="0">
                <a:solidFill>
                  <a:schemeClr val="tx1"/>
                </a:solidFill>
                <a:effectLst/>
                <a:latin typeface="+mn-lt"/>
                <a:ea typeface="+mn-ea"/>
                <a:cs typeface="+mn-cs"/>
              </a:rPr>
              <a:t> = 0.5%, the sibling relative risk = 10.3, and the heritability of liability = 72% </a:t>
            </a:r>
            <a:r>
              <a:rPr lang="en-US" sz="1200" u="none" strike="noStrike" kern="1200" baseline="30000" dirty="0" smtClean="0">
                <a:solidFill>
                  <a:schemeClr val="tx1"/>
                </a:solidFill>
                <a:effectLst/>
                <a:latin typeface="+mn-lt"/>
                <a:ea typeface="+mn-ea"/>
                <a:cs typeface="+mn-cs"/>
                <a:hlinkClick r:id="rId4" action="ppaction://hlinkfile" tooltip="Chen,  #148"/>
              </a:rPr>
              <a:t>20</a:t>
            </a:r>
            <a:r>
              <a:rPr lang="en-US" sz="1200" kern="1200" dirty="0" smtClean="0">
                <a:solidFill>
                  <a:schemeClr val="tx1"/>
                </a:solidFill>
                <a:effectLst/>
                <a:latin typeface="+mn-lt"/>
                <a:ea typeface="+mn-ea"/>
                <a:cs typeface="+mn-cs"/>
              </a:rPr>
              <a:t>. For the low risk, common variants similar patterns are observed as with breast cancer: heritability &lt; familial risk &lt; sibling risk (Figure 2b, Table 1; Supplemental Table 2). For the high-risk variants (2&lt;RR&lt;15), however, there is more variation in these measures, reflecting different combinations of RRs and RAFs (Figure 2b, red lines). Specifically, the common allele of rs11209026—which is the wild-type allele corresponding to the uncommon </a:t>
            </a:r>
            <a:r>
              <a:rPr lang="en-US" sz="1200" i="1" kern="1200" dirty="0" smtClean="0">
                <a:solidFill>
                  <a:schemeClr val="tx1"/>
                </a:solidFill>
                <a:effectLst/>
                <a:latin typeface="+mn-lt"/>
                <a:ea typeface="+mn-ea"/>
                <a:cs typeface="+mn-cs"/>
              </a:rPr>
              <a:t>IL23R</a:t>
            </a:r>
            <a:r>
              <a:rPr lang="en-US" sz="1200" kern="1200" dirty="0" smtClean="0">
                <a:solidFill>
                  <a:schemeClr val="tx1"/>
                </a:solidFill>
                <a:effectLst/>
                <a:latin typeface="+mn-lt"/>
                <a:ea typeface="+mn-ea"/>
                <a:cs typeface="+mn-cs"/>
              </a:rPr>
              <a:t> coding variant protective for </a:t>
            </a:r>
            <a:r>
              <a:rPr lang="en-US" sz="1200" kern="1200" dirty="0" err="1" smtClean="0">
                <a:solidFill>
                  <a:schemeClr val="tx1"/>
                </a:solidFill>
                <a:effectLst/>
                <a:latin typeface="+mn-lt"/>
                <a:ea typeface="+mn-ea"/>
                <a:cs typeface="+mn-cs"/>
              </a:rPr>
              <a:t>Crohn’s</a:t>
            </a:r>
            <a:r>
              <a:rPr lang="en-US" sz="1200" kern="1200" dirty="0" smtClean="0">
                <a:solidFill>
                  <a:schemeClr val="tx1"/>
                </a:solidFill>
                <a:effectLst/>
                <a:latin typeface="+mn-lt"/>
                <a:ea typeface="+mn-ea"/>
                <a:cs typeface="+mn-cs"/>
              </a:rPr>
              <a:t>—has a relatively large effect (RR=2.4) but is extremely common (RAF=0.93) so it explains the most individual heritability (1.4%) but lower sibling risk (0.97%) (Table 1). In contrast, rs5743293 has an even larger effect (RR=3.07) but is less common (RAF=0.02) so it explains slightly less heritability (1.1%) but substantially higher sibling risk (4.0%) (Table 1). Taken together, the 143 </a:t>
            </a:r>
            <a:r>
              <a:rPr lang="en-US" sz="1200" kern="1200" dirty="0" err="1" smtClean="0">
                <a:solidFill>
                  <a:schemeClr val="tx1"/>
                </a:solidFill>
                <a:effectLst/>
                <a:latin typeface="+mn-lt"/>
                <a:ea typeface="+mn-ea"/>
                <a:cs typeface="+mn-cs"/>
              </a:rPr>
              <a:t>Crohn’s</a:t>
            </a:r>
            <a:r>
              <a:rPr lang="en-US" sz="1200" kern="1200" dirty="0" smtClean="0">
                <a:solidFill>
                  <a:schemeClr val="tx1"/>
                </a:solidFill>
                <a:effectLst/>
                <a:latin typeface="+mn-lt"/>
                <a:ea typeface="+mn-ea"/>
                <a:cs typeface="+mn-cs"/>
              </a:rPr>
              <a:t> risk variants account for approximately 16.4% of the heritability, but explain a larger proportion of the sibling risk (25%), and an even larger proportion of the AUC (33%) (Figure 2b; Table 1). The higher AUC estimates across all of the risk variants reflect in part the low baseline risk of disease (0.5%).</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AEC2EED8-E3AB-5D45-9123-746D0E430978}" type="slidenum">
              <a:rPr lang="en-US" smtClean="0"/>
              <a:t>19</a:t>
            </a:fld>
            <a:endParaRPr lang="en-US"/>
          </a:p>
        </p:txBody>
      </p:sp>
    </p:spTree>
    <p:extLst>
      <p:ext uri="{BB962C8B-B14F-4D97-AF65-F5344CB8AC3E}">
        <p14:creationId xmlns:p14="http://schemas.microsoft.com/office/powerpoint/2010/main" val="273852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5292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336619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982338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4277741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CAC303-50B7-FF45-B7C6-D3280B530A1B}" type="datetimeFigureOut">
              <a:rPr lang="en-US" smtClean="0"/>
              <a:t>2/9/17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735553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CAC303-50B7-FF45-B7C6-D3280B530A1B}"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282901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CAC303-50B7-FF45-B7C6-D3280B530A1B}" type="datetimeFigureOut">
              <a:rPr lang="en-US" smtClean="0"/>
              <a:t>2/9/17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66655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CAC303-50B7-FF45-B7C6-D3280B530A1B}" type="datetimeFigureOut">
              <a:rPr lang="en-US" smtClean="0"/>
              <a:t>2/9/17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620843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CAC303-50B7-FF45-B7C6-D3280B530A1B}" type="datetimeFigureOut">
              <a:rPr lang="en-US" smtClean="0"/>
              <a:t>2/9/17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4120963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AC303-50B7-FF45-B7C6-D3280B530A1B}"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1354567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CAC303-50B7-FF45-B7C6-D3280B530A1B}" type="datetimeFigureOut">
              <a:rPr lang="en-US" smtClean="0"/>
              <a:t>2/9/17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3B0CB2-4768-5C4D-8229-22C9203D5630}" type="slidenum">
              <a:rPr lang="en-US" smtClean="0"/>
              <a:t>‹#›</a:t>
            </a:fld>
            <a:endParaRPr lang="en-US"/>
          </a:p>
        </p:txBody>
      </p:sp>
    </p:spTree>
    <p:extLst>
      <p:ext uri="{BB962C8B-B14F-4D97-AF65-F5344CB8AC3E}">
        <p14:creationId xmlns:p14="http://schemas.microsoft.com/office/powerpoint/2010/main" val="293860020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CAC303-50B7-FF45-B7C6-D3280B530A1B}" type="datetimeFigureOut">
              <a:rPr lang="en-US" smtClean="0"/>
              <a:t>2/9/17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3B0CB2-4768-5C4D-8229-22C9203D5630}" type="slidenum">
              <a:rPr lang="en-US" smtClean="0"/>
              <a:t>‹#›</a:t>
            </a:fld>
            <a:endParaRPr lang="en-US"/>
          </a:p>
        </p:txBody>
      </p:sp>
    </p:spTree>
    <p:extLst>
      <p:ext uri="{BB962C8B-B14F-4D97-AF65-F5344CB8AC3E}">
        <p14:creationId xmlns:p14="http://schemas.microsoft.com/office/powerpoint/2010/main" val="8384449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12.png"/><Relationship Id="rId5" Type="http://schemas.openxmlformats.org/officeDocument/2006/relationships/package" Target="../embeddings/Microsoft_Word_Document3.docx"/><Relationship Id="rId6" Type="http://schemas.openxmlformats.org/officeDocument/2006/relationships/image" Target="../media/image1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14.png"/><Relationship Id="rId5" Type="http://schemas.openxmlformats.org/officeDocument/2006/relationships/image" Target="../media/image11.wmf"/><Relationship Id="rId6" Type="http://schemas.openxmlformats.org/officeDocument/2006/relationships/package" Target="../embeddings/Microsoft_Word_Document5.docx"/><Relationship Id="rId7" Type="http://schemas.openxmlformats.org/officeDocument/2006/relationships/image" Target="../media/image15.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6.docx"/><Relationship Id="rId4" Type="http://schemas.openxmlformats.org/officeDocument/2006/relationships/image" Target="../media/image1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Word_Document7.docx"/><Relationship Id="rId4" Type="http://schemas.openxmlformats.org/officeDocument/2006/relationships/image" Target="../media/image23.emf"/><Relationship Id="rId5" Type="http://schemas.openxmlformats.org/officeDocument/2006/relationships/package" Target="../embeddings/Microsoft_Word_Document8.docx"/><Relationship Id="rId6" Type="http://schemas.openxmlformats.org/officeDocument/2006/relationships/image" Target="../media/image24.emf"/><Relationship Id="rId7" Type="http://schemas.openxmlformats.org/officeDocument/2006/relationships/package" Target="../embeddings/Microsoft_Word_Document9.docx"/><Relationship Id="rId8" Type="http://schemas.openxmlformats.org/officeDocument/2006/relationships/image" Target="../media/image25.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812" y="2130425"/>
            <a:ext cx="8305194" cy="1470025"/>
          </a:xfrm>
        </p:spPr>
        <p:txBody>
          <a:bodyPr>
            <a:normAutofit fontScale="90000"/>
          </a:bodyPr>
          <a:lstStyle/>
          <a:p>
            <a:r>
              <a:rPr lang="en-US" i="1" dirty="0"/>
              <a:t>Module </a:t>
            </a:r>
            <a:r>
              <a:rPr lang="en-US" i="1" dirty="0" smtClean="0"/>
              <a:t>10: </a:t>
            </a:r>
            <a:r>
              <a:rPr lang="en-US" i="1" dirty="0"/>
              <a:t>Statistical and Quantitative Genetics of </a:t>
            </a:r>
            <a:r>
              <a:rPr lang="en-US" i="1" dirty="0" smtClean="0"/>
              <a:t>Disease: </a:t>
            </a:r>
            <a:r>
              <a:rPr lang="en-US" dirty="0" smtClean="0"/>
              <a:t/>
            </a:r>
            <a:br>
              <a:rPr lang="en-US" dirty="0" smtClean="0"/>
            </a:br>
            <a:r>
              <a:rPr lang="en-US" dirty="0" smtClean="0"/>
              <a:t>Using Summary Statistics to Assess Population Stratification and How muc</a:t>
            </a:r>
            <a:r>
              <a:rPr lang="en-US" dirty="0" smtClean="0"/>
              <a:t>h Variation Explained </a:t>
            </a:r>
            <a:endParaRPr lang="en-US" dirty="0"/>
          </a:p>
        </p:txBody>
      </p:sp>
      <p:sp>
        <p:nvSpPr>
          <p:cNvPr id="3" name="Subtitle 2"/>
          <p:cNvSpPr>
            <a:spLocks noGrp="1"/>
          </p:cNvSpPr>
          <p:nvPr>
            <p:ph type="subTitle" idx="1"/>
          </p:nvPr>
        </p:nvSpPr>
        <p:spPr>
          <a:xfrm>
            <a:off x="1371600" y="4460237"/>
            <a:ext cx="6400800" cy="1752600"/>
          </a:xfrm>
        </p:spPr>
        <p:txBody>
          <a:bodyPr/>
          <a:lstStyle/>
          <a:p>
            <a:r>
              <a:rPr lang="en-US" dirty="0" smtClean="0"/>
              <a:t>John Witte</a:t>
            </a:r>
          </a:p>
          <a:p>
            <a:r>
              <a:rPr lang="en-US" dirty="0" smtClean="0"/>
              <a:t>Lecture #4</a:t>
            </a:r>
          </a:p>
        </p:txBody>
      </p:sp>
    </p:spTree>
    <p:extLst>
      <p:ext uri="{BB962C8B-B14F-4D97-AF65-F5344CB8AC3E}">
        <p14:creationId xmlns:p14="http://schemas.microsoft.com/office/powerpoint/2010/main" val="236600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
            </a:r>
            <a:r>
              <a:rPr lang="en-US" dirty="0" smtClean="0"/>
              <a:t>ifferent Messages?</a:t>
            </a:r>
            <a:endParaRPr lang="en-US" dirty="0"/>
          </a:p>
        </p:txBody>
      </p:sp>
      <p:sp>
        <p:nvSpPr>
          <p:cNvPr id="3" name="Content Placeholder 2"/>
          <p:cNvSpPr>
            <a:spLocks noGrp="1"/>
          </p:cNvSpPr>
          <p:nvPr>
            <p:ph idx="1"/>
          </p:nvPr>
        </p:nvSpPr>
        <p:spPr/>
        <p:txBody>
          <a:bodyPr>
            <a:normAutofit/>
          </a:bodyPr>
          <a:lstStyle/>
          <a:p>
            <a:r>
              <a:rPr lang="en-US" dirty="0" smtClean="0"/>
              <a:t>Results </a:t>
            </a:r>
            <a:r>
              <a:rPr lang="en-US" dirty="0"/>
              <a:t>in contrasting and confusing use of these </a:t>
            </a:r>
            <a:r>
              <a:rPr lang="en-US" dirty="0" smtClean="0"/>
              <a:t>measures. </a:t>
            </a:r>
            <a:endParaRPr lang="en-US" dirty="0"/>
          </a:p>
          <a:p>
            <a:r>
              <a:rPr lang="en-US" dirty="0" smtClean="0"/>
              <a:t>Example, </a:t>
            </a:r>
          </a:p>
          <a:p>
            <a:pPr lvl="1"/>
            <a:r>
              <a:rPr lang="en-US" dirty="0" smtClean="0"/>
              <a:t>for </a:t>
            </a:r>
            <a:r>
              <a:rPr lang="en-US" dirty="0" err="1" smtClean="0"/>
              <a:t>Crohn’s</a:t>
            </a:r>
            <a:r>
              <a:rPr lang="en-US" dirty="0" smtClean="0"/>
              <a:t> disease variants </a:t>
            </a:r>
            <a:r>
              <a:rPr lang="en-US" dirty="0"/>
              <a:t>in </a:t>
            </a:r>
            <a:r>
              <a:rPr lang="en-US" i="1" dirty="0" smtClean="0"/>
              <a:t>NOD2</a:t>
            </a:r>
            <a:r>
              <a:rPr lang="en-US" dirty="0" smtClean="0"/>
              <a:t> </a:t>
            </a:r>
            <a:r>
              <a:rPr lang="en-US" dirty="0"/>
              <a:t>reported to </a:t>
            </a:r>
            <a:r>
              <a:rPr lang="en-US" dirty="0" smtClean="0"/>
              <a:t>explain:</a:t>
            </a:r>
          </a:p>
          <a:p>
            <a:pPr lvl="2"/>
            <a:r>
              <a:rPr lang="en-US" dirty="0" smtClean="0"/>
              <a:t>1</a:t>
            </a:r>
            <a:r>
              <a:rPr lang="en-US" dirty="0"/>
              <a:t>-2% of </a:t>
            </a:r>
            <a:r>
              <a:rPr lang="en-US" dirty="0" smtClean="0"/>
              <a:t>heritability</a:t>
            </a:r>
            <a:endParaRPr lang="en-US" baseline="30000" dirty="0" smtClean="0"/>
          </a:p>
          <a:p>
            <a:pPr lvl="2"/>
            <a:r>
              <a:rPr lang="en-US" dirty="0" smtClean="0"/>
              <a:t>~5% </a:t>
            </a:r>
            <a:r>
              <a:rPr lang="en-US" dirty="0"/>
              <a:t>of </a:t>
            </a:r>
            <a:r>
              <a:rPr lang="en-US" dirty="0" smtClean="0"/>
              <a:t>familial risk</a:t>
            </a:r>
          </a:p>
          <a:p>
            <a:pPr lvl="2"/>
            <a:r>
              <a:rPr lang="en-US" dirty="0" smtClean="0"/>
              <a:t>18% </a:t>
            </a:r>
            <a:r>
              <a:rPr lang="en-US" dirty="0"/>
              <a:t>of the </a:t>
            </a:r>
            <a:r>
              <a:rPr lang="en-US" dirty="0" smtClean="0"/>
              <a:t>PAF </a:t>
            </a:r>
            <a:endParaRPr lang="en-US" dirty="0"/>
          </a:p>
        </p:txBody>
      </p:sp>
    </p:spTree>
    <p:extLst>
      <p:ext uri="{BB962C8B-B14F-4D97-AF65-F5344CB8AC3E}">
        <p14:creationId xmlns:p14="http://schemas.microsoft.com/office/powerpoint/2010/main" val="321664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530"/>
            <a:ext cx="8229600" cy="1143000"/>
          </a:xfrm>
        </p:spPr>
        <p:txBody>
          <a:bodyPr/>
          <a:lstStyle/>
          <a:p>
            <a:r>
              <a:rPr lang="en-US" dirty="0"/>
              <a:t>Heritability Explained</a:t>
            </a:r>
          </a:p>
        </p:txBody>
      </p:sp>
      <p:graphicFrame>
        <p:nvGraphicFramePr>
          <p:cNvPr id="4" name="Object 3"/>
          <p:cNvGraphicFramePr>
            <a:graphicFrameLocks noChangeAspect="1"/>
          </p:cNvGraphicFramePr>
          <p:nvPr>
            <p:extLst>
              <p:ext uri="{D42A27DB-BD31-4B8C-83A1-F6EECF244321}">
                <p14:modId xmlns:p14="http://schemas.microsoft.com/office/powerpoint/2010/main" val="1456083448"/>
              </p:ext>
            </p:extLst>
          </p:nvPr>
        </p:nvGraphicFramePr>
        <p:xfrm>
          <a:off x="104775" y="1166813"/>
          <a:ext cx="8950325" cy="5645150"/>
        </p:xfrm>
        <a:graphic>
          <a:graphicData uri="http://schemas.openxmlformats.org/presentationml/2006/ole">
            <mc:AlternateContent xmlns:mc="http://schemas.openxmlformats.org/markup-compatibility/2006">
              <mc:Choice xmlns:v="urn:schemas-microsoft-com:vml" Requires="v">
                <p:oleObj spid="_x0000_s131106" name="Document" r:id="rId3" imgW="7632700" imgH="4813300" progId="Word.Document.12">
                  <p:embed/>
                </p:oleObj>
              </mc:Choice>
              <mc:Fallback>
                <p:oleObj name="Document" r:id="rId3" imgW="7632700" imgH="4813300" progId="Word.Document.12">
                  <p:embed/>
                  <p:pic>
                    <p:nvPicPr>
                      <p:cNvPr id="0" name=""/>
                      <p:cNvPicPr/>
                      <p:nvPr/>
                    </p:nvPicPr>
                    <p:blipFill>
                      <a:blip r:embed="rId4"/>
                      <a:stretch>
                        <a:fillRect/>
                      </a:stretch>
                    </p:blipFill>
                    <p:spPr>
                      <a:xfrm>
                        <a:off x="104775" y="1166813"/>
                        <a:ext cx="8950325" cy="5645150"/>
                      </a:xfrm>
                      <a:prstGeom prst="rect">
                        <a:avLst/>
                      </a:prstGeom>
                    </p:spPr>
                  </p:pic>
                </p:oleObj>
              </mc:Fallback>
            </mc:AlternateContent>
          </a:graphicData>
        </a:graphic>
      </p:graphicFrame>
    </p:spTree>
    <p:extLst>
      <p:ext uri="{BB962C8B-B14F-4D97-AF65-F5344CB8AC3E}">
        <p14:creationId xmlns:p14="http://schemas.microsoft.com/office/powerpoint/2010/main" val="1342548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016"/>
            <a:ext cx="8229600" cy="1143000"/>
          </a:xfrm>
        </p:spPr>
        <p:txBody>
          <a:bodyPr>
            <a:normAutofit/>
          </a:bodyPr>
          <a:lstStyle/>
          <a:p>
            <a:r>
              <a:rPr lang="en-US" sz="4000" dirty="0" smtClean="0"/>
              <a:t>Heritability Explained</a:t>
            </a:r>
            <a:endParaRPr lang="en-US" sz="4000" dirty="0"/>
          </a:p>
        </p:txBody>
      </p:sp>
      <p:sp>
        <p:nvSpPr>
          <p:cNvPr id="3" name="Content Placeholder 2"/>
          <p:cNvSpPr>
            <a:spLocks noGrp="1"/>
          </p:cNvSpPr>
          <p:nvPr>
            <p:ph idx="1"/>
          </p:nvPr>
        </p:nvSpPr>
        <p:spPr>
          <a:xfrm>
            <a:off x="560872" y="814058"/>
            <a:ext cx="8229600" cy="5463037"/>
          </a:xfrm>
        </p:spPr>
        <p:txBody>
          <a:bodyPr>
            <a:noAutofit/>
          </a:bodyPr>
          <a:lstStyle/>
          <a:p>
            <a:pPr marL="0" indent="0">
              <a:buNone/>
            </a:pPr>
            <a:r>
              <a:rPr lang="en-AU" sz="2000" dirty="0" smtClean="0"/>
              <a:t>Heritability: h</a:t>
            </a:r>
            <a:r>
              <a:rPr lang="en-AU" sz="2000" baseline="30000" dirty="0" smtClean="0"/>
              <a:t>2</a:t>
            </a:r>
            <a:r>
              <a:rPr lang="en-AU" sz="2000" baseline="-25000" dirty="0" smtClean="0"/>
              <a:t>L</a:t>
            </a:r>
            <a:r>
              <a:rPr lang="en-AU" sz="2000" baseline="-25000" dirty="0"/>
              <a:t>[</a:t>
            </a:r>
            <a:r>
              <a:rPr lang="en-AU" sz="2000" baseline="-25000" dirty="0" err="1"/>
              <a:t>i</a:t>
            </a:r>
            <a:r>
              <a:rPr lang="en-AU" sz="2000" baseline="-25000" dirty="0"/>
              <a:t>]</a:t>
            </a:r>
            <a:r>
              <a:rPr lang="en-AU" sz="2000" b="1" baseline="-25000" dirty="0"/>
              <a:t> </a:t>
            </a:r>
            <a:r>
              <a:rPr lang="en-US" sz="2000" dirty="0" smtClean="0"/>
              <a:t>= </a:t>
            </a:r>
            <a:r>
              <a:rPr lang="en-US" sz="2000" dirty="0"/>
              <a:t>V</a:t>
            </a:r>
            <a:r>
              <a:rPr lang="en-US" sz="2000" baseline="-25000" dirty="0"/>
              <a:t>AL[</a:t>
            </a:r>
            <a:r>
              <a:rPr lang="en-US" sz="2000" baseline="-25000" dirty="0" err="1"/>
              <a:t>i</a:t>
            </a:r>
            <a:r>
              <a:rPr lang="en-US" sz="2000" baseline="-25000" dirty="0"/>
              <a:t>]</a:t>
            </a:r>
            <a:r>
              <a:rPr lang="en-US" sz="2000" dirty="0"/>
              <a:t> / </a:t>
            </a:r>
            <a:r>
              <a:rPr lang="en-US" sz="2000" dirty="0" smtClean="0"/>
              <a:t>V</a:t>
            </a:r>
            <a:r>
              <a:rPr lang="en-US" sz="2000" baseline="-25000" dirty="0" smtClean="0"/>
              <a:t>PL</a:t>
            </a:r>
            <a:r>
              <a:rPr lang="en-US" sz="2000" baseline="-25000" dirty="0"/>
              <a:t>[</a:t>
            </a:r>
            <a:r>
              <a:rPr lang="en-US" sz="2000" baseline="-25000" dirty="0" err="1"/>
              <a:t>i</a:t>
            </a:r>
            <a:r>
              <a:rPr lang="en-US" sz="2000" baseline="-25000" dirty="0"/>
              <a:t>] </a:t>
            </a:r>
            <a:r>
              <a:rPr lang="en-US" sz="2000" dirty="0" smtClean="0"/>
              <a:t> </a:t>
            </a:r>
            <a:r>
              <a:rPr lang="en-US" sz="2000" dirty="0"/>
              <a:t>=V</a:t>
            </a:r>
            <a:r>
              <a:rPr lang="en-US" sz="2000" baseline="-25000" dirty="0"/>
              <a:t>AL[</a:t>
            </a:r>
            <a:r>
              <a:rPr lang="en-US" sz="2000" baseline="-25000" dirty="0" err="1"/>
              <a:t>i</a:t>
            </a:r>
            <a:r>
              <a:rPr lang="en-US" sz="2000" baseline="-25000" dirty="0"/>
              <a:t>]</a:t>
            </a:r>
            <a:r>
              <a:rPr lang="en-US" sz="2000" dirty="0"/>
              <a:t> / </a:t>
            </a:r>
            <a:r>
              <a:rPr lang="en-US" sz="2000" dirty="0" smtClean="0"/>
              <a:t>(V</a:t>
            </a:r>
            <a:r>
              <a:rPr lang="en-US" sz="2000" baseline="-25000" dirty="0" smtClean="0"/>
              <a:t>GL</a:t>
            </a:r>
            <a:r>
              <a:rPr lang="en-US" sz="2000" baseline="-25000" dirty="0"/>
              <a:t>[</a:t>
            </a:r>
            <a:r>
              <a:rPr lang="en-US" sz="2000" baseline="-25000" dirty="0" err="1"/>
              <a:t>i</a:t>
            </a:r>
            <a:r>
              <a:rPr lang="en-US" sz="2000" baseline="-25000" dirty="0"/>
              <a:t>]</a:t>
            </a:r>
            <a:r>
              <a:rPr lang="en-US" sz="2000" dirty="0"/>
              <a:t> + 1</a:t>
            </a:r>
            <a:r>
              <a:rPr lang="en-US" sz="2000" dirty="0" smtClean="0"/>
              <a:t>)</a:t>
            </a:r>
          </a:p>
          <a:p>
            <a:pPr marL="0" indent="0">
              <a:buNone/>
            </a:pPr>
            <a:r>
              <a:rPr lang="en-AU" sz="2000" dirty="0"/>
              <a:t>w</a:t>
            </a:r>
            <a:r>
              <a:rPr lang="en-AU" sz="2000" dirty="0" smtClean="0"/>
              <a:t>here </a:t>
            </a:r>
          </a:p>
          <a:p>
            <a:pPr marL="0" indent="0">
              <a:buNone/>
            </a:pPr>
            <a:r>
              <a:rPr lang="en-AU" sz="2000" dirty="0" smtClean="0"/>
              <a:t>	V*L[</a:t>
            </a:r>
            <a:r>
              <a:rPr lang="en-AU" sz="2000" dirty="0" err="1" smtClean="0"/>
              <a:t>i</a:t>
            </a:r>
            <a:r>
              <a:rPr lang="en-AU" sz="2000" dirty="0" smtClean="0"/>
              <a:t>] = </a:t>
            </a:r>
            <a:r>
              <a:rPr lang="en-US" sz="2000" dirty="0"/>
              <a:t>additive (*=A), phenotype (*=P), genetic (*=G) </a:t>
            </a:r>
            <a:r>
              <a:rPr lang="en-US" sz="2000" dirty="0" smtClean="0"/>
              <a:t>variance. </a:t>
            </a:r>
            <a:endParaRPr lang="en-AU" sz="2000" dirty="0"/>
          </a:p>
          <a:p>
            <a:pPr marL="0" indent="0">
              <a:buNone/>
            </a:pPr>
            <a:r>
              <a:rPr lang="en-US" sz="2000" dirty="0" smtClean="0"/>
              <a:t>	</a:t>
            </a:r>
          </a:p>
          <a:p>
            <a:pPr marL="0" indent="0">
              <a:buNone/>
            </a:pPr>
            <a:r>
              <a:rPr lang="en-US" sz="2000" dirty="0"/>
              <a:t>	</a:t>
            </a:r>
            <a:r>
              <a:rPr lang="en-US" sz="2000" dirty="0" smtClean="0"/>
              <a:t>V</a:t>
            </a:r>
            <a:r>
              <a:rPr lang="en-US" sz="2000" baseline="-25000" dirty="0" smtClean="0"/>
              <a:t>A</a:t>
            </a:r>
            <a:r>
              <a:rPr lang="en-US" sz="2000" dirty="0" smtClean="0"/>
              <a:t> = (</a:t>
            </a:r>
            <a:r>
              <a:rPr lang="en-US" sz="2000" dirty="0"/>
              <a:t>1-p)</a:t>
            </a:r>
            <a:r>
              <a:rPr lang="en-US" sz="2000" baseline="30000" dirty="0"/>
              <a:t>2</a:t>
            </a:r>
            <a:r>
              <a:rPr lang="en-US" sz="2000" dirty="0"/>
              <a:t>4p</a:t>
            </a:r>
            <a:r>
              <a:rPr lang="en-US" sz="2000" baseline="30000" dirty="0"/>
              <a:t>2</a:t>
            </a:r>
            <a:r>
              <a:rPr lang="en-AU" sz="2000" dirty="0"/>
              <a:t>α</a:t>
            </a:r>
            <a:r>
              <a:rPr lang="en-AU" sz="2000" baseline="30000" dirty="0"/>
              <a:t>2 </a:t>
            </a:r>
            <a:r>
              <a:rPr lang="en-AU" sz="2000" dirty="0"/>
              <a:t>+ 2p(1-p)((1-p)-p)</a:t>
            </a:r>
            <a:r>
              <a:rPr lang="en-AU" sz="2000" baseline="30000" dirty="0"/>
              <a:t>2</a:t>
            </a:r>
            <a:r>
              <a:rPr lang="en-AU" sz="2000" dirty="0"/>
              <a:t>α</a:t>
            </a:r>
            <a:r>
              <a:rPr lang="en-AU" sz="2000" baseline="30000" dirty="0"/>
              <a:t>2</a:t>
            </a:r>
            <a:r>
              <a:rPr lang="en-AU" sz="2000" dirty="0"/>
              <a:t> + p</a:t>
            </a:r>
            <a:r>
              <a:rPr lang="en-AU" sz="2000" baseline="30000" dirty="0"/>
              <a:t>2</a:t>
            </a:r>
            <a:r>
              <a:rPr lang="en-AU" sz="2000" dirty="0"/>
              <a:t>4(1-p)</a:t>
            </a:r>
            <a:r>
              <a:rPr lang="en-AU" sz="2000" baseline="30000" dirty="0"/>
              <a:t>2</a:t>
            </a:r>
            <a:r>
              <a:rPr lang="en-AU" sz="2000" dirty="0"/>
              <a:t>α</a:t>
            </a:r>
            <a:r>
              <a:rPr lang="en-AU" sz="2000" baseline="30000" dirty="0"/>
              <a:t>2</a:t>
            </a:r>
            <a:r>
              <a:rPr lang="en-AU" sz="2000" dirty="0"/>
              <a:t>				</a:t>
            </a:r>
            <a:endParaRPr lang="en-US" sz="2000" dirty="0"/>
          </a:p>
          <a:p>
            <a:pPr marL="0" indent="0">
              <a:buNone/>
            </a:pPr>
            <a:r>
              <a:rPr lang="en-AU" sz="2000" dirty="0"/>
              <a:t>	</a:t>
            </a:r>
            <a:r>
              <a:rPr lang="en-AU" sz="2000" dirty="0" smtClean="0"/>
              <a:t>	= </a:t>
            </a:r>
            <a:r>
              <a:rPr lang="en-AU" sz="2000" dirty="0"/>
              <a:t>2p(1-p)</a:t>
            </a:r>
            <a:r>
              <a:rPr lang="en-AU" sz="2000" dirty="0" smtClean="0"/>
              <a:t>α</a:t>
            </a:r>
            <a:r>
              <a:rPr lang="en-AU" sz="2000" baseline="30000" dirty="0" smtClean="0"/>
              <a:t>2</a:t>
            </a:r>
            <a:endParaRPr lang="en-US" sz="2000" dirty="0"/>
          </a:p>
          <a:p>
            <a:pPr marL="0" indent="0">
              <a:buNone/>
            </a:pPr>
            <a:r>
              <a:rPr lang="en-US" sz="2000" dirty="0"/>
              <a:t>	 </a:t>
            </a:r>
            <a:r>
              <a:rPr lang="en-AU" sz="2000" dirty="0" smtClean="0"/>
              <a:t>α 	= </a:t>
            </a:r>
            <a:r>
              <a:rPr lang="en-AU" sz="2000" dirty="0" err="1"/>
              <a:t>a+d</a:t>
            </a:r>
            <a:r>
              <a:rPr lang="en-AU" sz="2000" dirty="0"/>
              <a:t>((1-p)-p) </a:t>
            </a:r>
            <a:r>
              <a:rPr lang="en-AU" sz="2000" dirty="0" smtClean="0"/>
              <a:t>(</a:t>
            </a:r>
            <a:r>
              <a:rPr lang="en-AU" sz="2000" dirty="0" err="1" smtClean="0"/>
              <a:t>ave</a:t>
            </a:r>
            <a:r>
              <a:rPr lang="en-AU" sz="2000" dirty="0" smtClean="0"/>
              <a:t> </a:t>
            </a:r>
            <a:r>
              <a:rPr lang="en-AU" sz="2000" dirty="0"/>
              <a:t>effect of replacing a b allele by a B </a:t>
            </a:r>
            <a:r>
              <a:rPr lang="en-AU" sz="2000" dirty="0" smtClean="0"/>
              <a:t>allele). </a:t>
            </a:r>
            <a:endParaRPr lang="en-AU" sz="2000" dirty="0"/>
          </a:p>
          <a:p>
            <a:pPr marL="0" indent="0">
              <a:buNone/>
            </a:pPr>
            <a:r>
              <a:rPr lang="en-AU" sz="2000" dirty="0" smtClean="0"/>
              <a:t>	</a:t>
            </a:r>
          </a:p>
          <a:p>
            <a:pPr marL="0" indent="0">
              <a:buNone/>
            </a:pPr>
            <a:r>
              <a:rPr lang="en-AU" sz="2000" dirty="0"/>
              <a:t>	</a:t>
            </a:r>
            <a:r>
              <a:rPr lang="en-AU" sz="2000" dirty="0" smtClean="0"/>
              <a:t> V</a:t>
            </a:r>
            <a:r>
              <a:rPr lang="en-AU" sz="2000" baseline="-25000" dirty="0" smtClean="0"/>
              <a:t>D	</a:t>
            </a:r>
            <a:r>
              <a:rPr lang="en-AU" sz="2000" dirty="0" smtClean="0"/>
              <a:t>= </a:t>
            </a:r>
            <a:r>
              <a:rPr lang="en-US" sz="2000" dirty="0" smtClean="0"/>
              <a:t>(</a:t>
            </a:r>
            <a:r>
              <a:rPr lang="en-US" sz="2000" dirty="0"/>
              <a:t>1-p)</a:t>
            </a:r>
            <a:r>
              <a:rPr lang="en-US" sz="2000" baseline="30000" dirty="0"/>
              <a:t>2</a:t>
            </a:r>
            <a:r>
              <a:rPr lang="en-US" sz="2000" dirty="0"/>
              <a:t>4p</a:t>
            </a:r>
            <a:r>
              <a:rPr lang="en-US" sz="2000" baseline="30000" dirty="0"/>
              <a:t>4</a:t>
            </a:r>
            <a:r>
              <a:rPr lang="en-AU" sz="2000" dirty="0"/>
              <a:t>d</a:t>
            </a:r>
            <a:r>
              <a:rPr lang="en-AU" sz="2000" baseline="30000" dirty="0"/>
              <a:t>2 </a:t>
            </a:r>
            <a:r>
              <a:rPr lang="en-AU" sz="2000" dirty="0"/>
              <a:t>+ 2p(1-p)4p</a:t>
            </a:r>
            <a:r>
              <a:rPr lang="en-AU" sz="2000" baseline="30000" dirty="0"/>
              <a:t>2</a:t>
            </a:r>
            <a:r>
              <a:rPr lang="en-AU" sz="2000" dirty="0"/>
              <a:t>(1-p)</a:t>
            </a:r>
            <a:r>
              <a:rPr lang="en-AU" sz="2000" baseline="30000" dirty="0"/>
              <a:t>2</a:t>
            </a:r>
            <a:r>
              <a:rPr lang="en-AU" sz="2000" dirty="0"/>
              <a:t>d</a:t>
            </a:r>
            <a:r>
              <a:rPr lang="en-AU" sz="2000" baseline="30000" dirty="0"/>
              <a:t>2</a:t>
            </a:r>
            <a:r>
              <a:rPr lang="en-AU" sz="2000" dirty="0"/>
              <a:t> + p</a:t>
            </a:r>
            <a:r>
              <a:rPr lang="en-AU" sz="2000" baseline="30000" dirty="0"/>
              <a:t>2</a:t>
            </a:r>
            <a:r>
              <a:rPr lang="en-AU" sz="2000" dirty="0"/>
              <a:t>4(1-p)</a:t>
            </a:r>
            <a:r>
              <a:rPr lang="en-AU" sz="2000" baseline="30000" dirty="0"/>
              <a:t>4</a:t>
            </a:r>
            <a:r>
              <a:rPr lang="en-AU" sz="2000" dirty="0"/>
              <a:t>d</a:t>
            </a:r>
            <a:r>
              <a:rPr lang="en-AU" sz="2000" baseline="30000" dirty="0"/>
              <a:t>2</a:t>
            </a:r>
            <a:endParaRPr lang="en-US" sz="2000" dirty="0"/>
          </a:p>
          <a:p>
            <a:pPr marL="0" indent="0">
              <a:buNone/>
            </a:pPr>
            <a:r>
              <a:rPr lang="en-AU" sz="2000" dirty="0" smtClean="0"/>
              <a:t>		= </a:t>
            </a:r>
            <a:r>
              <a:rPr lang="en-AU" sz="2000" dirty="0"/>
              <a:t>(2p(1-p)d)</a:t>
            </a:r>
            <a:r>
              <a:rPr lang="en-AU" sz="2000" baseline="30000" dirty="0"/>
              <a:t>2</a:t>
            </a:r>
            <a:r>
              <a:rPr lang="en-US" sz="2000" dirty="0"/>
              <a:t> </a:t>
            </a:r>
            <a:endParaRPr lang="en-AU" sz="2000" dirty="0" smtClean="0"/>
          </a:p>
          <a:p>
            <a:pPr marL="0" indent="0">
              <a:buNone/>
            </a:pPr>
            <a:r>
              <a:rPr lang="en-AU" sz="2000" dirty="0" smtClean="0"/>
              <a:t>	 </a:t>
            </a:r>
          </a:p>
          <a:p>
            <a:pPr marL="0" indent="0">
              <a:buNone/>
            </a:pPr>
            <a:r>
              <a:rPr lang="en-AU" sz="2000" dirty="0"/>
              <a:t>	</a:t>
            </a:r>
            <a:r>
              <a:rPr lang="en-AU" sz="2000" dirty="0" smtClean="0"/>
              <a:t> V</a:t>
            </a:r>
            <a:r>
              <a:rPr lang="en-AU" sz="2000" baseline="-25000" dirty="0" smtClean="0"/>
              <a:t>G	</a:t>
            </a:r>
            <a:r>
              <a:rPr lang="en-AU" sz="2000" dirty="0" smtClean="0"/>
              <a:t>= V</a:t>
            </a:r>
            <a:r>
              <a:rPr lang="en-AU" sz="2000" baseline="-25000" dirty="0" smtClean="0"/>
              <a:t>A</a:t>
            </a:r>
            <a:r>
              <a:rPr lang="en-AU" sz="2000" dirty="0" smtClean="0"/>
              <a:t> +  </a:t>
            </a:r>
            <a:r>
              <a:rPr lang="en-AU" sz="2000" dirty="0"/>
              <a:t>V</a:t>
            </a:r>
            <a:r>
              <a:rPr lang="en-AU" sz="2000" baseline="-25000" dirty="0"/>
              <a:t>D</a:t>
            </a:r>
            <a:r>
              <a:rPr lang="en-AU" sz="2000" dirty="0"/>
              <a:t>  </a:t>
            </a:r>
            <a:r>
              <a:rPr lang="en-AU" sz="2000" dirty="0" smtClean="0"/>
              <a:t>(Applied to liability</a:t>
            </a:r>
            <a:r>
              <a:rPr lang="en-US" sz="2000" dirty="0" smtClean="0"/>
              <a:t> </a:t>
            </a:r>
            <a:r>
              <a:rPr lang="en-US" sz="2000" dirty="0"/>
              <a:t>risk genotypic </a:t>
            </a:r>
            <a:r>
              <a:rPr lang="en-US" sz="2000" dirty="0" smtClean="0"/>
              <a:t>values.)</a:t>
            </a:r>
          </a:p>
          <a:p>
            <a:pPr marL="0" indent="0">
              <a:buNone/>
            </a:pPr>
            <a:r>
              <a:rPr lang="en-US" sz="2000" dirty="0" smtClean="0"/>
              <a:t> </a:t>
            </a:r>
            <a:endParaRPr lang="en-US" sz="2000" dirty="0"/>
          </a:p>
          <a:p>
            <a:pPr marL="0" indent="0">
              <a:buNone/>
            </a:pPr>
            <a:r>
              <a:rPr lang="en-AU" sz="2000" dirty="0" smtClean="0"/>
              <a:t>Heritability explained: h</a:t>
            </a:r>
            <a:r>
              <a:rPr lang="en-AU" sz="2000" baseline="30000" dirty="0" smtClean="0"/>
              <a:t>2</a:t>
            </a:r>
            <a:r>
              <a:rPr lang="en-AU" sz="2000" baseline="-25000" dirty="0" smtClean="0"/>
              <a:t>L</a:t>
            </a:r>
            <a:r>
              <a:rPr lang="en-AU" sz="2000" baseline="-25000" dirty="0"/>
              <a:t>[</a:t>
            </a:r>
            <a:r>
              <a:rPr lang="en-AU" sz="2000" baseline="-25000" dirty="0" err="1"/>
              <a:t>i</a:t>
            </a:r>
            <a:r>
              <a:rPr lang="en-AU" sz="2000" baseline="-25000" dirty="0"/>
              <a:t>]</a:t>
            </a:r>
            <a:r>
              <a:rPr lang="en-US" sz="2000" dirty="0"/>
              <a:t> / </a:t>
            </a:r>
            <a:r>
              <a:rPr lang="en-AU" sz="2000" dirty="0"/>
              <a:t>h</a:t>
            </a:r>
            <a:r>
              <a:rPr lang="en-AU" sz="2000" baseline="30000" dirty="0"/>
              <a:t>2</a:t>
            </a:r>
            <a:r>
              <a:rPr lang="en-AU" sz="2000" baseline="-25000" dirty="0"/>
              <a:t>L</a:t>
            </a:r>
            <a:r>
              <a:rPr lang="en-US" sz="2000" dirty="0"/>
              <a:t> </a:t>
            </a:r>
          </a:p>
          <a:p>
            <a:pPr marL="0" indent="0">
              <a:buNone/>
            </a:pPr>
            <a:endParaRPr lang="en-US" sz="2000" dirty="0" smtClean="0"/>
          </a:p>
          <a:p>
            <a:pPr marL="0" indent="0">
              <a:buNone/>
            </a:pPr>
            <a:r>
              <a:rPr lang="en-US" sz="2000" dirty="0" smtClean="0"/>
              <a:t>Across multiple variants:      </a:t>
            </a:r>
            <a:r>
              <a:rPr lang="en-AU" sz="2000" dirty="0" smtClean="0"/>
              <a:t>h</a:t>
            </a:r>
            <a:r>
              <a:rPr lang="en-AU" sz="2000" baseline="30000" dirty="0" smtClean="0"/>
              <a:t>2</a:t>
            </a:r>
            <a:r>
              <a:rPr lang="en-AU" sz="2000" baseline="-25000" dirty="0" smtClean="0"/>
              <a:t>L</a:t>
            </a:r>
            <a:r>
              <a:rPr lang="en-AU" sz="2000" baseline="-25000" dirty="0"/>
              <a:t>[</a:t>
            </a:r>
            <a:r>
              <a:rPr lang="en-AU" sz="2000" baseline="-25000" dirty="0" err="1"/>
              <a:t>i</a:t>
            </a:r>
            <a:r>
              <a:rPr lang="en-AU" sz="2000" baseline="-25000" dirty="0"/>
              <a:t>]</a:t>
            </a:r>
            <a:r>
              <a:rPr lang="en-US" sz="2000" dirty="0"/>
              <a:t> / </a:t>
            </a:r>
            <a:r>
              <a:rPr lang="en-AU" sz="2000" dirty="0"/>
              <a:t>h</a:t>
            </a:r>
            <a:r>
              <a:rPr lang="en-AU" sz="2000" baseline="30000" dirty="0"/>
              <a:t>2</a:t>
            </a:r>
            <a:r>
              <a:rPr lang="en-AU" sz="2000" baseline="-25000" dirty="0"/>
              <a:t>L</a:t>
            </a:r>
            <a:r>
              <a:rPr lang="en-US" sz="2000" dirty="0"/>
              <a:t> </a:t>
            </a:r>
            <a:r>
              <a:rPr lang="en-US" sz="2000" dirty="0" smtClean="0"/>
              <a:t>	</a:t>
            </a:r>
            <a:r>
              <a:rPr lang="en-US" sz="2000" i="1" dirty="0" smtClean="0"/>
              <a:t>	</a:t>
            </a:r>
            <a:r>
              <a:rPr lang="en-US" sz="2000" dirty="0" smtClean="0"/>
              <a:t>(Falconer &amp; Mackay 1996)</a:t>
            </a:r>
            <a:endParaRPr lang="en-US" sz="2000" i="1" dirty="0" smtClean="0">
              <a:solidFill>
                <a:srgbClr val="000000"/>
              </a:solidFill>
              <a:latin typeface="Arial"/>
              <a:ea typeface="Times New Roman"/>
            </a:endParaRPr>
          </a:p>
          <a:p>
            <a:pPr marL="0" indent="0">
              <a:buNone/>
            </a:pPr>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583774" y="6367470"/>
            <a:ext cx="304800" cy="342900"/>
          </a:xfrm>
          <a:prstGeom prst="rect">
            <a:avLst/>
          </a:prstGeom>
          <a:noFill/>
          <a:ln>
            <a:noFill/>
          </a:ln>
        </p:spPr>
      </p:pic>
    </p:spTree>
    <p:extLst>
      <p:ext uri="{BB962C8B-B14F-4D97-AF65-F5344CB8AC3E}">
        <p14:creationId xmlns:p14="http://schemas.microsoft.com/office/powerpoint/2010/main" val="3254569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Heritability Approximation</a:t>
            </a:r>
            <a:endParaRPr lang="en-US" sz="4000" dirty="0"/>
          </a:p>
        </p:txBody>
      </p:sp>
      <p:sp>
        <p:nvSpPr>
          <p:cNvPr id="3" name="Content Placeholder 2"/>
          <p:cNvSpPr>
            <a:spLocks noGrp="1"/>
          </p:cNvSpPr>
          <p:nvPr>
            <p:ph idx="1"/>
          </p:nvPr>
        </p:nvSpPr>
        <p:spPr>
          <a:xfrm>
            <a:off x="457200" y="1600200"/>
            <a:ext cx="8229600" cy="5060191"/>
          </a:xfrm>
        </p:spPr>
        <p:txBody>
          <a:bodyPr>
            <a:normAutofit fontScale="62500" lnSpcReduction="20000"/>
          </a:bodyPr>
          <a:lstStyle/>
          <a:p>
            <a:pPr marL="0" indent="0">
              <a:buNone/>
            </a:pPr>
            <a:r>
              <a:rPr lang="en-AU" sz="3800" dirty="0" smtClean="0"/>
              <a:t>If we can assume small RR and a multiplicative model (</a:t>
            </a:r>
            <a:r>
              <a:rPr lang="en-US" sz="3800" dirty="0" smtClean="0"/>
              <a:t>RR</a:t>
            </a:r>
            <a:r>
              <a:rPr lang="en-US" sz="3800" baseline="-25000" dirty="0" smtClean="0"/>
              <a:t>Bb</a:t>
            </a:r>
            <a:r>
              <a:rPr lang="en-US" sz="3800" baseline="30000" dirty="0" smtClean="0"/>
              <a:t>2</a:t>
            </a:r>
            <a:r>
              <a:rPr lang="en-US" sz="3800" dirty="0" smtClean="0"/>
              <a:t> </a:t>
            </a:r>
            <a:r>
              <a:rPr lang="en-US" sz="3800" dirty="0"/>
              <a:t>= </a:t>
            </a:r>
            <a:r>
              <a:rPr lang="en-US" sz="3800" dirty="0" smtClean="0"/>
              <a:t>RR</a:t>
            </a:r>
            <a:r>
              <a:rPr lang="en-US" sz="3800" baseline="-25000" dirty="0" smtClean="0"/>
              <a:t>BB</a:t>
            </a:r>
            <a:r>
              <a:rPr lang="en-US" sz="3800" dirty="0" smtClean="0"/>
              <a:t>).</a:t>
            </a:r>
            <a:r>
              <a:rPr lang="en-AU" sz="3800" dirty="0" smtClean="0"/>
              <a:t>	</a:t>
            </a:r>
          </a:p>
          <a:p>
            <a:pPr marL="0" indent="0">
              <a:buNone/>
            </a:pPr>
            <a:endParaRPr lang="en-AU" sz="3800" dirty="0"/>
          </a:p>
          <a:p>
            <a:pPr marL="0" indent="0">
              <a:buNone/>
            </a:pPr>
            <a:r>
              <a:rPr lang="en-AU" sz="3800" dirty="0" smtClean="0"/>
              <a:t>Then, h</a:t>
            </a:r>
            <a:r>
              <a:rPr lang="en-AU" sz="3800" baseline="30000" dirty="0" smtClean="0"/>
              <a:t>2</a:t>
            </a:r>
            <a:r>
              <a:rPr lang="en-AU" sz="3800" baseline="-25000" dirty="0" smtClean="0"/>
              <a:t>Lapprox</a:t>
            </a:r>
            <a:r>
              <a:rPr lang="en-AU" sz="3800" baseline="-25000" dirty="0"/>
              <a:t>[ </a:t>
            </a:r>
            <a:r>
              <a:rPr lang="en-AU" sz="3800" baseline="-25000" dirty="0" err="1"/>
              <a:t>i</a:t>
            </a:r>
            <a:r>
              <a:rPr lang="en-AU" sz="3800" baseline="-25000" dirty="0"/>
              <a:t>]</a:t>
            </a:r>
            <a:r>
              <a:rPr lang="en-AU" sz="3800" dirty="0"/>
              <a:t> = 2p(1-p)(RR</a:t>
            </a:r>
            <a:r>
              <a:rPr lang="en-AU" sz="3800" baseline="-25000" dirty="0"/>
              <a:t>Bb</a:t>
            </a:r>
            <a:r>
              <a:rPr lang="en-AU" sz="3800" dirty="0"/>
              <a:t>-1)</a:t>
            </a:r>
            <a:r>
              <a:rPr lang="en-AU" sz="3800" baseline="30000" dirty="0"/>
              <a:t>2</a:t>
            </a:r>
            <a:r>
              <a:rPr lang="en-AU" sz="3800" dirty="0" smtClean="0"/>
              <a:t>/x</a:t>
            </a:r>
            <a:r>
              <a:rPr lang="en-AU" sz="3800" baseline="30000" dirty="0" smtClean="0"/>
              <a:t>2</a:t>
            </a:r>
            <a:endParaRPr lang="en-US" sz="3800" dirty="0"/>
          </a:p>
          <a:p>
            <a:pPr marL="0" indent="0">
              <a:buNone/>
            </a:pPr>
            <a:endParaRPr lang="en-AU" sz="3800" dirty="0" smtClean="0"/>
          </a:p>
          <a:p>
            <a:pPr marL="0" indent="0">
              <a:buNone/>
            </a:pPr>
            <a:r>
              <a:rPr lang="en-AU" sz="3800" dirty="0" smtClean="0"/>
              <a:t>where </a:t>
            </a:r>
          </a:p>
          <a:p>
            <a:pPr marL="0" indent="0">
              <a:buNone/>
            </a:pPr>
            <a:r>
              <a:rPr lang="en-AU" sz="3800" dirty="0" smtClean="0"/>
              <a:t>	x = the </a:t>
            </a:r>
            <a:r>
              <a:rPr lang="en-AU" sz="3800" dirty="0"/>
              <a:t>mean liability of </a:t>
            </a:r>
            <a:r>
              <a:rPr lang="en-AU" sz="3800" dirty="0" smtClean="0"/>
              <a:t>cases, </a:t>
            </a:r>
            <a:r>
              <a:rPr lang="en-AU" sz="3800" dirty="0"/>
              <a:t>a</a:t>
            </a:r>
            <a:r>
              <a:rPr lang="en-AU" sz="3800" dirty="0" smtClean="0"/>
              <a:t>pproximated as </a:t>
            </a:r>
            <a:r>
              <a:rPr lang="en-AU" sz="3800" dirty="0"/>
              <a:t>z/K </a:t>
            </a:r>
            <a:endParaRPr lang="en-AU" sz="3800" dirty="0" smtClean="0"/>
          </a:p>
          <a:p>
            <a:pPr marL="0" indent="0">
              <a:buNone/>
            </a:pPr>
            <a:r>
              <a:rPr lang="en-AU" sz="3800" dirty="0" smtClean="0"/>
              <a:t>	z </a:t>
            </a:r>
            <a:r>
              <a:rPr lang="en-AU" sz="3800" dirty="0"/>
              <a:t>is the height of the standard normal distribution at the threshold </a:t>
            </a:r>
            <a:r>
              <a:rPr lang="en-AU" sz="3800" dirty="0" smtClean="0"/>
              <a:t>	T </a:t>
            </a:r>
            <a:r>
              <a:rPr lang="en-AU" sz="3800" dirty="0"/>
              <a:t>that truncates the proportion K, T=</a:t>
            </a:r>
            <a:r>
              <a:rPr lang="en-AU" sz="3800" b="1" dirty="0"/>
              <a:t> </a:t>
            </a:r>
            <a:r>
              <a:rPr lang="en-AU" sz="3800" dirty="0"/>
              <a:t>Φ</a:t>
            </a:r>
            <a:r>
              <a:rPr lang="en-AU" sz="3800" baseline="30000" dirty="0"/>
              <a:t>-1</a:t>
            </a:r>
            <a:r>
              <a:rPr lang="en-AU" sz="3800" dirty="0"/>
              <a:t>(1-K) </a:t>
            </a:r>
            <a:endParaRPr lang="en-AU" sz="3800" dirty="0" smtClean="0"/>
          </a:p>
          <a:p>
            <a:pPr marL="0" indent="0">
              <a:buNone/>
            </a:pPr>
            <a:r>
              <a:rPr lang="en-AU" sz="3800" dirty="0" smtClean="0"/>
              <a:t>	 </a:t>
            </a:r>
            <a:r>
              <a:rPr lang="en-US" sz="3800" dirty="0" smtClean="0"/>
              <a:t>	</a:t>
            </a:r>
          </a:p>
          <a:p>
            <a:pPr marL="0" indent="0">
              <a:buNone/>
            </a:pPr>
            <a:endParaRPr lang="en-US" sz="3800" dirty="0" smtClean="0"/>
          </a:p>
          <a:p>
            <a:pPr marL="0" indent="0">
              <a:buNone/>
            </a:pPr>
            <a:r>
              <a:rPr lang="en-AU" sz="3800" dirty="0" smtClean="0"/>
              <a:t>Heritability </a:t>
            </a:r>
            <a:r>
              <a:rPr lang="en-AU" sz="3800" dirty="0"/>
              <a:t>explained: </a:t>
            </a:r>
            <a:r>
              <a:rPr lang="en-AU" sz="3800" dirty="0" smtClean="0"/>
              <a:t>h</a:t>
            </a:r>
            <a:r>
              <a:rPr lang="en-AU" sz="3800" baseline="30000" dirty="0" smtClean="0"/>
              <a:t>2</a:t>
            </a:r>
            <a:r>
              <a:rPr lang="en-AU" sz="3800" baseline="-25000" dirty="0" smtClean="0"/>
              <a:t>Lapprox[</a:t>
            </a:r>
            <a:r>
              <a:rPr lang="en-AU" sz="3800" baseline="-25000" dirty="0" err="1"/>
              <a:t>i</a:t>
            </a:r>
            <a:r>
              <a:rPr lang="en-AU" sz="3800" baseline="-25000" dirty="0"/>
              <a:t>]</a:t>
            </a:r>
            <a:r>
              <a:rPr lang="en-US" sz="3800" dirty="0"/>
              <a:t> / </a:t>
            </a:r>
            <a:r>
              <a:rPr lang="en-AU" sz="3800" dirty="0"/>
              <a:t>h</a:t>
            </a:r>
            <a:r>
              <a:rPr lang="en-AU" sz="3800" baseline="30000" dirty="0"/>
              <a:t>2</a:t>
            </a:r>
            <a:r>
              <a:rPr lang="en-AU" sz="3800" baseline="-25000" dirty="0"/>
              <a:t>L</a:t>
            </a:r>
            <a:r>
              <a:rPr lang="en-US" sz="3800" dirty="0"/>
              <a:t> </a:t>
            </a:r>
            <a:endParaRPr lang="en-US" sz="3800" dirty="0" smtClean="0"/>
          </a:p>
          <a:p>
            <a:pPr marL="0" indent="0">
              <a:buNone/>
            </a:pPr>
            <a:endParaRPr lang="en-US" dirty="0"/>
          </a:p>
          <a:p>
            <a:pPr marL="0" indent="0">
              <a:buNone/>
            </a:pPr>
            <a:r>
              <a:rPr lang="en-US" dirty="0"/>
              <a:t>	</a:t>
            </a:r>
            <a:r>
              <a:rPr lang="en-US" dirty="0" smtClean="0"/>
              <a:t>									     </a:t>
            </a:r>
            <a:r>
              <a:rPr lang="en-US" sz="2600" dirty="0" smtClean="0"/>
              <a:t>Stahl et al., Nat Genet 2012 </a:t>
            </a:r>
            <a:endParaRPr lang="en-US" sz="2600" dirty="0"/>
          </a:p>
          <a:p>
            <a:pPr marL="0" indent="0">
              <a:buNone/>
            </a:pPr>
            <a:endParaRPr lang="en-US" dirty="0"/>
          </a:p>
        </p:txBody>
      </p:sp>
    </p:spTree>
    <p:extLst>
      <p:ext uri="{BB962C8B-B14F-4D97-AF65-F5344CB8AC3E}">
        <p14:creationId xmlns:p14="http://schemas.microsoft.com/office/powerpoint/2010/main" val="2076351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extLst>
              <p:ext uri="{D42A27DB-BD31-4B8C-83A1-F6EECF244321}">
                <p14:modId xmlns:p14="http://schemas.microsoft.com/office/powerpoint/2010/main" val="3093686261"/>
              </p:ext>
            </p:extLst>
          </p:nvPr>
        </p:nvGraphicFramePr>
        <p:xfrm>
          <a:off x="-815469" y="6196007"/>
          <a:ext cx="12392523" cy="661993"/>
        </p:xfrm>
        <a:graphic>
          <a:graphicData uri="http://schemas.openxmlformats.org/presentationml/2006/ole">
            <mc:AlternateContent xmlns:mc="http://schemas.openxmlformats.org/markup-compatibility/2006">
              <mc:Choice xmlns:v="urn:schemas-microsoft-com:vml" Requires="v">
                <p:oleObj spid="_x0000_s132159" name="Document" r:id="rId3" imgW="5943600" imgH="317500" progId="Word.Document.12">
                  <p:embed/>
                </p:oleObj>
              </mc:Choice>
              <mc:Fallback>
                <p:oleObj name="Document" r:id="rId3" imgW="5943600" imgH="317500" progId="Word.Document.12">
                  <p:embed/>
                  <p:pic>
                    <p:nvPicPr>
                      <p:cNvPr id="0" name=""/>
                      <p:cNvPicPr/>
                      <p:nvPr/>
                    </p:nvPicPr>
                    <p:blipFill>
                      <a:blip r:embed="rId4"/>
                      <a:stretch>
                        <a:fillRect/>
                      </a:stretch>
                    </p:blipFill>
                    <p:spPr>
                      <a:xfrm>
                        <a:off x="-815469" y="6196007"/>
                        <a:ext cx="12392523" cy="661993"/>
                      </a:xfrm>
                      <a:prstGeom prst="rect">
                        <a:avLst/>
                      </a:prstGeom>
                    </p:spPr>
                  </p:pic>
                </p:oleObj>
              </mc:Fallback>
            </mc:AlternateContent>
          </a:graphicData>
        </a:graphic>
      </p:graphicFrame>
      <p:sp>
        <p:nvSpPr>
          <p:cNvPr id="3" name="Content Placeholder 2"/>
          <p:cNvSpPr>
            <a:spLocks noGrp="1"/>
          </p:cNvSpPr>
          <p:nvPr>
            <p:ph idx="1"/>
          </p:nvPr>
        </p:nvSpPr>
        <p:spPr>
          <a:xfrm>
            <a:off x="457200" y="842212"/>
            <a:ext cx="8229600" cy="3775754"/>
          </a:xfrm>
        </p:spPr>
        <p:txBody>
          <a:bodyPr>
            <a:noAutofit/>
          </a:bodyPr>
          <a:lstStyle/>
          <a:p>
            <a:r>
              <a:rPr lang="en-US" sz="2400" dirty="0"/>
              <a:t>P</a:t>
            </a:r>
            <a:r>
              <a:rPr lang="en-US" sz="2400" dirty="0" smtClean="0"/>
              <a:t>roportion </a:t>
            </a:r>
            <a:r>
              <a:rPr lang="en-US" sz="2400" dirty="0"/>
              <a:t>of the total </a:t>
            </a:r>
            <a:r>
              <a:rPr lang="en-US" sz="2400" dirty="0" smtClean="0"/>
              <a:t>sibling risk </a:t>
            </a:r>
            <a:r>
              <a:rPr lang="en-US" sz="2400" dirty="0"/>
              <a:t>explained by the risk </a:t>
            </a:r>
            <a:r>
              <a:rPr lang="en-US" sz="2400" dirty="0" smtClean="0"/>
              <a:t>variants (observed scale).</a:t>
            </a:r>
          </a:p>
          <a:p>
            <a:r>
              <a:rPr lang="en-US" sz="2400" dirty="0"/>
              <a:t>Siblings share V</a:t>
            </a:r>
            <a:r>
              <a:rPr lang="en-US" sz="2400" baseline="-25000" dirty="0"/>
              <a:t>AO</a:t>
            </a:r>
            <a:r>
              <a:rPr lang="en-US" sz="2400" dirty="0"/>
              <a:t>/2 + V</a:t>
            </a:r>
            <a:r>
              <a:rPr lang="en-US" sz="2400" baseline="-25000" dirty="0"/>
              <a:t>DO</a:t>
            </a:r>
            <a:r>
              <a:rPr lang="en-US" sz="2400" dirty="0"/>
              <a:t>/4 of </a:t>
            </a:r>
            <a:r>
              <a:rPr lang="en-US" sz="2400" dirty="0" smtClean="0"/>
              <a:t>risk.</a:t>
            </a:r>
            <a:endParaRPr lang="en-US" sz="2400" dirty="0"/>
          </a:p>
          <a:p>
            <a:endParaRPr lang="en-US" sz="2400" dirty="0" smtClean="0"/>
          </a:p>
          <a:p>
            <a:endParaRPr lang="en-US" sz="2400" dirty="0"/>
          </a:p>
          <a:p>
            <a:pPr marL="0" marR="0" indent="0" algn="r">
              <a:lnSpc>
                <a:spcPct val="115000"/>
              </a:lnSpc>
              <a:spcBef>
                <a:spcPts val="0"/>
              </a:spcBef>
              <a:spcAft>
                <a:spcPts val="0"/>
              </a:spcAft>
              <a:buNone/>
            </a:pPr>
            <a:endParaRPr lang="en-US" sz="2400" dirty="0"/>
          </a:p>
          <a:p>
            <a:pPr marL="0" marR="0" indent="0" algn="r">
              <a:lnSpc>
                <a:spcPct val="115000"/>
              </a:lnSpc>
              <a:spcBef>
                <a:spcPts val="0"/>
              </a:spcBef>
              <a:spcAft>
                <a:spcPts val="0"/>
              </a:spcAft>
              <a:buNone/>
            </a:pPr>
            <a:endParaRPr lang="en-US" sz="2400" dirty="0" smtClean="0">
              <a:latin typeface="Arial"/>
              <a:ea typeface="MS Mincho"/>
            </a:endParaRPr>
          </a:p>
          <a:p>
            <a:pPr marL="0" marR="0" indent="0">
              <a:lnSpc>
                <a:spcPct val="115000"/>
              </a:lnSpc>
              <a:spcBef>
                <a:spcPts val="0"/>
              </a:spcBef>
              <a:spcAft>
                <a:spcPts val="0"/>
              </a:spcAft>
              <a:buNone/>
            </a:pPr>
            <a:r>
              <a:rPr lang="en-US" sz="2400" dirty="0" smtClean="0">
                <a:latin typeface="Arial"/>
                <a:ea typeface="MS Mincho"/>
              </a:rPr>
              <a:t>	V</a:t>
            </a:r>
            <a:r>
              <a:rPr lang="en-US" sz="2400" baseline="-25000" dirty="0" smtClean="0">
                <a:latin typeface="Arial"/>
                <a:ea typeface="MS Mincho"/>
              </a:rPr>
              <a:t>AO</a:t>
            </a:r>
            <a:r>
              <a:rPr lang="en-US" sz="2400" baseline="-25000" dirty="0">
                <a:latin typeface="Arial"/>
                <a:ea typeface="MS Mincho"/>
              </a:rPr>
              <a:t>[</a:t>
            </a:r>
            <a:r>
              <a:rPr lang="en-US" sz="2400" baseline="-25000" dirty="0" err="1">
                <a:latin typeface="Arial"/>
                <a:ea typeface="MS Mincho"/>
              </a:rPr>
              <a:t>i</a:t>
            </a:r>
            <a:r>
              <a:rPr lang="en-US" sz="2400" baseline="-25000" dirty="0">
                <a:latin typeface="Arial"/>
                <a:ea typeface="MS Mincho"/>
              </a:rPr>
              <a:t>]</a:t>
            </a:r>
            <a:r>
              <a:rPr lang="en-US" sz="2400" dirty="0">
                <a:latin typeface="Arial"/>
                <a:ea typeface="MS Mincho"/>
              </a:rPr>
              <a:t> = k</a:t>
            </a:r>
            <a:r>
              <a:rPr lang="en-US" sz="2400" baseline="30000" dirty="0">
                <a:latin typeface="Arial"/>
                <a:ea typeface="MS Mincho"/>
              </a:rPr>
              <a:t>2</a:t>
            </a:r>
            <a:r>
              <a:rPr lang="en-US" sz="2400" baseline="-25000" dirty="0">
                <a:latin typeface="Arial"/>
                <a:ea typeface="MS Mincho"/>
              </a:rPr>
              <a:t>bb</a:t>
            </a:r>
            <a:r>
              <a:rPr lang="en-US" sz="2400" dirty="0">
                <a:latin typeface="Arial"/>
                <a:ea typeface="MS Mincho"/>
              </a:rPr>
              <a:t>2*p(1-p)(p*(RR</a:t>
            </a:r>
            <a:r>
              <a:rPr lang="en-US" sz="2400" baseline="-25000" dirty="0">
                <a:latin typeface="Arial"/>
                <a:ea typeface="MS Mincho"/>
              </a:rPr>
              <a:t>BB</a:t>
            </a:r>
            <a:r>
              <a:rPr lang="en-US" sz="2400" dirty="0">
                <a:latin typeface="Arial"/>
                <a:ea typeface="MS Mincho"/>
              </a:rPr>
              <a:t>-</a:t>
            </a:r>
            <a:r>
              <a:rPr lang="en-US" sz="2400" dirty="0" err="1">
                <a:latin typeface="Arial"/>
                <a:ea typeface="MS Mincho"/>
              </a:rPr>
              <a:t>RR</a:t>
            </a:r>
            <a:r>
              <a:rPr lang="en-US" sz="2400" baseline="-25000" dirty="0" err="1">
                <a:latin typeface="Arial"/>
                <a:ea typeface="MS Mincho"/>
              </a:rPr>
              <a:t>Bb</a:t>
            </a:r>
            <a:r>
              <a:rPr lang="en-US" sz="2400" dirty="0">
                <a:latin typeface="Arial"/>
                <a:ea typeface="MS Mincho"/>
              </a:rPr>
              <a:t>)+(1-p)*(RR</a:t>
            </a:r>
            <a:r>
              <a:rPr lang="en-US" sz="2400" baseline="-25000" dirty="0">
                <a:latin typeface="Arial"/>
                <a:ea typeface="MS Mincho"/>
              </a:rPr>
              <a:t>Bb</a:t>
            </a:r>
            <a:r>
              <a:rPr lang="en-US" sz="2400" dirty="0">
                <a:latin typeface="Arial"/>
                <a:ea typeface="MS Mincho"/>
              </a:rPr>
              <a:t>-1))</a:t>
            </a:r>
            <a:r>
              <a:rPr lang="en-US" sz="2400" baseline="30000" dirty="0">
                <a:latin typeface="Arial"/>
                <a:ea typeface="MS Mincho"/>
              </a:rPr>
              <a:t>2				</a:t>
            </a:r>
            <a:endParaRPr lang="en-US" sz="2400" dirty="0">
              <a:latin typeface="Times New Roman"/>
              <a:ea typeface="Cambria"/>
            </a:endParaRPr>
          </a:p>
          <a:p>
            <a:pPr marL="0" indent="0">
              <a:buNone/>
            </a:pPr>
            <a:r>
              <a:rPr lang="en-US" sz="2400" dirty="0" smtClean="0">
                <a:latin typeface="Arial"/>
                <a:ea typeface="MS Mincho"/>
              </a:rPr>
              <a:t>	V</a:t>
            </a:r>
            <a:r>
              <a:rPr lang="en-US" sz="2400" baseline="-25000" dirty="0" smtClean="0">
                <a:latin typeface="Arial"/>
                <a:ea typeface="MS Mincho"/>
              </a:rPr>
              <a:t>DO</a:t>
            </a:r>
            <a:r>
              <a:rPr lang="en-US" sz="2400" baseline="-25000" dirty="0">
                <a:latin typeface="Arial"/>
                <a:ea typeface="MS Mincho"/>
              </a:rPr>
              <a:t>[</a:t>
            </a:r>
            <a:r>
              <a:rPr lang="en-US" sz="2400" baseline="-25000" dirty="0" err="1">
                <a:latin typeface="Arial"/>
                <a:ea typeface="MS Mincho"/>
              </a:rPr>
              <a:t>i</a:t>
            </a:r>
            <a:r>
              <a:rPr lang="en-US" sz="2400" baseline="-25000" dirty="0">
                <a:latin typeface="Arial"/>
                <a:ea typeface="MS Mincho"/>
              </a:rPr>
              <a:t>]</a:t>
            </a:r>
            <a:r>
              <a:rPr lang="en-US" sz="2400" dirty="0">
                <a:latin typeface="Arial"/>
                <a:ea typeface="MS Mincho"/>
              </a:rPr>
              <a:t> = k</a:t>
            </a:r>
            <a:r>
              <a:rPr lang="en-US" sz="2400" baseline="30000" dirty="0">
                <a:latin typeface="Arial"/>
                <a:ea typeface="MS Mincho"/>
              </a:rPr>
              <a:t>2</a:t>
            </a:r>
            <a:r>
              <a:rPr lang="en-US" sz="2400" baseline="-25000" dirty="0">
                <a:latin typeface="Arial"/>
                <a:ea typeface="MS Mincho"/>
              </a:rPr>
              <a:t>bb</a:t>
            </a:r>
            <a:r>
              <a:rPr lang="en-US" sz="2400" dirty="0">
                <a:latin typeface="Arial"/>
                <a:ea typeface="MS Mincho"/>
              </a:rPr>
              <a:t>p</a:t>
            </a:r>
            <a:r>
              <a:rPr lang="en-US" sz="2400" baseline="30000" dirty="0">
                <a:latin typeface="Arial"/>
                <a:ea typeface="MS Mincho"/>
              </a:rPr>
              <a:t>2</a:t>
            </a:r>
            <a:r>
              <a:rPr lang="en-US" sz="2400" dirty="0">
                <a:latin typeface="Arial"/>
                <a:ea typeface="MS Mincho"/>
              </a:rPr>
              <a:t>(1-p)</a:t>
            </a:r>
            <a:r>
              <a:rPr lang="en-US" sz="2400" baseline="30000" dirty="0">
                <a:latin typeface="Arial"/>
                <a:ea typeface="MS Mincho"/>
              </a:rPr>
              <a:t>2</a:t>
            </a:r>
            <a:r>
              <a:rPr lang="en-US" sz="2400" dirty="0">
                <a:latin typeface="Arial"/>
                <a:ea typeface="MS Mincho"/>
              </a:rPr>
              <a:t>(RR</a:t>
            </a:r>
            <a:r>
              <a:rPr lang="en-US" sz="2400" baseline="-25000" dirty="0">
                <a:latin typeface="Arial"/>
                <a:ea typeface="MS Mincho"/>
              </a:rPr>
              <a:t>BB</a:t>
            </a:r>
            <a:r>
              <a:rPr lang="en-US" sz="2400" dirty="0">
                <a:latin typeface="Arial"/>
                <a:ea typeface="MS Mincho"/>
              </a:rPr>
              <a:t>+1-2*</a:t>
            </a:r>
            <a:r>
              <a:rPr lang="en-US" sz="2400" dirty="0" err="1">
                <a:latin typeface="Arial"/>
                <a:ea typeface="MS Mincho"/>
              </a:rPr>
              <a:t>RR</a:t>
            </a:r>
            <a:r>
              <a:rPr lang="en-US" sz="2400" baseline="-25000" dirty="0" err="1">
                <a:latin typeface="Arial"/>
                <a:ea typeface="MS Mincho"/>
              </a:rPr>
              <a:t>Bb</a:t>
            </a:r>
            <a:r>
              <a:rPr lang="en-US" sz="2400" dirty="0">
                <a:latin typeface="Arial"/>
                <a:ea typeface="MS Mincho"/>
              </a:rPr>
              <a:t>)</a:t>
            </a:r>
            <a:r>
              <a:rPr lang="en-US" sz="2400" baseline="30000" dirty="0">
                <a:latin typeface="Arial"/>
                <a:ea typeface="MS Mincho"/>
              </a:rPr>
              <a:t>2	</a:t>
            </a:r>
            <a:r>
              <a:rPr lang="en-US" sz="2400" dirty="0"/>
              <a:t> </a:t>
            </a:r>
            <a:endParaRPr lang="en-AU" sz="2400" dirty="0" smtClean="0">
              <a:latin typeface="Arial"/>
              <a:ea typeface="Cambria"/>
            </a:endParaRPr>
          </a:p>
          <a:p>
            <a:pPr marL="0" indent="0">
              <a:lnSpc>
                <a:spcPct val="115000"/>
              </a:lnSpc>
              <a:spcBef>
                <a:spcPts val="0"/>
              </a:spcBef>
              <a:buNone/>
            </a:pPr>
            <a:endParaRPr lang="en-AU" sz="2400" dirty="0" smtClean="0">
              <a:latin typeface="Arial"/>
              <a:ea typeface="Cambria"/>
            </a:endParaRPr>
          </a:p>
          <a:p>
            <a:pPr marL="0" indent="0">
              <a:lnSpc>
                <a:spcPct val="115000"/>
              </a:lnSpc>
              <a:spcBef>
                <a:spcPts val="0"/>
              </a:spcBef>
              <a:buNone/>
            </a:pPr>
            <a:r>
              <a:rPr lang="en-AU" sz="2400" dirty="0" smtClean="0">
                <a:latin typeface="Arial"/>
                <a:ea typeface="Cambria"/>
              </a:rPr>
              <a:t>Sibling risk explained: log(</a:t>
            </a:r>
            <a:r>
              <a:rPr lang="en-AU" sz="2400" dirty="0" err="1" smtClean="0">
                <a:latin typeface="Symbol"/>
                <a:ea typeface="Cambria"/>
                <a:cs typeface="Euphemia UCAS"/>
              </a:rPr>
              <a:t>l</a:t>
            </a:r>
            <a:r>
              <a:rPr lang="en-AU" sz="2400" baseline="-25000" dirty="0" err="1" smtClean="0">
                <a:latin typeface="Arial"/>
                <a:ea typeface="Cambria"/>
              </a:rPr>
              <a:t>S</a:t>
            </a:r>
            <a:r>
              <a:rPr lang="en-AU" sz="2400" baseline="-25000" dirty="0">
                <a:latin typeface="Arial"/>
                <a:ea typeface="Cambria"/>
              </a:rPr>
              <a:t>[</a:t>
            </a:r>
            <a:r>
              <a:rPr lang="en-AU" sz="2400" baseline="-25000" dirty="0" err="1">
                <a:latin typeface="Arial"/>
                <a:ea typeface="Cambria"/>
              </a:rPr>
              <a:t>i</a:t>
            </a:r>
            <a:r>
              <a:rPr lang="en-AU" sz="2400" baseline="-25000" dirty="0">
                <a:latin typeface="Arial"/>
                <a:ea typeface="Cambria"/>
              </a:rPr>
              <a:t>]</a:t>
            </a:r>
            <a:r>
              <a:rPr lang="en-AU" sz="2400" dirty="0">
                <a:latin typeface="Arial"/>
                <a:ea typeface="Cambria"/>
              </a:rPr>
              <a:t>) / log(</a:t>
            </a:r>
            <a:r>
              <a:rPr lang="en-AU" sz="2400" dirty="0" err="1">
                <a:latin typeface="Symbol"/>
                <a:ea typeface="Cambria"/>
                <a:cs typeface="Euphemia UCAS"/>
              </a:rPr>
              <a:t>l</a:t>
            </a:r>
            <a:r>
              <a:rPr lang="en-AU" sz="2400" baseline="-25000" dirty="0" err="1">
                <a:latin typeface="Arial"/>
                <a:ea typeface="Cambria"/>
              </a:rPr>
              <a:t>S</a:t>
            </a:r>
            <a:r>
              <a:rPr lang="en-AU" sz="2400" dirty="0" smtClean="0">
                <a:latin typeface="Arial"/>
                <a:ea typeface="Cambria"/>
              </a:rPr>
              <a:t>) </a:t>
            </a:r>
          </a:p>
          <a:p>
            <a:pPr marL="0" indent="0">
              <a:lnSpc>
                <a:spcPct val="115000"/>
              </a:lnSpc>
              <a:spcBef>
                <a:spcPts val="0"/>
              </a:spcBef>
              <a:buNone/>
            </a:pPr>
            <a:endParaRPr lang="en-AU" sz="2400" dirty="0">
              <a:latin typeface="Arial"/>
              <a:ea typeface="Cambria"/>
            </a:endParaRPr>
          </a:p>
          <a:p>
            <a:pPr marL="0" indent="0">
              <a:lnSpc>
                <a:spcPct val="115000"/>
              </a:lnSpc>
              <a:spcBef>
                <a:spcPts val="0"/>
              </a:spcBef>
              <a:buNone/>
            </a:pPr>
            <a:r>
              <a:rPr lang="en-AU" sz="2400" dirty="0" smtClean="0">
                <a:latin typeface="Arial"/>
                <a:ea typeface="Cambria"/>
              </a:rPr>
              <a:t>Across multiple variants:</a:t>
            </a:r>
          </a:p>
        </p:txBody>
      </p:sp>
      <p:sp>
        <p:nvSpPr>
          <p:cNvPr id="2" name="Title 1"/>
          <p:cNvSpPr>
            <a:spLocks noGrp="1"/>
          </p:cNvSpPr>
          <p:nvPr>
            <p:ph type="title"/>
          </p:nvPr>
        </p:nvSpPr>
        <p:spPr>
          <a:xfrm>
            <a:off x="457200" y="-193242"/>
            <a:ext cx="8229600" cy="1143000"/>
          </a:xfrm>
        </p:spPr>
        <p:txBody>
          <a:bodyPr>
            <a:normAutofit/>
          </a:bodyPr>
          <a:lstStyle/>
          <a:p>
            <a:r>
              <a:rPr lang="en-US" sz="4000" dirty="0" smtClean="0"/>
              <a:t>Sibling Recurrence Risk </a:t>
            </a:r>
            <a:r>
              <a:rPr lang="en-US" sz="4000" dirty="0"/>
              <a:t>E</a:t>
            </a:r>
            <a:r>
              <a:rPr lang="en-US" sz="4000" dirty="0" smtClean="0"/>
              <a:t>xplained</a:t>
            </a:r>
            <a:endParaRPr lang="en-US" sz="4000" dirty="0"/>
          </a:p>
        </p:txBody>
      </p:sp>
      <p:graphicFrame>
        <p:nvGraphicFramePr>
          <p:cNvPr id="6" name="Object 5"/>
          <p:cNvGraphicFramePr>
            <a:graphicFrameLocks noChangeAspect="1"/>
          </p:cNvGraphicFramePr>
          <p:nvPr>
            <p:extLst>
              <p:ext uri="{D42A27DB-BD31-4B8C-83A1-F6EECF244321}">
                <p14:modId xmlns:p14="http://schemas.microsoft.com/office/powerpoint/2010/main" val="3469975103"/>
              </p:ext>
            </p:extLst>
          </p:nvPr>
        </p:nvGraphicFramePr>
        <p:xfrm>
          <a:off x="-3179772" y="2383122"/>
          <a:ext cx="13250203" cy="990934"/>
        </p:xfrm>
        <a:graphic>
          <a:graphicData uri="http://schemas.openxmlformats.org/presentationml/2006/ole">
            <mc:AlternateContent xmlns:mc="http://schemas.openxmlformats.org/markup-compatibility/2006">
              <mc:Choice xmlns:v="urn:schemas-microsoft-com:vml" Requires="v">
                <p:oleObj spid="_x0000_s132160" name="Document" r:id="rId5" imgW="5943600" imgH="444500" progId="Word.Document.12">
                  <p:embed/>
                </p:oleObj>
              </mc:Choice>
              <mc:Fallback>
                <p:oleObj name="Document" r:id="rId5" imgW="5943600" imgH="444500" progId="Word.Document.12">
                  <p:embed/>
                  <p:pic>
                    <p:nvPicPr>
                      <p:cNvPr id="0" name=""/>
                      <p:cNvPicPr/>
                      <p:nvPr/>
                    </p:nvPicPr>
                    <p:blipFill>
                      <a:blip r:embed="rId6"/>
                      <a:stretch>
                        <a:fillRect/>
                      </a:stretch>
                    </p:blipFill>
                    <p:spPr>
                      <a:xfrm>
                        <a:off x="-3179772" y="2383122"/>
                        <a:ext cx="13250203" cy="990934"/>
                      </a:xfrm>
                      <a:prstGeom prst="rect">
                        <a:avLst/>
                      </a:prstGeom>
                    </p:spPr>
                  </p:pic>
                </p:oleObj>
              </mc:Fallback>
            </mc:AlternateContent>
          </a:graphicData>
        </a:graphic>
      </p:graphicFrame>
    </p:spTree>
    <p:extLst>
      <p:ext uri="{BB962C8B-B14F-4D97-AF65-F5344CB8AC3E}">
        <p14:creationId xmlns:p14="http://schemas.microsoft.com/office/powerpoint/2010/main" val="218428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42"/>
            <a:ext cx="8229600" cy="1143000"/>
          </a:xfrm>
        </p:spPr>
        <p:txBody>
          <a:bodyPr/>
          <a:lstStyle/>
          <a:p>
            <a:r>
              <a:rPr lang="en-US" dirty="0" smtClean="0"/>
              <a:t>Log RR: Familial Risk Explained</a:t>
            </a:r>
            <a:endParaRPr lang="en-US" dirty="0"/>
          </a:p>
        </p:txBody>
      </p:sp>
      <p:sp>
        <p:nvSpPr>
          <p:cNvPr id="3" name="Content Placeholder 2"/>
          <p:cNvSpPr>
            <a:spLocks noGrp="1"/>
          </p:cNvSpPr>
          <p:nvPr>
            <p:ph idx="1"/>
          </p:nvPr>
        </p:nvSpPr>
        <p:spPr>
          <a:xfrm>
            <a:off x="457200" y="1045718"/>
            <a:ext cx="8229600" cy="5243245"/>
          </a:xfrm>
        </p:spPr>
        <p:txBody>
          <a:bodyPr>
            <a:normAutofit fontScale="92500" lnSpcReduction="20000"/>
          </a:bodyPr>
          <a:lstStyle/>
          <a:p>
            <a:r>
              <a:rPr lang="en-US" sz="2800" dirty="0" smtClean="0"/>
              <a:t>More epidemiologic approach. </a:t>
            </a:r>
          </a:p>
          <a:p>
            <a:r>
              <a:rPr lang="en-US" sz="2800" dirty="0" smtClean="0"/>
              <a:t>Genetic </a:t>
            </a:r>
            <a:r>
              <a:rPr lang="en-US" sz="2800" dirty="0"/>
              <a:t>variance attributable to the </a:t>
            </a:r>
            <a:r>
              <a:rPr lang="en-US" sz="2800" dirty="0" err="1"/>
              <a:t>ith</a:t>
            </a:r>
            <a:r>
              <a:rPr lang="en-US" sz="2800" dirty="0"/>
              <a:t> locus on the log risk </a:t>
            </a:r>
            <a:r>
              <a:rPr lang="en-US" sz="2800" dirty="0" smtClean="0"/>
              <a:t>scale: </a:t>
            </a:r>
          </a:p>
          <a:p>
            <a:endParaRPr lang="en-US" sz="2800" dirty="0"/>
          </a:p>
          <a:p>
            <a:endParaRPr lang="en-US" sz="2800" dirty="0" smtClean="0"/>
          </a:p>
          <a:p>
            <a:pPr marL="0" indent="0">
              <a:buNone/>
            </a:pPr>
            <a:r>
              <a:rPr lang="en-US" sz="2800" dirty="0" smtClean="0"/>
              <a:t>	where M </a:t>
            </a:r>
            <a:r>
              <a:rPr lang="en-US" sz="2800" dirty="0"/>
              <a:t>is the mean value of log relative risk, </a:t>
            </a:r>
            <a:endParaRPr lang="en-US" sz="2800" dirty="0" smtClean="0"/>
          </a:p>
          <a:p>
            <a:pPr marL="0" indent="0">
              <a:buNone/>
            </a:pPr>
            <a:r>
              <a:rPr lang="en-US" sz="2800" dirty="0"/>
              <a:t>	</a:t>
            </a:r>
            <a:r>
              <a:rPr lang="en-US" sz="2800" dirty="0" smtClean="0"/>
              <a:t>M</a:t>
            </a:r>
            <a:r>
              <a:rPr lang="en-US" sz="2800" dirty="0"/>
              <a:t>= 2p(1-p) log(</a:t>
            </a:r>
            <a:r>
              <a:rPr lang="en-US" sz="2800" dirty="0" err="1"/>
              <a:t>RR</a:t>
            </a:r>
            <a:r>
              <a:rPr lang="en-US" sz="2800" baseline="-25000" dirty="0" err="1"/>
              <a:t>Bb</a:t>
            </a:r>
            <a:r>
              <a:rPr lang="en-US" sz="2800" dirty="0"/>
              <a:t>) + p</a:t>
            </a:r>
            <a:r>
              <a:rPr lang="en-US" sz="2800" baseline="30000" dirty="0"/>
              <a:t>2</a:t>
            </a:r>
            <a:r>
              <a:rPr lang="en-US" sz="2800" dirty="0"/>
              <a:t> log(RR</a:t>
            </a:r>
            <a:r>
              <a:rPr lang="en-US" sz="2800" baseline="-25000" dirty="0"/>
              <a:t>BB</a:t>
            </a:r>
            <a:r>
              <a:rPr lang="en-US" sz="2800" dirty="0"/>
              <a:t>). </a:t>
            </a:r>
            <a:endParaRPr lang="en-US" sz="2800" dirty="0" smtClean="0"/>
          </a:p>
          <a:p>
            <a:endParaRPr lang="en-US" sz="2800" dirty="0"/>
          </a:p>
          <a:p>
            <a:endParaRPr lang="en-US" sz="2800" dirty="0" smtClean="0"/>
          </a:p>
          <a:p>
            <a:endParaRPr lang="en-US" sz="2800" dirty="0" smtClean="0"/>
          </a:p>
          <a:p>
            <a:r>
              <a:rPr lang="en-US" sz="2800" dirty="0" smtClean="0"/>
              <a:t>Multiple alleles, log-risk ~N with </a:t>
            </a:r>
            <a:r>
              <a:rPr lang="en-US" sz="2800" dirty="0" err="1" smtClean="0"/>
              <a:t>var</a:t>
            </a:r>
            <a:r>
              <a:rPr lang="en-US" sz="2800" dirty="0" smtClean="0"/>
              <a:t>=</a:t>
            </a:r>
            <a:r>
              <a:rPr lang="en-AU" sz="2800" dirty="0" smtClean="0">
                <a:latin typeface="Arial"/>
                <a:ea typeface="Cambria"/>
              </a:rPr>
              <a:t>2log(</a:t>
            </a:r>
            <a:r>
              <a:rPr lang="en-AU" sz="2800" dirty="0" err="1" smtClean="0">
                <a:latin typeface="Symbol"/>
                <a:ea typeface="Cambria"/>
                <a:cs typeface="Euphemia UCAS"/>
              </a:rPr>
              <a:t>l</a:t>
            </a:r>
            <a:r>
              <a:rPr lang="en-AU" sz="2800" baseline="-25000" dirty="0" err="1" smtClean="0">
                <a:latin typeface="Arial"/>
                <a:ea typeface="Cambria"/>
              </a:rPr>
              <a:t>S</a:t>
            </a:r>
            <a:r>
              <a:rPr lang="en-AU" sz="2800" dirty="0" smtClean="0">
                <a:latin typeface="Arial"/>
                <a:ea typeface="Cambria"/>
              </a:rPr>
              <a:t>)</a:t>
            </a:r>
            <a:r>
              <a:rPr lang="en-US" sz="2800" dirty="0" smtClean="0"/>
              <a:t> </a:t>
            </a:r>
          </a:p>
          <a:p>
            <a:r>
              <a:rPr lang="en-AU" sz="2800" dirty="0" smtClean="0">
                <a:latin typeface="Arial"/>
                <a:ea typeface="Cambria"/>
              </a:rPr>
              <a:t>Variation explained: </a:t>
            </a:r>
            <a:r>
              <a:rPr lang="en-AU" sz="2800" dirty="0" err="1" smtClean="0">
                <a:latin typeface="Arial"/>
                <a:ea typeface="Cambria"/>
              </a:rPr>
              <a:t>V</a:t>
            </a:r>
            <a:r>
              <a:rPr lang="en-AU" sz="2800" baseline="-25000" dirty="0" err="1" smtClean="0">
                <a:latin typeface="Arial"/>
                <a:ea typeface="Cambria"/>
              </a:rPr>
              <a:t>Glog</a:t>
            </a:r>
            <a:r>
              <a:rPr lang="en-AU" sz="2800" baseline="-25000" dirty="0" smtClean="0">
                <a:latin typeface="Arial"/>
                <a:ea typeface="Cambria"/>
              </a:rPr>
              <a:t>[</a:t>
            </a:r>
            <a:r>
              <a:rPr lang="en-AU" sz="2800" baseline="-25000" dirty="0" err="1">
                <a:latin typeface="Arial"/>
                <a:ea typeface="Cambria"/>
              </a:rPr>
              <a:t>i</a:t>
            </a:r>
            <a:r>
              <a:rPr lang="en-AU" sz="2800" baseline="-25000" dirty="0" smtClean="0">
                <a:latin typeface="Arial"/>
                <a:ea typeface="Cambria"/>
              </a:rPr>
              <a:t>]</a:t>
            </a:r>
            <a:r>
              <a:rPr lang="en-AU" sz="2800" dirty="0" smtClean="0">
                <a:latin typeface="Arial"/>
                <a:ea typeface="Cambria"/>
              </a:rPr>
              <a:t>/ </a:t>
            </a:r>
            <a:r>
              <a:rPr lang="en-AU" sz="2800" dirty="0">
                <a:latin typeface="Arial"/>
                <a:ea typeface="Cambria"/>
              </a:rPr>
              <a:t>2log(</a:t>
            </a:r>
            <a:r>
              <a:rPr lang="en-AU" sz="2800" dirty="0" err="1">
                <a:latin typeface="Symbol"/>
                <a:ea typeface="Cambria"/>
                <a:cs typeface="Euphemia UCAS"/>
              </a:rPr>
              <a:t>l</a:t>
            </a:r>
            <a:r>
              <a:rPr lang="en-AU" sz="2800" baseline="-25000" dirty="0" err="1">
                <a:latin typeface="Arial"/>
                <a:ea typeface="Cambria"/>
              </a:rPr>
              <a:t>S</a:t>
            </a:r>
            <a:r>
              <a:rPr lang="en-AU" sz="2800" dirty="0" smtClean="0">
                <a:latin typeface="Arial"/>
                <a:ea typeface="Cambria"/>
              </a:rPr>
              <a:t>)</a:t>
            </a:r>
          </a:p>
          <a:p>
            <a:r>
              <a:rPr lang="en-AU" sz="2800" dirty="0" smtClean="0">
                <a:latin typeface="Arial"/>
                <a:ea typeface="Cambria"/>
              </a:rPr>
              <a:t>Across multiple variants     </a:t>
            </a:r>
            <a:r>
              <a:rPr lang="en-AU" sz="2800" dirty="0" err="1">
                <a:latin typeface="Arial"/>
                <a:ea typeface="Cambria"/>
              </a:rPr>
              <a:t>V</a:t>
            </a:r>
            <a:r>
              <a:rPr lang="en-AU" sz="2800" baseline="-25000" dirty="0" err="1">
                <a:latin typeface="Arial"/>
                <a:ea typeface="Cambria"/>
              </a:rPr>
              <a:t>Glog</a:t>
            </a:r>
            <a:r>
              <a:rPr lang="en-AU" sz="2800" baseline="-25000" dirty="0">
                <a:latin typeface="Arial"/>
                <a:ea typeface="Cambria"/>
              </a:rPr>
              <a:t>[</a:t>
            </a:r>
            <a:r>
              <a:rPr lang="en-AU" sz="2800" baseline="-25000" dirty="0" err="1">
                <a:latin typeface="Arial"/>
                <a:ea typeface="Cambria"/>
              </a:rPr>
              <a:t>i</a:t>
            </a:r>
            <a:r>
              <a:rPr lang="en-AU" sz="2800" baseline="-25000" dirty="0">
                <a:latin typeface="Arial"/>
                <a:ea typeface="Cambria"/>
              </a:rPr>
              <a:t>]</a:t>
            </a:r>
            <a:r>
              <a:rPr lang="en-AU" sz="2800" dirty="0">
                <a:latin typeface="Arial"/>
                <a:ea typeface="Cambria"/>
              </a:rPr>
              <a:t>/ 2log(</a:t>
            </a:r>
            <a:r>
              <a:rPr lang="en-AU" sz="2800" dirty="0" err="1">
                <a:latin typeface="Symbol"/>
                <a:ea typeface="Cambria"/>
                <a:cs typeface="Euphemia UCAS"/>
              </a:rPr>
              <a:t>l</a:t>
            </a:r>
            <a:r>
              <a:rPr lang="en-AU" sz="2800" baseline="-25000" dirty="0" err="1">
                <a:latin typeface="Arial"/>
                <a:ea typeface="Cambria"/>
              </a:rPr>
              <a:t>S</a:t>
            </a:r>
            <a:r>
              <a:rPr lang="en-AU" sz="2800" dirty="0">
                <a:latin typeface="Arial"/>
                <a:ea typeface="Cambria"/>
              </a:rPr>
              <a:t>)</a:t>
            </a:r>
          </a:p>
          <a:p>
            <a:pPr marL="0" indent="0">
              <a:buNone/>
            </a:pPr>
            <a:endParaRPr lang="en-AU" sz="2800" dirty="0" smtClean="0">
              <a:latin typeface="Arial"/>
              <a:ea typeface="Cambria"/>
            </a:endParaRPr>
          </a:p>
          <a:p>
            <a:endParaRPr lang="en-AU" sz="2800" dirty="0" smtClean="0">
              <a:latin typeface="Arial"/>
              <a:ea typeface="Cambria"/>
            </a:endParaRPr>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596265728"/>
              </p:ext>
            </p:extLst>
          </p:nvPr>
        </p:nvGraphicFramePr>
        <p:xfrm>
          <a:off x="-3452078" y="3947424"/>
          <a:ext cx="15234226" cy="553380"/>
        </p:xfrm>
        <a:graphic>
          <a:graphicData uri="http://schemas.openxmlformats.org/presentationml/2006/ole">
            <mc:AlternateContent xmlns:mc="http://schemas.openxmlformats.org/markup-compatibility/2006">
              <mc:Choice xmlns:v="urn:schemas-microsoft-com:vml" Requires="v">
                <p:oleObj spid="_x0000_s133183" name="Document" r:id="rId3" imgW="5943600" imgH="215900" progId="Word.Document.12">
                  <p:embed/>
                </p:oleObj>
              </mc:Choice>
              <mc:Fallback>
                <p:oleObj name="Document" r:id="rId3" imgW="5943600" imgH="215900" progId="Word.Document.12">
                  <p:embed/>
                  <p:pic>
                    <p:nvPicPr>
                      <p:cNvPr id="0" name=""/>
                      <p:cNvPicPr/>
                      <p:nvPr/>
                    </p:nvPicPr>
                    <p:blipFill>
                      <a:blip r:embed="rId4"/>
                      <a:stretch>
                        <a:fillRect/>
                      </a:stretch>
                    </p:blipFill>
                    <p:spPr>
                      <a:xfrm>
                        <a:off x="-3452078" y="3947424"/>
                        <a:ext cx="15234226" cy="553380"/>
                      </a:xfrm>
                      <a:prstGeom prst="rect">
                        <a:avLst/>
                      </a:prstGeom>
                    </p:spPr>
                  </p:pic>
                </p:oleObj>
              </mc:Fallback>
            </mc:AlternateContent>
          </a:graphicData>
        </a:graphic>
      </p:graphicFrame>
      <p:sp>
        <p:nvSpPr>
          <p:cNvPr id="6" name="TextBox 5"/>
          <p:cNvSpPr txBox="1"/>
          <p:nvPr/>
        </p:nvSpPr>
        <p:spPr>
          <a:xfrm>
            <a:off x="5491635" y="6390106"/>
            <a:ext cx="3402945" cy="400110"/>
          </a:xfrm>
          <a:prstGeom prst="rect">
            <a:avLst/>
          </a:prstGeom>
          <a:noFill/>
        </p:spPr>
        <p:txBody>
          <a:bodyPr wrap="none" rtlCol="0">
            <a:spAutoFit/>
          </a:bodyPr>
          <a:lstStyle/>
          <a:p>
            <a:r>
              <a:rPr lang="en-US" sz="2000" dirty="0" err="1" smtClean="0"/>
              <a:t>Pharoah</a:t>
            </a:r>
            <a:r>
              <a:rPr lang="en-US" sz="2000" dirty="0" smtClean="0"/>
              <a:t> et al., Nat Genet 2002</a:t>
            </a:r>
            <a:endParaRPr lang="en-US" sz="2000" dirty="0"/>
          </a:p>
        </p:txBody>
      </p:sp>
      <p:pic>
        <p:nvPicPr>
          <p:cNvPr id="7" name="Picture 6"/>
          <p:cNvPicPr/>
          <p:nvPr/>
        </p:nvPicPr>
        <p:blipFill>
          <a:blip r:embed="rId5">
            <a:extLst>
              <a:ext uri="{28A0092B-C50C-407E-A947-70E740481C1C}">
                <a14:useLocalDpi xmlns:a14="http://schemas.microsoft.com/office/drawing/2010/main" val="0"/>
              </a:ext>
            </a:extLst>
          </a:blip>
          <a:srcRect/>
          <a:stretch>
            <a:fillRect/>
          </a:stretch>
        </p:blipFill>
        <p:spPr bwMode="auto">
          <a:xfrm>
            <a:off x="4507683" y="5733972"/>
            <a:ext cx="508528" cy="465005"/>
          </a:xfrm>
          <a:prstGeom prst="rect">
            <a:avLst/>
          </a:prstGeom>
          <a:noFill/>
          <a:ln>
            <a:noFill/>
          </a:ln>
        </p:spPr>
      </p:pic>
      <p:graphicFrame>
        <p:nvGraphicFramePr>
          <p:cNvPr id="5" name="Object 4"/>
          <p:cNvGraphicFramePr>
            <a:graphicFrameLocks noChangeAspect="1"/>
          </p:cNvGraphicFramePr>
          <p:nvPr>
            <p:extLst>
              <p:ext uri="{D42A27DB-BD31-4B8C-83A1-F6EECF244321}">
                <p14:modId xmlns:p14="http://schemas.microsoft.com/office/powerpoint/2010/main" val="2616539222"/>
              </p:ext>
            </p:extLst>
          </p:nvPr>
        </p:nvGraphicFramePr>
        <p:xfrm>
          <a:off x="-352682" y="2337151"/>
          <a:ext cx="10079940" cy="387690"/>
        </p:xfrm>
        <a:graphic>
          <a:graphicData uri="http://schemas.openxmlformats.org/presentationml/2006/ole">
            <mc:AlternateContent xmlns:mc="http://schemas.openxmlformats.org/markup-compatibility/2006">
              <mc:Choice xmlns:v="urn:schemas-microsoft-com:vml" Requires="v">
                <p:oleObj spid="_x0000_s133184" name="Document" r:id="rId6" imgW="5943600" imgH="228600" progId="Word.Document.12">
                  <p:embed/>
                </p:oleObj>
              </mc:Choice>
              <mc:Fallback>
                <p:oleObj name="Document" r:id="rId6" imgW="5943600" imgH="228600" progId="Word.Document.12">
                  <p:embed/>
                  <p:pic>
                    <p:nvPicPr>
                      <p:cNvPr id="0" name=""/>
                      <p:cNvPicPr/>
                      <p:nvPr/>
                    </p:nvPicPr>
                    <p:blipFill>
                      <a:blip r:embed="rId7"/>
                      <a:stretch>
                        <a:fillRect/>
                      </a:stretch>
                    </p:blipFill>
                    <p:spPr>
                      <a:xfrm>
                        <a:off x="-352682" y="2337151"/>
                        <a:ext cx="10079940" cy="387690"/>
                      </a:xfrm>
                      <a:prstGeom prst="rect">
                        <a:avLst/>
                      </a:prstGeom>
                    </p:spPr>
                  </p:pic>
                </p:oleObj>
              </mc:Fallback>
            </mc:AlternateContent>
          </a:graphicData>
        </a:graphic>
      </p:graphicFrame>
    </p:spTree>
    <p:extLst>
      <p:ext uri="{BB962C8B-B14F-4D97-AF65-F5344CB8AC3E}">
        <p14:creationId xmlns:p14="http://schemas.microsoft.com/office/powerpoint/2010/main" val="1471201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3346"/>
            <a:ext cx="8229600" cy="1143000"/>
          </a:xfrm>
        </p:spPr>
        <p:txBody>
          <a:bodyPr/>
          <a:lstStyle/>
          <a:p>
            <a:r>
              <a:rPr lang="en-US" dirty="0"/>
              <a:t>Area Under the Curve</a:t>
            </a:r>
          </a:p>
        </p:txBody>
      </p:sp>
      <p:sp>
        <p:nvSpPr>
          <p:cNvPr id="3" name="Content Placeholder 2"/>
          <p:cNvSpPr>
            <a:spLocks noGrp="1"/>
          </p:cNvSpPr>
          <p:nvPr>
            <p:ph idx="1"/>
          </p:nvPr>
        </p:nvSpPr>
        <p:spPr>
          <a:xfrm>
            <a:off x="510672" y="2125586"/>
            <a:ext cx="8229600" cy="4291263"/>
          </a:xfrm>
        </p:spPr>
        <p:txBody>
          <a:bodyPr>
            <a:normAutofit fontScale="85000" lnSpcReduction="10000"/>
          </a:bodyPr>
          <a:lstStyle/>
          <a:p>
            <a:pPr marL="0" indent="0">
              <a:buNone/>
            </a:pPr>
            <a:r>
              <a:rPr lang="en-US" dirty="0"/>
              <a:t>w</a:t>
            </a:r>
            <a:r>
              <a:rPr lang="en-US" dirty="0" smtClean="0"/>
              <a:t>here </a:t>
            </a:r>
          </a:p>
          <a:p>
            <a:pPr marL="0" indent="0">
              <a:buNone/>
            </a:pPr>
            <a:r>
              <a:rPr lang="en-US" dirty="0"/>
              <a:t>	</a:t>
            </a:r>
            <a:r>
              <a:rPr lang="en-US" dirty="0" smtClean="0"/>
              <a:t>x </a:t>
            </a:r>
            <a:r>
              <a:rPr lang="en-US" dirty="0"/>
              <a:t>= </a:t>
            </a:r>
            <a:r>
              <a:rPr lang="en-US" dirty="0" smtClean="0"/>
              <a:t>mean </a:t>
            </a:r>
            <a:r>
              <a:rPr lang="en-US" dirty="0"/>
              <a:t>liability </a:t>
            </a:r>
            <a:r>
              <a:rPr lang="en-US" dirty="0" smtClean="0"/>
              <a:t>among cases</a:t>
            </a:r>
          </a:p>
          <a:p>
            <a:pPr marL="0" indent="0">
              <a:buNone/>
            </a:pPr>
            <a:r>
              <a:rPr lang="en-US" dirty="0" smtClean="0"/>
              <a:t> 	</a:t>
            </a:r>
            <a:r>
              <a:rPr lang="en-US" dirty="0"/>
              <a:t>v = -x * K(1-K) </a:t>
            </a:r>
            <a:r>
              <a:rPr lang="en-US" dirty="0" smtClean="0"/>
              <a:t>	</a:t>
            </a:r>
          </a:p>
          <a:p>
            <a:pPr marL="0" indent="0">
              <a:buNone/>
            </a:pPr>
            <a:r>
              <a:rPr lang="en-US" dirty="0"/>
              <a:t>	</a:t>
            </a:r>
            <a:r>
              <a:rPr lang="en-US" dirty="0" smtClean="0"/>
              <a:t>T= population threshold </a:t>
            </a:r>
            <a:r>
              <a:rPr lang="en-US" dirty="0"/>
              <a:t>(determined from the disease </a:t>
            </a:r>
            <a:r>
              <a:rPr lang="en-US" dirty="0" smtClean="0"/>
              <a:t>	prevalence </a:t>
            </a:r>
            <a:r>
              <a:rPr lang="en-US" dirty="0"/>
              <a:t>K</a:t>
            </a:r>
            <a:r>
              <a:rPr lang="en-US" dirty="0" smtClean="0"/>
              <a:t>)</a:t>
            </a:r>
            <a:endParaRPr lang="en-US" dirty="0"/>
          </a:p>
          <a:p>
            <a:endParaRPr lang="en-US" dirty="0" smtClean="0"/>
          </a:p>
          <a:p>
            <a:r>
              <a:rPr lang="en-US" dirty="0" smtClean="0"/>
              <a:t>Proportion explained: divide </a:t>
            </a:r>
            <a:r>
              <a:rPr lang="en-US" dirty="0"/>
              <a:t>risk variant AUC by the maximum attainable AUC for a genetic risk </a:t>
            </a:r>
            <a:r>
              <a:rPr lang="en-US" dirty="0" smtClean="0"/>
              <a:t>predictor. </a:t>
            </a:r>
          </a:p>
          <a:p>
            <a:pPr marL="0" indent="0">
              <a:buNone/>
            </a:pPr>
            <a:r>
              <a:rPr lang="en-US" dirty="0" smtClean="0"/>
              <a:t>		[</a:t>
            </a:r>
            <a:r>
              <a:rPr lang="en-US" dirty="0"/>
              <a:t>(AUC</a:t>
            </a:r>
            <a:r>
              <a:rPr lang="en-US" baseline="-25000" dirty="0"/>
              <a:t>L[</a:t>
            </a:r>
            <a:r>
              <a:rPr lang="en-US" baseline="-25000" dirty="0" err="1"/>
              <a:t>i</a:t>
            </a:r>
            <a:r>
              <a:rPr lang="en-US" baseline="-25000" dirty="0"/>
              <a:t>]</a:t>
            </a:r>
            <a:r>
              <a:rPr lang="en-US" dirty="0"/>
              <a:t>-0.5) / (AUC</a:t>
            </a:r>
            <a:r>
              <a:rPr lang="en-US" baseline="-25000" dirty="0"/>
              <a:t>Max</a:t>
            </a:r>
            <a:r>
              <a:rPr lang="en-US" dirty="0"/>
              <a:t>-0.5)]</a:t>
            </a:r>
            <a:r>
              <a:rPr lang="en-US" baseline="30000" dirty="0"/>
              <a:t>2</a:t>
            </a:r>
            <a:r>
              <a:rPr lang="en-US" dirty="0"/>
              <a:t>	 </a:t>
            </a:r>
            <a:endParaRPr lang="en-US" dirty="0" smtClean="0"/>
          </a:p>
          <a:p>
            <a:pPr marL="0" indent="0">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63982851"/>
              </p:ext>
            </p:extLst>
          </p:nvPr>
        </p:nvGraphicFramePr>
        <p:xfrm>
          <a:off x="-1359555" y="785214"/>
          <a:ext cx="11577334" cy="1360584"/>
        </p:xfrm>
        <a:graphic>
          <a:graphicData uri="http://schemas.openxmlformats.org/presentationml/2006/ole">
            <mc:AlternateContent xmlns:mc="http://schemas.openxmlformats.org/markup-compatibility/2006">
              <mc:Choice xmlns:v="urn:schemas-microsoft-com:vml" Requires="v">
                <p:oleObj spid="_x0000_s134178" name="Document" r:id="rId3" imgW="5943600" imgH="698500" progId="Word.Document.12">
                  <p:embed/>
                </p:oleObj>
              </mc:Choice>
              <mc:Fallback>
                <p:oleObj name="Document" r:id="rId3" imgW="5943600" imgH="698500" progId="Word.Document.12">
                  <p:embed/>
                  <p:pic>
                    <p:nvPicPr>
                      <p:cNvPr id="0" name=""/>
                      <p:cNvPicPr/>
                      <p:nvPr/>
                    </p:nvPicPr>
                    <p:blipFill>
                      <a:blip r:embed="rId4"/>
                      <a:stretch>
                        <a:fillRect/>
                      </a:stretch>
                    </p:blipFill>
                    <p:spPr>
                      <a:xfrm>
                        <a:off x="-1359555" y="785214"/>
                        <a:ext cx="11577334" cy="1360584"/>
                      </a:xfrm>
                      <a:prstGeom prst="rect">
                        <a:avLst/>
                      </a:prstGeom>
                    </p:spPr>
                  </p:pic>
                </p:oleObj>
              </mc:Fallback>
            </mc:AlternateContent>
          </a:graphicData>
        </a:graphic>
      </p:graphicFrame>
      <p:sp>
        <p:nvSpPr>
          <p:cNvPr id="5" name="TextBox 4"/>
          <p:cNvSpPr txBox="1"/>
          <p:nvPr/>
        </p:nvSpPr>
        <p:spPr>
          <a:xfrm>
            <a:off x="5831433" y="6339101"/>
            <a:ext cx="2844198" cy="369332"/>
          </a:xfrm>
          <a:prstGeom prst="rect">
            <a:avLst/>
          </a:prstGeom>
          <a:noFill/>
        </p:spPr>
        <p:txBody>
          <a:bodyPr wrap="none" rtlCol="0">
            <a:spAutoFit/>
          </a:bodyPr>
          <a:lstStyle/>
          <a:p>
            <a:r>
              <a:rPr lang="en-US" dirty="0" smtClean="0"/>
              <a:t>Wray et al., </a:t>
            </a:r>
            <a:r>
              <a:rPr lang="en-US" dirty="0" err="1" smtClean="0"/>
              <a:t>Plos</a:t>
            </a:r>
            <a:r>
              <a:rPr lang="en-US" dirty="0" smtClean="0"/>
              <a:t> Genet 2010</a:t>
            </a:r>
            <a:endParaRPr lang="en-US" dirty="0"/>
          </a:p>
        </p:txBody>
      </p:sp>
    </p:spTree>
    <p:extLst>
      <p:ext uri="{BB962C8B-B14F-4D97-AF65-F5344CB8AC3E}">
        <p14:creationId xmlns:p14="http://schemas.microsoft.com/office/powerpoint/2010/main" val="382609823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a:t>E</a:t>
            </a:r>
            <a:r>
              <a:rPr lang="en-US" dirty="0" smtClean="0"/>
              <a:t>xplore </a:t>
            </a:r>
            <a:r>
              <a:rPr lang="en-US" dirty="0"/>
              <a:t>how these measures can imply different impacts of genetic variants on </a:t>
            </a:r>
            <a:r>
              <a:rPr lang="en-US" dirty="0" smtClean="0"/>
              <a:t>disease.</a:t>
            </a:r>
          </a:p>
          <a:p>
            <a:r>
              <a:rPr lang="en-US" dirty="0"/>
              <a:t>C</a:t>
            </a:r>
            <a:r>
              <a:rPr lang="en-US" dirty="0" smtClean="0"/>
              <a:t>alculate </a:t>
            </a:r>
            <a:r>
              <a:rPr lang="en-US" dirty="0"/>
              <a:t>them across studies </a:t>
            </a:r>
            <a:r>
              <a:rPr lang="en-US" dirty="0" smtClean="0"/>
              <a:t>of:</a:t>
            </a:r>
          </a:p>
          <a:p>
            <a:pPr marL="400050" lvl="1" indent="0">
              <a:buNone/>
            </a:pPr>
            <a:r>
              <a:rPr lang="en-US" dirty="0" smtClean="0"/>
              <a:t>a) Breast cancer</a:t>
            </a:r>
          </a:p>
          <a:p>
            <a:pPr marL="400050" lvl="1" indent="0">
              <a:buNone/>
            </a:pPr>
            <a:r>
              <a:rPr lang="en-US" dirty="0" smtClean="0"/>
              <a:t>b) </a:t>
            </a:r>
            <a:r>
              <a:rPr lang="en-US" dirty="0" err="1" smtClean="0"/>
              <a:t>Crohn’s</a:t>
            </a:r>
            <a:r>
              <a:rPr lang="en-US" dirty="0" smtClean="0"/>
              <a:t> disease</a:t>
            </a:r>
          </a:p>
          <a:p>
            <a:pPr marL="400050" lvl="1" indent="0">
              <a:buNone/>
            </a:pPr>
            <a:r>
              <a:rPr lang="en-US" dirty="0" smtClean="0"/>
              <a:t>c) Rheumatoid arthritis</a:t>
            </a:r>
          </a:p>
          <a:p>
            <a:pPr marL="400050" lvl="1" indent="0">
              <a:buNone/>
            </a:pPr>
            <a:r>
              <a:rPr lang="en-US" dirty="0" smtClean="0"/>
              <a:t>d) Schizophrenia </a:t>
            </a:r>
            <a:endParaRPr lang="en-US" dirty="0"/>
          </a:p>
        </p:txBody>
      </p:sp>
    </p:spTree>
    <p:extLst>
      <p:ext uri="{BB962C8B-B14F-4D97-AF65-F5344CB8AC3E}">
        <p14:creationId xmlns:p14="http://schemas.microsoft.com/office/powerpoint/2010/main" val="3846108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C.pdf"/>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992778" y="326227"/>
            <a:ext cx="10821485" cy="5951400"/>
          </a:xfrm>
        </p:spPr>
      </p:pic>
      <p:pic>
        <p:nvPicPr>
          <p:cNvPr id="5" name="Picture 4"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997" y="6163316"/>
            <a:ext cx="12344684" cy="440881"/>
          </a:xfrm>
          <a:prstGeom prst="rect">
            <a:avLst/>
          </a:prstGeom>
        </p:spPr>
      </p:pic>
      <p:sp>
        <p:nvSpPr>
          <p:cNvPr id="6" name="TextBox 5"/>
          <p:cNvSpPr txBox="1"/>
          <p:nvPr/>
        </p:nvSpPr>
        <p:spPr>
          <a:xfrm>
            <a:off x="7410747" y="4846767"/>
            <a:ext cx="935209" cy="1200329"/>
          </a:xfrm>
          <a:prstGeom prst="rect">
            <a:avLst/>
          </a:prstGeom>
          <a:noFill/>
        </p:spPr>
        <p:txBody>
          <a:bodyPr wrap="none" rtlCol="0">
            <a:spAutoFit/>
          </a:bodyPr>
          <a:lstStyle/>
          <a:p>
            <a:r>
              <a:rPr lang="en-US" dirty="0" smtClean="0"/>
              <a:t>M=65</a:t>
            </a:r>
          </a:p>
          <a:p>
            <a:r>
              <a:rPr lang="en-US" dirty="0" smtClean="0"/>
              <a:t>K=0.12</a:t>
            </a:r>
          </a:p>
          <a:p>
            <a:r>
              <a:rPr lang="en-US" dirty="0" smtClean="0"/>
              <a:t>SRR=2</a:t>
            </a:r>
          </a:p>
          <a:p>
            <a:r>
              <a:rPr lang="en-US" dirty="0" smtClean="0"/>
              <a:t>h</a:t>
            </a:r>
            <a:r>
              <a:rPr lang="en-US" baseline="30000" dirty="0" smtClean="0"/>
              <a:t>2</a:t>
            </a:r>
            <a:r>
              <a:rPr lang="en-US" dirty="0" smtClean="0"/>
              <a:t>=0.6</a:t>
            </a:r>
            <a:endParaRPr lang="en-US" dirty="0"/>
          </a:p>
        </p:txBody>
      </p:sp>
      <p:sp>
        <p:nvSpPr>
          <p:cNvPr id="7" name="TextBox 6"/>
          <p:cNvSpPr txBox="1"/>
          <p:nvPr/>
        </p:nvSpPr>
        <p:spPr>
          <a:xfrm>
            <a:off x="2406299" y="213906"/>
            <a:ext cx="4355429" cy="646331"/>
          </a:xfrm>
          <a:prstGeom prst="rect">
            <a:avLst/>
          </a:prstGeom>
          <a:solidFill>
            <a:schemeClr val="bg1"/>
          </a:solidFill>
        </p:spPr>
        <p:txBody>
          <a:bodyPr wrap="none" rtlCol="0">
            <a:spAutoFit/>
          </a:bodyPr>
          <a:lstStyle/>
          <a:p>
            <a:r>
              <a:rPr lang="en-US" sz="3600" dirty="0" smtClean="0"/>
              <a:t>Results: Breast Cancer</a:t>
            </a:r>
            <a:endParaRPr lang="en-US" sz="3600" dirty="0"/>
          </a:p>
        </p:txBody>
      </p:sp>
    </p:spTree>
    <p:extLst>
      <p:ext uri="{BB962C8B-B14F-4D97-AF65-F5344CB8AC3E}">
        <p14:creationId xmlns:p14="http://schemas.microsoft.com/office/powerpoint/2010/main" val="125511557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rohn.pdf"/>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741259" y="321242"/>
            <a:ext cx="10639882" cy="5851525"/>
          </a:xfrm>
        </p:spPr>
      </p:pic>
      <p:pic>
        <p:nvPicPr>
          <p:cNvPr id="5" name="Picture 4"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997" y="6163316"/>
            <a:ext cx="12344684" cy="440881"/>
          </a:xfrm>
          <a:prstGeom prst="rect">
            <a:avLst/>
          </a:prstGeom>
        </p:spPr>
      </p:pic>
      <p:sp>
        <p:nvSpPr>
          <p:cNvPr id="6" name="TextBox 5"/>
          <p:cNvSpPr txBox="1"/>
          <p:nvPr/>
        </p:nvSpPr>
        <p:spPr>
          <a:xfrm>
            <a:off x="7230033" y="4325415"/>
            <a:ext cx="1256098" cy="1200329"/>
          </a:xfrm>
          <a:prstGeom prst="rect">
            <a:avLst/>
          </a:prstGeom>
          <a:noFill/>
        </p:spPr>
        <p:txBody>
          <a:bodyPr wrap="none" rtlCol="0">
            <a:spAutoFit/>
          </a:bodyPr>
          <a:lstStyle/>
          <a:p>
            <a:r>
              <a:rPr lang="en-US" dirty="0" smtClean="0"/>
              <a:t>M=165</a:t>
            </a:r>
          </a:p>
          <a:p>
            <a:r>
              <a:rPr lang="en-US" dirty="0" smtClean="0"/>
              <a:t>K=0.005 </a:t>
            </a:r>
          </a:p>
          <a:p>
            <a:r>
              <a:rPr lang="en-US" dirty="0" smtClean="0"/>
              <a:t>SRR=10.3</a:t>
            </a:r>
          </a:p>
          <a:p>
            <a:r>
              <a:rPr lang="en-US" dirty="0" smtClean="0"/>
              <a:t>h</a:t>
            </a:r>
            <a:r>
              <a:rPr lang="en-US" baseline="30000" dirty="0" smtClean="0"/>
              <a:t>2</a:t>
            </a:r>
            <a:r>
              <a:rPr lang="en-US" dirty="0" smtClean="0"/>
              <a:t>=0.72 </a:t>
            </a:r>
            <a:endParaRPr lang="en-US" dirty="0"/>
          </a:p>
        </p:txBody>
      </p:sp>
      <p:sp>
        <p:nvSpPr>
          <p:cNvPr id="7" name="TextBox 6"/>
          <p:cNvSpPr txBox="1"/>
          <p:nvPr/>
        </p:nvSpPr>
        <p:spPr>
          <a:xfrm>
            <a:off x="1925042" y="3007896"/>
            <a:ext cx="1778008" cy="584776"/>
          </a:xfrm>
          <a:prstGeom prst="rect">
            <a:avLst/>
          </a:prstGeom>
          <a:noFill/>
        </p:spPr>
        <p:txBody>
          <a:bodyPr wrap="square" rtlCol="0">
            <a:spAutoFit/>
          </a:bodyPr>
          <a:lstStyle/>
          <a:p>
            <a:r>
              <a:rPr lang="en-US" sz="1600" dirty="0"/>
              <a:t>r</a:t>
            </a:r>
            <a:r>
              <a:rPr lang="en-US" sz="1600" dirty="0" smtClean="0"/>
              <a:t>s1120902</a:t>
            </a:r>
          </a:p>
          <a:p>
            <a:r>
              <a:rPr lang="en-US" sz="1600" dirty="0" smtClean="0"/>
              <a:t>RR=2.4, RAF=0.93 </a:t>
            </a:r>
            <a:endParaRPr lang="en-US" sz="1600" dirty="0"/>
          </a:p>
        </p:txBody>
      </p:sp>
      <p:sp>
        <p:nvSpPr>
          <p:cNvPr id="8" name="TextBox 7"/>
          <p:cNvSpPr txBox="1"/>
          <p:nvPr/>
        </p:nvSpPr>
        <p:spPr>
          <a:xfrm>
            <a:off x="3828673" y="2613916"/>
            <a:ext cx="1778008" cy="584776"/>
          </a:xfrm>
          <a:prstGeom prst="rect">
            <a:avLst/>
          </a:prstGeom>
          <a:noFill/>
        </p:spPr>
        <p:txBody>
          <a:bodyPr wrap="square" rtlCol="0">
            <a:spAutoFit/>
          </a:bodyPr>
          <a:lstStyle/>
          <a:p>
            <a:r>
              <a:rPr lang="en-US" sz="1600" dirty="0"/>
              <a:t>r</a:t>
            </a:r>
            <a:r>
              <a:rPr lang="en-US" sz="1600" dirty="0" smtClean="0"/>
              <a:t>s5743293</a:t>
            </a:r>
          </a:p>
          <a:p>
            <a:r>
              <a:rPr lang="en-US" sz="1600" dirty="0" smtClean="0"/>
              <a:t>RR=3.1, RAF=0.02 </a:t>
            </a:r>
            <a:endParaRPr lang="en-US" sz="1600" dirty="0"/>
          </a:p>
        </p:txBody>
      </p:sp>
      <p:sp>
        <p:nvSpPr>
          <p:cNvPr id="11" name="TextBox 10"/>
          <p:cNvSpPr txBox="1"/>
          <p:nvPr/>
        </p:nvSpPr>
        <p:spPr>
          <a:xfrm>
            <a:off x="2219147" y="213906"/>
            <a:ext cx="4885622" cy="646331"/>
          </a:xfrm>
          <a:prstGeom prst="rect">
            <a:avLst/>
          </a:prstGeom>
          <a:solidFill>
            <a:schemeClr val="bg1"/>
          </a:solidFill>
        </p:spPr>
        <p:txBody>
          <a:bodyPr wrap="none" rtlCol="0">
            <a:spAutoFit/>
          </a:bodyPr>
          <a:lstStyle/>
          <a:p>
            <a:r>
              <a:rPr lang="en-US" sz="3600" dirty="0" smtClean="0"/>
              <a:t>Results: </a:t>
            </a:r>
            <a:r>
              <a:rPr lang="en-US" sz="3600" dirty="0" err="1" smtClean="0"/>
              <a:t>Crohn’s</a:t>
            </a:r>
            <a:r>
              <a:rPr lang="en-US" sz="3600" dirty="0" smtClean="0"/>
              <a:t> Disease</a:t>
            </a:r>
            <a:endParaRPr lang="en-US" sz="3600" dirty="0"/>
          </a:p>
        </p:txBody>
      </p:sp>
    </p:spTree>
    <p:extLst>
      <p:ext uri="{BB962C8B-B14F-4D97-AF65-F5344CB8AC3E}">
        <p14:creationId xmlns:p14="http://schemas.microsoft.com/office/powerpoint/2010/main" val="3809209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728508" y="1611074"/>
            <a:ext cx="3024749" cy="4337569"/>
            <a:chOff x="1227576" y="152019"/>
            <a:chExt cx="3024749" cy="4337569"/>
          </a:xfrm>
        </p:grpSpPr>
        <p:grpSp>
          <p:nvGrpSpPr>
            <p:cNvPr id="2" name="Group 12"/>
            <p:cNvGrpSpPr/>
            <p:nvPr/>
          </p:nvGrpSpPr>
          <p:grpSpPr>
            <a:xfrm>
              <a:off x="1520015" y="798743"/>
              <a:ext cx="2732310" cy="3463192"/>
              <a:chOff x="609600" y="1439863"/>
              <a:chExt cx="5512777" cy="4475162"/>
            </a:xfrm>
          </p:grpSpPr>
          <p:pic>
            <p:nvPicPr>
              <p:cNvPr id="40963" name="Picture 3"/>
              <p:cNvPicPr>
                <a:picLocks noChangeAspect="1" noChangeArrowheads="1"/>
              </p:cNvPicPr>
              <p:nvPr/>
            </p:nvPicPr>
            <p:blipFill>
              <a:blip r:embed="rId3" cstate="print"/>
              <a:srcRect t="11989"/>
              <a:stretch>
                <a:fillRect/>
              </a:stretch>
            </p:blipFill>
            <p:spPr bwMode="auto">
              <a:xfrm>
                <a:off x="609600" y="1439863"/>
                <a:ext cx="5512777" cy="4475162"/>
              </a:xfrm>
              <a:prstGeom prst="rect">
                <a:avLst/>
              </a:prstGeom>
              <a:noFill/>
              <a:ln w="9525">
                <a:noFill/>
                <a:miter lim="800000"/>
                <a:headEnd/>
                <a:tailEnd/>
              </a:ln>
            </p:spPr>
          </p:pic>
          <p:sp>
            <p:nvSpPr>
              <p:cNvPr id="12" name="TextBox 11"/>
              <p:cNvSpPr txBox="1"/>
              <p:nvPr/>
            </p:nvSpPr>
            <p:spPr>
              <a:xfrm>
                <a:off x="3851919" y="5013175"/>
                <a:ext cx="1296145" cy="477254"/>
              </a:xfrm>
              <a:prstGeom prst="rect">
                <a:avLst/>
              </a:prstGeom>
              <a:solidFill>
                <a:schemeClr val="bg1"/>
              </a:solidFill>
            </p:spPr>
            <p:txBody>
              <a:bodyPr wrap="square" rtlCol="0">
                <a:spAutoFit/>
              </a:bodyPr>
              <a:lstStyle/>
              <a:p>
                <a:endParaRPr lang="en-AU" dirty="0"/>
              </a:p>
            </p:txBody>
          </p:sp>
        </p:grpSp>
        <p:sp>
          <p:nvSpPr>
            <p:cNvPr id="40967" name="Text Box 7"/>
            <p:cNvSpPr txBox="1">
              <a:spLocks noChangeArrowheads="1"/>
            </p:cNvSpPr>
            <p:nvPr/>
          </p:nvSpPr>
          <p:spPr bwMode="auto">
            <a:xfrm rot="-5400000">
              <a:off x="199195" y="2013362"/>
              <a:ext cx="2456871" cy="400110"/>
            </a:xfrm>
            <a:prstGeom prst="rect">
              <a:avLst/>
            </a:prstGeom>
            <a:solidFill>
              <a:schemeClr val="bg1"/>
            </a:solidFill>
            <a:ln w="9525">
              <a:noFill/>
              <a:miter lim="800000"/>
              <a:headEnd/>
              <a:tailEnd/>
            </a:ln>
          </p:spPr>
          <p:txBody>
            <a:bodyPr wrap="none">
              <a:spAutoFit/>
            </a:bodyPr>
            <a:lstStyle/>
            <a:p>
              <a:pPr algn="l">
                <a:lnSpc>
                  <a:spcPct val="100000"/>
                </a:lnSpc>
                <a:spcBef>
                  <a:spcPct val="0"/>
                </a:spcBef>
                <a:buClrTx/>
                <a:buSzTx/>
                <a:buFontTx/>
                <a:buNone/>
              </a:pPr>
              <a:r>
                <a:rPr lang="en-US" sz="2000" i="1" dirty="0">
                  <a:ea typeface="ＭＳ Ｐゴシック" pitchFamily="16" charset="-128"/>
                </a:rPr>
                <a:t>Observed -log10(p) </a:t>
              </a:r>
            </a:p>
          </p:txBody>
        </p:sp>
        <p:sp>
          <p:nvSpPr>
            <p:cNvPr id="40968" name="Text Box 8"/>
            <p:cNvSpPr txBox="1">
              <a:spLocks noChangeArrowheads="1"/>
            </p:cNvSpPr>
            <p:nvPr/>
          </p:nvSpPr>
          <p:spPr bwMode="auto">
            <a:xfrm>
              <a:off x="1828649" y="4089478"/>
              <a:ext cx="2414291" cy="400110"/>
            </a:xfrm>
            <a:prstGeom prst="rect">
              <a:avLst/>
            </a:prstGeom>
            <a:solidFill>
              <a:schemeClr val="bg1"/>
            </a:solidFill>
            <a:ln w="9525">
              <a:noFill/>
              <a:miter lim="800000"/>
              <a:headEnd/>
              <a:tailEnd/>
            </a:ln>
          </p:spPr>
          <p:txBody>
            <a:bodyPr wrap="none">
              <a:spAutoFit/>
            </a:bodyPr>
            <a:lstStyle/>
            <a:p>
              <a:pPr algn="l">
                <a:lnSpc>
                  <a:spcPct val="100000"/>
                </a:lnSpc>
                <a:spcBef>
                  <a:spcPct val="0"/>
                </a:spcBef>
                <a:buClrTx/>
                <a:buSzTx/>
                <a:buFontTx/>
                <a:buNone/>
              </a:pPr>
              <a:r>
                <a:rPr lang="en-US" sz="2000" i="1" dirty="0">
                  <a:ea typeface="ＭＳ Ｐゴシック" pitchFamily="16" charset="-128"/>
                </a:rPr>
                <a:t>Expected -log10(p) </a:t>
              </a:r>
            </a:p>
          </p:txBody>
        </p:sp>
        <p:sp>
          <p:nvSpPr>
            <p:cNvPr id="13" name="TextBox 12"/>
            <p:cNvSpPr txBox="1"/>
            <p:nvPr/>
          </p:nvSpPr>
          <p:spPr>
            <a:xfrm>
              <a:off x="1683183" y="152019"/>
              <a:ext cx="2200099" cy="646331"/>
            </a:xfrm>
            <a:prstGeom prst="rect">
              <a:avLst/>
            </a:prstGeom>
            <a:noFill/>
          </p:spPr>
          <p:txBody>
            <a:bodyPr wrap="square" rtlCol="0">
              <a:spAutoFit/>
            </a:bodyPr>
            <a:lstStyle/>
            <a:p>
              <a:r>
                <a:rPr lang="en-AU" sz="3600" b="1" i="1" dirty="0">
                  <a:solidFill>
                    <a:srgbClr val="000000"/>
                  </a:solidFill>
                </a:rPr>
                <a:t>QQ-Plot </a:t>
              </a:r>
            </a:p>
          </p:txBody>
        </p:sp>
      </p:grpSp>
      <p:sp>
        <p:nvSpPr>
          <p:cNvPr id="14" name="TextBox 13"/>
          <p:cNvSpPr txBox="1"/>
          <p:nvPr/>
        </p:nvSpPr>
        <p:spPr>
          <a:xfrm>
            <a:off x="6353207" y="6449716"/>
            <a:ext cx="3861141" cy="338554"/>
          </a:xfrm>
          <a:prstGeom prst="rect">
            <a:avLst/>
          </a:prstGeom>
          <a:solidFill>
            <a:schemeClr val="bg1"/>
          </a:solidFill>
        </p:spPr>
        <p:txBody>
          <a:bodyPr wrap="square" rtlCol="0">
            <a:spAutoFit/>
          </a:bodyPr>
          <a:lstStyle/>
          <a:p>
            <a:r>
              <a:rPr lang="en-AU" sz="1600" dirty="0"/>
              <a:t>Yang et al (2011</a:t>
            </a:r>
            <a:r>
              <a:rPr lang="en-AU" sz="1600" dirty="0" smtClean="0"/>
              <a:t>). </a:t>
            </a:r>
            <a:r>
              <a:rPr lang="en-AU" sz="1600" dirty="0"/>
              <a:t>EJHG</a:t>
            </a:r>
          </a:p>
        </p:txBody>
      </p:sp>
      <p:sp>
        <p:nvSpPr>
          <p:cNvPr id="3" name="TextBox 2"/>
          <p:cNvSpPr txBox="1"/>
          <p:nvPr/>
        </p:nvSpPr>
        <p:spPr>
          <a:xfrm>
            <a:off x="3890313" y="2395508"/>
            <a:ext cx="5128052" cy="2831544"/>
          </a:xfrm>
          <a:prstGeom prst="rect">
            <a:avLst/>
          </a:prstGeom>
          <a:noFill/>
        </p:spPr>
        <p:txBody>
          <a:bodyPr wrap="square" rtlCol="0">
            <a:spAutoFit/>
          </a:bodyPr>
          <a:lstStyle/>
          <a:p>
            <a:r>
              <a:rPr lang="en-US" sz="2000" dirty="0" smtClean="0"/>
              <a:t>If a proportion </a:t>
            </a:r>
            <a:r>
              <a:rPr lang="en-US" sz="2000" dirty="0"/>
              <a:t>of </a:t>
            </a:r>
            <a:r>
              <a:rPr lang="en-US" sz="2000" dirty="0" smtClean="0"/>
              <a:t>SNPs associated:</a:t>
            </a:r>
          </a:p>
          <a:p>
            <a:r>
              <a:rPr lang="en-US" sz="2000" dirty="0" smtClean="0"/>
              <a:t>	observed = expected </a:t>
            </a:r>
          </a:p>
          <a:p>
            <a:r>
              <a:rPr lang="en-US" sz="2000" dirty="0"/>
              <a:t>	</a:t>
            </a:r>
            <a:r>
              <a:rPr lang="en-US" sz="2000" dirty="0" smtClean="0"/>
              <a:t>(median </a:t>
            </a:r>
            <a:r>
              <a:rPr lang="en-US" sz="2000" dirty="0"/>
              <a:t>test </a:t>
            </a:r>
            <a:r>
              <a:rPr lang="en-US" sz="2000" dirty="0" smtClean="0"/>
              <a:t>statistic) </a:t>
            </a:r>
            <a:endParaRPr lang="en-US" sz="2000" dirty="0"/>
          </a:p>
          <a:p>
            <a:endParaRPr lang="en-US" sz="2000" dirty="0"/>
          </a:p>
          <a:p>
            <a:r>
              <a:rPr lang="en-US" sz="2000" dirty="0"/>
              <a:t>If observed </a:t>
            </a:r>
            <a:r>
              <a:rPr lang="en-US" sz="2000" dirty="0" smtClean="0"/>
              <a:t>&gt; expected:</a:t>
            </a:r>
          </a:p>
          <a:p>
            <a:r>
              <a:rPr lang="en-US" sz="2000" dirty="0"/>
              <a:t>	</a:t>
            </a:r>
            <a:r>
              <a:rPr lang="en-US" sz="2000" dirty="0" smtClean="0"/>
              <a:t> genomic </a:t>
            </a:r>
            <a:r>
              <a:rPr lang="en-US" sz="2000" dirty="0"/>
              <a:t>inflation</a:t>
            </a:r>
          </a:p>
          <a:p>
            <a:endParaRPr lang="en-US" sz="2000" dirty="0"/>
          </a:p>
          <a:p>
            <a:r>
              <a:rPr lang="en-US" sz="2000" dirty="0" smtClean="0"/>
              <a:t>Due to population </a:t>
            </a:r>
            <a:r>
              <a:rPr lang="en-US" sz="2000" dirty="0"/>
              <a:t>stratification?</a:t>
            </a:r>
          </a:p>
          <a:p>
            <a:endParaRPr lang="en-US" dirty="0"/>
          </a:p>
        </p:txBody>
      </p:sp>
      <p:sp>
        <p:nvSpPr>
          <p:cNvPr id="6" name="Title 5"/>
          <p:cNvSpPr>
            <a:spLocks noGrp="1"/>
          </p:cNvSpPr>
          <p:nvPr>
            <p:ph type="title"/>
          </p:nvPr>
        </p:nvSpPr>
        <p:spPr/>
        <p:txBody>
          <a:bodyPr>
            <a:normAutofit fontScale="90000"/>
          </a:bodyPr>
          <a:lstStyle/>
          <a:p>
            <a:r>
              <a:rPr lang="en-US" sz="4000" dirty="0" smtClean="0"/>
              <a:t>LD Score:</a:t>
            </a:r>
            <a:br>
              <a:rPr lang="en-US" sz="4000" dirty="0" smtClean="0"/>
            </a:br>
            <a:r>
              <a:rPr lang="en-US" sz="4000" dirty="0" smtClean="0"/>
              <a:t>Distribution of Associated SNPs </a:t>
            </a:r>
            <a:endParaRPr lang="en-US" sz="4000" dirty="0"/>
          </a:p>
        </p:txBody>
      </p:sp>
    </p:spTree>
    <p:extLst>
      <p:ext uri="{BB962C8B-B14F-4D97-AF65-F5344CB8AC3E}">
        <p14:creationId xmlns:p14="http://schemas.microsoft.com/office/powerpoint/2010/main" val="967063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RAout.pdf"/>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968610" y="223156"/>
            <a:ext cx="11139258" cy="6126163"/>
          </a:xfrm>
        </p:spPr>
      </p:pic>
      <p:pic>
        <p:nvPicPr>
          <p:cNvPr id="5" name="Picture 4"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997" y="6163316"/>
            <a:ext cx="12344684" cy="440881"/>
          </a:xfrm>
          <a:prstGeom prst="rect">
            <a:avLst/>
          </a:prstGeom>
        </p:spPr>
      </p:pic>
      <p:sp>
        <p:nvSpPr>
          <p:cNvPr id="6" name="TextBox 5"/>
          <p:cNvSpPr txBox="1"/>
          <p:nvPr/>
        </p:nvSpPr>
        <p:spPr>
          <a:xfrm>
            <a:off x="7290435" y="4846767"/>
            <a:ext cx="1410287" cy="923330"/>
          </a:xfrm>
          <a:prstGeom prst="rect">
            <a:avLst/>
          </a:prstGeom>
          <a:noFill/>
        </p:spPr>
        <p:txBody>
          <a:bodyPr wrap="none" rtlCol="0">
            <a:spAutoFit/>
          </a:bodyPr>
          <a:lstStyle/>
          <a:p>
            <a:r>
              <a:rPr lang="en-US" dirty="0" smtClean="0"/>
              <a:t>M=36</a:t>
            </a:r>
          </a:p>
          <a:p>
            <a:r>
              <a:rPr lang="en-US" dirty="0" smtClean="0"/>
              <a:t>K=.01, SRR=6</a:t>
            </a:r>
          </a:p>
          <a:p>
            <a:r>
              <a:rPr lang="en-US" dirty="0" smtClean="0"/>
              <a:t>h</a:t>
            </a:r>
            <a:r>
              <a:rPr lang="en-US" baseline="30000" dirty="0" smtClean="0"/>
              <a:t>2</a:t>
            </a:r>
            <a:r>
              <a:rPr lang="en-US" dirty="0" smtClean="0"/>
              <a:t>=0.63</a:t>
            </a:r>
            <a:endParaRPr lang="en-US" dirty="0"/>
          </a:p>
        </p:txBody>
      </p:sp>
      <p:sp>
        <p:nvSpPr>
          <p:cNvPr id="7" name="TextBox 6"/>
          <p:cNvSpPr txBox="1"/>
          <p:nvPr/>
        </p:nvSpPr>
        <p:spPr>
          <a:xfrm>
            <a:off x="6462440" y="267374"/>
            <a:ext cx="2351876" cy="646331"/>
          </a:xfrm>
          <a:prstGeom prst="rect">
            <a:avLst/>
          </a:prstGeom>
          <a:noFill/>
        </p:spPr>
        <p:txBody>
          <a:bodyPr wrap="none" rtlCol="0">
            <a:spAutoFit/>
          </a:bodyPr>
          <a:lstStyle/>
          <a:p>
            <a:r>
              <a:rPr lang="en-US" dirty="0"/>
              <a:t>r</a:t>
            </a:r>
            <a:r>
              <a:rPr lang="en-US" dirty="0" smtClean="0"/>
              <a:t>s6910071, </a:t>
            </a:r>
            <a:r>
              <a:rPr lang="en-US" dirty="0"/>
              <a:t>HLA-</a:t>
            </a:r>
            <a:r>
              <a:rPr lang="en-US" dirty="0" smtClean="0"/>
              <a:t>DRB1E</a:t>
            </a:r>
          </a:p>
          <a:p>
            <a:r>
              <a:rPr lang="en-US" dirty="0" smtClean="0"/>
              <a:t>RR=2.88, RAF=0.22</a:t>
            </a:r>
            <a:endParaRPr lang="en-US" dirty="0"/>
          </a:p>
        </p:txBody>
      </p:sp>
      <p:sp>
        <p:nvSpPr>
          <p:cNvPr id="8" name="TextBox 7"/>
          <p:cNvSpPr txBox="1"/>
          <p:nvPr/>
        </p:nvSpPr>
        <p:spPr>
          <a:xfrm>
            <a:off x="2553347" y="213906"/>
            <a:ext cx="4077385" cy="646331"/>
          </a:xfrm>
          <a:prstGeom prst="rect">
            <a:avLst/>
          </a:prstGeom>
          <a:solidFill>
            <a:schemeClr val="bg1"/>
          </a:solidFill>
        </p:spPr>
        <p:txBody>
          <a:bodyPr wrap="square" rtlCol="0">
            <a:spAutoFit/>
          </a:bodyPr>
          <a:lstStyle/>
          <a:p>
            <a:pPr algn="ctr"/>
            <a:r>
              <a:rPr lang="en-US" sz="3600" dirty="0" smtClean="0"/>
              <a:t>Results: RA</a:t>
            </a:r>
            <a:endParaRPr lang="en-US" sz="3600" dirty="0"/>
          </a:p>
        </p:txBody>
      </p:sp>
    </p:spTree>
    <p:extLst>
      <p:ext uri="{BB962C8B-B14F-4D97-AF65-F5344CB8AC3E}">
        <p14:creationId xmlns:p14="http://schemas.microsoft.com/office/powerpoint/2010/main" val="277465131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zout.pdf"/>
          <p:cNvPicPr>
            <a:picLocks noGrp="1" noChangeAspect="1"/>
          </p:cNvPicPr>
          <p:nvPr>
            <p:ph idx="1"/>
          </p:nvPr>
        </p:nvPicPr>
        <p:blipFill>
          <a:blip r:embed="rId3">
            <a:extLst>
              <a:ext uri="{28A0092B-C50C-407E-A947-70E740481C1C}">
                <a14:useLocalDpi xmlns:a14="http://schemas.microsoft.com/office/drawing/2010/main" val="0"/>
              </a:ext>
            </a:extLst>
          </a:blip>
          <a:srcRect l="-40915" r="-40915"/>
          <a:stretch>
            <a:fillRect/>
          </a:stretch>
        </p:blipFill>
        <p:spPr>
          <a:xfrm>
            <a:off x="-995299" y="172554"/>
            <a:ext cx="11139258" cy="6126163"/>
          </a:xfrm>
        </p:spPr>
      </p:pic>
      <p:pic>
        <p:nvPicPr>
          <p:cNvPr id="5" name="Picture 4" descr="legend.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997" y="6163316"/>
            <a:ext cx="12344684" cy="440881"/>
          </a:xfrm>
          <a:prstGeom prst="rect">
            <a:avLst/>
          </a:prstGeom>
        </p:spPr>
      </p:pic>
      <p:sp>
        <p:nvSpPr>
          <p:cNvPr id="6" name="TextBox 5"/>
          <p:cNvSpPr txBox="1"/>
          <p:nvPr/>
        </p:nvSpPr>
        <p:spPr>
          <a:xfrm>
            <a:off x="7290435" y="4846767"/>
            <a:ext cx="1585553" cy="923330"/>
          </a:xfrm>
          <a:prstGeom prst="rect">
            <a:avLst/>
          </a:prstGeom>
          <a:noFill/>
        </p:spPr>
        <p:txBody>
          <a:bodyPr wrap="none" rtlCol="0">
            <a:spAutoFit/>
          </a:bodyPr>
          <a:lstStyle/>
          <a:p>
            <a:r>
              <a:rPr lang="en-US" dirty="0" smtClean="0"/>
              <a:t>M=24</a:t>
            </a:r>
          </a:p>
          <a:p>
            <a:r>
              <a:rPr lang="en-US" dirty="0" smtClean="0"/>
              <a:t>K=.01, SRR=8.8</a:t>
            </a:r>
          </a:p>
          <a:p>
            <a:r>
              <a:rPr lang="en-US" dirty="0" smtClean="0"/>
              <a:t>h</a:t>
            </a:r>
            <a:r>
              <a:rPr lang="en-US" baseline="30000" dirty="0" smtClean="0"/>
              <a:t>2</a:t>
            </a:r>
            <a:r>
              <a:rPr lang="en-US" dirty="0" smtClean="0"/>
              <a:t>=0.8</a:t>
            </a:r>
            <a:endParaRPr lang="en-US" dirty="0"/>
          </a:p>
        </p:txBody>
      </p:sp>
      <p:sp>
        <p:nvSpPr>
          <p:cNvPr id="7" name="TextBox 6"/>
          <p:cNvSpPr txBox="1"/>
          <p:nvPr/>
        </p:nvSpPr>
        <p:spPr>
          <a:xfrm>
            <a:off x="5454316" y="1644316"/>
            <a:ext cx="2138514" cy="646331"/>
          </a:xfrm>
          <a:prstGeom prst="rect">
            <a:avLst/>
          </a:prstGeom>
          <a:noFill/>
        </p:spPr>
        <p:txBody>
          <a:bodyPr wrap="none" rtlCol="0">
            <a:spAutoFit/>
          </a:bodyPr>
          <a:lstStyle/>
          <a:p>
            <a:r>
              <a:rPr lang="en-US" dirty="0" smtClean="0"/>
              <a:t>CNVs: 16p11.2, 22q1</a:t>
            </a:r>
          </a:p>
          <a:p>
            <a:r>
              <a:rPr lang="en-US" dirty="0" smtClean="0"/>
              <a:t>RR&gt;25, RAF=0.0003</a:t>
            </a:r>
            <a:endParaRPr lang="en-US" dirty="0"/>
          </a:p>
        </p:txBody>
      </p:sp>
      <p:sp>
        <p:nvSpPr>
          <p:cNvPr id="8" name="TextBox 7"/>
          <p:cNvSpPr txBox="1"/>
          <p:nvPr/>
        </p:nvSpPr>
        <p:spPr>
          <a:xfrm>
            <a:off x="2406299" y="213906"/>
            <a:ext cx="4545235" cy="646331"/>
          </a:xfrm>
          <a:prstGeom prst="rect">
            <a:avLst/>
          </a:prstGeom>
          <a:solidFill>
            <a:schemeClr val="bg1"/>
          </a:solidFill>
        </p:spPr>
        <p:txBody>
          <a:bodyPr wrap="none" rtlCol="0">
            <a:spAutoFit/>
          </a:bodyPr>
          <a:lstStyle/>
          <a:p>
            <a:r>
              <a:rPr lang="en-US" sz="3600" dirty="0" smtClean="0"/>
              <a:t>Results: Schizophrenia</a:t>
            </a:r>
            <a:endParaRPr lang="en-US" sz="3600" dirty="0"/>
          </a:p>
        </p:txBody>
      </p:sp>
    </p:spTree>
    <p:extLst>
      <p:ext uri="{BB962C8B-B14F-4D97-AF65-F5344CB8AC3E}">
        <p14:creationId xmlns:p14="http://schemas.microsoft.com/office/powerpoint/2010/main" val="4337613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into Denominator?</a:t>
            </a:r>
            <a:endParaRPr lang="en-US" dirty="0"/>
          </a:p>
        </p:txBody>
      </p:sp>
      <p:sp>
        <p:nvSpPr>
          <p:cNvPr id="3" name="Content Placeholder 2"/>
          <p:cNvSpPr>
            <a:spLocks noGrp="1"/>
          </p:cNvSpPr>
          <p:nvPr>
            <p:ph idx="1"/>
          </p:nvPr>
        </p:nvSpPr>
        <p:spPr/>
        <p:txBody>
          <a:bodyPr>
            <a:normAutofit lnSpcReduction="10000"/>
          </a:bodyPr>
          <a:lstStyle/>
          <a:p>
            <a:r>
              <a:rPr lang="en-US" dirty="0" smtClean="0"/>
              <a:t>All </a:t>
            </a:r>
            <a:r>
              <a:rPr lang="en-US" dirty="0"/>
              <a:t>measures considered </a:t>
            </a:r>
            <a:r>
              <a:rPr lang="en-US" dirty="0" smtClean="0"/>
              <a:t>here </a:t>
            </a:r>
            <a:r>
              <a:rPr lang="en-US" dirty="0"/>
              <a:t>require specification of a</a:t>
            </a:r>
            <a:r>
              <a:rPr lang="en-US" dirty="0" smtClean="0"/>
              <a:t> denominator.</a:t>
            </a:r>
          </a:p>
          <a:p>
            <a:r>
              <a:rPr lang="en-US" dirty="0" smtClean="0"/>
              <a:t>The </a:t>
            </a:r>
            <a:r>
              <a:rPr lang="en-US" dirty="0"/>
              <a:t>apparent impact of genetic variants can hinge on the baseline or overall risks</a:t>
            </a:r>
            <a:r>
              <a:rPr lang="en-US" dirty="0" smtClean="0"/>
              <a:t>.</a:t>
            </a:r>
          </a:p>
          <a:p>
            <a:r>
              <a:rPr lang="en-US" dirty="0" smtClean="0"/>
              <a:t>Undertake probabilistic sensitivity </a:t>
            </a:r>
            <a:r>
              <a:rPr lang="en-US" dirty="0"/>
              <a:t>analyses </a:t>
            </a:r>
            <a:r>
              <a:rPr lang="en-US" dirty="0" smtClean="0"/>
              <a:t>to explore how </a:t>
            </a:r>
            <a:r>
              <a:rPr lang="en-US" dirty="0"/>
              <a:t>results vary </a:t>
            </a:r>
            <a:r>
              <a:rPr lang="en-US" dirty="0" smtClean="0"/>
              <a:t>across risks.</a:t>
            </a:r>
          </a:p>
          <a:p>
            <a:r>
              <a:rPr lang="en-US" dirty="0" smtClean="0"/>
              <a:t>Final results in terms of benchmarking, not exact estimates.</a:t>
            </a:r>
            <a:endParaRPr lang="en-US" dirty="0"/>
          </a:p>
          <a:p>
            <a:endParaRPr lang="en-US" dirty="0"/>
          </a:p>
          <a:p>
            <a:endParaRPr lang="en-US" dirty="0"/>
          </a:p>
        </p:txBody>
      </p:sp>
    </p:spTree>
    <p:extLst>
      <p:ext uri="{BB962C8B-B14F-4D97-AF65-F5344CB8AC3E}">
        <p14:creationId xmlns:p14="http://schemas.microsoft.com/office/powerpoint/2010/main" val="243100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151"/>
            <a:ext cx="8229600" cy="1143000"/>
          </a:xfrm>
        </p:spPr>
        <p:txBody>
          <a:bodyPr>
            <a:normAutofit/>
          </a:bodyPr>
          <a:lstStyle/>
          <a:p>
            <a:r>
              <a:rPr lang="en-US" dirty="0"/>
              <a:t>Population Attributable </a:t>
            </a:r>
            <a:r>
              <a:rPr lang="en-US" dirty="0" smtClean="0"/>
              <a:t>Fraction</a:t>
            </a:r>
            <a:endParaRPr lang="en-US" dirty="0"/>
          </a:p>
        </p:txBody>
      </p:sp>
      <p:sp>
        <p:nvSpPr>
          <p:cNvPr id="3" name="Content Placeholder 2"/>
          <p:cNvSpPr>
            <a:spLocks noGrp="1"/>
          </p:cNvSpPr>
          <p:nvPr>
            <p:ph idx="1"/>
          </p:nvPr>
        </p:nvSpPr>
        <p:spPr>
          <a:xfrm>
            <a:off x="457200" y="989850"/>
            <a:ext cx="8229600" cy="4922426"/>
          </a:xfrm>
        </p:spPr>
        <p:txBody>
          <a:bodyPr/>
          <a:lstStyle/>
          <a:p>
            <a:r>
              <a:rPr lang="en-US" dirty="0" smtClean="0"/>
              <a:t>Proportion </a:t>
            </a:r>
            <a:r>
              <a:rPr lang="en-US" dirty="0"/>
              <a:t>by which disease </a:t>
            </a:r>
            <a:r>
              <a:rPr lang="en-US" dirty="0" smtClean="0"/>
              <a:t>reduced </a:t>
            </a:r>
            <a:r>
              <a:rPr lang="en-US" dirty="0"/>
              <a:t>in a population if exposure to a risk factor(s) was reduced or removed. </a:t>
            </a:r>
            <a:endParaRPr lang="en-US" dirty="0" smtClean="0"/>
          </a:p>
          <a:p>
            <a:endParaRPr lang="en-US" dirty="0"/>
          </a:p>
          <a:p>
            <a:endParaRPr lang="en-US" dirty="0" smtClean="0"/>
          </a:p>
          <a:p>
            <a:endParaRPr lang="en-US" dirty="0"/>
          </a:p>
          <a:p>
            <a:endParaRPr lang="en-US" dirty="0" smtClean="0"/>
          </a:p>
          <a:p>
            <a:r>
              <a:rPr lang="en-US" dirty="0" smtClean="0"/>
              <a:t>For multiple variants:</a:t>
            </a:r>
            <a:endParaRPr lang="en-US" dirty="0"/>
          </a:p>
          <a:p>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60492872"/>
              </p:ext>
            </p:extLst>
          </p:nvPr>
        </p:nvGraphicFramePr>
        <p:xfrm>
          <a:off x="1911684" y="5711280"/>
          <a:ext cx="18071179" cy="579205"/>
        </p:xfrm>
        <a:graphic>
          <a:graphicData uri="http://schemas.openxmlformats.org/presentationml/2006/ole">
            <mc:AlternateContent xmlns:mc="http://schemas.openxmlformats.org/markup-compatibility/2006">
              <mc:Choice xmlns:v="urn:schemas-microsoft-com:vml" Requires="v">
                <p:oleObj spid="_x0000_s135260" name="Document" r:id="rId3" imgW="5943600" imgH="190500" progId="Word.Document.12">
                  <p:embed/>
                </p:oleObj>
              </mc:Choice>
              <mc:Fallback>
                <p:oleObj name="Document" r:id="rId3" imgW="5943600" imgH="190500" progId="Word.Document.12">
                  <p:embed/>
                  <p:pic>
                    <p:nvPicPr>
                      <p:cNvPr id="0" name=""/>
                      <p:cNvPicPr/>
                      <p:nvPr/>
                    </p:nvPicPr>
                    <p:blipFill>
                      <a:blip r:embed="rId4"/>
                      <a:stretch>
                        <a:fillRect/>
                      </a:stretch>
                    </p:blipFill>
                    <p:spPr>
                      <a:xfrm>
                        <a:off x="1911684" y="5711280"/>
                        <a:ext cx="18071179" cy="57920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36336998"/>
              </p:ext>
            </p:extLst>
          </p:nvPr>
        </p:nvGraphicFramePr>
        <p:xfrm>
          <a:off x="-2758628" y="3728507"/>
          <a:ext cx="15181905" cy="1005639"/>
        </p:xfrm>
        <a:graphic>
          <a:graphicData uri="http://schemas.openxmlformats.org/presentationml/2006/ole">
            <mc:AlternateContent xmlns:mc="http://schemas.openxmlformats.org/markup-compatibility/2006">
              <mc:Choice xmlns:v="urn:schemas-microsoft-com:vml" Requires="v">
                <p:oleObj spid="_x0000_s135261" name="Document" r:id="rId5" imgW="5943600" imgH="393700" progId="Word.Document.12">
                  <p:embed/>
                </p:oleObj>
              </mc:Choice>
              <mc:Fallback>
                <p:oleObj name="Document" r:id="rId5" imgW="5943600" imgH="393700" progId="Word.Document.12">
                  <p:embed/>
                  <p:pic>
                    <p:nvPicPr>
                      <p:cNvPr id="0" name=""/>
                      <p:cNvPicPr/>
                      <p:nvPr/>
                    </p:nvPicPr>
                    <p:blipFill>
                      <a:blip r:embed="rId6"/>
                      <a:stretch>
                        <a:fillRect/>
                      </a:stretch>
                    </p:blipFill>
                    <p:spPr>
                      <a:xfrm>
                        <a:off x="-2758628" y="3728507"/>
                        <a:ext cx="15181905" cy="1005639"/>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86012072"/>
              </p:ext>
            </p:extLst>
          </p:nvPr>
        </p:nvGraphicFramePr>
        <p:xfrm>
          <a:off x="-2511472" y="2633591"/>
          <a:ext cx="13185593" cy="817056"/>
        </p:xfrm>
        <a:graphic>
          <a:graphicData uri="http://schemas.openxmlformats.org/presentationml/2006/ole">
            <mc:AlternateContent xmlns:mc="http://schemas.openxmlformats.org/markup-compatibility/2006">
              <mc:Choice xmlns:v="urn:schemas-microsoft-com:vml" Requires="v">
                <p:oleObj spid="_x0000_s135262" name="Document" r:id="rId7" imgW="5943600" imgH="368300" progId="Word.Document.12">
                  <p:embed/>
                </p:oleObj>
              </mc:Choice>
              <mc:Fallback>
                <p:oleObj name="Document" r:id="rId7" imgW="5943600" imgH="368300" progId="Word.Document.12">
                  <p:embed/>
                  <p:pic>
                    <p:nvPicPr>
                      <p:cNvPr id="0" name=""/>
                      <p:cNvPicPr/>
                      <p:nvPr/>
                    </p:nvPicPr>
                    <p:blipFill>
                      <a:blip r:embed="rId8"/>
                      <a:stretch>
                        <a:fillRect/>
                      </a:stretch>
                    </p:blipFill>
                    <p:spPr>
                      <a:xfrm>
                        <a:off x="-2511472" y="2633591"/>
                        <a:ext cx="13185593" cy="817056"/>
                      </a:xfrm>
                      <a:prstGeom prst="rect">
                        <a:avLst/>
                      </a:prstGeom>
                    </p:spPr>
                  </p:pic>
                </p:oleObj>
              </mc:Fallback>
            </mc:AlternateContent>
          </a:graphicData>
        </a:graphic>
      </p:graphicFrame>
    </p:spTree>
    <p:extLst>
      <p:ext uri="{BB962C8B-B14F-4D97-AF65-F5344CB8AC3E}">
        <p14:creationId xmlns:p14="http://schemas.microsoft.com/office/powerpoint/2010/main" val="27209061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PAF</a:t>
            </a:r>
            <a:endParaRPr lang="en-US" dirty="0"/>
          </a:p>
        </p:txBody>
      </p:sp>
      <p:pic>
        <p:nvPicPr>
          <p:cNvPr id="4" name="Content Placeholder 3" descr="Screenshot 2014-07-06 11.55.24.png"/>
          <p:cNvPicPr>
            <a:picLocks noGrp="1" noChangeAspect="1"/>
          </p:cNvPicPr>
          <p:nvPr>
            <p:ph idx="1"/>
          </p:nvPr>
        </p:nvPicPr>
        <p:blipFill>
          <a:blip r:embed="rId2">
            <a:extLst>
              <a:ext uri="{28A0092B-C50C-407E-A947-70E740481C1C}">
                <a14:useLocalDpi xmlns:a14="http://schemas.microsoft.com/office/drawing/2010/main" val="0"/>
              </a:ext>
            </a:extLst>
          </a:blip>
          <a:srcRect t="-11149" b="-11149"/>
          <a:stretch>
            <a:fillRect/>
          </a:stretch>
        </p:blipFill>
        <p:spPr/>
      </p:pic>
      <p:sp>
        <p:nvSpPr>
          <p:cNvPr id="7" name="Oval 6"/>
          <p:cNvSpPr/>
          <p:nvPr/>
        </p:nvSpPr>
        <p:spPr>
          <a:xfrm>
            <a:off x="419100" y="5130800"/>
            <a:ext cx="2298700" cy="647700"/>
          </a:xfrm>
          <a:prstGeom prst="ellipse">
            <a:avLst/>
          </a:prstGeom>
          <a:noFill/>
          <a:ln w="25400">
            <a:solidFill>
              <a:srgbClr val="FF0000">
                <a:alpha val="98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549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Attributable Fraction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 Order of magnitude larger than other measures.</a:t>
            </a:r>
          </a:p>
          <a:p>
            <a:r>
              <a:rPr lang="en-US" dirty="0" smtClean="0"/>
              <a:t>As RAF &gt; 0.50</a:t>
            </a:r>
            <a:r>
              <a:rPr lang="en-US" dirty="0"/>
              <a:t>, </a:t>
            </a:r>
            <a:r>
              <a:rPr lang="en-US" dirty="0" smtClean="0"/>
              <a:t>PAF only measure that increases.</a:t>
            </a:r>
          </a:p>
          <a:p>
            <a:r>
              <a:rPr lang="en-US" dirty="0" smtClean="0"/>
              <a:t>When RR and RAF get large, single variant PAF approaches </a:t>
            </a:r>
            <a:r>
              <a:rPr lang="en-US" dirty="0"/>
              <a:t>100%</a:t>
            </a:r>
            <a:r>
              <a:rPr lang="en-US" dirty="0" smtClean="0"/>
              <a:t>.</a:t>
            </a:r>
          </a:p>
          <a:p>
            <a:r>
              <a:rPr lang="en-US" dirty="0" smtClean="0"/>
              <a:t>Examples:</a:t>
            </a:r>
          </a:p>
          <a:p>
            <a:pPr lvl="1"/>
            <a:r>
              <a:rPr lang="en-US" dirty="0" smtClean="0"/>
              <a:t>Breast </a:t>
            </a:r>
            <a:r>
              <a:rPr lang="en-US" dirty="0"/>
              <a:t>cancer </a:t>
            </a:r>
            <a:r>
              <a:rPr lang="en-US" dirty="0" smtClean="0"/>
              <a:t>variant </a:t>
            </a:r>
            <a:r>
              <a:rPr lang="en-US" dirty="0"/>
              <a:t>(</a:t>
            </a:r>
            <a:r>
              <a:rPr lang="en-US" dirty="0" smtClean="0"/>
              <a:t>rs10771399, RR=1.2, RAF = 0.90) PAF=28%</a:t>
            </a:r>
          </a:p>
          <a:p>
            <a:pPr lvl="1"/>
            <a:r>
              <a:rPr lang="en-US" dirty="0" smtClean="0"/>
              <a:t>Schizophrenia rare variant </a:t>
            </a:r>
            <a:r>
              <a:rPr lang="en-US" dirty="0"/>
              <a:t>(CNV at 16p11.2, </a:t>
            </a:r>
            <a:r>
              <a:rPr lang="en-US" dirty="0" smtClean="0"/>
              <a:t>RR=26, RAF </a:t>
            </a:r>
            <a:r>
              <a:rPr lang="en-US" dirty="0"/>
              <a:t>= 0.0003) </a:t>
            </a:r>
            <a:r>
              <a:rPr lang="en-US" dirty="0" smtClean="0"/>
              <a:t>PAF =</a:t>
            </a:r>
            <a:r>
              <a:rPr lang="en-US" dirty="0"/>
              <a:t>1.4</a:t>
            </a:r>
            <a:r>
              <a:rPr lang="en-US" dirty="0" smtClean="0"/>
              <a:t>%</a:t>
            </a:r>
          </a:p>
          <a:p>
            <a:pPr lvl="1"/>
            <a:r>
              <a:rPr lang="en-US" dirty="0" smtClean="0"/>
              <a:t>Combined PAF </a:t>
            </a:r>
            <a:r>
              <a:rPr lang="en-US" dirty="0"/>
              <a:t>&gt; 90% </a:t>
            </a:r>
            <a:r>
              <a:rPr lang="en-US" dirty="0" smtClean="0"/>
              <a:t>(=100</a:t>
            </a:r>
            <a:r>
              <a:rPr lang="en-US" dirty="0"/>
              <a:t>% </a:t>
            </a:r>
            <a:r>
              <a:rPr lang="en-US" dirty="0" smtClean="0"/>
              <a:t>with ½ </a:t>
            </a:r>
            <a:r>
              <a:rPr lang="en-US" dirty="0" err="1" smtClean="0"/>
              <a:t>Crohn’s</a:t>
            </a:r>
            <a:r>
              <a:rPr lang="en-US" dirty="0" smtClean="0"/>
              <a:t> variants</a:t>
            </a:r>
            <a:r>
              <a:rPr lang="en-US" dirty="0"/>
              <a:t>) </a:t>
            </a:r>
          </a:p>
        </p:txBody>
      </p:sp>
    </p:spTree>
    <p:extLst>
      <p:ext uri="{BB962C8B-B14F-4D97-AF65-F5344CB8AC3E}">
        <p14:creationId xmlns:p14="http://schemas.microsoft.com/office/powerpoint/2010/main" val="14482191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Anomaly in PAF</a:t>
            </a:r>
            <a:endParaRPr lang="en-US" dirty="0"/>
          </a:p>
        </p:txBody>
      </p:sp>
      <p:sp>
        <p:nvSpPr>
          <p:cNvPr id="3" name="Content Placeholder 2"/>
          <p:cNvSpPr>
            <a:spLocks noGrp="1"/>
          </p:cNvSpPr>
          <p:nvPr>
            <p:ph idx="1"/>
          </p:nvPr>
        </p:nvSpPr>
        <p:spPr/>
        <p:txBody>
          <a:bodyPr>
            <a:normAutofit fontScale="92500" lnSpcReduction="20000"/>
          </a:bodyPr>
          <a:lstStyle/>
          <a:p>
            <a:r>
              <a:rPr lang="en-US" dirty="0"/>
              <a:t>A</a:t>
            </a:r>
            <a:r>
              <a:rPr lang="en-US" dirty="0" smtClean="0"/>
              <a:t>pparent </a:t>
            </a:r>
            <a:r>
              <a:rPr lang="en-US" dirty="0"/>
              <a:t>impact of each additional risk variant depends on which variants have already been </a:t>
            </a:r>
            <a:r>
              <a:rPr lang="en-US" dirty="0" smtClean="0"/>
              <a:t>incorporated.</a:t>
            </a:r>
          </a:p>
          <a:p>
            <a:r>
              <a:rPr lang="en-US" dirty="0" smtClean="0"/>
              <a:t>E.g., assume two </a:t>
            </a:r>
            <a:r>
              <a:rPr lang="en-US" dirty="0"/>
              <a:t>genetic variants for a </a:t>
            </a:r>
            <a:r>
              <a:rPr lang="en-US" dirty="0" smtClean="0"/>
              <a:t>disease: </a:t>
            </a:r>
          </a:p>
          <a:p>
            <a:pPr lvl="1"/>
            <a:r>
              <a:rPr lang="en-US" dirty="0" smtClean="0"/>
              <a:t>each with individual PAF=0.50 </a:t>
            </a:r>
          </a:p>
          <a:p>
            <a:pPr lvl="1"/>
            <a:r>
              <a:rPr lang="en-US" dirty="0" smtClean="0"/>
              <a:t>combined PAF </a:t>
            </a:r>
            <a:r>
              <a:rPr lang="en-US" dirty="0"/>
              <a:t>=</a:t>
            </a:r>
            <a:r>
              <a:rPr lang="en-US" dirty="0" smtClean="0"/>
              <a:t> </a:t>
            </a:r>
            <a:r>
              <a:rPr lang="en-US" dirty="0"/>
              <a:t>0.75 (=1-(1-0.5)</a:t>
            </a:r>
            <a:r>
              <a:rPr lang="en-US" baseline="30000" dirty="0"/>
              <a:t>2</a:t>
            </a:r>
            <a:r>
              <a:rPr lang="en-US" dirty="0"/>
              <a:t>). </a:t>
            </a:r>
            <a:endParaRPr lang="en-US" dirty="0" smtClean="0"/>
          </a:p>
          <a:p>
            <a:r>
              <a:rPr lang="en-US" dirty="0" smtClean="0"/>
              <a:t>Remove 1 variant   disease by ½. </a:t>
            </a:r>
          </a:p>
          <a:p>
            <a:r>
              <a:rPr lang="en-US" dirty="0" smtClean="0"/>
              <a:t>Remove 2</a:t>
            </a:r>
            <a:r>
              <a:rPr lang="en-US" baseline="30000" dirty="0" smtClean="0"/>
              <a:t>nd</a:t>
            </a:r>
            <a:r>
              <a:rPr lang="en-US" dirty="0" smtClean="0"/>
              <a:t>   disease by ½ in remaining </a:t>
            </a:r>
            <a:r>
              <a:rPr lang="en-US" dirty="0" err="1" smtClean="0"/>
              <a:t>popln</a:t>
            </a:r>
            <a:r>
              <a:rPr lang="en-US" dirty="0" smtClean="0"/>
              <a:t>. Or by ¼ in original population.</a:t>
            </a:r>
            <a:endParaRPr lang="en-US" dirty="0"/>
          </a:p>
        </p:txBody>
      </p:sp>
      <p:cxnSp>
        <p:nvCxnSpPr>
          <p:cNvPr id="5" name="Straight Arrow Connector 4"/>
          <p:cNvCxnSpPr/>
          <p:nvPr/>
        </p:nvCxnSpPr>
        <p:spPr>
          <a:xfrm>
            <a:off x="3055256" y="4855756"/>
            <a:ext cx="12958" cy="349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4034515" y="4474531"/>
            <a:ext cx="12958" cy="3498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4131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892"/>
            <a:ext cx="8229600" cy="1143000"/>
          </a:xfrm>
        </p:spPr>
        <p:txBody>
          <a:bodyPr>
            <a:normAutofit fontScale="90000"/>
          </a:bodyPr>
          <a:lstStyle/>
          <a:p>
            <a:r>
              <a:rPr lang="en-US" dirty="0" smtClean="0"/>
              <a:t>PAF curve Depends on SNP Order</a:t>
            </a:r>
            <a:endParaRPr lang="en-US" dirty="0"/>
          </a:p>
        </p:txBody>
      </p:sp>
      <p:graphicFrame>
        <p:nvGraphicFramePr>
          <p:cNvPr id="5" name="Chart 4"/>
          <p:cNvGraphicFramePr/>
          <p:nvPr>
            <p:extLst>
              <p:ext uri="{D42A27DB-BD31-4B8C-83A1-F6EECF244321}">
                <p14:modId xmlns:p14="http://schemas.microsoft.com/office/powerpoint/2010/main" val="882478399"/>
              </p:ext>
            </p:extLst>
          </p:nvPr>
        </p:nvGraphicFramePr>
        <p:xfrm>
          <a:off x="1373629" y="1036637"/>
          <a:ext cx="6505438" cy="5685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82667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Issue with PAF…</a:t>
            </a:r>
            <a:endParaRPr lang="en-US" dirty="0"/>
          </a:p>
        </p:txBody>
      </p:sp>
      <p:sp>
        <p:nvSpPr>
          <p:cNvPr id="3" name="Content Placeholder 2"/>
          <p:cNvSpPr>
            <a:spLocks noGrp="1"/>
          </p:cNvSpPr>
          <p:nvPr>
            <p:ph idx="1"/>
          </p:nvPr>
        </p:nvSpPr>
        <p:spPr/>
        <p:txBody>
          <a:bodyPr>
            <a:normAutofit fontScale="92500" lnSpcReduction="10000"/>
          </a:bodyPr>
          <a:lstStyle/>
          <a:p>
            <a:r>
              <a:rPr lang="en-AU" dirty="0" smtClean="0"/>
              <a:t>Combined PAF </a:t>
            </a:r>
            <a:r>
              <a:rPr lang="en-AU" dirty="0"/>
              <a:t>not </a:t>
            </a:r>
            <a:r>
              <a:rPr lang="en-AU" dirty="0" smtClean="0"/>
              <a:t>analogous to that </a:t>
            </a:r>
            <a:r>
              <a:rPr lang="en-AU" dirty="0"/>
              <a:t>obtained by removing an environmental exposure </a:t>
            </a:r>
            <a:r>
              <a:rPr lang="en-AU" dirty="0" smtClean="0"/>
              <a:t>(smoking).</a:t>
            </a:r>
          </a:p>
          <a:p>
            <a:r>
              <a:rPr lang="en-AU" dirty="0" smtClean="0"/>
              <a:t>As </a:t>
            </a:r>
            <a:r>
              <a:rPr lang="en-AU" dirty="0"/>
              <a:t>the number of known risk loci continues to </a:t>
            </a:r>
            <a:r>
              <a:rPr lang="en-AU" dirty="0" smtClean="0"/>
              <a:t>increase, essentially </a:t>
            </a:r>
            <a:r>
              <a:rPr lang="en-AU" dirty="0"/>
              <a:t>everyone in the population will carry a number of risk alleles. </a:t>
            </a:r>
            <a:endParaRPr lang="en-AU" dirty="0" smtClean="0"/>
          </a:p>
          <a:p>
            <a:r>
              <a:rPr lang="en-AU" dirty="0" smtClean="0"/>
              <a:t>Then </a:t>
            </a:r>
            <a:r>
              <a:rPr lang="en-AU" dirty="0"/>
              <a:t>any preventative treatment directed at countering the risk loci </a:t>
            </a:r>
            <a:r>
              <a:rPr lang="en-AU" dirty="0" smtClean="0"/>
              <a:t>would </a:t>
            </a:r>
            <a:r>
              <a:rPr lang="en-AU" dirty="0"/>
              <a:t>have to be applied to the entire population, which seems very unrealistic.</a:t>
            </a:r>
            <a:endParaRPr lang="en-US" dirty="0"/>
          </a:p>
          <a:p>
            <a:endParaRPr lang="en-US" dirty="0"/>
          </a:p>
        </p:txBody>
      </p:sp>
    </p:spTree>
    <p:extLst>
      <p:ext uri="{BB962C8B-B14F-4D97-AF65-F5344CB8AC3E}">
        <p14:creationId xmlns:p14="http://schemas.microsoft.com/office/powerpoint/2010/main" val="766197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Take Home…</a:t>
            </a:r>
            <a:endParaRPr lang="en-US" dirty="0"/>
          </a:p>
        </p:txBody>
      </p:sp>
      <p:sp>
        <p:nvSpPr>
          <p:cNvPr id="3" name="Content Placeholder 2"/>
          <p:cNvSpPr>
            <a:spLocks noGrp="1"/>
          </p:cNvSpPr>
          <p:nvPr>
            <p:ph idx="1"/>
          </p:nvPr>
        </p:nvSpPr>
        <p:spPr/>
        <p:txBody>
          <a:bodyPr>
            <a:normAutofit fontScale="92500"/>
          </a:bodyPr>
          <a:lstStyle/>
          <a:p>
            <a:r>
              <a:rPr lang="en-US" dirty="0" smtClean="0"/>
              <a:t>For common </a:t>
            </a:r>
            <a:r>
              <a:rPr lang="en-US" dirty="0"/>
              <a:t>and rare variants of varying </a:t>
            </a:r>
            <a:r>
              <a:rPr lang="en-US" dirty="0" smtClean="0"/>
              <a:t>penetrance, use heritability </a:t>
            </a:r>
            <a:r>
              <a:rPr lang="en-US" dirty="0"/>
              <a:t>explained or the proportion of genetic risk on a log-scale</a:t>
            </a:r>
            <a:r>
              <a:rPr lang="en-US" dirty="0" smtClean="0"/>
              <a:t>.</a:t>
            </a:r>
          </a:p>
          <a:p>
            <a:r>
              <a:rPr lang="en-US" dirty="0" smtClean="0"/>
              <a:t>Avoid approximation </a:t>
            </a:r>
            <a:r>
              <a:rPr lang="en-US" dirty="0"/>
              <a:t>to the heritability </a:t>
            </a:r>
            <a:r>
              <a:rPr lang="en-US" dirty="0" smtClean="0"/>
              <a:t>and sibling </a:t>
            </a:r>
            <a:r>
              <a:rPr lang="en-US" dirty="0"/>
              <a:t>relative </a:t>
            </a:r>
            <a:r>
              <a:rPr lang="en-US" dirty="0" smtClean="0"/>
              <a:t>risk because they break </a:t>
            </a:r>
            <a:r>
              <a:rPr lang="en-US" dirty="0"/>
              <a:t>down for rare, high-penetrance </a:t>
            </a:r>
            <a:r>
              <a:rPr lang="en-US" dirty="0" smtClean="0"/>
              <a:t>variants (vastly </a:t>
            </a:r>
            <a:r>
              <a:rPr lang="en-US" dirty="0"/>
              <a:t>inflated </a:t>
            </a:r>
            <a:r>
              <a:rPr lang="en-US" dirty="0" smtClean="0"/>
              <a:t>estimates).</a:t>
            </a:r>
          </a:p>
          <a:p>
            <a:r>
              <a:rPr lang="en-US" dirty="0" smtClean="0"/>
              <a:t>Issues with AUC, and PAF has </a:t>
            </a:r>
            <a:r>
              <a:rPr lang="en-US" dirty="0"/>
              <a:t>a number of undesirable properties. </a:t>
            </a:r>
          </a:p>
        </p:txBody>
      </p:sp>
    </p:spTree>
    <p:extLst>
      <p:ext uri="{BB962C8B-B14F-4D97-AF65-F5344CB8AC3E}">
        <p14:creationId xmlns:p14="http://schemas.microsoft.com/office/powerpoint/2010/main" val="1170770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028701" y="215160"/>
            <a:ext cx="7165322" cy="1200329"/>
          </a:xfrm>
          <a:prstGeom prst="rect">
            <a:avLst/>
          </a:prstGeom>
          <a:noFill/>
        </p:spPr>
        <p:txBody>
          <a:bodyPr wrap="square" rtlCol="0">
            <a:spAutoFit/>
          </a:bodyPr>
          <a:lstStyle/>
          <a:p>
            <a:pPr algn="ctr"/>
            <a:r>
              <a:rPr lang="en-AU" sz="3600" dirty="0"/>
              <a:t>G</a:t>
            </a:r>
            <a:r>
              <a:rPr lang="en-AU" sz="3600" dirty="0" smtClean="0"/>
              <a:t>enomic </a:t>
            </a:r>
            <a:r>
              <a:rPr lang="en-AU" sz="3600" dirty="0"/>
              <a:t>I</a:t>
            </a:r>
            <a:r>
              <a:rPr lang="en-AU" sz="3600" dirty="0" smtClean="0"/>
              <a:t>nflation </a:t>
            </a:r>
            <a:r>
              <a:rPr lang="en-AU" sz="3600" dirty="0"/>
              <a:t>E</a:t>
            </a:r>
            <a:r>
              <a:rPr lang="en-AU" sz="3600" dirty="0" smtClean="0"/>
              <a:t>xpected </a:t>
            </a:r>
            <a:r>
              <a:rPr lang="en-AU" sz="3600" dirty="0"/>
              <a:t>under </a:t>
            </a:r>
            <a:r>
              <a:rPr lang="en-AU" sz="3600" dirty="0" smtClean="0"/>
              <a:t>Polygenic </a:t>
            </a:r>
            <a:r>
              <a:rPr lang="en-AU" sz="3600" dirty="0"/>
              <a:t>I</a:t>
            </a:r>
            <a:r>
              <a:rPr lang="en-AU" sz="3600" dirty="0" smtClean="0"/>
              <a:t>nheritance</a:t>
            </a:r>
            <a:endParaRPr lang="en-AU" sz="3600" dirty="0"/>
          </a:p>
        </p:txBody>
      </p:sp>
      <p:sp>
        <p:nvSpPr>
          <p:cNvPr id="14" name="TextBox 13"/>
          <p:cNvSpPr txBox="1"/>
          <p:nvPr/>
        </p:nvSpPr>
        <p:spPr>
          <a:xfrm>
            <a:off x="1215241" y="1720776"/>
            <a:ext cx="7519872" cy="3754874"/>
          </a:xfrm>
          <a:prstGeom prst="rect">
            <a:avLst/>
          </a:prstGeom>
          <a:solidFill>
            <a:schemeClr val="bg1"/>
          </a:solidFill>
        </p:spPr>
        <p:txBody>
          <a:bodyPr wrap="square" rtlCol="0">
            <a:spAutoFit/>
          </a:bodyPr>
          <a:lstStyle/>
          <a:p>
            <a:endParaRPr lang="en-AU" dirty="0">
              <a:solidFill>
                <a:srgbClr val="000000"/>
              </a:solidFill>
            </a:endParaRPr>
          </a:p>
          <a:p>
            <a:r>
              <a:rPr lang="en-AU" sz="2000" dirty="0">
                <a:solidFill>
                  <a:srgbClr val="000000"/>
                </a:solidFill>
              </a:rPr>
              <a:t>Under null </a:t>
            </a:r>
            <a:r>
              <a:rPr lang="en-AU" sz="2000" dirty="0" smtClean="0">
                <a:solidFill>
                  <a:srgbClr val="000000"/>
                </a:solidFill>
              </a:rPr>
              <a:t>hypothesis:</a:t>
            </a:r>
            <a:endParaRPr lang="en-AU" sz="2000" dirty="0">
              <a:solidFill>
                <a:srgbClr val="000000"/>
              </a:solidFill>
            </a:endParaRPr>
          </a:p>
          <a:p>
            <a:pPr marL="285750" indent="-285750">
              <a:buFont typeface="Arial"/>
              <a:buChar char="•"/>
            </a:pPr>
            <a:r>
              <a:rPr lang="en-AU" sz="2000" dirty="0">
                <a:solidFill>
                  <a:srgbClr val="000000"/>
                </a:solidFill>
              </a:rPr>
              <a:t>Mean test statistic (</a:t>
            </a:r>
            <a:r>
              <a:rPr lang="en-AU" sz="2000" dirty="0" err="1">
                <a:solidFill>
                  <a:srgbClr val="000000"/>
                </a:solidFill>
                <a:latin typeface="Symbol" charset="2"/>
                <a:cs typeface="Symbol" charset="2"/>
              </a:rPr>
              <a:t>l</a:t>
            </a:r>
            <a:r>
              <a:rPr lang="en-AU" sz="2000" baseline="-25000" dirty="0" err="1">
                <a:solidFill>
                  <a:srgbClr val="000000"/>
                </a:solidFill>
              </a:rPr>
              <a:t>mean</a:t>
            </a:r>
            <a:r>
              <a:rPr lang="en-AU" sz="2000" dirty="0">
                <a:solidFill>
                  <a:srgbClr val="000000"/>
                </a:solidFill>
              </a:rPr>
              <a:t>) = median test statistic (</a:t>
            </a:r>
            <a:r>
              <a:rPr lang="en-AU" sz="2000" dirty="0" err="1">
                <a:solidFill>
                  <a:srgbClr val="000000"/>
                </a:solidFill>
                <a:latin typeface="Symbol" charset="2"/>
                <a:cs typeface="Symbol" charset="2"/>
              </a:rPr>
              <a:t>l</a:t>
            </a:r>
            <a:r>
              <a:rPr lang="en-AU" sz="2000" baseline="-25000" dirty="0" err="1">
                <a:solidFill>
                  <a:srgbClr val="000000"/>
                </a:solidFill>
              </a:rPr>
              <a:t>median</a:t>
            </a:r>
            <a:r>
              <a:rPr lang="en-AU" sz="2000" dirty="0">
                <a:solidFill>
                  <a:srgbClr val="000000"/>
                </a:solidFill>
              </a:rPr>
              <a:t>)</a:t>
            </a:r>
            <a:endParaRPr lang="en-AU" sz="2000" baseline="-25000" dirty="0">
              <a:solidFill>
                <a:srgbClr val="000000"/>
              </a:solidFill>
            </a:endParaRPr>
          </a:p>
          <a:p>
            <a:endParaRPr lang="en-AU" sz="2000" dirty="0">
              <a:solidFill>
                <a:srgbClr val="000000"/>
              </a:solidFill>
            </a:endParaRPr>
          </a:p>
          <a:p>
            <a:pPr marL="285750" indent="-285750">
              <a:buFont typeface="Arial"/>
              <a:buChar char="•"/>
            </a:pPr>
            <a:endParaRPr lang="en-AU" sz="2000" dirty="0">
              <a:solidFill>
                <a:srgbClr val="000000"/>
              </a:solidFill>
            </a:endParaRPr>
          </a:p>
          <a:p>
            <a:r>
              <a:rPr lang="en-AU" sz="2000" dirty="0">
                <a:solidFill>
                  <a:srgbClr val="000000"/>
                </a:solidFill>
              </a:rPr>
              <a:t>Under polygenic inheritance (no population stratification</a:t>
            </a:r>
            <a:r>
              <a:rPr lang="en-AU" sz="2000" dirty="0" smtClean="0">
                <a:solidFill>
                  <a:srgbClr val="000000"/>
                </a:solidFill>
              </a:rPr>
              <a:t>):</a:t>
            </a:r>
            <a:endParaRPr lang="en-AU" sz="2000" dirty="0">
              <a:solidFill>
                <a:srgbClr val="000000"/>
              </a:solidFill>
            </a:endParaRPr>
          </a:p>
          <a:p>
            <a:r>
              <a:rPr lang="en-AU" sz="2000" dirty="0" smtClean="0">
                <a:solidFill>
                  <a:srgbClr val="000000"/>
                </a:solidFill>
                <a:latin typeface="Symbol" charset="2"/>
                <a:cs typeface="Symbol" charset="2"/>
              </a:rPr>
              <a:t>	</a:t>
            </a:r>
            <a:r>
              <a:rPr lang="en-AU" sz="2000" dirty="0" err="1" smtClean="0">
                <a:solidFill>
                  <a:srgbClr val="000000"/>
                </a:solidFill>
                <a:latin typeface="Symbol" charset="2"/>
                <a:cs typeface="Symbol" charset="2"/>
              </a:rPr>
              <a:t>l</a:t>
            </a:r>
            <a:r>
              <a:rPr lang="en-AU" sz="2000" baseline="-25000" dirty="0" err="1" smtClean="0">
                <a:solidFill>
                  <a:srgbClr val="000000"/>
                </a:solidFill>
              </a:rPr>
              <a:t>mean</a:t>
            </a:r>
            <a:r>
              <a:rPr lang="en-AU" sz="2000" dirty="0" smtClean="0">
                <a:solidFill>
                  <a:srgbClr val="000000"/>
                </a:solidFill>
              </a:rPr>
              <a:t> </a:t>
            </a:r>
            <a:r>
              <a:rPr lang="en-AU" sz="2000" dirty="0">
                <a:solidFill>
                  <a:srgbClr val="000000"/>
                </a:solidFill>
              </a:rPr>
              <a:t>&gt; </a:t>
            </a:r>
            <a:r>
              <a:rPr lang="en-AU" sz="2000" dirty="0" err="1">
                <a:solidFill>
                  <a:srgbClr val="000000"/>
                </a:solidFill>
                <a:latin typeface="Symbol" charset="2"/>
                <a:cs typeface="Symbol" charset="2"/>
              </a:rPr>
              <a:t>l</a:t>
            </a:r>
            <a:r>
              <a:rPr lang="en-AU" sz="2000" baseline="-25000" dirty="0" err="1">
                <a:solidFill>
                  <a:srgbClr val="000000"/>
                </a:solidFill>
              </a:rPr>
              <a:t>median</a:t>
            </a:r>
            <a:endParaRPr lang="en-AU" sz="2000" baseline="-25000" dirty="0">
              <a:solidFill>
                <a:srgbClr val="000000"/>
              </a:solidFill>
            </a:endParaRPr>
          </a:p>
          <a:p>
            <a:r>
              <a:rPr lang="en-AU" sz="2000" dirty="0" smtClean="0">
                <a:solidFill>
                  <a:srgbClr val="000000"/>
                </a:solidFill>
                <a:latin typeface="Symbol" charset="2"/>
                <a:cs typeface="Symbol" charset="2"/>
              </a:rPr>
              <a:t>	</a:t>
            </a:r>
            <a:r>
              <a:rPr lang="en-AU" sz="2000" dirty="0" err="1" smtClean="0">
                <a:solidFill>
                  <a:srgbClr val="000000"/>
                </a:solidFill>
                <a:latin typeface="Symbol" charset="2"/>
                <a:cs typeface="Symbol" charset="2"/>
              </a:rPr>
              <a:t>l</a:t>
            </a:r>
            <a:r>
              <a:rPr lang="en-AU" sz="2000" baseline="-25000" dirty="0" err="1" smtClean="0">
                <a:solidFill>
                  <a:srgbClr val="000000"/>
                </a:solidFill>
              </a:rPr>
              <a:t>mean</a:t>
            </a:r>
            <a:r>
              <a:rPr lang="en-AU" sz="2000" dirty="0" smtClean="0">
                <a:solidFill>
                  <a:srgbClr val="000000"/>
                </a:solidFill>
              </a:rPr>
              <a:t>   </a:t>
            </a:r>
            <a:r>
              <a:rPr lang="en-AU" sz="2000" dirty="0">
                <a:solidFill>
                  <a:srgbClr val="000000"/>
                </a:solidFill>
              </a:rPr>
              <a:t>reflects </a:t>
            </a:r>
            <a:r>
              <a:rPr lang="en-AU" sz="2000" dirty="0" smtClean="0">
                <a:solidFill>
                  <a:srgbClr val="000000"/>
                </a:solidFill>
              </a:rPr>
              <a:t>SNP heritability h</a:t>
            </a:r>
            <a:r>
              <a:rPr lang="en-AU" sz="2000" baseline="-25000" dirty="0" smtClean="0">
                <a:solidFill>
                  <a:srgbClr val="000000"/>
                </a:solidFill>
              </a:rPr>
              <a:t>g</a:t>
            </a:r>
            <a:r>
              <a:rPr lang="en-AU" sz="2000" baseline="30000" dirty="0" smtClean="0">
                <a:solidFill>
                  <a:srgbClr val="000000"/>
                </a:solidFill>
              </a:rPr>
              <a:t>2</a:t>
            </a:r>
            <a:endParaRPr lang="en-AU" sz="2000" dirty="0">
              <a:solidFill>
                <a:srgbClr val="000000"/>
              </a:solidFill>
            </a:endParaRPr>
          </a:p>
          <a:p>
            <a:r>
              <a:rPr lang="en-AU" sz="2000" dirty="0" smtClean="0">
                <a:solidFill>
                  <a:srgbClr val="000000"/>
                </a:solidFill>
                <a:latin typeface="Symbol" charset="2"/>
                <a:cs typeface="Symbol" charset="2"/>
              </a:rPr>
              <a:t>	</a:t>
            </a:r>
            <a:r>
              <a:rPr lang="en-AU" sz="2000" dirty="0" err="1" smtClean="0">
                <a:solidFill>
                  <a:srgbClr val="000000"/>
                </a:solidFill>
                <a:latin typeface="Symbol" charset="2"/>
                <a:cs typeface="Symbol" charset="2"/>
              </a:rPr>
              <a:t>l</a:t>
            </a:r>
            <a:r>
              <a:rPr lang="en-AU" sz="2000" baseline="-25000" dirty="0" err="1" smtClean="0">
                <a:solidFill>
                  <a:srgbClr val="000000"/>
                </a:solidFill>
              </a:rPr>
              <a:t>median</a:t>
            </a:r>
            <a:r>
              <a:rPr lang="en-AU" sz="2000" baseline="-25000" dirty="0" smtClean="0">
                <a:solidFill>
                  <a:srgbClr val="000000"/>
                </a:solidFill>
              </a:rPr>
              <a:t> </a:t>
            </a:r>
            <a:r>
              <a:rPr lang="en-AU" sz="2000" dirty="0">
                <a:solidFill>
                  <a:srgbClr val="000000"/>
                </a:solidFill>
              </a:rPr>
              <a:t>reflects # causal variants contributing to h</a:t>
            </a:r>
            <a:r>
              <a:rPr lang="en-AU" sz="2000" baseline="-25000" dirty="0">
                <a:solidFill>
                  <a:srgbClr val="000000"/>
                </a:solidFill>
              </a:rPr>
              <a:t>g</a:t>
            </a:r>
            <a:r>
              <a:rPr lang="en-AU" sz="2000" baseline="30000" dirty="0">
                <a:solidFill>
                  <a:srgbClr val="000000"/>
                </a:solidFill>
              </a:rPr>
              <a:t>2</a:t>
            </a:r>
            <a:endParaRPr lang="en-AU" sz="2000" dirty="0">
              <a:solidFill>
                <a:srgbClr val="000000"/>
              </a:solidFill>
            </a:endParaRPr>
          </a:p>
          <a:p>
            <a:endParaRPr lang="en-AU" sz="2000" dirty="0">
              <a:solidFill>
                <a:srgbClr val="000000"/>
              </a:solidFill>
            </a:endParaRPr>
          </a:p>
          <a:p>
            <a:r>
              <a:rPr lang="en-AU" sz="2000" dirty="0" smtClean="0">
                <a:solidFill>
                  <a:srgbClr val="000000"/>
                </a:solidFill>
              </a:rPr>
              <a:t>Controlling for </a:t>
            </a:r>
            <a:r>
              <a:rPr lang="en-AU" sz="2000" dirty="0">
                <a:solidFill>
                  <a:srgbClr val="000000"/>
                </a:solidFill>
              </a:rPr>
              <a:t>genomic inflation </a:t>
            </a:r>
            <a:r>
              <a:rPr lang="en-AU" sz="2000" dirty="0" smtClean="0">
                <a:solidFill>
                  <a:srgbClr val="000000"/>
                </a:solidFill>
              </a:rPr>
              <a:t>may remove both </a:t>
            </a:r>
            <a:r>
              <a:rPr lang="en-AU" sz="2000" dirty="0">
                <a:solidFill>
                  <a:srgbClr val="000000"/>
                </a:solidFill>
              </a:rPr>
              <a:t>pop </a:t>
            </a:r>
            <a:r>
              <a:rPr lang="en-AU" sz="2000" dirty="0" err="1">
                <a:solidFill>
                  <a:srgbClr val="000000"/>
                </a:solidFill>
              </a:rPr>
              <a:t>strat</a:t>
            </a:r>
            <a:r>
              <a:rPr lang="en-AU" sz="2000" dirty="0">
                <a:solidFill>
                  <a:srgbClr val="000000"/>
                </a:solidFill>
              </a:rPr>
              <a:t> and real effects. </a:t>
            </a:r>
            <a:r>
              <a:rPr lang="en-AU" sz="2000" dirty="0">
                <a:solidFill>
                  <a:srgbClr val="0000FF"/>
                </a:solidFill>
              </a:rPr>
              <a:t>How to tell them apart?</a:t>
            </a:r>
          </a:p>
        </p:txBody>
      </p:sp>
      <p:sp>
        <p:nvSpPr>
          <p:cNvPr id="5" name="TextBox 4"/>
          <p:cNvSpPr txBox="1"/>
          <p:nvPr/>
        </p:nvSpPr>
        <p:spPr>
          <a:xfrm>
            <a:off x="6353207" y="6449716"/>
            <a:ext cx="3861141" cy="338554"/>
          </a:xfrm>
          <a:prstGeom prst="rect">
            <a:avLst/>
          </a:prstGeom>
          <a:solidFill>
            <a:schemeClr val="bg1"/>
          </a:solidFill>
        </p:spPr>
        <p:txBody>
          <a:bodyPr wrap="square" rtlCol="0">
            <a:spAutoFit/>
          </a:bodyPr>
          <a:lstStyle/>
          <a:p>
            <a:r>
              <a:rPr lang="en-AU" sz="1600" dirty="0"/>
              <a:t>Yang et al (2011</a:t>
            </a:r>
            <a:r>
              <a:rPr lang="en-AU" sz="1600" dirty="0" smtClean="0"/>
              <a:t>). </a:t>
            </a:r>
            <a:r>
              <a:rPr lang="en-AU" sz="1600" dirty="0"/>
              <a:t>EJHG</a:t>
            </a:r>
          </a:p>
        </p:txBody>
      </p:sp>
    </p:spTree>
    <p:extLst>
      <p:ext uri="{BB962C8B-B14F-4D97-AF65-F5344CB8AC3E}">
        <p14:creationId xmlns:p14="http://schemas.microsoft.com/office/powerpoint/2010/main" val="26486730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783313" y="2161800"/>
            <a:ext cx="5043723" cy="2260854"/>
          </a:xfrm>
          <a:prstGeom prst="rect">
            <a:avLst/>
          </a:prstGeom>
        </p:spPr>
      </p:pic>
      <p:pic>
        <p:nvPicPr>
          <p:cNvPr id="11" name="Picture 10"/>
          <p:cNvPicPr>
            <a:picLocks noChangeAspect="1"/>
          </p:cNvPicPr>
          <p:nvPr/>
        </p:nvPicPr>
        <p:blipFill>
          <a:blip r:embed="rId4"/>
          <a:stretch>
            <a:fillRect/>
          </a:stretch>
        </p:blipFill>
        <p:spPr>
          <a:xfrm>
            <a:off x="1819341" y="4229957"/>
            <a:ext cx="5115775" cy="1233353"/>
          </a:xfrm>
          <a:prstGeom prst="rect">
            <a:avLst/>
          </a:prstGeom>
        </p:spPr>
      </p:pic>
      <p:pic>
        <p:nvPicPr>
          <p:cNvPr id="9" name="Picture 8"/>
          <p:cNvPicPr>
            <a:picLocks noChangeAspect="1"/>
          </p:cNvPicPr>
          <p:nvPr/>
        </p:nvPicPr>
        <p:blipFill>
          <a:blip r:embed="rId5"/>
          <a:stretch>
            <a:fillRect/>
          </a:stretch>
        </p:blipFill>
        <p:spPr>
          <a:xfrm>
            <a:off x="2177715" y="765076"/>
            <a:ext cx="4530499" cy="2141595"/>
          </a:xfrm>
          <a:prstGeom prst="rect">
            <a:avLst/>
          </a:prstGeom>
        </p:spPr>
      </p:pic>
      <p:sp>
        <p:nvSpPr>
          <p:cNvPr id="2" name="Title 1"/>
          <p:cNvSpPr>
            <a:spLocks noGrp="1"/>
          </p:cNvSpPr>
          <p:nvPr>
            <p:ph type="title"/>
          </p:nvPr>
        </p:nvSpPr>
        <p:spPr>
          <a:xfrm>
            <a:off x="457200" y="-247768"/>
            <a:ext cx="8229600" cy="1143000"/>
          </a:xfrm>
        </p:spPr>
        <p:txBody>
          <a:bodyPr>
            <a:normAutofit/>
          </a:bodyPr>
          <a:lstStyle/>
          <a:p>
            <a:r>
              <a:rPr lang="en-US" dirty="0" smtClean="0"/>
              <a:t>Impact of LD on Association</a:t>
            </a:r>
            <a:endParaRPr lang="en-US" dirty="0"/>
          </a:p>
        </p:txBody>
      </p:sp>
      <p:sp>
        <p:nvSpPr>
          <p:cNvPr id="4" name="Slide Number Placeholder 3"/>
          <p:cNvSpPr>
            <a:spLocks noGrp="1"/>
          </p:cNvSpPr>
          <p:nvPr>
            <p:ph type="sldNum" sz="quarter" idx="12"/>
          </p:nvPr>
        </p:nvSpPr>
        <p:spPr>
          <a:xfrm>
            <a:off x="7297742" y="6488015"/>
            <a:ext cx="1600200" cy="365125"/>
          </a:xfrm>
        </p:spPr>
        <p:txBody>
          <a:bodyPr/>
          <a:lstStyle/>
          <a:p>
            <a:r>
              <a:rPr lang="en-US" dirty="0"/>
              <a:t>Slide</a:t>
            </a:r>
            <a:r>
              <a:rPr lang="en-US" dirty="0" smtClean="0"/>
              <a:t>: Ben Neale</a:t>
            </a:r>
            <a:endParaRPr lang="en-US" dirty="0"/>
          </a:p>
        </p:txBody>
      </p:sp>
      <p:sp>
        <p:nvSpPr>
          <p:cNvPr id="5" name="Content Placeholder 2"/>
          <p:cNvSpPr txBox="1">
            <a:spLocks/>
          </p:cNvSpPr>
          <p:nvPr/>
        </p:nvSpPr>
        <p:spPr>
          <a:xfrm>
            <a:off x="1186124" y="783750"/>
            <a:ext cx="6172200" cy="62556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smtClean="0"/>
              <a:t>LD among SNPs:</a:t>
            </a:r>
            <a:endParaRPr lang="en-US" sz="2000" dirty="0"/>
          </a:p>
        </p:txBody>
      </p:sp>
      <p:sp>
        <p:nvSpPr>
          <p:cNvPr id="7" name="Content Placeholder 2"/>
          <p:cNvSpPr txBox="1">
            <a:spLocks/>
          </p:cNvSpPr>
          <p:nvPr/>
        </p:nvSpPr>
        <p:spPr>
          <a:xfrm>
            <a:off x="548227" y="5475026"/>
            <a:ext cx="8293902" cy="625564"/>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200" dirty="0" smtClean="0"/>
              <a:t>More tagging of SNPs, more </a:t>
            </a:r>
            <a:r>
              <a:rPr lang="en-US" sz="7200" dirty="0"/>
              <a:t>likely </a:t>
            </a:r>
            <a:r>
              <a:rPr lang="en-US" sz="7200" dirty="0" smtClean="0"/>
              <a:t>to </a:t>
            </a:r>
            <a:r>
              <a:rPr lang="en-US" sz="7200" dirty="0"/>
              <a:t>tag a causal </a:t>
            </a:r>
            <a:r>
              <a:rPr lang="en-US" sz="7200" dirty="0" smtClean="0"/>
              <a:t>variant.</a:t>
            </a:r>
          </a:p>
          <a:p>
            <a:r>
              <a:rPr lang="en-US" sz="7200" dirty="0" smtClean="0"/>
              <a:t>If all SNPs equally likely associated given LD status, expect more association for SNPs with more LD ‘friends’.</a:t>
            </a:r>
          </a:p>
          <a:p>
            <a:r>
              <a:rPr lang="en-US" sz="7200" dirty="0" smtClean="0"/>
              <a:t>This </a:t>
            </a:r>
            <a:r>
              <a:rPr lang="en-US" sz="7200" dirty="0"/>
              <a:t>is a reasonable assumption under a polygenic genetic </a:t>
            </a:r>
            <a:r>
              <a:rPr lang="en-US" sz="7200" dirty="0" smtClean="0"/>
              <a:t>architecture. </a:t>
            </a:r>
            <a:endParaRPr lang="en-US" sz="7200" dirty="0"/>
          </a:p>
          <a:p>
            <a:pPr marL="0" indent="0">
              <a:buNone/>
            </a:pPr>
            <a:endParaRPr lang="en-US" dirty="0"/>
          </a:p>
        </p:txBody>
      </p:sp>
      <p:sp>
        <p:nvSpPr>
          <p:cNvPr id="6" name="Content Placeholder 2"/>
          <p:cNvSpPr txBox="1">
            <a:spLocks/>
          </p:cNvSpPr>
          <p:nvPr/>
        </p:nvSpPr>
        <p:spPr>
          <a:xfrm>
            <a:off x="1195794" y="2768747"/>
            <a:ext cx="6172200" cy="518950"/>
          </a:xfrm>
          <a:prstGeom prst="rect">
            <a:avLst/>
          </a:prstGeom>
          <a:solidFill>
            <a:schemeClr val="bg1"/>
          </a:solidFill>
        </p:spPr>
        <p:txBody>
          <a:bodyPr vert="horz" lIns="91440" tIns="45720" rIns="91440" bIns="45720" rtlCol="0">
            <a:normAutofit fontScale="7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Consider causal </a:t>
            </a:r>
            <a:r>
              <a:rPr lang="en-US" sz="2000" dirty="0" smtClean="0"/>
              <a:t>SNPs</a:t>
            </a:r>
          </a:p>
          <a:p>
            <a:pPr marL="0" indent="0">
              <a:buNone/>
            </a:pPr>
            <a:r>
              <a:rPr lang="en-US" sz="2000" dirty="0"/>
              <a:t> </a:t>
            </a:r>
            <a:r>
              <a:rPr lang="en-US" sz="2000" dirty="0" smtClean="0"/>
              <a:t>  </a:t>
            </a:r>
            <a:endParaRPr lang="en-US" sz="2000" dirty="0"/>
          </a:p>
        </p:txBody>
      </p:sp>
      <p:sp>
        <p:nvSpPr>
          <p:cNvPr id="13" name="TextBox 12"/>
          <p:cNvSpPr txBox="1"/>
          <p:nvPr/>
        </p:nvSpPr>
        <p:spPr>
          <a:xfrm>
            <a:off x="6355362" y="3613289"/>
            <a:ext cx="2525943" cy="923330"/>
          </a:xfrm>
          <a:prstGeom prst="rect">
            <a:avLst/>
          </a:prstGeom>
          <a:noFill/>
        </p:spPr>
        <p:txBody>
          <a:bodyPr wrap="square" rtlCol="0">
            <a:spAutoFit/>
          </a:bodyPr>
          <a:lstStyle/>
          <a:p>
            <a:r>
              <a:rPr lang="en-US" dirty="0"/>
              <a:t>All </a:t>
            </a:r>
            <a:r>
              <a:rPr lang="en-US" dirty="0" smtClean="0"/>
              <a:t>in LD with causal SNP also associated</a:t>
            </a:r>
            <a:endParaRPr lang="en-US" dirty="0"/>
          </a:p>
          <a:p>
            <a:endParaRPr lang="en-US" dirty="0"/>
          </a:p>
        </p:txBody>
      </p:sp>
      <p:sp>
        <p:nvSpPr>
          <p:cNvPr id="14" name="TextBox 13"/>
          <p:cNvSpPr txBox="1"/>
          <p:nvPr/>
        </p:nvSpPr>
        <p:spPr>
          <a:xfrm>
            <a:off x="6355362" y="4556388"/>
            <a:ext cx="2525943" cy="646331"/>
          </a:xfrm>
          <a:prstGeom prst="rect">
            <a:avLst/>
          </a:prstGeom>
          <a:noFill/>
        </p:spPr>
        <p:txBody>
          <a:bodyPr wrap="square" rtlCol="0">
            <a:spAutoFit/>
          </a:bodyPr>
          <a:lstStyle/>
          <a:p>
            <a:r>
              <a:rPr lang="en-US" dirty="0" smtClean="0"/>
              <a:t>Lonely SNPs only associated if causal</a:t>
            </a:r>
          </a:p>
        </p:txBody>
      </p:sp>
      <p:sp>
        <p:nvSpPr>
          <p:cNvPr id="15" name="Rectangle 14"/>
          <p:cNvSpPr/>
          <p:nvPr/>
        </p:nvSpPr>
        <p:spPr>
          <a:xfrm>
            <a:off x="1513117" y="2071699"/>
            <a:ext cx="828612" cy="6970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33362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8621"/>
            <a:ext cx="8229600" cy="1143000"/>
          </a:xfrm>
        </p:spPr>
        <p:txBody>
          <a:bodyPr>
            <a:normAutofit fontScale="90000"/>
          </a:bodyPr>
          <a:lstStyle/>
          <a:p>
            <a:r>
              <a:rPr lang="en-US" dirty="0" smtClean="0"/>
              <a:t>Expected Value of Summary </a:t>
            </a:r>
            <a:r>
              <a:rPr lang="en-US" dirty="0"/>
              <a:t>S</a:t>
            </a:r>
            <a:r>
              <a:rPr lang="en-US" dirty="0" smtClean="0"/>
              <a:t>tats</a:t>
            </a:r>
            <a:endParaRPr lang="en-US" dirty="0"/>
          </a:p>
        </p:txBody>
      </p:sp>
      <p:grpSp>
        <p:nvGrpSpPr>
          <p:cNvPr id="20" name="Group 19"/>
          <p:cNvGrpSpPr/>
          <p:nvPr/>
        </p:nvGrpSpPr>
        <p:grpSpPr>
          <a:xfrm>
            <a:off x="1298222" y="1068663"/>
            <a:ext cx="6774811" cy="5445211"/>
            <a:chOff x="330200" y="266700"/>
            <a:chExt cx="8723101" cy="4978506"/>
          </a:xfrm>
        </p:grpSpPr>
        <p:sp>
          <p:nvSpPr>
            <p:cNvPr id="21" name="TextBox 20"/>
            <p:cNvSpPr txBox="1"/>
            <p:nvPr/>
          </p:nvSpPr>
          <p:spPr>
            <a:xfrm>
              <a:off x="330200" y="4875874"/>
              <a:ext cx="8712200" cy="369332"/>
            </a:xfrm>
            <a:prstGeom prst="rect">
              <a:avLst/>
            </a:prstGeom>
            <a:noFill/>
          </p:spPr>
          <p:txBody>
            <a:bodyPr wrap="square" rtlCol="0">
              <a:spAutoFit/>
            </a:bodyPr>
            <a:lstStyle/>
            <a:p>
              <a:r>
                <a:rPr lang="en-US" dirty="0" smtClean="0"/>
                <a:t>But </a:t>
              </a:r>
              <a:r>
                <a:rPr lang="en-US" dirty="0"/>
                <a:t>can’t separate out population </a:t>
              </a:r>
              <a:r>
                <a:rPr lang="en-US" dirty="0" smtClean="0"/>
                <a:t>stratification here. </a:t>
              </a:r>
              <a:endParaRPr lang="en-US" dirty="0"/>
            </a:p>
          </p:txBody>
        </p:sp>
        <p:pic>
          <p:nvPicPr>
            <p:cNvPr id="22" name="Picture 21" descr="Screen Shot 2014-10-09 at 2.37.36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527" y="1237118"/>
              <a:ext cx="4509674" cy="921935"/>
            </a:xfrm>
            <a:prstGeom prst="rect">
              <a:avLst/>
            </a:prstGeom>
          </p:spPr>
        </p:pic>
        <p:sp>
          <p:nvSpPr>
            <p:cNvPr id="23" name="Line Callout 1 22"/>
            <p:cNvSpPr/>
            <p:nvPr/>
          </p:nvSpPr>
          <p:spPr>
            <a:xfrm>
              <a:off x="5092700" y="266700"/>
              <a:ext cx="2057400" cy="482600"/>
            </a:xfrm>
            <a:prstGeom prst="borderCallout1">
              <a:avLst>
                <a:gd name="adj1" fmla="val 18750"/>
                <a:gd name="adj2" fmla="val -8333"/>
                <a:gd name="adj3" fmla="val 204605"/>
                <a:gd name="adj4" fmla="val -3524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Sample size</a:t>
              </a:r>
            </a:p>
          </p:txBody>
        </p:sp>
        <p:sp>
          <p:nvSpPr>
            <p:cNvPr id="24" name="Line Callout 1 23"/>
            <p:cNvSpPr/>
            <p:nvPr/>
          </p:nvSpPr>
          <p:spPr>
            <a:xfrm>
              <a:off x="5829300" y="889000"/>
              <a:ext cx="2057400" cy="482600"/>
            </a:xfrm>
            <a:prstGeom prst="borderCallout1">
              <a:avLst>
                <a:gd name="adj1" fmla="val 18750"/>
                <a:gd name="adj2" fmla="val -8333"/>
                <a:gd name="adj3" fmla="val 91448"/>
                <a:gd name="adj4" fmla="val -4574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SNP heritability</a:t>
              </a:r>
            </a:p>
          </p:txBody>
        </p:sp>
        <p:sp>
          <p:nvSpPr>
            <p:cNvPr id="25" name="Line Callout 1 24"/>
            <p:cNvSpPr/>
            <p:nvPr/>
          </p:nvSpPr>
          <p:spPr>
            <a:xfrm>
              <a:off x="4800600" y="2451100"/>
              <a:ext cx="2057400" cy="482600"/>
            </a:xfrm>
            <a:prstGeom prst="borderCallout1">
              <a:avLst>
                <a:gd name="adj1" fmla="val 18750"/>
                <a:gd name="adj2" fmla="val -8333"/>
                <a:gd name="adj3" fmla="val -79606"/>
                <a:gd name="adj4" fmla="val -1117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Number of SNPs</a:t>
              </a:r>
            </a:p>
          </p:txBody>
        </p:sp>
        <p:sp>
          <p:nvSpPr>
            <p:cNvPr id="26" name="Line Callout 1 25"/>
            <p:cNvSpPr/>
            <p:nvPr/>
          </p:nvSpPr>
          <p:spPr>
            <a:xfrm>
              <a:off x="6564102" y="1449371"/>
              <a:ext cx="2489199" cy="939800"/>
            </a:xfrm>
            <a:prstGeom prst="borderCallout1">
              <a:avLst>
                <a:gd name="adj1" fmla="val 18750"/>
                <a:gd name="adj2" fmla="val -8333"/>
                <a:gd name="adj3" fmla="val 25657"/>
                <a:gd name="adj4" fmla="val -5685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LD Score of SNP j: amount of genetic variation tagged by j.</a:t>
              </a:r>
            </a:p>
          </p:txBody>
        </p:sp>
      </p:grpSp>
      <p:sp>
        <p:nvSpPr>
          <p:cNvPr id="15" name="TextBox 14"/>
          <p:cNvSpPr txBox="1"/>
          <p:nvPr/>
        </p:nvSpPr>
        <p:spPr>
          <a:xfrm>
            <a:off x="6824664" y="6508609"/>
            <a:ext cx="2183337" cy="276999"/>
          </a:xfrm>
          <a:prstGeom prst="rect">
            <a:avLst/>
          </a:prstGeom>
          <a:noFill/>
        </p:spPr>
        <p:txBody>
          <a:bodyPr wrap="square" rtlCol="0">
            <a:spAutoFit/>
          </a:bodyPr>
          <a:lstStyle/>
          <a:p>
            <a:r>
              <a:rPr lang="en-US" sz="1200" dirty="0" err="1">
                <a:solidFill>
                  <a:srgbClr val="000000"/>
                </a:solidFill>
              </a:rPr>
              <a:t>Bulik</a:t>
            </a:r>
            <a:r>
              <a:rPr lang="en-US" sz="1200" dirty="0">
                <a:solidFill>
                  <a:srgbClr val="000000"/>
                </a:solidFill>
              </a:rPr>
              <a:t>-Sullivan, et </a:t>
            </a:r>
            <a:r>
              <a:rPr lang="en-US" sz="1200" dirty="0" smtClean="0">
                <a:solidFill>
                  <a:srgbClr val="000000"/>
                </a:solidFill>
              </a:rPr>
              <a:t>al. </a:t>
            </a:r>
            <a:r>
              <a:rPr lang="en-US" sz="1200" dirty="0">
                <a:solidFill>
                  <a:srgbClr val="000000"/>
                </a:solidFill>
              </a:rPr>
              <a:t>NG 2015</a:t>
            </a:r>
          </a:p>
        </p:txBody>
      </p:sp>
      <p:grpSp>
        <p:nvGrpSpPr>
          <p:cNvPr id="16" name="Group 15"/>
          <p:cNvGrpSpPr/>
          <p:nvPr/>
        </p:nvGrpSpPr>
        <p:grpSpPr>
          <a:xfrm>
            <a:off x="2751666" y="4459113"/>
            <a:ext cx="5312902" cy="1076261"/>
            <a:chOff x="2990012" y="5021467"/>
            <a:chExt cx="5865199" cy="1237126"/>
          </a:xfrm>
        </p:grpSpPr>
        <p:pic>
          <p:nvPicPr>
            <p:cNvPr id="17" name="Picture 16"/>
            <p:cNvPicPr>
              <a:picLocks noChangeAspect="1"/>
            </p:cNvPicPr>
            <p:nvPr/>
          </p:nvPicPr>
          <p:blipFill>
            <a:blip r:embed="rId3"/>
            <a:stretch>
              <a:fillRect/>
            </a:stretch>
          </p:blipFill>
          <p:spPr>
            <a:xfrm>
              <a:off x="2990012" y="5021467"/>
              <a:ext cx="2227724" cy="1237126"/>
            </a:xfrm>
            <a:prstGeom prst="rect">
              <a:avLst/>
            </a:prstGeom>
          </p:spPr>
        </p:pic>
        <p:sp>
          <p:nvSpPr>
            <p:cNvPr id="18" name="Line Callout 1 17"/>
            <p:cNvSpPr/>
            <p:nvPr/>
          </p:nvSpPr>
          <p:spPr>
            <a:xfrm>
              <a:off x="5514975" y="5446629"/>
              <a:ext cx="3340236" cy="482600"/>
            </a:xfrm>
            <a:prstGeom prst="borderCallout1">
              <a:avLst>
                <a:gd name="adj1" fmla="val 20086"/>
                <a:gd name="adj2" fmla="val 441"/>
                <a:gd name="adj3" fmla="val 17914"/>
                <a:gd name="adj4" fmla="val -28094"/>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LD Score: </a:t>
              </a:r>
            </a:p>
            <a:p>
              <a:pPr algn="ctr"/>
              <a:r>
                <a:rPr lang="en-US" dirty="0" smtClean="0">
                  <a:solidFill>
                    <a:schemeClr val="tx1"/>
                  </a:solidFill>
                </a:rPr>
                <a:t>r</a:t>
              </a:r>
              <a:r>
                <a:rPr lang="en-US" baseline="30000" dirty="0" smtClean="0">
                  <a:solidFill>
                    <a:schemeClr val="tx1"/>
                  </a:solidFill>
                </a:rPr>
                <a:t>2</a:t>
              </a:r>
              <a:r>
                <a:rPr lang="en-US" dirty="0" smtClean="0">
                  <a:solidFill>
                    <a:schemeClr val="tx1"/>
                  </a:solidFill>
                </a:rPr>
                <a:t> </a:t>
              </a:r>
              <a:r>
                <a:rPr lang="en-US" dirty="0">
                  <a:solidFill>
                    <a:schemeClr val="tx1"/>
                  </a:solidFill>
                </a:rPr>
                <a:t>LD between SNP j and </a:t>
              </a:r>
              <a:r>
                <a:rPr lang="en-US" dirty="0" smtClean="0">
                  <a:solidFill>
                    <a:schemeClr val="tx1"/>
                  </a:solidFill>
                </a:rPr>
                <a:t>neighboring SNPS</a:t>
              </a:r>
              <a:endParaRPr lang="en-US" dirty="0">
                <a:solidFill>
                  <a:schemeClr val="tx1"/>
                </a:solidFill>
              </a:endParaRPr>
            </a:p>
          </p:txBody>
        </p:sp>
      </p:grpSp>
    </p:spTree>
    <p:extLst>
      <p:ext uri="{BB962C8B-B14F-4D97-AF65-F5344CB8AC3E}">
        <p14:creationId xmlns:p14="http://schemas.microsoft.com/office/powerpoint/2010/main" val="100784183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88676" y="1194465"/>
            <a:ext cx="6048375" cy="461665"/>
          </a:xfrm>
          <a:prstGeom prst="rect">
            <a:avLst/>
          </a:prstGeom>
          <a:noFill/>
        </p:spPr>
        <p:txBody>
          <a:bodyPr wrap="square" rtlCol="0">
            <a:spAutoFit/>
          </a:bodyPr>
          <a:lstStyle/>
          <a:p>
            <a:r>
              <a:rPr lang="en-US" sz="2400" dirty="0" smtClean="0"/>
              <a:t>Separating h</a:t>
            </a:r>
            <a:r>
              <a:rPr lang="en-US" sz="2400" baseline="-25000" dirty="0" smtClean="0"/>
              <a:t>g</a:t>
            </a:r>
            <a:r>
              <a:rPr lang="en-US" sz="2400" baseline="30000" dirty="0" smtClean="0"/>
              <a:t>2 </a:t>
            </a:r>
            <a:r>
              <a:rPr lang="en-US" sz="2400" dirty="0" smtClean="0"/>
              <a:t>and </a:t>
            </a:r>
            <a:r>
              <a:rPr lang="en-US" sz="2400" dirty="0"/>
              <a:t>population </a:t>
            </a:r>
            <a:r>
              <a:rPr lang="en-US" sz="2400" dirty="0" smtClean="0"/>
              <a:t>stratification</a:t>
            </a:r>
            <a:endParaRPr lang="en-US" sz="2400" dirty="0"/>
          </a:p>
        </p:txBody>
      </p:sp>
      <p:grpSp>
        <p:nvGrpSpPr>
          <p:cNvPr id="7" name="Group 6"/>
          <p:cNvGrpSpPr/>
          <p:nvPr/>
        </p:nvGrpSpPr>
        <p:grpSpPr>
          <a:xfrm>
            <a:off x="1938657" y="2226826"/>
            <a:ext cx="4848024" cy="3445616"/>
            <a:chOff x="1438476" y="909324"/>
            <a:chExt cx="4848024" cy="3445616"/>
          </a:xfrm>
        </p:grpSpPr>
        <p:grpSp>
          <p:nvGrpSpPr>
            <p:cNvPr id="13" name="Group 12"/>
            <p:cNvGrpSpPr/>
            <p:nvPr/>
          </p:nvGrpSpPr>
          <p:grpSpPr>
            <a:xfrm>
              <a:off x="1438477" y="909324"/>
              <a:ext cx="4848023" cy="2317440"/>
              <a:chOff x="393969" y="827100"/>
              <a:chExt cx="6464031" cy="2317440"/>
            </a:xfrm>
          </p:grpSpPr>
          <p:sp>
            <p:nvSpPr>
              <p:cNvPr id="18" name="Line Callout 1 17"/>
              <p:cNvSpPr/>
              <p:nvPr/>
            </p:nvSpPr>
            <p:spPr>
              <a:xfrm rot="10800000">
                <a:off x="774700" y="2316718"/>
                <a:ext cx="2057400" cy="827822"/>
              </a:xfrm>
              <a:prstGeom prst="borderCallout1">
                <a:avLst>
                  <a:gd name="adj1" fmla="val 18750"/>
                  <a:gd name="adj2" fmla="val -8333"/>
                  <a:gd name="adj3" fmla="val 204605"/>
                  <a:gd name="adj4" fmla="val -3524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11" name="Group 10"/>
              <p:cNvGrpSpPr/>
              <p:nvPr/>
            </p:nvGrpSpPr>
            <p:grpSpPr>
              <a:xfrm>
                <a:off x="393969" y="827100"/>
                <a:ext cx="6464031" cy="2317440"/>
                <a:chOff x="393969" y="1322400"/>
                <a:chExt cx="6464031" cy="2317440"/>
              </a:xfrm>
            </p:grpSpPr>
            <p:sp>
              <p:nvSpPr>
                <p:cNvPr id="15" name="Line Callout 1 14"/>
                <p:cNvSpPr/>
                <p:nvPr/>
              </p:nvSpPr>
              <p:spPr>
                <a:xfrm>
                  <a:off x="4800600" y="2933700"/>
                  <a:ext cx="2057400" cy="482600"/>
                </a:xfrm>
                <a:prstGeom prst="borderCallout1">
                  <a:avLst>
                    <a:gd name="adj1" fmla="val 18750"/>
                    <a:gd name="adj2" fmla="val -8333"/>
                    <a:gd name="adj3" fmla="val -79606"/>
                    <a:gd name="adj4" fmla="val -1117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Same as before</a:t>
                  </a:r>
                </a:p>
              </p:txBody>
            </p:sp>
            <p:pic>
              <p:nvPicPr>
                <p:cNvPr id="2" name="Picture 1" descr="Screen Shot 2014-10-09 at 2.59.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69" y="1322400"/>
                  <a:ext cx="5232131" cy="1127410"/>
                </a:xfrm>
                <a:prstGeom prst="rect">
                  <a:avLst/>
                </a:prstGeom>
              </p:spPr>
            </p:pic>
            <p:sp>
              <p:nvSpPr>
                <p:cNvPr id="8" name="TextBox 7"/>
                <p:cNvSpPr txBox="1"/>
                <p:nvPr/>
              </p:nvSpPr>
              <p:spPr>
                <a:xfrm>
                  <a:off x="774700" y="2716510"/>
                  <a:ext cx="2057400" cy="923330"/>
                </a:xfrm>
                <a:prstGeom prst="rect">
                  <a:avLst/>
                </a:prstGeom>
                <a:noFill/>
              </p:spPr>
              <p:txBody>
                <a:bodyPr wrap="square" rtlCol="0">
                  <a:spAutoFit/>
                </a:bodyPr>
                <a:lstStyle/>
                <a:p>
                  <a:r>
                    <a:rPr lang="en-US" dirty="0"/>
                    <a:t>Population</a:t>
                  </a:r>
                </a:p>
                <a:p>
                  <a:r>
                    <a:rPr lang="en-US" dirty="0"/>
                    <a:t>Stratification factor</a:t>
                  </a:r>
                </a:p>
              </p:txBody>
            </p:sp>
            <p:sp>
              <p:nvSpPr>
                <p:cNvPr id="10" name="Left Brace 9"/>
                <p:cNvSpPr/>
                <p:nvPr/>
              </p:nvSpPr>
              <p:spPr>
                <a:xfrm rot="16200000">
                  <a:off x="4530725" y="1773534"/>
                  <a:ext cx="584200" cy="1352550"/>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20" name="Left Brace 19"/>
            <p:cNvSpPr/>
            <p:nvPr/>
          </p:nvSpPr>
          <p:spPr>
            <a:xfrm rot="16200000">
              <a:off x="3567906" y="3060203"/>
              <a:ext cx="584200" cy="1014413"/>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Left Brace 20"/>
            <p:cNvSpPr/>
            <p:nvPr/>
          </p:nvSpPr>
          <p:spPr>
            <a:xfrm rot="16200000">
              <a:off x="4520406" y="3236415"/>
              <a:ext cx="584200" cy="661988"/>
            </a:xfrm>
            <a:prstGeom prst="leftBrace">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3267075" y="3962400"/>
              <a:ext cx="1100138" cy="369332"/>
            </a:xfrm>
            <a:prstGeom prst="rect">
              <a:avLst/>
            </a:prstGeom>
            <a:noFill/>
            <a:ln>
              <a:solidFill>
                <a:schemeClr val="tx1"/>
              </a:solidFill>
            </a:ln>
          </p:spPr>
          <p:txBody>
            <a:bodyPr wrap="square" rtlCol="0">
              <a:spAutoFit/>
            </a:bodyPr>
            <a:lstStyle/>
            <a:p>
              <a:r>
                <a:rPr lang="en-US" dirty="0"/>
                <a:t>intercept</a:t>
              </a:r>
            </a:p>
          </p:txBody>
        </p:sp>
        <p:sp>
          <p:nvSpPr>
            <p:cNvPr id="23" name="TextBox 22"/>
            <p:cNvSpPr txBox="1"/>
            <p:nvPr/>
          </p:nvSpPr>
          <p:spPr>
            <a:xfrm>
              <a:off x="4481512" y="3962400"/>
              <a:ext cx="1100138" cy="369332"/>
            </a:xfrm>
            <a:prstGeom prst="rect">
              <a:avLst/>
            </a:prstGeom>
            <a:noFill/>
            <a:ln>
              <a:solidFill>
                <a:schemeClr val="tx1"/>
              </a:solidFill>
            </a:ln>
          </p:spPr>
          <p:txBody>
            <a:bodyPr wrap="square" rtlCol="0">
              <a:spAutoFit/>
            </a:bodyPr>
            <a:lstStyle/>
            <a:p>
              <a:r>
                <a:rPr lang="en-US" dirty="0"/>
                <a:t>slope</a:t>
              </a:r>
            </a:p>
          </p:txBody>
        </p:sp>
        <p:sp>
          <p:nvSpPr>
            <p:cNvPr id="24" name="TextBox 23"/>
            <p:cNvSpPr txBox="1"/>
            <p:nvPr/>
          </p:nvSpPr>
          <p:spPr>
            <a:xfrm>
              <a:off x="1438476" y="3985608"/>
              <a:ext cx="1506704" cy="369332"/>
            </a:xfrm>
            <a:prstGeom prst="rect">
              <a:avLst/>
            </a:prstGeom>
            <a:noFill/>
            <a:ln>
              <a:solidFill>
                <a:schemeClr val="tx1"/>
              </a:solidFill>
            </a:ln>
          </p:spPr>
          <p:txBody>
            <a:bodyPr wrap="square" rtlCol="0">
              <a:spAutoFit/>
            </a:bodyPr>
            <a:lstStyle/>
            <a:p>
              <a:r>
                <a:rPr lang="en-US" dirty="0"/>
                <a:t>regression</a:t>
              </a:r>
            </a:p>
          </p:txBody>
        </p:sp>
      </p:grpSp>
      <p:sp>
        <p:nvSpPr>
          <p:cNvPr id="26" name="TextBox 25"/>
          <p:cNvSpPr txBox="1"/>
          <p:nvPr/>
        </p:nvSpPr>
        <p:spPr>
          <a:xfrm>
            <a:off x="6824664" y="6508609"/>
            <a:ext cx="2183337" cy="276999"/>
          </a:xfrm>
          <a:prstGeom prst="rect">
            <a:avLst/>
          </a:prstGeom>
          <a:noFill/>
        </p:spPr>
        <p:txBody>
          <a:bodyPr wrap="square" rtlCol="0">
            <a:spAutoFit/>
          </a:bodyPr>
          <a:lstStyle/>
          <a:p>
            <a:r>
              <a:rPr lang="en-US" sz="1200" dirty="0" err="1">
                <a:solidFill>
                  <a:srgbClr val="000000"/>
                </a:solidFill>
              </a:rPr>
              <a:t>Bulik</a:t>
            </a:r>
            <a:r>
              <a:rPr lang="en-US" sz="1200" dirty="0">
                <a:solidFill>
                  <a:srgbClr val="000000"/>
                </a:solidFill>
              </a:rPr>
              <a:t>-Sullivan, et </a:t>
            </a:r>
            <a:r>
              <a:rPr lang="en-US" sz="1200" dirty="0" smtClean="0">
                <a:solidFill>
                  <a:srgbClr val="000000"/>
                </a:solidFill>
              </a:rPr>
              <a:t>al. </a:t>
            </a:r>
            <a:r>
              <a:rPr lang="en-US" sz="1200" dirty="0">
                <a:solidFill>
                  <a:srgbClr val="000000"/>
                </a:solidFill>
              </a:rPr>
              <a:t>NG 2015</a:t>
            </a:r>
          </a:p>
        </p:txBody>
      </p:sp>
      <p:sp>
        <p:nvSpPr>
          <p:cNvPr id="27" name="Title 4"/>
          <p:cNvSpPr txBox="1">
            <a:spLocks/>
          </p:cNvSpPr>
          <p:nvPr/>
        </p:nvSpPr>
        <p:spPr>
          <a:xfrm>
            <a:off x="457200" y="-58621"/>
            <a:ext cx="8229600" cy="114300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mtClean="0"/>
              <a:t>Expected Value of Summary Stats</a:t>
            </a:r>
            <a:endParaRPr lang="en-US" dirty="0"/>
          </a:p>
        </p:txBody>
      </p:sp>
    </p:spTree>
    <p:extLst>
      <p:ext uri="{BB962C8B-B14F-4D97-AF65-F5344CB8AC3E}">
        <p14:creationId xmlns:p14="http://schemas.microsoft.com/office/powerpoint/2010/main" val="4297419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33358"/>
            <a:ext cx="9228667" cy="1143000"/>
          </a:xfrm>
        </p:spPr>
        <p:txBody>
          <a:bodyPr>
            <a:normAutofit fontScale="90000"/>
          </a:bodyPr>
          <a:lstStyle/>
          <a:p>
            <a:r>
              <a:rPr lang="en-US" dirty="0" err="1"/>
              <a:t>Polygenicity</a:t>
            </a:r>
            <a:r>
              <a:rPr lang="en-US" dirty="0"/>
              <a:t> </a:t>
            </a:r>
            <a:r>
              <a:rPr lang="en-US" dirty="0" err="1"/>
              <a:t>vs</a:t>
            </a:r>
            <a:r>
              <a:rPr lang="en-US" dirty="0"/>
              <a:t> Population Stratification</a:t>
            </a:r>
          </a:p>
        </p:txBody>
      </p:sp>
      <p:pic>
        <p:nvPicPr>
          <p:cNvPr id="5" name="Picture 4" descr="Screenshot 2016-07-05 14.10.4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9224" y="719676"/>
            <a:ext cx="5652093" cy="2986794"/>
          </a:xfrm>
          <a:prstGeom prst="rect">
            <a:avLst/>
          </a:prstGeom>
        </p:spPr>
      </p:pic>
      <p:pic>
        <p:nvPicPr>
          <p:cNvPr id="6" name="Picture 5" descr="Screenshot 2016-07-05 14.11.5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5879" y="3330789"/>
            <a:ext cx="5662701" cy="3245556"/>
          </a:xfrm>
          <a:prstGeom prst="rect">
            <a:avLst/>
          </a:prstGeom>
        </p:spPr>
      </p:pic>
      <p:sp>
        <p:nvSpPr>
          <p:cNvPr id="7" name="TextBox 6"/>
          <p:cNvSpPr txBox="1"/>
          <p:nvPr/>
        </p:nvSpPr>
        <p:spPr>
          <a:xfrm>
            <a:off x="1" y="1927935"/>
            <a:ext cx="1846172" cy="369332"/>
          </a:xfrm>
          <a:prstGeom prst="rect">
            <a:avLst/>
          </a:prstGeom>
          <a:noFill/>
        </p:spPr>
        <p:txBody>
          <a:bodyPr wrap="square" rtlCol="0">
            <a:spAutoFit/>
          </a:bodyPr>
          <a:lstStyle/>
          <a:p>
            <a:r>
              <a:rPr lang="en-US" dirty="0">
                <a:solidFill>
                  <a:srgbClr val="3366FF"/>
                </a:solidFill>
              </a:rPr>
              <a:t>GWAS QQ Plot</a:t>
            </a:r>
          </a:p>
        </p:txBody>
      </p:sp>
      <p:sp>
        <p:nvSpPr>
          <p:cNvPr id="8" name="TextBox 7"/>
          <p:cNvSpPr txBox="1"/>
          <p:nvPr/>
        </p:nvSpPr>
        <p:spPr>
          <a:xfrm>
            <a:off x="31316" y="4673875"/>
            <a:ext cx="1846172" cy="1200329"/>
          </a:xfrm>
          <a:prstGeom prst="rect">
            <a:avLst/>
          </a:prstGeom>
          <a:noFill/>
        </p:spPr>
        <p:txBody>
          <a:bodyPr wrap="square" rtlCol="0">
            <a:spAutoFit/>
          </a:bodyPr>
          <a:lstStyle/>
          <a:p>
            <a:r>
              <a:rPr lang="en-US" dirty="0">
                <a:solidFill>
                  <a:srgbClr val="3366FF"/>
                </a:solidFill>
              </a:rPr>
              <a:t>Regression of association X</a:t>
            </a:r>
            <a:r>
              <a:rPr lang="en-US" baseline="30000" dirty="0">
                <a:solidFill>
                  <a:srgbClr val="3366FF"/>
                </a:solidFill>
              </a:rPr>
              <a:t>2</a:t>
            </a:r>
            <a:r>
              <a:rPr lang="en-US" dirty="0">
                <a:solidFill>
                  <a:srgbClr val="3366FF"/>
                </a:solidFill>
              </a:rPr>
              <a:t> statistic on LD score</a:t>
            </a:r>
          </a:p>
        </p:txBody>
      </p:sp>
      <p:sp>
        <p:nvSpPr>
          <p:cNvPr id="10" name="TextBox 9"/>
          <p:cNvSpPr txBox="1"/>
          <p:nvPr/>
        </p:nvSpPr>
        <p:spPr>
          <a:xfrm>
            <a:off x="2766913" y="724976"/>
            <a:ext cx="1454808" cy="369332"/>
          </a:xfrm>
          <a:prstGeom prst="rect">
            <a:avLst/>
          </a:prstGeom>
          <a:noFill/>
        </p:spPr>
        <p:txBody>
          <a:bodyPr wrap="none" rtlCol="0">
            <a:spAutoFit/>
          </a:bodyPr>
          <a:lstStyle/>
          <a:p>
            <a:r>
              <a:rPr lang="en-US" dirty="0" smtClean="0">
                <a:solidFill>
                  <a:srgbClr val="FF0000"/>
                </a:solidFill>
              </a:rPr>
              <a:t>Stratification</a:t>
            </a:r>
            <a:endParaRPr lang="en-US" dirty="0"/>
          </a:p>
        </p:txBody>
      </p:sp>
      <p:sp>
        <p:nvSpPr>
          <p:cNvPr id="11" name="TextBox 10"/>
          <p:cNvSpPr txBox="1"/>
          <p:nvPr/>
        </p:nvSpPr>
        <p:spPr>
          <a:xfrm>
            <a:off x="5547757" y="734669"/>
            <a:ext cx="1416373" cy="369332"/>
          </a:xfrm>
          <a:prstGeom prst="rect">
            <a:avLst/>
          </a:prstGeom>
          <a:noFill/>
        </p:spPr>
        <p:txBody>
          <a:bodyPr wrap="none" rtlCol="0">
            <a:spAutoFit/>
          </a:bodyPr>
          <a:lstStyle/>
          <a:p>
            <a:r>
              <a:rPr lang="en-US" dirty="0" err="1">
                <a:solidFill>
                  <a:srgbClr val="FF0000"/>
                </a:solidFill>
              </a:rPr>
              <a:t>Polygenicity</a:t>
            </a:r>
            <a:r>
              <a:rPr lang="en-US" dirty="0">
                <a:solidFill>
                  <a:srgbClr val="FF0000"/>
                </a:solidFill>
              </a:rPr>
              <a:t> </a:t>
            </a:r>
          </a:p>
        </p:txBody>
      </p:sp>
      <p:sp>
        <p:nvSpPr>
          <p:cNvPr id="9" name="TextBox 8"/>
          <p:cNvSpPr txBox="1"/>
          <p:nvPr/>
        </p:nvSpPr>
        <p:spPr>
          <a:xfrm>
            <a:off x="6824664" y="6508609"/>
            <a:ext cx="2183337" cy="276999"/>
          </a:xfrm>
          <a:prstGeom prst="rect">
            <a:avLst/>
          </a:prstGeom>
          <a:noFill/>
        </p:spPr>
        <p:txBody>
          <a:bodyPr wrap="square" rtlCol="0">
            <a:spAutoFit/>
          </a:bodyPr>
          <a:lstStyle/>
          <a:p>
            <a:r>
              <a:rPr lang="en-US" sz="1200" dirty="0" err="1">
                <a:solidFill>
                  <a:srgbClr val="000000"/>
                </a:solidFill>
              </a:rPr>
              <a:t>Bulik</a:t>
            </a:r>
            <a:r>
              <a:rPr lang="en-US" sz="1200" dirty="0">
                <a:solidFill>
                  <a:srgbClr val="000000"/>
                </a:solidFill>
              </a:rPr>
              <a:t>-Sullivan, et </a:t>
            </a:r>
            <a:r>
              <a:rPr lang="en-US" sz="1200" dirty="0" smtClean="0">
                <a:solidFill>
                  <a:srgbClr val="000000"/>
                </a:solidFill>
              </a:rPr>
              <a:t>al. </a:t>
            </a:r>
            <a:r>
              <a:rPr lang="en-US" sz="1200" dirty="0">
                <a:solidFill>
                  <a:srgbClr val="000000"/>
                </a:solidFill>
              </a:rPr>
              <a:t>NG 2015</a:t>
            </a:r>
          </a:p>
        </p:txBody>
      </p:sp>
    </p:spTree>
    <p:extLst>
      <p:ext uri="{BB962C8B-B14F-4D97-AF65-F5344CB8AC3E}">
        <p14:creationId xmlns:p14="http://schemas.microsoft.com/office/powerpoint/2010/main" val="17465609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Measures </a:t>
            </a:r>
            <a:r>
              <a:rPr lang="en-US" dirty="0"/>
              <a:t>of Variation </a:t>
            </a:r>
            <a:r>
              <a:rPr lang="en-US" dirty="0" smtClean="0"/>
              <a:t>Explained</a:t>
            </a:r>
            <a:endParaRPr lang="en-US" dirty="0"/>
          </a:p>
        </p:txBody>
      </p:sp>
      <p:sp>
        <p:nvSpPr>
          <p:cNvPr id="3" name="Content Placeholder 2"/>
          <p:cNvSpPr>
            <a:spLocks noGrp="1"/>
          </p:cNvSpPr>
          <p:nvPr>
            <p:ph idx="1"/>
          </p:nvPr>
        </p:nvSpPr>
        <p:spPr>
          <a:xfrm>
            <a:off x="457200" y="1503124"/>
            <a:ext cx="8229600" cy="4895157"/>
          </a:xfrm>
        </p:spPr>
        <p:txBody>
          <a:bodyPr>
            <a:normAutofit lnSpcReduction="10000"/>
          </a:bodyPr>
          <a:lstStyle/>
          <a:p>
            <a:r>
              <a:rPr lang="en-US" dirty="0" smtClean="0"/>
              <a:t>Assume we’ve identified risk variants from single locus models.</a:t>
            </a:r>
          </a:p>
          <a:p>
            <a:r>
              <a:rPr lang="en-US" dirty="0" smtClean="0"/>
              <a:t>Once discovered, what next?</a:t>
            </a:r>
          </a:p>
          <a:p>
            <a:pPr lvl="1"/>
            <a:r>
              <a:rPr lang="en-US" dirty="0" smtClean="0"/>
              <a:t>Search for more risk variants?</a:t>
            </a:r>
          </a:p>
          <a:p>
            <a:pPr lvl="1"/>
            <a:r>
              <a:rPr lang="en-US" dirty="0" smtClean="0"/>
              <a:t>Focus on their biology?</a:t>
            </a:r>
          </a:p>
          <a:p>
            <a:pPr lvl="1"/>
            <a:r>
              <a:rPr lang="en-US" dirty="0" smtClean="0"/>
              <a:t>Probably both!</a:t>
            </a:r>
          </a:p>
          <a:p>
            <a:r>
              <a:rPr lang="en-US" dirty="0" smtClean="0"/>
              <a:t>Depends on their </a:t>
            </a:r>
            <a:r>
              <a:rPr lang="en-US" dirty="0"/>
              <a:t>overall impact on </a:t>
            </a:r>
            <a:r>
              <a:rPr lang="en-US" dirty="0" smtClean="0"/>
              <a:t>disease.</a:t>
            </a:r>
            <a:endParaRPr lang="en-US" dirty="0"/>
          </a:p>
          <a:p>
            <a:r>
              <a:rPr lang="en-US" dirty="0" smtClean="0"/>
              <a:t>Can assess </a:t>
            </a:r>
            <a:r>
              <a:rPr lang="en-US" dirty="0"/>
              <a:t>with a number of </a:t>
            </a:r>
            <a:r>
              <a:rPr lang="en-US" dirty="0" smtClean="0"/>
              <a:t>measures</a:t>
            </a:r>
          </a:p>
          <a:p>
            <a:pPr lvl="1"/>
            <a:r>
              <a:rPr lang="en-US" dirty="0" smtClean="0"/>
              <a:t>give </a:t>
            </a:r>
            <a:r>
              <a:rPr lang="en-US" dirty="0"/>
              <a:t>values between 0 and 100% </a:t>
            </a:r>
            <a:endParaRPr lang="en-US" dirty="0" smtClean="0"/>
          </a:p>
        </p:txBody>
      </p:sp>
    </p:spTree>
    <p:extLst>
      <p:ext uri="{BB962C8B-B14F-4D97-AF65-F5344CB8AC3E}">
        <p14:creationId xmlns:p14="http://schemas.microsoft.com/office/powerpoint/2010/main" val="10143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Measures to Assess Impact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Heritability explained</a:t>
            </a:r>
          </a:p>
          <a:p>
            <a:r>
              <a:rPr lang="en-US" dirty="0" smtClean="0"/>
              <a:t>Sibling recurrence risk explained</a:t>
            </a:r>
          </a:p>
          <a:p>
            <a:r>
              <a:rPr lang="en-US" dirty="0" smtClean="0"/>
              <a:t>Log RR: familial risk explained</a:t>
            </a:r>
          </a:p>
          <a:p>
            <a:r>
              <a:rPr lang="en-US" dirty="0" smtClean="0"/>
              <a:t>Area </a:t>
            </a:r>
            <a:r>
              <a:rPr lang="en-US" dirty="0"/>
              <a:t>under the receiver-operating curve (AUC</a:t>
            </a:r>
            <a:r>
              <a:rPr lang="en-US" dirty="0" smtClean="0"/>
              <a:t>)</a:t>
            </a:r>
          </a:p>
          <a:p>
            <a:r>
              <a:rPr lang="en-US" dirty="0" smtClean="0"/>
              <a:t>Population attributable fraction (PAF) </a:t>
            </a:r>
          </a:p>
          <a:p>
            <a:endParaRPr lang="en-US" dirty="0" smtClean="0"/>
          </a:p>
          <a:p>
            <a:pPr marL="0" indent="0">
              <a:buNone/>
            </a:pPr>
            <a:r>
              <a:rPr lang="en-US" dirty="0" smtClean="0"/>
              <a:t>Key questions:</a:t>
            </a:r>
          </a:p>
          <a:p>
            <a:r>
              <a:rPr lang="en-US" dirty="0" smtClean="0"/>
              <a:t>How do these measures compare?</a:t>
            </a:r>
          </a:p>
          <a:p>
            <a:r>
              <a:rPr lang="en-US" dirty="0" smtClean="0"/>
              <a:t>Do they provide similar info?</a:t>
            </a:r>
          </a:p>
          <a:p>
            <a:r>
              <a:rPr lang="en-US" dirty="0" smtClean="0"/>
              <a:t>Does genetic architecture of disease impact differences?</a:t>
            </a:r>
          </a:p>
        </p:txBody>
      </p:sp>
    </p:spTree>
    <p:extLst>
      <p:ext uri="{BB962C8B-B14F-4D97-AF65-F5344CB8AC3E}">
        <p14:creationId xmlns:p14="http://schemas.microsoft.com/office/powerpoint/2010/main" val="42430574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14029</TotalTime>
  <Words>2581</Words>
  <Application>Microsoft Macintosh PowerPoint</Application>
  <PresentationFormat>On-screen Show (4:3)</PresentationFormat>
  <Paragraphs>258</Paragraphs>
  <Slides>29</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Office Theme</vt:lpstr>
      <vt:lpstr>Document</vt:lpstr>
      <vt:lpstr>Module 10: Statistical and Quantitative Genetics of Disease:  Using Summary Statistics to Assess Population Stratification and How much Variation Explained </vt:lpstr>
      <vt:lpstr>LD Score: Distribution of Associated SNPs </vt:lpstr>
      <vt:lpstr>PowerPoint Presentation</vt:lpstr>
      <vt:lpstr>Impact of LD on Association</vt:lpstr>
      <vt:lpstr>Expected Value of Summary Stats</vt:lpstr>
      <vt:lpstr>PowerPoint Presentation</vt:lpstr>
      <vt:lpstr>Polygenicity vs Population Stratification</vt:lpstr>
      <vt:lpstr>Measures of Variation Explained</vt:lpstr>
      <vt:lpstr>Measures to Assess Impact</vt:lpstr>
      <vt:lpstr>Different Messages?</vt:lpstr>
      <vt:lpstr>Heritability Explained</vt:lpstr>
      <vt:lpstr>Heritability Explained</vt:lpstr>
      <vt:lpstr>Heritability Approximation</vt:lpstr>
      <vt:lpstr>Sibling Recurrence Risk Explained</vt:lpstr>
      <vt:lpstr>Log RR: Familial Risk Explained</vt:lpstr>
      <vt:lpstr>Area Under the Curve</vt:lpstr>
      <vt:lpstr>Application</vt:lpstr>
      <vt:lpstr>PowerPoint Presentation</vt:lpstr>
      <vt:lpstr>PowerPoint Presentation</vt:lpstr>
      <vt:lpstr>PowerPoint Presentation</vt:lpstr>
      <vt:lpstr>PowerPoint Presentation</vt:lpstr>
      <vt:lpstr>What goes into Denominator?</vt:lpstr>
      <vt:lpstr>Population Attributable Fraction</vt:lpstr>
      <vt:lpstr>Example of PAF</vt:lpstr>
      <vt:lpstr>Population Attributable Fraction</vt:lpstr>
      <vt:lpstr>Computational Anomaly in PAF</vt:lpstr>
      <vt:lpstr>PAF curve Depends on SNP Order</vt:lpstr>
      <vt:lpstr>Another Issue with PAF…</vt:lpstr>
      <vt:lpstr>Take Home…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Witte</dc:creator>
  <cp:lastModifiedBy>John Witte</cp:lastModifiedBy>
  <cp:revision>210</cp:revision>
  <dcterms:created xsi:type="dcterms:W3CDTF">2014-07-02T18:22:12Z</dcterms:created>
  <dcterms:modified xsi:type="dcterms:W3CDTF">2017-02-13T06:18:37Z</dcterms:modified>
</cp:coreProperties>
</file>