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609" r:id="rId3"/>
    <p:sldId id="610" r:id="rId4"/>
    <p:sldId id="611" r:id="rId5"/>
    <p:sldId id="612" r:id="rId6"/>
    <p:sldId id="613" r:id="rId7"/>
    <p:sldId id="614" r:id="rId8"/>
    <p:sldId id="574" r:id="rId9"/>
    <p:sldId id="575" r:id="rId10"/>
    <p:sldId id="576" r:id="rId11"/>
    <p:sldId id="577" r:id="rId12"/>
    <p:sldId id="578" r:id="rId13"/>
    <p:sldId id="579" r:id="rId14"/>
    <p:sldId id="580" r:id="rId15"/>
    <p:sldId id="581" r:id="rId16"/>
    <p:sldId id="582" r:id="rId17"/>
    <p:sldId id="583" r:id="rId18"/>
    <p:sldId id="584" r:id="rId19"/>
    <p:sldId id="585" r:id="rId20"/>
    <p:sldId id="586" r:id="rId21"/>
    <p:sldId id="587" r:id="rId22"/>
    <p:sldId id="592" r:id="rId23"/>
    <p:sldId id="593" r:id="rId24"/>
    <p:sldId id="594" r:id="rId25"/>
    <p:sldId id="595" r:id="rId26"/>
    <p:sldId id="596" r:id="rId27"/>
    <p:sldId id="597" r:id="rId28"/>
    <p:sldId id="598" r:id="rId29"/>
    <p:sldId id="599" r:id="rId30"/>
    <p:sldId id="600" r:id="rId31"/>
    <p:sldId id="601" r:id="rId32"/>
    <p:sldId id="602" r:id="rId33"/>
    <p:sldId id="603" r:id="rId34"/>
    <p:sldId id="604" r:id="rId35"/>
    <p:sldId id="605" r:id="rId36"/>
    <p:sldId id="606" r:id="rId37"/>
    <p:sldId id="60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90" d="100"/>
          <a:sy n="90" d="100"/>
        </p:scale>
        <p:origin x="-1160" y="-112"/>
      </p:cViewPr>
      <p:guideLst>
        <p:guide orient="horz" pos="2403"/>
        <p:guide pos="1224"/>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4D15CB-5716-8B46-86BE-EAAB894D134B}" type="datetimeFigureOut">
              <a:rPr lang="en-US" smtClean="0"/>
              <a:t>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705B67-6CD6-5A45-B896-CBF891F1A219}" type="slidenum">
              <a:rPr lang="en-US" smtClean="0"/>
              <a:t>‹#›</a:t>
            </a:fld>
            <a:endParaRPr lang="en-US"/>
          </a:p>
        </p:txBody>
      </p:sp>
    </p:spTree>
    <p:extLst>
      <p:ext uri="{BB962C8B-B14F-4D97-AF65-F5344CB8AC3E}">
        <p14:creationId xmlns:p14="http://schemas.microsoft.com/office/powerpoint/2010/main" val="5121738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eaLnBrk="1" hangingPunct="1">
              <a:buClrTx/>
              <a:buFontTx/>
              <a:buNone/>
              <a:defRPr/>
            </a:pPr>
            <a:r>
              <a:rPr lang="en-US" sz="2000" dirty="0" smtClean="0">
                <a:solidFill>
                  <a:srgbClr val="000000"/>
                </a:solidFill>
                <a:latin typeface="Arial" charset="0"/>
              </a:rPr>
              <a:t>Pathways - how to define?</a:t>
            </a:r>
          </a:p>
          <a:p>
            <a:pPr algn="ctr" eaLnBrk="1" hangingPunct="1">
              <a:buClrTx/>
              <a:buFontTx/>
              <a:buNone/>
              <a:defRPr/>
            </a:pPr>
            <a:endParaRPr lang="en-US" dirty="0" smtClean="0">
              <a:solidFill>
                <a:srgbClr val="000000"/>
              </a:solidFill>
              <a:latin typeface="Arial" charset="0"/>
            </a:endParaRPr>
          </a:p>
          <a:p>
            <a:pPr algn="ctr" eaLnBrk="1" hangingPunct="1">
              <a:buClrTx/>
              <a:buFontTx/>
              <a:buNone/>
              <a:defRPr/>
            </a:pPr>
            <a:endParaRPr lang="en-US" sz="1200" dirty="0" smtClean="0">
              <a:solidFill>
                <a:srgbClr val="000000"/>
              </a:solidFill>
              <a:latin typeface="Arial" charset="0"/>
              <a:cs typeface="Arial" charset="0"/>
            </a:endParaRPr>
          </a:p>
          <a:p>
            <a:pPr eaLnBrk="1" hangingPunct="1">
              <a:buFont typeface="Arial" charset="0"/>
              <a:buChar char="•"/>
              <a:defRPr/>
            </a:pPr>
            <a:r>
              <a:rPr lang="en-US" sz="1200" dirty="0" smtClean="0">
                <a:solidFill>
                  <a:srgbClr val="000000"/>
                </a:solidFill>
                <a:latin typeface="Arial" charset="0"/>
                <a:cs typeface="Arial" charset="0"/>
              </a:rPr>
              <a:t> Many websites / companies provide ‘dynamic’ graphic models of molecular and biochemical pathways.</a:t>
            </a:r>
            <a:r>
              <a:rPr lang="en-US" sz="1200" baseline="30000" dirty="0" smtClean="0">
                <a:solidFill>
                  <a:srgbClr val="000000"/>
                </a:solidFill>
                <a:latin typeface="Arial" charset="0"/>
                <a:cs typeface="Arial" charset="0"/>
              </a:rPr>
              <a:t> </a:t>
            </a:r>
          </a:p>
          <a:p>
            <a:pPr eaLnBrk="1" hangingPunct="1">
              <a:buClrTx/>
              <a:buFontTx/>
              <a:buNone/>
              <a:defRPr/>
            </a:pPr>
            <a:endParaRPr lang="en-US" sz="1200" baseline="30000" dirty="0" smtClean="0">
              <a:solidFill>
                <a:srgbClr val="000000"/>
              </a:solidFill>
              <a:latin typeface="Arial" charset="0"/>
              <a:cs typeface="Arial" charset="0"/>
            </a:endParaRPr>
          </a:p>
          <a:p>
            <a:pPr eaLnBrk="1" hangingPunct="1">
              <a:buFont typeface="Arial" charset="0"/>
              <a:buChar char="•"/>
              <a:defRPr/>
            </a:pPr>
            <a:r>
              <a:rPr lang="en-US" sz="1200" baseline="30000" dirty="0" smtClean="0">
                <a:solidFill>
                  <a:srgbClr val="000000"/>
                </a:solidFill>
                <a:latin typeface="Arial" charset="0"/>
                <a:cs typeface="Arial" charset="0"/>
              </a:rPr>
              <a:t> </a:t>
            </a:r>
            <a:r>
              <a:rPr lang="en-US" sz="1200" dirty="0" smtClean="0">
                <a:solidFill>
                  <a:srgbClr val="000000"/>
                </a:solidFill>
                <a:latin typeface="Arial" charset="0"/>
              </a:rPr>
              <a:t>Examples: GO (Gene Ontology), KEGG, </a:t>
            </a:r>
            <a:r>
              <a:rPr lang="en-US" sz="1200" dirty="0" err="1" smtClean="0">
                <a:solidFill>
                  <a:srgbClr val="000000"/>
                </a:solidFill>
                <a:latin typeface="Arial" charset="0"/>
              </a:rPr>
              <a:t>BioCarta</a:t>
            </a:r>
            <a:r>
              <a:rPr lang="en-US" sz="1200" dirty="0" smtClean="0">
                <a:solidFill>
                  <a:srgbClr val="000000"/>
                </a:solidFill>
                <a:latin typeface="Arial" charset="0"/>
              </a:rPr>
              <a:t>, </a:t>
            </a:r>
            <a:r>
              <a:rPr lang="en-US" sz="1200" dirty="0" err="1" smtClean="0">
                <a:solidFill>
                  <a:srgbClr val="000000"/>
                </a:solidFill>
                <a:latin typeface="Arial" charset="0"/>
              </a:rPr>
              <a:t>Reactome</a:t>
            </a:r>
            <a:endParaRPr lang="en-US" sz="1200" dirty="0" smtClean="0">
              <a:solidFill>
                <a:srgbClr val="000000"/>
              </a:solidFill>
              <a:latin typeface="Arial" charset="0"/>
            </a:endParaRPr>
          </a:p>
          <a:p>
            <a:pPr eaLnBrk="1" hangingPunct="1">
              <a:buClrTx/>
              <a:buFontTx/>
              <a:buNone/>
              <a:defRPr/>
            </a:pPr>
            <a:endParaRPr lang="en-US" sz="1200" b="1" dirty="0" smtClean="0">
              <a:solidFill>
                <a:srgbClr val="000000"/>
              </a:solidFill>
              <a:latin typeface="Arial" charset="0"/>
            </a:endParaRPr>
          </a:p>
          <a:p>
            <a:pPr eaLnBrk="1" hangingPunct="1">
              <a:buFont typeface="Arial" charset="0"/>
              <a:buChar char="•"/>
              <a:defRPr/>
            </a:pPr>
            <a:r>
              <a:rPr lang="en-US" sz="1200" b="1" dirty="0" smtClean="0">
                <a:solidFill>
                  <a:srgbClr val="000000"/>
                </a:solidFill>
                <a:latin typeface="Arial" charset="0"/>
              </a:rPr>
              <a:t> </a:t>
            </a:r>
            <a:r>
              <a:rPr lang="en-US" sz="1200" dirty="0" smtClean="0">
                <a:solidFill>
                  <a:srgbClr val="000000"/>
                </a:solidFill>
                <a:latin typeface="Arial" charset="0"/>
              </a:rPr>
              <a:t>May be interested in potential joint and/or interaction effects of multiple genes in one pathway.</a:t>
            </a:r>
          </a:p>
          <a:p>
            <a:endParaRPr lang="en-US" dirty="0"/>
          </a:p>
        </p:txBody>
      </p:sp>
      <p:sp>
        <p:nvSpPr>
          <p:cNvPr id="4" name="Slide Number Placeholder 3"/>
          <p:cNvSpPr>
            <a:spLocks noGrp="1"/>
          </p:cNvSpPr>
          <p:nvPr>
            <p:ph type="sldNum" sz="quarter" idx="10"/>
          </p:nvPr>
        </p:nvSpPr>
        <p:spPr/>
        <p:txBody>
          <a:bodyPr/>
          <a:lstStyle/>
          <a:p>
            <a:fld id="{83705B67-6CD6-5A45-B896-CBF891F1A219}" type="slidenum">
              <a:rPr lang="en-US" smtClean="0"/>
              <a:t>4</a:t>
            </a:fld>
            <a:endParaRPr lang="en-US"/>
          </a:p>
        </p:txBody>
      </p:sp>
    </p:spTree>
    <p:extLst>
      <p:ext uri="{BB962C8B-B14F-4D97-AF65-F5344CB8AC3E}">
        <p14:creationId xmlns:p14="http://schemas.microsoft.com/office/powerpoint/2010/main" val="1143609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Lin et al. (33) extended the random effects model to allow for an exchangeable correlation </a:t>
            </a:r>
            <a:r>
              <a:rPr lang="en-US" sz="1200" kern="1200" dirty="0" err="1" smtClean="0">
                <a:solidFill>
                  <a:schemeClr val="tx1"/>
                </a:solidFill>
                <a:effectLst/>
                <a:latin typeface="+mn-lt"/>
                <a:ea typeface="+mn-ea"/>
                <a:cs typeface="+mn-cs"/>
              </a:rPr>
              <a:t>ρ</a:t>
            </a:r>
            <a:r>
              <a:rPr lang="en-US" sz="1200" kern="1200" dirty="0" smtClean="0">
                <a:solidFill>
                  <a:schemeClr val="tx1"/>
                </a:solidFill>
                <a:effectLst/>
                <a:latin typeface="+mn-lt"/>
                <a:ea typeface="+mn-ea"/>
                <a:cs typeface="+mn-cs"/>
              </a:rPr>
              <a:t> for </a:t>
            </a:r>
            <a:r>
              <a:rPr lang="en-US" sz="1200" kern="1200" dirty="0" err="1" smtClean="0">
                <a:solidFill>
                  <a:schemeClr val="tx1"/>
                </a:solidFill>
                <a:effectLst/>
                <a:latin typeface="+mn-lt"/>
                <a:ea typeface="+mn-ea"/>
                <a:cs typeface="+mn-cs"/>
              </a:rPr>
              <a:t>GxE</a:t>
            </a:r>
            <a:r>
              <a:rPr lang="en-US" sz="1200" kern="1200" dirty="0" smtClean="0">
                <a:solidFill>
                  <a:schemeClr val="tx1"/>
                </a:solidFill>
                <a:effectLst/>
                <a:latin typeface="+mn-lt"/>
                <a:ea typeface="+mn-ea"/>
                <a:cs typeface="+mn-cs"/>
              </a:rPr>
              <a:t> effects with </a:t>
            </a:r>
            <a:r>
              <a:rPr lang="en-US" sz="1200" kern="1200" dirty="0" err="1" smtClean="0">
                <a:solidFill>
                  <a:schemeClr val="tx1"/>
                </a:solidFill>
                <a:effectLst/>
                <a:latin typeface="+mn-lt"/>
                <a:ea typeface="+mn-ea"/>
                <a:cs typeface="+mn-cs"/>
              </a:rPr>
              <a:t>ρ</a:t>
            </a:r>
            <a:r>
              <a:rPr lang="en-US" sz="1200" kern="1200" dirty="0" smtClean="0">
                <a:solidFill>
                  <a:schemeClr val="tx1"/>
                </a:solidFill>
                <a:effectLst/>
                <a:latin typeface="+mn-lt"/>
                <a:ea typeface="+mn-ea"/>
                <a:cs typeface="+mn-cs"/>
              </a:rPr>
              <a:t>=1 corresponding to the burden test and </a:t>
            </a:r>
            <a:r>
              <a:rPr lang="en-US" sz="1200" kern="1200" dirty="0" err="1" smtClean="0">
                <a:solidFill>
                  <a:schemeClr val="tx1"/>
                </a:solidFill>
                <a:effectLst/>
                <a:latin typeface="+mn-lt"/>
                <a:ea typeface="+mn-ea"/>
                <a:cs typeface="+mn-cs"/>
              </a:rPr>
              <a:t>ρ</a:t>
            </a:r>
            <a:r>
              <a:rPr lang="en-US" sz="1200" kern="1200" dirty="0" smtClean="0">
                <a:solidFill>
                  <a:schemeClr val="tx1"/>
                </a:solidFill>
                <a:effectLst/>
                <a:latin typeface="+mn-lt"/>
                <a:ea typeface="+mn-ea"/>
                <a:cs typeface="+mn-cs"/>
              </a:rPr>
              <a:t>=0 the variance component test. A grid-search approach analogous to Lee et al. (34) is adopted to obtain the optimal </a:t>
            </a:r>
            <a:r>
              <a:rPr lang="en-US" sz="1200" kern="1200" dirty="0" err="1" smtClean="0">
                <a:solidFill>
                  <a:schemeClr val="tx1"/>
                </a:solidFill>
                <a:effectLst/>
                <a:latin typeface="+mn-lt"/>
                <a:ea typeface="+mn-ea"/>
                <a:cs typeface="+mn-cs"/>
              </a:rPr>
              <a:t>ρ</a:t>
            </a:r>
            <a:r>
              <a:rPr lang="en-US" sz="1200" kern="1200" dirty="0" smtClean="0">
                <a:solidFill>
                  <a:schemeClr val="tx1"/>
                </a:solidFill>
                <a:effectLst/>
                <a:latin typeface="+mn-lt"/>
                <a:ea typeface="+mn-ea"/>
                <a:cs typeface="+mn-cs"/>
              </a:rPr>
              <a:t>. Jiao et al. (35) proposed to combine the screen-informed burden test (28) and the variance-component test for </a:t>
            </a:r>
            <a:r>
              <a:rPr lang="en-US" sz="1200" kern="1200" dirty="0" err="1" smtClean="0">
                <a:solidFill>
                  <a:schemeClr val="tx1"/>
                </a:solidFill>
                <a:effectLst/>
                <a:latin typeface="+mn-lt"/>
                <a:ea typeface="+mn-ea"/>
                <a:cs typeface="+mn-cs"/>
              </a:rPr>
              <a:t>GxE</a:t>
            </a:r>
            <a:r>
              <a:rPr lang="en-US" sz="1200" kern="1200" dirty="0" smtClean="0">
                <a:solidFill>
                  <a:schemeClr val="tx1"/>
                </a:solidFill>
                <a:effectLst/>
                <a:latin typeface="+mn-lt"/>
                <a:ea typeface="+mn-ea"/>
                <a:cs typeface="+mn-cs"/>
              </a:rPr>
              <a:t> interaction by Fisher's combination. Recently, Su et al. (36) </a:t>
            </a:r>
            <a:r>
              <a:rPr lang="en-US" sz="1200" kern="1200" dirty="0" err="1" smtClean="0">
                <a:solidFill>
                  <a:schemeClr val="tx1"/>
                </a:solidFill>
                <a:effectLst/>
                <a:latin typeface="+mn-lt"/>
                <a:ea typeface="+mn-ea"/>
                <a:cs typeface="+mn-cs"/>
              </a:rPr>
              <a:t>modelled</a:t>
            </a:r>
            <a:r>
              <a:rPr lang="en-US" sz="1200" kern="1200" dirty="0" smtClean="0">
                <a:solidFill>
                  <a:schemeClr val="tx1"/>
                </a:solidFill>
                <a:effectLst/>
                <a:latin typeface="+mn-lt"/>
                <a:ea typeface="+mn-ea"/>
                <a:cs typeface="+mn-cs"/>
              </a:rPr>
              <a:t> random </a:t>
            </a:r>
            <a:r>
              <a:rPr lang="en-US" sz="1200" kern="1200" dirty="0" err="1" smtClean="0">
                <a:solidFill>
                  <a:schemeClr val="tx1"/>
                </a:solidFill>
                <a:effectLst/>
                <a:latin typeface="+mn-lt"/>
                <a:ea typeface="+mn-ea"/>
                <a:cs typeface="+mn-cs"/>
              </a:rPr>
              <a:t>GxE</a:t>
            </a:r>
            <a:r>
              <a:rPr lang="en-US" sz="1200" kern="1200" dirty="0" smtClean="0">
                <a:solidFill>
                  <a:schemeClr val="tx1"/>
                </a:solidFill>
                <a:effectLst/>
                <a:latin typeface="+mn-lt"/>
                <a:ea typeface="+mn-ea"/>
                <a:cs typeface="+mn-cs"/>
              </a:rPr>
              <a:t> interaction effects by a hierarchical model that allows for testing both the mean (burden) and variance components simultaneously.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Accounting for </a:t>
            </a:r>
            <a:r>
              <a:rPr lang="en-US" sz="1200" kern="1200" dirty="0" err="1" smtClean="0">
                <a:solidFill>
                  <a:schemeClr val="tx1"/>
                </a:solidFill>
                <a:effectLst/>
                <a:latin typeface="+mn-lt"/>
                <a:ea typeface="+mn-ea"/>
                <a:cs typeface="+mn-cs"/>
              </a:rPr>
              <a:t>GxE</a:t>
            </a:r>
            <a:r>
              <a:rPr lang="en-US" sz="1200" kern="1200" dirty="0" smtClean="0">
                <a:solidFill>
                  <a:schemeClr val="tx1"/>
                </a:solidFill>
                <a:effectLst/>
                <a:latin typeface="+mn-lt"/>
                <a:ea typeface="+mn-ea"/>
                <a:cs typeface="+mn-cs"/>
              </a:rPr>
              <a:t> interaction in testing the main genetic effect can improve power for detecting associated genetic variants.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Kazma</a:t>
            </a:r>
            <a:r>
              <a:rPr lang="en-US" sz="1200" kern="1200" dirty="0" smtClean="0">
                <a:solidFill>
                  <a:schemeClr val="tx1"/>
                </a:solidFill>
                <a:effectLst/>
                <a:latin typeface="+mn-lt"/>
                <a:ea typeface="+mn-ea"/>
                <a:cs typeface="+mn-cs"/>
              </a:rPr>
              <a:t> et al. (37) extended commonly used set-based genetic association tests such as min-P test and Sequence kernel association test (SKAT) to jointly test the genetic main effects and </a:t>
            </a:r>
            <a:r>
              <a:rPr lang="en-US" sz="1200" kern="1200" dirty="0" err="1" smtClean="0">
                <a:solidFill>
                  <a:schemeClr val="tx1"/>
                </a:solidFill>
                <a:effectLst/>
                <a:latin typeface="+mn-lt"/>
                <a:ea typeface="+mn-ea"/>
                <a:cs typeface="+mn-cs"/>
              </a:rPr>
              <a:t>GxE</a:t>
            </a:r>
            <a:r>
              <a:rPr lang="en-US" sz="1200" kern="1200" dirty="0" smtClean="0">
                <a:solidFill>
                  <a:schemeClr val="tx1"/>
                </a:solidFill>
                <a:effectLst/>
                <a:latin typeface="+mn-lt"/>
                <a:ea typeface="+mn-ea"/>
                <a:cs typeface="+mn-cs"/>
              </a:rPr>
              <a:t> interaction effects by incorporating an additional </a:t>
            </a:r>
            <a:r>
              <a:rPr lang="en-US" sz="1200" kern="1200" dirty="0" err="1" smtClean="0">
                <a:solidFill>
                  <a:schemeClr val="tx1"/>
                </a:solidFill>
                <a:effectLst/>
                <a:latin typeface="+mn-lt"/>
                <a:ea typeface="+mn-ea"/>
                <a:cs typeface="+mn-cs"/>
              </a:rPr>
              <a:t>GxE</a:t>
            </a:r>
            <a:r>
              <a:rPr lang="en-US" sz="1200" kern="1200" dirty="0" smtClean="0">
                <a:solidFill>
                  <a:schemeClr val="tx1"/>
                </a:solidFill>
                <a:effectLst/>
                <a:latin typeface="+mn-lt"/>
                <a:ea typeface="+mn-ea"/>
                <a:cs typeface="+mn-cs"/>
              </a:rPr>
              <a:t> interaction term in the corresponding models. </a:t>
            </a:r>
            <a:endParaRPr lang="en-US" dirty="0" smtClean="0"/>
          </a:p>
          <a:p>
            <a:endParaRPr lang="en-US" dirty="0"/>
          </a:p>
        </p:txBody>
      </p:sp>
      <p:sp>
        <p:nvSpPr>
          <p:cNvPr id="4" name="Slide Number Placeholder 3"/>
          <p:cNvSpPr>
            <a:spLocks noGrp="1"/>
          </p:cNvSpPr>
          <p:nvPr>
            <p:ph type="sldNum" sz="quarter" idx="10"/>
          </p:nvPr>
        </p:nvSpPr>
        <p:spPr/>
        <p:txBody>
          <a:bodyPr/>
          <a:lstStyle/>
          <a:p>
            <a:fld id="{1DD56153-1638-764F-A7B0-D1D7759AEBE6}" type="slidenum">
              <a:rPr lang="en-US" smtClean="0"/>
              <a:t>32</a:t>
            </a:fld>
            <a:endParaRPr lang="en-US"/>
          </a:p>
        </p:txBody>
      </p:sp>
    </p:spTree>
    <p:extLst>
      <p:ext uri="{BB962C8B-B14F-4D97-AF65-F5344CB8AC3E}">
        <p14:creationId xmlns:p14="http://schemas.microsoft.com/office/powerpoint/2010/main" val="675132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cs typeface="ＭＳ Ｐゴシック" charset="0"/>
              </a:defRPr>
            </a:lvl2pPr>
            <a:lvl3pPr marL="1143000" indent="-228600"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cs typeface="ＭＳ Ｐゴシック" charset="0"/>
              </a:defRPr>
            </a:lvl3pPr>
            <a:lvl4pPr marL="1600200" indent="-228600"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cs typeface="ＭＳ Ｐゴシック" charset="0"/>
              </a:defRPr>
            </a:lvl4pPr>
            <a:lvl5pPr marL="2057400" indent="-228600"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cs typeface="ＭＳ Ｐゴシック" charset="0"/>
              </a:defRPr>
            </a:lvl9pPr>
          </a:lstStyle>
          <a:p>
            <a:pPr eaLnBrk="1" hangingPunct="1"/>
            <a:fld id="{550ABF8E-6F9E-3543-B3C7-370C7E96F5FD}" type="slidenum">
              <a:rPr lang="en-US" sz="1200">
                <a:solidFill>
                  <a:srgbClr val="000000"/>
                </a:solidFill>
                <a:latin typeface="Calibri" charset="0"/>
              </a:rPr>
              <a:pPr eaLnBrk="1" hangingPunct="1"/>
              <a:t>35</a:t>
            </a:fld>
            <a:endParaRPr lang="en-US" sz="1200">
              <a:solidFill>
                <a:srgbClr val="000000"/>
              </a:solidFill>
              <a:latin typeface="Calibri" charset="0"/>
            </a:endParaRPr>
          </a:p>
        </p:txBody>
      </p:sp>
      <p:sp>
        <p:nvSpPr>
          <p:cNvPr id="43011" name="Text Box 1"/>
          <p:cNvSpPr>
            <a:spLocks noGrp="1" noRot="1" noChangeAspect="1" noChangeArrowheads="1"/>
          </p:cNvSpPr>
          <p:nvPr>
            <p:ph type="sldImg"/>
          </p:nvPr>
        </p:nvSpPr>
        <p:spPr>
          <a:xfrm>
            <a:off x="1143000" y="685800"/>
            <a:ext cx="4568825" cy="3425825"/>
          </a:xfrm>
          <a:solidFill>
            <a:srgbClr val="FFFFFF"/>
          </a:solidFill>
          <a:ln/>
        </p:spPr>
      </p:sp>
      <p:sp>
        <p:nvSpPr>
          <p:cNvPr id="43012" name="Text Box 2"/>
          <p:cNvSpPr>
            <a:spLocks noGrp="1" noChangeArrowheads="1"/>
          </p:cNvSpPr>
          <p:nvPr>
            <p:ph type="body" idx="1"/>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Combine with summary</a:t>
            </a:r>
            <a:r>
              <a:rPr lang="en-US" baseline="0" dirty="0" smtClean="0"/>
              <a:t> approaches. </a:t>
            </a:r>
            <a:endParaRPr lang="en-US" dirty="0"/>
          </a:p>
        </p:txBody>
      </p:sp>
      <p:sp>
        <p:nvSpPr>
          <p:cNvPr id="4" name="Slide Number Placeholder 3"/>
          <p:cNvSpPr>
            <a:spLocks noGrp="1"/>
          </p:cNvSpPr>
          <p:nvPr>
            <p:ph type="sldNum" sz="quarter" idx="10"/>
          </p:nvPr>
        </p:nvSpPr>
        <p:spPr/>
        <p:txBody>
          <a:bodyPr/>
          <a:lstStyle/>
          <a:p>
            <a:fld id="{1DD56153-1638-764F-A7B0-D1D7759AEBE6}" type="slidenum">
              <a:rPr lang="en-US" smtClean="0"/>
              <a:t>37</a:t>
            </a:fld>
            <a:endParaRPr lang="en-US"/>
          </a:p>
        </p:txBody>
      </p:sp>
    </p:spTree>
    <p:extLst>
      <p:ext uri="{BB962C8B-B14F-4D97-AF65-F5344CB8AC3E}">
        <p14:creationId xmlns:p14="http://schemas.microsoft.com/office/powerpoint/2010/main" val="3141663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A41772-EA69-3748-A824-E8D006880BAA}" type="slidenum">
              <a:rPr lang="en-US"/>
              <a:pPr/>
              <a:t>6</a:t>
            </a:fld>
            <a:endParaRPr lang="en-US"/>
          </a:p>
        </p:txBody>
      </p:sp>
      <p:sp>
        <p:nvSpPr>
          <p:cNvPr id="1820674" name="Rectangle 2"/>
          <p:cNvSpPr>
            <a:spLocks noGrp="1" noRot="1" noChangeAspect="1" noChangeArrowheads="1" noTextEdit="1"/>
          </p:cNvSpPr>
          <p:nvPr>
            <p:ph type="sldImg"/>
          </p:nvPr>
        </p:nvSpPr>
        <p:spPr>
          <a:xfrm>
            <a:off x="1106488" y="685488"/>
            <a:ext cx="4648200" cy="3429000"/>
          </a:xfrm>
          <a:ln/>
          <a:extLst>
            <a:ext uri="{FAA26D3D-D897-4be2-8F04-BA451C77F1D7}">
              <ma14:placeholderFlag xmlns:ma14="http://schemas.microsoft.com/office/mac/drawingml/2011/main" val="1"/>
            </a:ext>
          </a:extLst>
        </p:spPr>
      </p:sp>
      <p:sp>
        <p:nvSpPr>
          <p:cNvPr id="1820675" name="Rectangle 3"/>
          <p:cNvSpPr>
            <a:spLocks noGrp="1" noChangeArrowheads="1"/>
          </p:cNvSpPr>
          <p:nvPr>
            <p:ph type="body" idx="1"/>
          </p:nvPr>
        </p:nvSpPr>
        <p:spPr>
          <a:xfrm>
            <a:off x="685800" y="4344025"/>
            <a:ext cx="5486400" cy="4114488"/>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C04D9C-E0E3-3F4E-B2C3-81262EE99200}" type="slidenum">
              <a:rPr lang="en-US"/>
              <a:pPr/>
              <a:t>7</a:t>
            </a:fld>
            <a:endParaRPr lang="en-US"/>
          </a:p>
        </p:txBody>
      </p:sp>
      <p:sp>
        <p:nvSpPr>
          <p:cNvPr id="1822722" name="Rectangle 2"/>
          <p:cNvSpPr>
            <a:spLocks noGrp="1" noRot="1" noChangeAspect="1" noChangeArrowheads="1" noTextEdit="1"/>
          </p:cNvSpPr>
          <p:nvPr>
            <p:ph type="sldImg"/>
          </p:nvPr>
        </p:nvSpPr>
        <p:spPr>
          <a:xfrm>
            <a:off x="1104900" y="685488"/>
            <a:ext cx="4648200" cy="3429000"/>
          </a:xfrm>
          <a:ln/>
          <a:extLst>
            <a:ext uri="{FAA26D3D-D897-4be2-8F04-BA451C77F1D7}">
              <ma14:placeholderFlag xmlns:ma14="http://schemas.microsoft.com/office/mac/drawingml/2011/main" val="1"/>
            </a:ext>
          </a:extLst>
        </p:spPr>
      </p:sp>
      <p:sp>
        <p:nvSpPr>
          <p:cNvPr id="1822723" name="Rectangle 3"/>
          <p:cNvSpPr>
            <a:spLocks noGrp="1" noChangeArrowheads="1"/>
          </p:cNvSpPr>
          <p:nvPr>
            <p:ph type="body" idx="1"/>
          </p:nvPr>
        </p:nvSpPr>
        <p:spPr>
          <a:xfrm>
            <a:off x="685800" y="4344025"/>
            <a:ext cx="5486400" cy="4114488"/>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cs typeface="Arial" charset="0"/>
              </a:rPr>
              <a:t>If RR</a:t>
            </a:r>
            <a:r>
              <a:rPr lang="en-US" baseline="-25000" dirty="0" smtClean="0">
                <a:latin typeface="Arial" charset="0"/>
                <a:cs typeface="Arial" charset="0"/>
              </a:rPr>
              <a:t>G+E-</a:t>
            </a:r>
            <a:r>
              <a:rPr lang="en-US" dirty="0" smtClean="0">
                <a:latin typeface="Arial" charset="0"/>
                <a:cs typeface="Arial" charset="0"/>
              </a:rPr>
              <a:t>≠1 and RR</a:t>
            </a:r>
            <a:r>
              <a:rPr lang="en-US" baseline="-25000" dirty="0" smtClean="0">
                <a:latin typeface="Arial" charset="0"/>
                <a:cs typeface="Arial" charset="0"/>
              </a:rPr>
              <a:t>G-E+</a:t>
            </a:r>
            <a:r>
              <a:rPr lang="en-US" dirty="0" smtClean="0">
                <a:latin typeface="Arial" charset="0"/>
                <a:cs typeface="Arial" charset="0"/>
              </a:rPr>
              <a:t>≠1, then no interaction on one scale implies interaction on the other!</a:t>
            </a:r>
          </a:p>
          <a:p>
            <a:pPr eaLnBrk="1" hangingPunct="1"/>
            <a:r>
              <a:rPr lang="en-US" dirty="0" smtClean="0">
                <a:latin typeface="Arial" charset="0"/>
                <a:cs typeface="Arial" charset="0"/>
              </a:rPr>
              <a:t>So different conclusions depending on the scale assumed (multiplicative vs. additive). </a:t>
            </a:r>
          </a:p>
          <a:p>
            <a:endParaRPr lang="en-US" dirty="0"/>
          </a:p>
        </p:txBody>
      </p:sp>
      <p:sp>
        <p:nvSpPr>
          <p:cNvPr id="4" name="Slide Number Placeholder 3"/>
          <p:cNvSpPr>
            <a:spLocks noGrp="1"/>
          </p:cNvSpPr>
          <p:nvPr>
            <p:ph type="sldNum" sz="quarter" idx="10"/>
          </p:nvPr>
        </p:nvSpPr>
        <p:spPr/>
        <p:txBody>
          <a:bodyPr/>
          <a:lstStyle/>
          <a:p>
            <a:fld id="{1DD56153-1638-764F-A7B0-D1D7759AEBE6}" type="slidenum">
              <a:rPr lang="en-US" smtClean="0"/>
              <a:t>13</a:t>
            </a:fld>
            <a:endParaRPr lang="en-US"/>
          </a:p>
        </p:txBody>
      </p:sp>
    </p:spTree>
    <p:extLst>
      <p:ext uri="{BB962C8B-B14F-4D97-AF65-F5344CB8AC3E}">
        <p14:creationId xmlns:p14="http://schemas.microsoft.com/office/powerpoint/2010/main" val="2142981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2pPr>
            <a:lvl3pPr marL="1143000" indent="-228600"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3pPr>
            <a:lvl4pPr marL="1600200" indent="-228600"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4pPr>
            <a:lvl5pPr marL="2057400" indent="-228600"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Times New Roman" charset="0"/>
                <a:ea typeface="ＭＳ Ｐゴシック" charset="0"/>
              </a:defRPr>
            </a:lvl9pPr>
          </a:lstStyle>
          <a:p>
            <a:pPr eaLnBrk="1" hangingPunct="1"/>
            <a:fld id="{BA523572-FF04-634C-9A0F-643E578784D9}" type="slidenum">
              <a:rPr lang="en-US" sz="1200">
                <a:solidFill>
                  <a:srgbClr val="000000"/>
                </a:solidFill>
                <a:latin typeface="Calibri" charset="0"/>
              </a:rPr>
              <a:pPr eaLnBrk="1" hangingPunct="1"/>
              <a:t>14</a:t>
            </a:fld>
            <a:endParaRPr lang="en-US" sz="1200">
              <a:solidFill>
                <a:srgbClr val="000000"/>
              </a:solidFill>
              <a:latin typeface="Calibri" charset="0"/>
            </a:endParaRPr>
          </a:p>
        </p:txBody>
      </p:sp>
      <p:sp>
        <p:nvSpPr>
          <p:cNvPr id="29699" name="Text Box 1"/>
          <p:cNvSpPr>
            <a:spLocks noGrp="1" noRot="1" noChangeAspect="1" noChangeArrowheads="1"/>
          </p:cNvSpPr>
          <p:nvPr>
            <p:ph type="sldImg"/>
          </p:nvPr>
        </p:nvSpPr>
        <p:spPr>
          <a:xfrm>
            <a:off x="1144588" y="685800"/>
            <a:ext cx="4562475" cy="3422650"/>
          </a:xfrm>
          <a:solidFill>
            <a:srgbClr val="FFFFFF"/>
          </a:solidFill>
          <a:ln/>
        </p:spPr>
      </p:sp>
      <p:sp>
        <p:nvSpPr>
          <p:cNvPr id="29700" name="Text Box 2"/>
          <p:cNvSpPr>
            <a:spLocks noGrp="1" noChangeArrowheads="1"/>
          </p:cNvSpPr>
          <p:nvPr>
            <p:ph type="body" idx="1"/>
          </p:nvPr>
        </p:nvSpPr>
        <p:spPr>
          <a:xfrm>
            <a:off x="685800" y="4343400"/>
            <a:ext cx="5480050"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Finally, the models that appear most powerful for detecting </a:t>
            </a:r>
            <a:r>
              <a:rPr lang="en-US" sz="1200" kern="1200" dirty="0" err="1" smtClean="0">
                <a:solidFill>
                  <a:schemeClr val="tx1"/>
                </a:solidFill>
                <a:effectLst/>
                <a:latin typeface="+mn-lt"/>
                <a:ea typeface="+mn-ea"/>
                <a:cs typeface="+mn-cs"/>
              </a:rPr>
              <a:t>GxE</a:t>
            </a:r>
            <a:r>
              <a:rPr lang="en-US" sz="1200" kern="1200" dirty="0" smtClean="0">
                <a:solidFill>
                  <a:schemeClr val="tx1"/>
                </a:solidFill>
                <a:effectLst/>
                <a:latin typeface="+mn-lt"/>
                <a:ea typeface="+mn-ea"/>
                <a:cs typeface="+mn-cs"/>
              </a:rPr>
              <a:t> interactions in simulation studies may not necessarily find the most interactions in real data. For example, the conventional case-control </a:t>
            </a:r>
            <a:r>
              <a:rPr lang="en-US" sz="1200" kern="1200" dirty="0" err="1" smtClean="0">
                <a:solidFill>
                  <a:schemeClr val="tx1"/>
                </a:solidFill>
                <a:effectLst/>
                <a:latin typeface="+mn-lt"/>
                <a:ea typeface="+mn-ea"/>
                <a:cs typeface="+mn-cs"/>
              </a:rPr>
              <a:t>GxE</a:t>
            </a:r>
            <a:r>
              <a:rPr lang="en-US" sz="1200" kern="1200" dirty="0" smtClean="0">
                <a:solidFill>
                  <a:schemeClr val="tx1"/>
                </a:solidFill>
                <a:effectLst/>
                <a:latin typeface="+mn-lt"/>
                <a:ea typeface="+mn-ea"/>
                <a:cs typeface="+mn-cs"/>
              </a:rPr>
              <a:t> design appears the least powerful in simulation studies; but in a recent study of colorectal cancer, this approach detected more of the </a:t>
            </a:r>
            <a:r>
              <a:rPr lang="en-US" sz="1200" kern="1200" dirty="0" err="1" smtClean="0">
                <a:solidFill>
                  <a:schemeClr val="tx1"/>
                </a:solidFill>
                <a:effectLst/>
                <a:latin typeface="+mn-lt"/>
                <a:ea typeface="+mn-ea"/>
                <a:cs typeface="+mn-cs"/>
              </a:rPr>
              <a:t>GxE</a:t>
            </a:r>
            <a:r>
              <a:rPr lang="en-US" sz="1200" kern="1200" dirty="0" smtClean="0">
                <a:solidFill>
                  <a:schemeClr val="tx1"/>
                </a:solidFill>
                <a:effectLst/>
                <a:latin typeface="+mn-lt"/>
                <a:ea typeface="+mn-ea"/>
                <a:cs typeface="+mn-cs"/>
              </a:rPr>
              <a:t> interactions than other putatively more powerful models. This counterintuitive observation may reflect limitations of the simulation studies’ applicability, or false positives in the colorectal study. Understanding what is underlying this conflicting result might help clarify the strengths and weaknesses of different methods for detecting </a:t>
            </a:r>
            <a:r>
              <a:rPr lang="en-US" sz="1200" kern="1200" dirty="0" err="1" smtClean="0">
                <a:solidFill>
                  <a:schemeClr val="tx1"/>
                </a:solidFill>
                <a:effectLst/>
                <a:latin typeface="+mn-lt"/>
                <a:ea typeface="+mn-ea"/>
                <a:cs typeface="+mn-cs"/>
              </a:rPr>
              <a:t>GxE</a:t>
            </a:r>
            <a:r>
              <a:rPr lang="en-US" sz="1200" kern="1200" dirty="0" smtClean="0">
                <a:solidFill>
                  <a:schemeClr val="tx1"/>
                </a:solidFill>
                <a:effectLst/>
                <a:latin typeface="+mn-lt"/>
                <a:ea typeface="+mn-ea"/>
                <a:cs typeface="+mn-cs"/>
              </a:rPr>
              <a:t> interactions.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DD56153-1638-764F-A7B0-D1D7759AEBE6}" type="slidenum">
              <a:rPr lang="en-US" smtClean="0"/>
              <a:t>17</a:t>
            </a:fld>
            <a:endParaRPr lang="en-US"/>
          </a:p>
        </p:txBody>
      </p:sp>
    </p:spTree>
    <p:extLst>
      <p:ext uri="{BB962C8B-B14F-4D97-AF65-F5344CB8AC3E}">
        <p14:creationId xmlns:p14="http://schemas.microsoft.com/office/powerpoint/2010/main" val="3553413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Assume independence of G-E in source population.</a:t>
            </a:r>
          </a:p>
          <a:p>
            <a:r>
              <a:rPr lang="en-US" dirty="0" smtClean="0"/>
              <a:t>Can’t look at main effects.</a:t>
            </a:r>
          </a:p>
          <a:p>
            <a:r>
              <a:rPr lang="en-US" dirty="0" smtClean="0"/>
              <a:t>Can only look at multiplicative departures.</a:t>
            </a:r>
          </a:p>
          <a:p>
            <a:endParaRPr lang="en-US" dirty="0"/>
          </a:p>
        </p:txBody>
      </p:sp>
      <p:sp>
        <p:nvSpPr>
          <p:cNvPr id="4" name="Slide Number Placeholder 3"/>
          <p:cNvSpPr>
            <a:spLocks noGrp="1"/>
          </p:cNvSpPr>
          <p:nvPr>
            <p:ph type="sldNum" sz="quarter" idx="10"/>
          </p:nvPr>
        </p:nvSpPr>
        <p:spPr/>
        <p:txBody>
          <a:bodyPr/>
          <a:lstStyle/>
          <a:p>
            <a:fld id="{1DD56153-1638-764F-A7B0-D1D7759AEBE6}" type="slidenum">
              <a:rPr lang="en-US" smtClean="0"/>
              <a:t>18</a:t>
            </a:fld>
            <a:endParaRPr lang="en-US"/>
          </a:p>
        </p:txBody>
      </p:sp>
    </p:spTree>
    <p:extLst>
      <p:ext uri="{BB962C8B-B14F-4D97-AF65-F5344CB8AC3E}">
        <p14:creationId xmlns:p14="http://schemas.microsoft.com/office/powerpoint/2010/main" val="2252585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 there is G-E independence in the population (i.e. </a:t>
            </a:r>
            <a:r>
              <a:rPr lang="en-US" sz="1200" i="1" kern="1200" dirty="0" err="1" smtClean="0">
                <a:solidFill>
                  <a:schemeClr val="tx1"/>
                </a:solidFill>
                <a:effectLst/>
                <a:latin typeface="+mn-lt"/>
                <a:ea typeface="+mn-ea"/>
                <a:cs typeface="+mn-cs"/>
              </a:rPr>
              <a:t>θgE</a:t>
            </a:r>
            <a:r>
              <a:rPr lang="en-US" sz="1200" i="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a:t>
            </a:r>
            <a:r>
              <a:rPr lang="en-US" sz="1200" kern="1200" baseline="-25000" dirty="0" err="1" smtClean="0">
                <a:solidFill>
                  <a:schemeClr val="tx1"/>
                </a:solidFill>
                <a:effectLst/>
                <a:latin typeface="+mn-lt"/>
                <a:ea typeface="+mn-ea"/>
                <a:cs typeface="+mn-cs"/>
              </a:rPr>
              <a:t>gE</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b</a:t>
            </a:r>
            <a:r>
              <a:rPr lang="en-US" sz="1200" kern="1200" baseline="-25000" dirty="0" err="1" smtClean="0">
                <a:solidFill>
                  <a:schemeClr val="tx1"/>
                </a:solidFill>
                <a:effectLst/>
                <a:latin typeface="+mn-lt"/>
                <a:ea typeface="+mn-ea"/>
                <a:cs typeface="+mn-cs"/>
              </a:rPr>
              <a:t>GxE</a:t>
            </a:r>
            <a:r>
              <a:rPr lang="en-US" sz="1200" kern="1200" dirty="0" smtClean="0">
                <a:solidFill>
                  <a:schemeClr val="tx1"/>
                </a:solidFill>
                <a:effectLst/>
                <a:latin typeface="+mn-lt"/>
                <a:ea typeface="+mn-ea"/>
                <a:cs typeface="+mn-cs"/>
              </a:rPr>
              <a:t>  will be approximately equal, and one should favor the case-only estimate </a:t>
            </a:r>
            <a:r>
              <a:rPr lang="en-US" sz="1200" i="1" kern="1200" dirty="0" err="1" smtClean="0">
                <a:solidFill>
                  <a:schemeClr val="tx1"/>
                </a:solidFill>
                <a:effectLst/>
                <a:latin typeface="+mn-lt"/>
                <a:ea typeface="+mn-ea"/>
                <a:cs typeface="+mn-cs"/>
              </a:rPr>
              <a:t>γgE</a:t>
            </a:r>
            <a:r>
              <a:rPr lang="en-US" sz="1200" kern="1200" dirty="0" smtClean="0">
                <a:solidFill>
                  <a:schemeClr val="tx1"/>
                </a:solidFill>
                <a:effectLst/>
                <a:latin typeface="+mn-lt"/>
                <a:ea typeface="+mn-ea"/>
                <a:cs typeface="+mn-cs"/>
              </a:rPr>
              <a:t> for its increased efficiency.  On the other hand, if the data provide evidence of gene-environment association via a value of </a:t>
            </a:r>
            <a:r>
              <a:rPr lang="en-US" sz="1200" i="1" kern="1200" dirty="0" err="1" smtClean="0">
                <a:solidFill>
                  <a:schemeClr val="tx1"/>
                </a:solidFill>
                <a:effectLst/>
                <a:latin typeface="+mn-lt"/>
                <a:ea typeface="+mn-ea"/>
                <a:cs typeface="+mn-cs"/>
              </a:rPr>
              <a:t>θgE</a:t>
            </a:r>
            <a:r>
              <a:rPr lang="en-US" sz="1200" kern="1200" dirty="0" smtClean="0">
                <a:solidFill>
                  <a:schemeClr val="tx1"/>
                </a:solidFill>
                <a:effectLst/>
                <a:latin typeface="+mn-lt"/>
                <a:ea typeface="+mn-ea"/>
                <a:cs typeface="+mn-cs"/>
              </a:rPr>
              <a:t> that is further from zero or if the variance of the standard case-control estimate is already very small </a:t>
            </a:r>
            <a:r>
              <a:rPr lang="en-US" sz="1200" i="1" kern="1200" dirty="0" smtClean="0">
                <a:solidFill>
                  <a:schemeClr val="tx1"/>
                </a:solidFill>
                <a:effectLst/>
                <a:latin typeface="+mn-lt"/>
                <a:ea typeface="+mn-ea"/>
                <a:cs typeface="+mn-cs"/>
              </a:rPr>
              <a:t>(σGxE2→0)</a:t>
            </a:r>
            <a:r>
              <a:rPr lang="en-US" sz="1200" kern="1200" dirty="0" smtClean="0">
                <a:solidFill>
                  <a:schemeClr val="tx1"/>
                </a:solidFill>
                <a:effectLst/>
                <a:latin typeface="+mn-lt"/>
                <a:ea typeface="+mn-ea"/>
                <a:cs typeface="+mn-cs"/>
              </a:rPr>
              <a:t>, larger weight is assigned to </a:t>
            </a:r>
            <a:r>
              <a:rPr lang="en-US" sz="1200" i="1" kern="1200" dirty="0" smtClean="0">
                <a:solidFill>
                  <a:schemeClr val="tx1"/>
                </a:solidFill>
                <a:effectLst/>
                <a:latin typeface="+mn-lt"/>
                <a:ea typeface="+mn-ea"/>
                <a:cs typeface="+mn-cs"/>
              </a:rPr>
              <a:t>β</a:t>
            </a:r>
            <a:r>
              <a:rPr lang="en-US" sz="1200" i="1" kern="1200" dirty="0" err="1" smtClean="0">
                <a:solidFill>
                  <a:schemeClr val="tx1"/>
                </a:solidFill>
                <a:effectLst/>
                <a:latin typeface="+mn-lt"/>
                <a:ea typeface="+mn-ea"/>
                <a:cs typeface="+mn-cs"/>
              </a:rPr>
              <a:t>GxE</a:t>
            </a:r>
            <a:r>
              <a:rPr lang="en-US" sz="1200" kern="1200" dirty="0" smtClean="0">
                <a:solidFill>
                  <a:schemeClr val="tx1"/>
                </a:solidFill>
                <a:effectLst/>
                <a:latin typeface="+mn-lt"/>
                <a:ea typeface="+mn-ea"/>
                <a:cs typeface="+mn-cs"/>
              </a:rPr>
              <a:t>.</a:t>
            </a:r>
            <a:r>
              <a:rPr lang="en-US" dirty="0" smtClean="0">
                <a:effectLst/>
              </a:rPr>
              <a:t> </a:t>
            </a:r>
          </a:p>
          <a:p>
            <a:r>
              <a:rPr lang="en-US" sz="1200" kern="1200" dirty="0" smtClean="0">
                <a:solidFill>
                  <a:schemeClr val="tx1"/>
                </a:solidFill>
                <a:effectLst/>
                <a:latin typeface="+mn-lt"/>
                <a:ea typeface="+mn-ea"/>
                <a:cs typeface="+mn-cs"/>
              </a:rPr>
              <a:t>The EB-Wald test provides power gain compared to standard case-control test and provides superior (although not perfect) control of Type 1 error compared to a case-only type test in the presence of population G-E association. </a:t>
            </a:r>
            <a:endParaRPr lang="en-US" dirty="0"/>
          </a:p>
        </p:txBody>
      </p:sp>
      <p:sp>
        <p:nvSpPr>
          <p:cNvPr id="4" name="Slide Number Placeholder 3"/>
          <p:cNvSpPr>
            <a:spLocks noGrp="1"/>
          </p:cNvSpPr>
          <p:nvPr>
            <p:ph type="sldNum" sz="quarter" idx="10"/>
          </p:nvPr>
        </p:nvSpPr>
        <p:spPr/>
        <p:txBody>
          <a:bodyPr/>
          <a:lstStyle/>
          <a:p>
            <a:fld id="{1DD56153-1638-764F-A7B0-D1D7759AEBE6}" type="slidenum">
              <a:rPr lang="en-US" smtClean="0"/>
              <a:t>21</a:t>
            </a:fld>
            <a:endParaRPr lang="en-US"/>
          </a:p>
        </p:txBody>
      </p:sp>
    </p:spTree>
    <p:extLst>
      <p:ext uri="{BB962C8B-B14F-4D97-AF65-F5344CB8AC3E}">
        <p14:creationId xmlns:p14="http://schemas.microsoft.com/office/powerpoint/2010/main" val="2675270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Three additional 2-step methods have been proposed, including H2 (22), Cocktail (20), and EDGE (19)</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DD56153-1638-764F-A7B0-D1D7759AEBE6}" type="slidenum">
              <a:rPr lang="en-US" smtClean="0"/>
              <a:t>23</a:t>
            </a:fld>
            <a:endParaRPr lang="en-US"/>
          </a:p>
        </p:txBody>
      </p:sp>
    </p:spTree>
    <p:extLst>
      <p:ext uri="{BB962C8B-B14F-4D97-AF65-F5344CB8AC3E}">
        <p14:creationId xmlns:p14="http://schemas.microsoft.com/office/powerpoint/2010/main" val="1083907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CAC303-50B7-FF45-B7C6-D3280B530A1B}"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5292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CAC303-50B7-FF45-B7C6-D3280B530A1B}"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3366196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CAC303-50B7-FF45-B7C6-D3280B530A1B}"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98233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CAC303-50B7-FF45-B7C6-D3280B530A1B}"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4277741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CAC303-50B7-FF45-B7C6-D3280B530A1B}"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735553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CAC303-50B7-FF45-B7C6-D3280B530A1B}" type="datetimeFigureOut">
              <a:rPr lang="en-US" smtClean="0"/>
              <a:t>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282901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CAC303-50B7-FF45-B7C6-D3280B530A1B}" type="datetimeFigureOut">
              <a:rPr lang="en-US" smtClean="0"/>
              <a:t>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66655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CAC303-50B7-FF45-B7C6-D3280B530A1B}" type="datetimeFigureOut">
              <a:rPr lang="en-US" smtClean="0"/>
              <a:t>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62084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AC303-50B7-FF45-B7C6-D3280B530A1B}" type="datetimeFigureOut">
              <a:rPr lang="en-US" smtClean="0"/>
              <a:t>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412096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CAC303-50B7-FF45-B7C6-D3280B530A1B}" type="datetimeFigureOut">
              <a:rPr lang="en-US" smtClean="0"/>
              <a:t>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135456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CAC303-50B7-FF45-B7C6-D3280B530A1B}" type="datetimeFigureOut">
              <a:rPr lang="en-US" smtClean="0"/>
              <a:t>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29386002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AC303-50B7-FF45-B7C6-D3280B530A1B}" type="datetimeFigureOut">
              <a:rPr lang="en-US" smtClean="0"/>
              <a:t>2/9/17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B0CB2-4768-5C4D-8229-22C9203D5630}" type="slidenum">
              <a:rPr lang="en-US" smtClean="0"/>
              <a:t>‹#›</a:t>
            </a:fld>
            <a:endParaRPr lang="en-US"/>
          </a:p>
        </p:txBody>
      </p:sp>
    </p:spTree>
    <p:extLst>
      <p:ext uri="{BB962C8B-B14F-4D97-AF65-F5344CB8AC3E}">
        <p14:creationId xmlns:p14="http://schemas.microsoft.com/office/powerpoint/2010/main" val="838444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wmf"/><Relationship Id="rId5" Type="http://schemas.openxmlformats.org/officeDocument/2006/relationships/oleObject" Target="../embeddings/oleObject2.bin"/><Relationship Id="rId6"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3.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130425"/>
            <a:ext cx="8094625" cy="1470025"/>
          </a:xfrm>
        </p:spPr>
        <p:txBody>
          <a:bodyPr>
            <a:normAutofit fontScale="90000"/>
          </a:bodyPr>
          <a:lstStyle/>
          <a:p>
            <a:r>
              <a:rPr lang="en-US" i="1" dirty="0"/>
              <a:t>Module </a:t>
            </a:r>
            <a:r>
              <a:rPr lang="en-US" i="1" dirty="0" smtClean="0"/>
              <a:t>10: </a:t>
            </a:r>
            <a:r>
              <a:rPr lang="en-US" i="1" dirty="0"/>
              <a:t>Statistical and Quantitative Genetics of </a:t>
            </a:r>
            <a:r>
              <a:rPr lang="en-US" i="1" dirty="0" smtClean="0"/>
              <a:t>Disease:</a:t>
            </a:r>
            <a:br>
              <a:rPr lang="en-US" i="1" dirty="0" smtClean="0"/>
            </a:br>
            <a:r>
              <a:rPr lang="en-US" i="1" dirty="0" smtClean="0"/>
              <a:t>Hierarchical Modeling / </a:t>
            </a:r>
            <a:r>
              <a:rPr lang="en-US" i="1" dirty="0" err="1" smtClean="0"/>
              <a:t>GxE</a:t>
            </a:r>
            <a:r>
              <a:rPr lang="en-US" i="1" dirty="0" smtClean="0"/>
              <a:t> Interactions</a:t>
            </a:r>
            <a:endParaRPr lang="en-US" dirty="0"/>
          </a:p>
        </p:txBody>
      </p:sp>
      <p:sp>
        <p:nvSpPr>
          <p:cNvPr id="3" name="Subtitle 2"/>
          <p:cNvSpPr>
            <a:spLocks noGrp="1"/>
          </p:cNvSpPr>
          <p:nvPr>
            <p:ph type="subTitle" idx="1"/>
          </p:nvPr>
        </p:nvSpPr>
        <p:spPr/>
        <p:txBody>
          <a:bodyPr/>
          <a:lstStyle/>
          <a:p>
            <a:r>
              <a:rPr lang="en-US" dirty="0" smtClean="0"/>
              <a:t>John Witte</a:t>
            </a:r>
          </a:p>
          <a:p>
            <a:r>
              <a:rPr lang="en-US" dirty="0" smtClean="0"/>
              <a:t>Lecture </a:t>
            </a:r>
            <a:r>
              <a:rPr lang="en-US" dirty="0" smtClean="0"/>
              <a:t>6</a:t>
            </a:r>
          </a:p>
          <a:p>
            <a:endParaRPr lang="en-US" dirty="0" smtClean="0"/>
          </a:p>
        </p:txBody>
      </p:sp>
    </p:spTree>
    <p:extLst>
      <p:ext uri="{BB962C8B-B14F-4D97-AF65-F5344CB8AC3E}">
        <p14:creationId xmlns:p14="http://schemas.microsoft.com/office/powerpoint/2010/main" val="2366009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Conventional Analysis</a:t>
            </a:r>
            <a:endParaRPr lang="en-US" dirty="0"/>
          </a:p>
        </p:txBody>
      </p:sp>
      <p:sp>
        <p:nvSpPr>
          <p:cNvPr id="3" name="Content Placeholder 2"/>
          <p:cNvSpPr>
            <a:spLocks noGrp="1"/>
          </p:cNvSpPr>
          <p:nvPr>
            <p:ph idx="1"/>
          </p:nvPr>
        </p:nvSpPr>
        <p:spPr/>
        <p:txBody>
          <a:bodyPr>
            <a:noAutofit/>
          </a:bodyPr>
          <a:lstStyle/>
          <a:p>
            <a:r>
              <a:rPr lang="fr-FR" sz="2400" dirty="0" smtClean="0">
                <a:latin typeface="Arial"/>
                <a:cs typeface="Arial"/>
              </a:rPr>
              <a:t>Assume case-control data.</a:t>
            </a:r>
          </a:p>
          <a:p>
            <a:pPr marL="0" indent="0">
              <a:buNone/>
            </a:pPr>
            <a:r>
              <a:rPr lang="fr-FR" sz="2400" dirty="0" smtClean="0">
                <a:latin typeface="Arial"/>
                <a:cs typeface="Arial"/>
              </a:rPr>
              <a:t>	Logit</a:t>
            </a:r>
            <a:r>
              <a:rPr lang="fr-FR" sz="2400" dirty="0">
                <a:latin typeface="Arial"/>
                <a:cs typeface="Arial"/>
              </a:rPr>
              <a:t>(Pr</a:t>
            </a:r>
            <a:r>
              <a:rPr lang="fr-FR" sz="2400" dirty="0" smtClean="0">
                <a:latin typeface="Arial"/>
                <a:cs typeface="Arial"/>
              </a:rPr>
              <a:t>(D=</a:t>
            </a:r>
            <a:r>
              <a:rPr lang="fr-FR" sz="2400" dirty="0">
                <a:latin typeface="Arial"/>
                <a:cs typeface="Arial"/>
              </a:rPr>
              <a:t>1|G,C) = </a:t>
            </a:r>
            <a:r>
              <a:rPr lang="en-US" sz="2400" dirty="0" smtClean="0">
                <a:latin typeface="Calibri" charset="0"/>
                <a:cs typeface="Droid Sans Fallback" charset="0"/>
              </a:rPr>
              <a:t>α</a:t>
            </a:r>
            <a:r>
              <a:rPr lang="fr-FR" sz="2400" baseline="-25000" dirty="0" smtClean="0">
                <a:latin typeface="Arial"/>
                <a:cs typeface="Arial"/>
              </a:rPr>
              <a:t>0</a:t>
            </a:r>
            <a:r>
              <a:rPr lang="fr-FR" sz="2400" dirty="0" smtClean="0">
                <a:latin typeface="Arial"/>
                <a:cs typeface="Arial"/>
              </a:rPr>
              <a:t> </a:t>
            </a:r>
            <a:r>
              <a:rPr lang="fr-FR" sz="2400" dirty="0">
                <a:latin typeface="Arial"/>
                <a:cs typeface="Arial"/>
              </a:rPr>
              <a:t>+ </a:t>
            </a:r>
            <a:r>
              <a:rPr lang="el-GR" sz="2400" dirty="0" smtClean="0">
                <a:latin typeface="Arial" charset="0"/>
              </a:rPr>
              <a:t>β</a:t>
            </a:r>
            <a:r>
              <a:rPr lang="fr-FR" sz="2400" baseline="-25000" dirty="0" smtClean="0">
                <a:latin typeface="Arial"/>
                <a:cs typeface="Arial"/>
              </a:rPr>
              <a:t>G</a:t>
            </a:r>
            <a:r>
              <a:rPr lang="fr-FR" sz="2400" dirty="0" smtClean="0">
                <a:latin typeface="Arial"/>
                <a:cs typeface="Arial"/>
              </a:rPr>
              <a:t>G </a:t>
            </a:r>
            <a:r>
              <a:rPr lang="fr-FR" sz="2400" dirty="0">
                <a:latin typeface="Arial"/>
                <a:cs typeface="Arial"/>
              </a:rPr>
              <a:t>+ </a:t>
            </a:r>
            <a:r>
              <a:rPr lang="el-GR" sz="2400" dirty="0" smtClean="0">
                <a:latin typeface="Arial" charset="0"/>
              </a:rPr>
              <a:t>β</a:t>
            </a:r>
            <a:r>
              <a:rPr lang="fr-FR" sz="2400" baseline="-25000" dirty="0" smtClean="0">
                <a:latin typeface="Arial"/>
                <a:cs typeface="Arial"/>
              </a:rPr>
              <a:t>C</a:t>
            </a:r>
            <a:r>
              <a:rPr lang="fr-FR" sz="2400" dirty="0" smtClean="0">
                <a:latin typeface="Arial"/>
                <a:cs typeface="Arial"/>
              </a:rPr>
              <a:t>C</a:t>
            </a:r>
            <a:r>
              <a:rPr lang="fr-FR" sz="2400" b="1" dirty="0">
                <a:latin typeface="Arial"/>
                <a:cs typeface="Arial"/>
              </a:rPr>
              <a:t>	</a:t>
            </a:r>
            <a:endParaRPr lang="fr-FR" sz="2400" b="1" dirty="0" smtClean="0">
              <a:latin typeface="Arial"/>
              <a:cs typeface="Arial"/>
            </a:endParaRPr>
          </a:p>
          <a:p>
            <a:pPr lvl="1"/>
            <a:r>
              <a:rPr lang="en-US" sz="2400" dirty="0">
                <a:latin typeface="Arial"/>
                <a:cs typeface="Arial"/>
              </a:rPr>
              <a:t>D</a:t>
            </a:r>
            <a:r>
              <a:rPr lang="en-US" sz="2400" dirty="0" smtClean="0">
                <a:latin typeface="Arial"/>
                <a:cs typeface="Arial"/>
              </a:rPr>
              <a:t> = binary trait or disease outcome </a:t>
            </a:r>
          </a:p>
          <a:p>
            <a:pPr lvl="1"/>
            <a:r>
              <a:rPr lang="en-US" sz="2400" dirty="0" smtClean="0">
                <a:latin typeface="Arial"/>
                <a:cs typeface="Arial"/>
              </a:rPr>
              <a:t>G = genetic variant (e.g., SNP coded 0, 1, 2)</a:t>
            </a:r>
          </a:p>
          <a:p>
            <a:pPr lvl="1"/>
            <a:r>
              <a:rPr lang="en-US" sz="2400" dirty="0" smtClean="0">
                <a:latin typeface="Arial"/>
                <a:cs typeface="Arial"/>
              </a:rPr>
              <a:t>C</a:t>
            </a:r>
            <a:r>
              <a:rPr lang="en-US" sz="2400" b="1" dirty="0" smtClean="0">
                <a:latin typeface="Arial"/>
                <a:cs typeface="Arial"/>
              </a:rPr>
              <a:t> </a:t>
            </a:r>
            <a:r>
              <a:rPr lang="en-US" sz="2400" dirty="0" smtClean="0">
                <a:latin typeface="Arial"/>
                <a:cs typeface="Arial"/>
              </a:rPr>
              <a:t>= set of potential confounders</a:t>
            </a:r>
          </a:p>
          <a:p>
            <a:endParaRPr lang="en-US" sz="2400" dirty="0" smtClean="0">
              <a:latin typeface="Arial"/>
              <a:cs typeface="Arial"/>
            </a:endParaRPr>
          </a:p>
          <a:p>
            <a:pPr marL="0" indent="0">
              <a:buNone/>
            </a:pPr>
            <a:r>
              <a:rPr lang="en-US" sz="2400" dirty="0" err="1">
                <a:latin typeface="Arial"/>
                <a:cs typeface="Arial"/>
              </a:rPr>
              <a:t>e</a:t>
            </a:r>
            <a:r>
              <a:rPr lang="en-US" sz="2400" dirty="0" err="1" smtClean="0">
                <a:latin typeface="Arial"/>
                <a:cs typeface="Arial"/>
              </a:rPr>
              <a:t>xp</a:t>
            </a:r>
            <a:r>
              <a:rPr lang="en-US" sz="2400" dirty="0" smtClean="0">
                <a:latin typeface="Arial"/>
                <a:cs typeface="Arial"/>
              </a:rPr>
              <a:t>(</a:t>
            </a:r>
            <a:r>
              <a:rPr lang="el-GR" sz="2400" dirty="0" smtClean="0">
                <a:latin typeface="Arial" charset="0"/>
              </a:rPr>
              <a:t>β</a:t>
            </a:r>
            <a:r>
              <a:rPr lang="en-US" sz="2400" baseline="-25000" dirty="0" smtClean="0">
                <a:latin typeface="Arial"/>
                <a:cs typeface="Arial"/>
              </a:rPr>
              <a:t>G</a:t>
            </a:r>
            <a:r>
              <a:rPr lang="en-US" sz="2400" dirty="0" smtClean="0">
                <a:latin typeface="Arial"/>
                <a:cs typeface="Arial"/>
              </a:rPr>
              <a:t>) = ‘</a:t>
            </a:r>
            <a:r>
              <a:rPr lang="en-US" sz="2400" dirty="0">
                <a:latin typeface="Arial"/>
                <a:cs typeface="Arial"/>
              </a:rPr>
              <a:t>marginal effect’ of </a:t>
            </a:r>
            <a:r>
              <a:rPr lang="en-US" sz="2400" dirty="0" smtClean="0">
                <a:latin typeface="Arial"/>
                <a:cs typeface="Arial"/>
              </a:rPr>
              <a:t>G on D </a:t>
            </a:r>
          </a:p>
          <a:p>
            <a:pPr lvl="1"/>
            <a:r>
              <a:rPr lang="en-US" sz="2400" dirty="0" smtClean="0">
                <a:latin typeface="Arial"/>
                <a:cs typeface="Arial"/>
              </a:rPr>
              <a:t>averaging </a:t>
            </a:r>
            <a:r>
              <a:rPr lang="en-US" sz="2400" dirty="0">
                <a:latin typeface="Arial"/>
                <a:cs typeface="Arial"/>
              </a:rPr>
              <a:t>(or marginalizing) over the </a:t>
            </a:r>
            <a:r>
              <a:rPr lang="en-US" sz="2400" dirty="0" smtClean="0">
                <a:latin typeface="Arial"/>
                <a:cs typeface="Arial"/>
              </a:rPr>
              <a:t>environmental (E) exposure</a:t>
            </a:r>
            <a:r>
              <a:rPr lang="en-US" sz="2400" dirty="0">
                <a:latin typeface="Arial"/>
                <a:cs typeface="Arial"/>
              </a:rPr>
              <a:t>-specific effects of G.  </a:t>
            </a:r>
          </a:p>
          <a:p>
            <a:endParaRPr lang="en-US" sz="2400" dirty="0" smtClean="0">
              <a:latin typeface="Arial"/>
              <a:cs typeface="Arial"/>
            </a:endParaRPr>
          </a:p>
          <a:p>
            <a:r>
              <a:rPr lang="en-US" sz="2400" dirty="0" smtClean="0">
                <a:latin typeface="Arial"/>
                <a:cs typeface="Arial"/>
              </a:rPr>
              <a:t>E may or may not be included in </a:t>
            </a:r>
            <a:r>
              <a:rPr lang="en-US" sz="2400" b="1" dirty="0" smtClean="0">
                <a:latin typeface="Arial"/>
                <a:cs typeface="Arial"/>
              </a:rPr>
              <a:t>C</a:t>
            </a:r>
            <a:endParaRPr lang="en-US" sz="2400" dirty="0">
              <a:latin typeface="Arial"/>
              <a:cs typeface="Arial"/>
            </a:endParaRPr>
          </a:p>
        </p:txBody>
      </p:sp>
    </p:spTree>
    <p:extLst>
      <p:ext uri="{BB962C8B-B14F-4D97-AF65-F5344CB8AC3E}">
        <p14:creationId xmlns:p14="http://schemas.microsoft.com/office/powerpoint/2010/main" val="42566692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a:t>
            </a:r>
            <a:r>
              <a:rPr lang="en-US" dirty="0" err="1" smtClean="0"/>
              <a:t>GxE</a:t>
            </a:r>
            <a:r>
              <a:rPr lang="en-US" dirty="0" smtClean="0"/>
              <a:t> Model</a:t>
            </a:r>
            <a:endParaRPr lang="en-US" dirty="0"/>
          </a:p>
        </p:txBody>
      </p:sp>
      <p:sp>
        <p:nvSpPr>
          <p:cNvPr id="3" name="Content Placeholder 2"/>
          <p:cNvSpPr>
            <a:spLocks noGrp="1"/>
          </p:cNvSpPr>
          <p:nvPr>
            <p:ph idx="1"/>
          </p:nvPr>
        </p:nvSpPr>
        <p:spPr/>
        <p:txBody>
          <a:bodyPr>
            <a:noAutofit/>
          </a:bodyPr>
          <a:lstStyle/>
          <a:p>
            <a:pPr marL="0" indent="0">
              <a:buNone/>
            </a:pPr>
            <a:r>
              <a:rPr lang="en-US" sz="2400" dirty="0" err="1" smtClean="0">
                <a:latin typeface="Arial" charset="0"/>
              </a:rPr>
              <a:t>Logit</a:t>
            </a:r>
            <a:r>
              <a:rPr lang="en-US" sz="2400" dirty="0">
                <a:latin typeface="Arial" charset="0"/>
              </a:rPr>
              <a:t>(</a:t>
            </a:r>
            <a:r>
              <a:rPr lang="en-US" sz="2400" dirty="0" smtClean="0">
                <a:latin typeface="Arial" charset="0"/>
              </a:rPr>
              <a:t>P(D=1|G,E,C))=</a:t>
            </a:r>
            <a:r>
              <a:rPr lang="en-US" sz="2400" dirty="0" smtClean="0">
                <a:latin typeface="Calibri" charset="0"/>
                <a:cs typeface="Droid Sans Fallback" charset="0"/>
              </a:rPr>
              <a:t>α</a:t>
            </a:r>
            <a:r>
              <a:rPr lang="en-US" sz="2400" baseline="-25000" dirty="0" smtClean="0">
                <a:latin typeface="Arial" charset="0"/>
              </a:rPr>
              <a:t>0</a:t>
            </a:r>
            <a:r>
              <a:rPr lang="en-US" sz="2400" dirty="0" smtClean="0">
                <a:latin typeface="Arial" charset="0"/>
              </a:rPr>
              <a:t>+ </a:t>
            </a:r>
            <a:r>
              <a:rPr lang="el-GR" sz="2400" dirty="0" smtClean="0">
                <a:latin typeface="Arial" charset="0"/>
              </a:rPr>
              <a:t>β</a:t>
            </a:r>
            <a:r>
              <a:rPr lang="en-US" sz="2400" baseline="-25000" dirty="0" smtClean="0">
                <a:latin typeface="Arial" charset="0"/>
              </a:rPr>
              <a:t>G</a:t>
            </a:r>
            <a:r>
              <a:rPr lang="en-US" sz="2400" dirty="0" smtClean="0">
                <a:latin typeface="Arial" charset="0"/>
              </a:rPr>
              <a:t>G+ </a:t>
            </a:r>
            <a:r>
              <a:rPr lang="el-GR" sz="2400" dirty="0" smtClean="0">
                <a:latin typeface="Arial" charset="0"/>
              </a:rPr>
              <a:t>β</a:t>
            </a:r>
            <a:r>
              <a:rPr lang="en-US" sz="2400" baseline="-25000" dirty="0" smtClean="0">
                <a:latin typeface="Arial" charset="0"/>
              </a:rPr>
              <a:t>E</a:t>
            </a:r>
            <a:r>
              <a:rPr lang="en-US" sz="2400" dirty="0" smtClean="0">
                <a:latin typeface="Arial" charset="0"/>
              </a:rPr>
              <a:t>E+ </a:t>
            </a:r>
            <a:r>
              <a:rPr lang="el-GR" sz="2400" dirty="0" smtClean="0">
                <a:latin typeface="Arial" charset="0"/>
              </a:rPr>
              <a:t>β</a:t>
            </a:r>
            <a:r>
              <a:rPr lang="en-US" sz="2400" baseline="-25000" dirty="0" err="1" smtClean="0">
                <a:latin typeface="Arial" charset="0"/>
              </a:rPr>
              <a:t>GxE</a:t>
            </a:r>
            <a:r>
              <a:rPr lang="en-US" sz="2400" dirty="0" err="1" smtClean="0">
                <a:latin typeface="Arial" charset="0"/>
              </a:rPr>
              <a:t>GxE</a:t>
            </a:r>
            <a:r>
              <a:rPr lang="en-US" sz="2400" dirty="0" smtClean="0">
                <a:latin typeface="Arial" charset="0"/>
              </a:rPr>
              <a:t>+</a:t>
            </a:r>
            <a:r>
              <a:rPr lang="el-GR" sz="2400" dirty="0" smtClean="0">
                <a:latin typeface="Arial" charset="0"/>
              </a:rPr>
              <a:t>β</a:t>
            </a:r>
            <a:r>
              <a:rPr lang="en-US" sz="2400" baseline="-25000" dirty="0" smtClean="0">
                <a:latin typeface="Arial" charset="0"/>
              </a:rPr>
              <a:t>C</a:t>
            </a:r>
            <a:r>
              <a:rPr lang="en-US" sz="2400" dirty="0" smtClean="0">
                <a:latin typeface="Arial" charset="0"/>
              </a:rPr>
              <a:t>C</a:t>
            </a:r>
          </a:p>
          <a:p>
            <a:endParaRPr lang="en-US" sz="2400" dirty="0" smtClean="0">
              <a:effectLst/>
            </a:endParaRPr>
          </a:p>
          <a:p>
            <a:pPr marL="0" indent="0">
              <a:buNone/>
            </a:pPr>
            <a:r>
              <a:rPr lang="en-US" sz="2400" dirty="0" err="1" smtClean="0">
                <a:latin typeface="Arial"/>
                <a:cs typeface="Arial"/>
              </a:rPr>
              <a:t>exp</a:t>
            </a:r>
            <a:r>
              <a:rPr lang="en-US" sz="2400" dirty="0" smtClean="0">
                <a:latin typeface="Arial"/>
                <a:cs typeface="Arial"/>
              </a:rPr>
              <a:t>(</a:t>
            </a:r>
            <a:r>
              <a:rPr lang="el-GR" sz="2400" dirty="0" smtClean="0">
                <a:latin typeface="Arial"/>
                <a:cs typeface="Arial"/>
              </a:rPr>
              <a:t>β</a:t>
            </a:r>
            <a:r>
              <a:rPr lang="en-US" sz="2400" baseline="-25000" dirty="0" smtClean="0">
                <a:latin typeface="Arial"/>
                <a:cs typeface="Arial"/>
              </a:rPr>
              <a:t>G</a:t>
            </a:r>
            <a:r>
              <a:rPr lang="en-US" sz="2400" dirty="0" smtClean="0">
                <a:latin typeface="Arial"/>
                <a:cs typeface="Arial"/>
              </a:rPr>
              <a:t>) = main effect </a:t>
            </a:r>
            <a:r>
              <a:rPr lang="en-US" sz="2400" dirty="0">
                <a:latin typeface="Arial"/>
                <a:cs typeface="Arial"/>
              </a:rPr>
              <a:t>of G </a:t>
            </a:r>
            <a:r>
              <a:rPr lang="en-US" sz="2400" dirty="0" smtClean="0">
                <a:latin typeface="Arial"/>
                <a:cs typeface="Arial"/>
              </a:rPr>
              <a:t>on D (G</a:t>
            </a:r>
            <a:r>
              <a:rPr lang="en-US" sz="2400" dirty="0">
                <a:latin typeface="Arial"/>
                <a:cs typeface="Arial"/>
              </a:rPr>
              <a:t>=</a:t>
            </a:r>
            <a:r>
              <a:rPr lang="en-US" sz="2400" dirty="0" smtClean="0">
                <a:latin typeface="Arial"/>
                <a:cs typeface="Arial"/>
              </a:rPr>
              <a:t>1, E=0) </a:t>
            </a:r>
          </a:p>
          <a:p>
            <a:pPr marL="0" indent="0">
              <a:buNone/>
            </a:pPr>
            <a:r>
              <a:rPr lang="en-US" sz="2400" dirty="0" err="1" smtClean="0">
                <a:latin typeface="Arial"/>
                <a:cs typeface="Arial"/>
              </a:rPr>
              <a:t>exp</a:t>
            </a:r>
            <a:r>
              <a:rPr lang="en-US" sz="2400" dirty="0" smtClean="0">
                <a:latin typeface="Arial"/>
                <a:cs typeface="Arial"/>
              </a:rPr>
              <a:t>(</a:t>
            </a:r>
            <a:r>
              <a:rPr lang="el-GR" sz="2400" dirty="0" smtClean="0">
                <a:latin typeface="Arial"/>
                <a:cs typeface="Arial"/>
              </a:rPr>
              <a:t>β</a:t>
            </a:r>
            <a:r>
              <a:rPr lang="en-US" sz="2400" baseline="-25000" dirty="0" smtClean="0">
                <a:latin typeface="Arial"/>
                <a:cs typeface="Arial"/>
              </a:rPr>
              <a:t>E</a:t>
            </a:r>
            <a:r>
              <a:rPr lang="en-US" sz="2400" dirty="0" smtClean="0">
                <a:latin typeface="Arial"/>
                <a:cs typeface="Arial"/>
              </a:rPr>
              <a:t>) = main </a:t>
            </a:r>
            <a:r>
              <a:rPr lang="en-US" sz="2400" dirty="0">
                <a:latin typeface="Arial"/>
                <a:cs typeface="Arial"/>
              </a:rPr>
              <a:t>effect of E </a:t>
            </a:r>
            <a:r>
              <a:rPr lang="en-US" sz="2400" dirty="0" smtClean="0">
                <a:latin typeface="Arial"/>
                <a:cs typeface="Arial"/>
              </a:rPr>
              <a:t>on D (G=0, E</a:t>
            </a:r>
            <a:r>
              <a:rPr lang="en-US" sz="2400" dirty="0">
                <a:latin typeface="Arial"/>
                <a:cs typeface="Arial"/>
              </a:rPr>
              <a:t>=</a:t>
            </a:r>
            <a:r>
              <a:rPr lang="en-US" sz="2400" dirty="0" smtClean="0">
                <a:latin typeface="Arial"/>
                <a:cs typeface="Arial"/>
              </a:rPr>
              <a:t>1)</a:t>
            </a:r>
          </a:p>
          <a:p>
            <a:pPr marL="0" indent="0">
              <a:buNone/>
            </a:pPr>
            <a:r>
              <a:rPr lang="en-US" sz="2400" dirty="0" err="1" smtClean="0">
                <a:latin typeface="Arial"/>
                <a:cs typeface="Arial"/>
              </a:rPr>
              <a:t>exp</a:t>
            </a:r>
            <a:r>
              <a:rPr lang="en-US" sz="2400" dirty="0" smtClean="0">
                <a:latin typeface="Arial"/>
                <a:cs typeface="Arial"/>
              </a:rPr>
              <a:t>(</a:t>
            </a:r>
            <a:r>
              <a:rPr lang="el-GR" sz="2400" dirty="0" smtClean="0">
                <a:latin typeface="Arial"/>
                <a:cs typeface="Arial"/>
              </a:rPr>
              <a:t>β</a:t>
            </a:r>
            <a:r>
              <a:rPr lang="en-US" sz="2400" baseline="-25000" dirty="0" err="1" smtClean="0">
                <a:latin typeface="Arial"/>
                <a:cs typeface="Arial"/>
              </a:rPr>
              <a:t>GxE</a:t>
            </a:r>
            <a:r>
              <a:rPr lang="en-US" sz="2400" dirty="0" smtClean="0">
                <a:latin typeface="Arial"/>
                <a:cs typeface="Arial"/>
              </a:rPr>
              <a:t>) </a:t>
            </a:r>
            <a:r>
              <a:rPr lang="en-US" sz="2400" dirty="0" err="1">
                <a:latin typeface="Arial"/>
                <a:cs typeface="Arial"/>
              </a:rPr>
              <a:t>exp</a:t>
            </a:r>
            <a:r>
              <a:rPr lang="en-US" sz="2400" dirty="0">
                <a:latin typeface="Arial"/>
                <a:cs typeface="Arial"/>
              </a:rPr>
              <a:t>(</a:t>
            </a:r>
            <a:r>
              <a:rPr lang="el-GR" sz="2400" dirty="0">
                <a:latin typeface="Arial"/>
                <a:cs typeface="Arial"/>
              </a:rPr>
              <a:t>β</a:t>
            </a:r>
            <a:r>
              <a:rPr lang="en-US" sz="2400" baseline="-25000" dirty="0">
                <a:latin typeface="Arial"/>
                <a:cs typeface="Arial"/>
              </a:rPr>
              <a:t>G</a:t>
            </a:r>
            <a:r>
              <a:rPr lang="en-US" sz="2400" dirty="0">
                <a:latin typeface="Arial"/>
                <a:cs typeface="Arial"/>
              </a:rPr>
              <a:t>) </a:t>
            </a:r>
            <a:r>
              <a:rPr lang="en-US" sz="2400" dirty="0" err="1">
                <a:latin typeface="Arial"/>
                <a:cs typeface="Arial"/>
              </a:rPr>
              <a:t>exp</a:t>
            </a:r>
            <a:r>
              <a:rPr lang="en-US" sz="2400" dirty="0">
                <a:latin typeface="Arial"/>
                <a:cs typeface="Arial"/>
              </a:rPr>
              <a:t>(</a:t>
            </a:r>
            <a:r>
              <a:rPr lang="el-GR" sz="2400" dirty="0">
                <a:latin typeface="Arial"/>
                <a:cs typeface="Arial"/>
              </a:rPr>
              <a:t>β</a:t>
            </a:r>
            <a:r>
              <a:rPr lang="en-US" sz="2400" baseline="-25000" dirty="0">
                <a:latin typeface="Arial"/>
                <a:cs typeface="Arial"/>
              </a:rPr>
              <a:t>E</a:t>
            </a:r>
            <a:r>
              <a:rPr lang="en-US" sz="2400" dirty="0">
                <a:latin typeface="Arial"/>
                <a:cs typeface="Arial"/>
              </a:rPr>
              <a:t>) </a:t>
            </a:r>
            <a:r>
              <a:rPr lang="en-US" sz="2400" dirty="0" smtClean="0">
                <a:latin typeface="Arial"/>
                <a:cs typeface="Arial"/>
              </a:rPr>
              <a:t>= overall effect (G=1, E=1) </a:t>
            </a:r>
          </a:p>
          <a:p>
            <a:endParaRPr lang="en-US" sz="2400" dirty="0"/>
          </a:p>
          <a:p>
            <a:r>
              <a:rPr lang="en-US" sz="2400" dirty="0" smtClean="0">
                <a:latin typeface="Arial"/>
                <a:cs typeface="Arial"/>
              </a:rPr>
              <a:t>For a cohort </a:t>
            </a:r>
            <a:r>
              <a:rPr lang="en-US" sz="2400" dirty="0">
                <a:latin typeface="Arial"/>
                <a:cs typeface="Arial"/>
              </a:rPr>
              <a:t>study, </a:t>
            </a:r>
            <a:r>
              <a:rPr lang="en-US" sz="2400" dirty="0" smtClean="0">
                <a:latin typeface="Arial"/>
                <a:cs typeface="Arial"/>
              </a:rPr>
              <a:t>use a log</a:t>
            </a:r>
            <a:r>
              <a:rPr lang="en-US" sz="2400" dirty="0">
                <a:latin typeface="Arial"/>
                <a:cs typeface="Arial"/>
              </a:rPr>
              <a:t>-linear </a:t>
            </a:r>
            <a:r>
              <a:rPr lang="en-US" sz="2400" dirty="0" smtClean="0">
                <a:latin typeface="Arial"/>
                <a:cs typeface="Arial"/>
              </a:rPr>
              <a:t>model </a:t>
            </a:r>
            <a:r>
              <a:rPr lang="en-US" sz="2400" dirty="0">
                <a:latin typeface="Arial"/>
                <a:cs typeface="Arial"/>
              </a:rPr>
              <a:t>to estimate relative risks or a proportional hazards model to estimate hazard rate ratios if time-to disease data are </a:t>
            </a:r>
            <a:r>
              <a:rPr lang="en-US" sz="2400" dirty="0" smtClean="0">
                <a:latin typeface="Arial"/>
                <a:cs typeface="Arial"/>
              </a:rPr>
              <a:t>available. </a:t>
            </a:r>
          </a:p>
          <a:p>
            <a:r>
              <a:rPr lang="en-US" sz="2400" dirty="0" smtClean="0">
                <a:latin typeface="Arial"/>
                <a:cs typeface="Arial"/>
              </a:rPr>
              <a:t>For a quantitative outcome, use linear regression.</a:t>
            </a:r>
          </a:p>
        </p:txBody>
      </p:sp>
    </p:spTree>
    <p:extLst>
      <p:ext uri="{BB962C8B-B14F-4D97-AF65-F5344CB8AC3E}">
        <p14:creationId xmlns:p14="http://schemas.microsoft.com/office/powerpoint/2010/main" val="39897365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Scale</a:t>
            </a:r>
            <a:endParaRPr lang="en-US" dirty="0"/>
          </a:p>
        </p:txBody>
      </p:sp>
      <p:sp>
        <p:nvSpPr>
          <p:cNvPr id="3" name="Content Placeholder 2"/>
          <p:cNvSpPr>
            <a:spLocks noGrp="1"/>
          </p:cNvSpPr>
          <p:nvPr>
            <p:ph idx="1"/>
          </p:nvPr>
        </p:nvSpPr>
        <p:spPr/>
        <p:txBody>
          <a:bodyPr>
            <a:noAutofit/>
          </a:bodyPr>
          <a:lstStyle/>
          <a:p>
            <a:pPr marL="0" lvl="1" indent="0">
              <a:buNone/>
            </a:pPr>
            <a:r>
              <a:rPr lang="en-US" sz="2000" b="1" dirty="0" smtClean="0">
                <a:latin typeface="Arial"/>
                <a:cs typeface="Arial"/>
              </a:rPr>
              <a:t>Multiplicative </a:t>
            </a:r>
          </a:p>
          <a:p>
            <a:pPr marL="0" lvl="1" indent="0">
              <a:buNone/>
            </a:pPr>
            <a:r>
              <a:rPr lang="en-US" sz="2000" dirty="0" smtClean="0">
                <a:latin typeface="Arial"/>
                <a:cs typeface="Arial"/>
              </a:rPr>
              <a:t>Departure </a:t>
            </a:r>
            <a:r>
              <a:rPr lang="en-US" sz="2000" dirty="0">
                <a:latin typeface="Arial"/>
                <a:cs typeface="Arial"/>
              </a:rPr>
              <a:t>from multiplicative effects implies odds-ratios associated with one risk-factor varies by the level of the other risk-factor and vice-versa. </a:t>
            </a:r>
            <a:endParaRPr lang="en-US" sz="2000" dirty="0" smtClean="0">
              <a:latin typeface="Arial"/>
              <a:cs typeface="Arial"/>
            </a:endParaRPr>
          </a:p>
          <a:p>
            <a:pPr marL="0" lvl="1" indent="0">
              <a:buNone/>
            </a:pPr>
            <a:endParaRPr lang="en-US" sz="2000" dirty="0" smtClean="0">
              <a:latin typeface="Arial"/>
              <a:cs typeface="Arial"/>
            </a:endParaRPr>
          </a:p>
          <a:p>
            <a:pPr marL="0" lvl="1" indent="0">
              <a:buNone/>
            </a:pPr>
            <a:r>
              <a:rPr lang="en-US" sz="2000" dirty="0">
                <a:latin typeface="Arial"/>
                <a:cs typeface="Arial"/>
              </a:rPr>
              <a:t>	</a:t>
            </a:r>
            <a:r>
              <a:rPr lang="en-US" sz="2000" dirty="0" err="1" smtClean="0">
                <a:latin typeface="Arial"/>
                <a:cs typeface="Arial"/>
              </a:rPr>
              <a:t>GxE</a:t>
            </a:r>
            <a:r>
              <a:rPr lang="en-US" sz="2000" baseline="-25000" dirty="0" err="1" smtClean="0">
                <a:latin typeface="Arial"/>
                <a:cs typeface="Arial"/>
              </a:rPr>
              <a:t>Multp</a:t>
            </a:r>
            <a:r>
              <a:rPr lang="en-US" sz="2000" dirty="0" smtClean="0">
                <a:latin typeface="Arial"/>
                <a:cs typeface="Arial"/>
              </a:rPr>
              <a:t> 	= </a:t>
            </a:r>
            <a:r>
              <a:rPr lang="en-US" sz="2000" dirty="0" err="1" smtClean="0">
                <a:latin typeface="Arial"/>
                <a:cs typeface="Arial"/>
              </a:rPr>
              <a:t>exp</a:t>
            </a:r>
            <a:r>
              <a:rPr lang="en-US" sz="2000" dirty="0" smtClean="0">
                <a:latin typeface="Arial"/>
                <a:cs typeface="Arial"/>
              </a:rPr>
              <a:t>(</a:t>
            </a:r>
            <a:r>
              <a:rPr lang="el-GR" sz="2000" dirty="0" smtClean="0">
                <a:latin typeface="Arial"/>
                <a:cs typeface="Arial"/>
              </a:rPr>
              <a:t>β</a:t>
            </a:r>
            <a:r>
              <a:rPr lang="en-US" sz="2000" baseline="-25000" dirty="0" err="1" smtClean="0">
                <a:latin typeface="Arial"/>
                <a:cs typeface="Arial"/>
              </a:rPr>
              <a:t>GxE</a:t>
            </a:r>
            <a:r>
              <a:rPr lang="en-US" sz="2000" dirty="0" smtClean="0">
                <a:latin typeface="Arial"/>
                <a:cs typeface="Arial"/>
              </a:rPr>
              <a:t>) </a:t>
            </a:r>
            <a:r>
              <a:rPr lang="en-US" sz="2000" dirty="0" err="1" smtClean="0">
                <a:latin typeface="Arial"/>
                <a:cs typeface="Arial"/>
              </a:rPr>
              <a:t>exp</a:t>
            </a:r>
            <a:r>
              <a:rPr lang="en-US" sz="2000" dirty="0" smtClean="0">
                <a:latin typeface="Arial"/>
                <a:cs typeface="Arial"/>
              </a:rPr>
              <a:t>(</a:t>
            </a:r>
            <a:r>
              <a:rPr lang="el-GR" sz="2000" dirty="0" smtClean="0">
                <a:latin typeface="Arial"/>
                <a:cs typeface="Arial"/>
              </a:rPr>
              <a:t>β</a:t>
            </a:r>
            <a:r>
              <a:rPr lang="en-US" sz="2000" baseline="-25000" dirty="0" smtClean="0">
                <a:latin typeface="Arial"/>
                <a:cs typeface="Arial"/>
              </a:rPr>
              <a:t>G</a:t>
            </a:r>
            <a:r>
              <a:rPr lang="en-US" sz="2000" dirty="0" smtClean="0">
                <a:latin typeface="Arial"/>
                <a:cs typeface="Arial"/>
              </a:rPr>
              <a:t>) </a:t>
            </a:r>
            <a:r>
              <a:rPr lang="en-US" sz="2000" dirty="0" err="1" smtClean="0">
                <a:latin typeface="Arial"/>
                <a:cs typeface="Arial"/>
              </a:rPr>
              <a:t>exp</a:t>
            </a:r>
            <a:r>
              <a:rPr lang="en-US" sz="2000" dirty="0" smtClean="0">
                <a:latin typeface="Arial"/>
                <a:cs typeface="Arial"/>
              </a:rPr>
              <a:t>(</a:t>
            </a:r>
            <a:r>
              <a:rPr lang="el-GR" sz="2000" dirty="0" smtClean="0">
                <a:latin typeface="Arial"/>
                <a:cs typeface="Arial"/>
              </a:rPr>
              <a:t>β</a:t>
            </a:r>
            <a:r>
              <a:rPr lang="en-US" sz="2000" baseline="-25000" dirty="0" smtClean="0">
                <a:latin typeface="Arial"/>
                <a:cs typeface="Arial"/>
              </a:rPr>
              <a:t>E</a:t>
            </a:r>
            <a:r>
              <a:rPr lang="en-US" sz="2000" dirty="0" smtClean="0">
                <a:latin typeface="Arial"/>
                <a:cs typeface="Arial"/>
              </a:rPr>
              <a:t>) / (</a:t>
            </a:r>
            <a:r>
              <a:rPr lang="en-US" sz="2000" dirty="0" err="1" smtClean="0">
                <a:latin typeface="Arial"/>
                <a:cs typeface="Arial"/>
              </a:rPr>
              <a:t>exp</a:t>
            </a:r>
            <a:r>
              <a:rPr lang="en-US" sz="2000" dirty="0" smtClean="0">
                <a:latin typeface="Arial"/>
                <a:cs typeface="Arial"/>
              </a:rPr>
              <a:t>(</a:t>
            </a:r>
            <a:r>
              <a:rPr lang="el-GR" sz="2000" dirty="0" smtClean="0">
                <a:latin typeface="Arial"/>
                <a:cs typeface="Arial"/>
              </a:rPr>
              <a:t>β</a:t>
            </a:r>
            <a:r>
              <a:rPr lang="en-US" sz="2000" baseline="-25000" dirty="0" smtClean="0">
                <a:latin typeface="Arial"/>
                <a:cs typeface="Arial"/>
              </a:rPr>
              <a:t>G</a:t>
            </a:r>
            <a:r>
              <a:rPr lang="en-US" sz="2000" dirty="0" smtClean="0">
                <a:latin typeface="Arial"/>
                <a:cs typeface="Arial"/>
              </a:rPr>
              <a:t>) </a:t>
            </a:r>
            <a:r>
              <a:rPr lang="en-US" sz="2000" dirty="0" err="1" smtClean="0">
                <a:latin typeface="Arial"/>
                <a:cs typeface="Arial"/>
              </a:rPr>
              <a:t>exp</a:t>
            </a:r>
            <a:r>
              <a:rPr lang="en-US" sz="2000" dirty="0" smtClean="0">
                <a:latin typeface="Arial"/>
                <a:cs typeface="Arial"/>
              </a:rPr>
              <a:t>(</a:t>
            </a:r>
            <a:r>
              <a:rPr lang="el-GR" sz="2000" dirty="0" smtClean="0">
                <a:latin typeface="Arial"/>
                <a:cs typeface="Arial"/>
              </a:rPr>
              <a:t>β</a:t>
            </a:r>
            <a:r>
              <a:rPr lang="en-US" sz="2000" baseline="-25000" dirty="0" smtClean="0">
                <a:latin typeface="Arial"/>
                <a:cs typeface="Arial"/>
              </a:rPr>
              <a:t>E</a:t>
            </a:r>
            <a:r>
              <a:rPr lang="en-US" sz="2000" dirty="0" smtClean="0">
                <a:latin typeface="Arial"/>
                <a:cs typeface="Arial"/>
              </a:rPr>
              <a:t>)) </a:t>
            </a:r>
          </a:p>
          <a:p>
            <a:pPr marL="400050" lvl="2" indent="0">
              <a:buNone/>
            </a:pPr>
            <a:r>
              <a:rPr lang="en-US" sz="2000" dirty="0" smtClean="0">
                <a:latin typeface="Arial"/>
                <a:cs typeface="Arial"/>
              </a:rPr>
              <a:t>				= </a:t>
            </a:r>
            <a:r>
              <a:rPr lang="en-US" sz="2000" dirty="0" err="1" smtClean="0">
                <a:latin typeface="Arial"/>
                <a:cs typeface="Arial"/>
              </a:rPr>
              <a:t>exp</a:t>
            </a:r>
            <a:r>
              <a:rPr lang="en-US" sz="2000" dirty="0">
                <a:latin typeface="Arial"/>
                <a:cs typeface="Arial"/>
              </a:rPr>
              <a:t>(</a:t>
            </a:r>
            <a:r>
              <a:rPr lang="el-GR" sz="2000" dirty="0">
                <a:latin typeface="Arial"/>
                <a:cs typeface="Arial"/>
              </a:rPr>
              <a:t>β</a:t>
            </a:r>
            <a:r>
              <a:rPr lang="en-US" sz="2000" baseline="-25000" dirty="0" err="1">
                <a:latin typeface="Arial"/>
                <a:cs typeface="Arial"/>
              </a:rPr>
              <a:t>GxE</a:t>
            </a:r>
            <a:r>
              <a:rPr lang="en-US" sz="2000" dirty="0">
                <a:latin typeface="Arial"/>
                <a:cs typeface="Arial"/>
              </a:rPr>
              <a:t>) = interaction effect </a:t>
            </a:r>
          </a:p>
          <a:p>
            <a:endParaRPr lang="en-US" sz="2000" b="1" dirty="0" smtClean="0">
              <a:latin typeface="Arial"/>
              <a:cs typeface="Arial"/>
            </a:endParaRPr>
          </a:p>
          <a:p>
            <a:pPr marL="0" indent="0">
              <a:buNone/>
            </a:pPr>
            <a:r>
              <a:rPr lang="en-US" sz="2000" b="1" dirty="0" smtClean="0">
                <a:latin typeface="Arial"/>
                <a:cs typeface="Arial"/>
              </a:rPr>
              <a:t>Additive</a:t>
            </a:r>
            <a:endParaRPr lang="en-US" sz="2000" dirty="0" smtClean="0">
              <a:latin typeface="Arial"/>
              <a:cs typeface="Arial"/>
            </a:endParaRPr>
          </a:p>
          <a:p>
            <a:pPr marL="0" indent="0">
              <a:buNone/>
            </a:pPr>
            <a:r>
              <a:rPr lang="en-US" sz="2000" dirty="0" smtClean="0">
                <a:latin typeface="Arial"/>
                <a:cs typeface="Arial"/>
              </a:rPr>
              <a:t>Departure </a:t>
            </a:r>
            <a:r>
              <a:rPr lang="en-US" sz="2000" dirty="0">
                <a:latin typeface="Arial"/>
                <a:cs typeface="Arial"/>
              </a:rPr>
              <a:t>from </a:t>
            </a:r>
            <a:r>
              <a:rPr lang="en-US" sz="2000" dirty="0" err="1">
                <a:latin typeface="Arial"/>
                <a:cs typeface="Arial"/>
              </a:rPr>
              <a:t>additivity</a:t>
            </a:r>
            <a:r>
              <a:rPr lang="en-US" sz="2000" dirty="0">
                <a:latin typeface="Arial"/>
                <a:cs typeface="Arial"/>
              </a:rPr>
              <a:t> implies that absolute risk-reduction associated with removal of one risk-factor depends on the levels of another and vice-versa. </a:t>
            </a:r>
          </a:p>
          <a:p>
            <a:pPr marL="0" indent="0">
              <a:buNone/>
            </a:pPr>
            <a:r>
              <a:rPr lang="en-US" sz="2000" dirty="0" smtClean="0">
                <a:latin typeface="Arial"/>
                <a:cs typeface="Arial"/>
              </a:rPr>
              <a:t>	</a:t>
            </a:r>
          </a:p>
          <a:p>
            <a:pPr marL="0" indent="0">
              <a:buNone/>
            </a:pPr>
            <a:r>
              <a:rPr lang="en-US" sz="2000" dirty="0">
                <a:latin typeface="Arial"/>
                <a:cs typeface="Arial"/>
              </a:rPr>
              <a:t>	</a:t>
            </a:r>
            <a:r>
              <a:rPr lang="en-US" sz="2000" dirty="0" err="1" smtClean="0">
                <a:latin typeface="Arial"/>
                <a:cs typeface="Arial"/>
              </a:rPr>
              <a:t>GxE</a:t>
            </a:r>
            <a:r>
              <a:rPr lang="en-US" sz="2000" baseline="-25000" dirty="0" err="1" smtClean="0">
                <a:latin typeface="Arial"/>
                <a:cs typeface="Arial"/>
              </a:rPr>
              <a:t>ADD</a:t>
            </a:r>
            <a:r>
              <a:rPr lang="en-US" sz="2000" dirty="0" smtClean="0">
                <a:latin typeface="Arial"/>
                <a:cs typeface="Arial"/>
              </a:rPr>
              <a:t> = </a:t>
            </a:r>
            <a:r>
              <a:rPr lang="en-US" sz="2000" dirty="0" err="1" smtClean="0">
                <a:latin typeface="Arial"/>
                <a:cs typeface="Arial"/>
              </a:rPr>
              <a:t>exp</a:t>
            </a:r>
            <a:r>
              <a:rPr lang="en-US" sz="2000" dirty="0" smtClean="0">
                <a:latin typeface="Arial"/>
                <a:cs typeface="Arial"/>
              </a:rPr>
              <a:t>(</a:t>
            </a:r>
            <a:r>
              <a:rPr lang="el-GR" sz="2000" dirty="0" smtClean="0">
                <a:latin typeface="Arial"/>
                <a:cs typeface="Arial"/>
              </a:rPr>
              <a:t>β</a:t>
            </a:r>
            <a:r>
              <a:rPr lang="en-US" sz="2000" baseline="-25000" dirty="0" err="1" smtClean="0">
                <a:latin typeface="Arial"/>
                <a:cs typeface="Arial"/>
              </a:rPr>
              <a:t>GxE</a:t>
            </a:r>
            <a:r>
              <a:rPr lang="en-US" sz="2000" dirty="0" smtClean="0">
                <a:latin typeface="Arial"/>
                <a:cs typeface="Arial"/>
              </a:rPr>
              <a:t>) </a:t>
            </a:r>
            <a:r>
              <a:rPr lang="en-US" sz="2000" dirty="0" err="1" smtClean="0">
                <a:latin typeface="Arial"/>
                <a:cs typeface="Arial"/>
              </a:rPr>
              <a:t>exp</a:t>
            </a:r>
            <a:r>
              <a:rPr lang="en-US" sz="2000" dirty="0" smtClean="0">
                <a:latin typeface="Arial"/>
                <a:cs typeface="Arial"/>
              </a:rPr>
              <a:t>(</a:t>
            </a:r>
            <a:r>
              <a:rPr lang="el-GR" sz="2000" dirty="0" smtClean="0">
                <a:latin typeface="Arial"/>
                <a:cs typeface="Arial"/>
              </a:rPr>
              <a:t>β</a:t>
            </a:r>
            <a:r>
              <a:rPr lang="en-US" sz="2000" baseline="-25000" dirty="0" smtClean="0">
                <a:latin typeface="Arial"/>
                <a:cs typeface="Arial"/>
              </a:rPr>
              <a:t>G</a:t>
            </a:r>
            <a:r>
              <a:rPr lang="en-US" sz="2000" dirty="0" smtClean="0">
                <a:latin typeface="Arial"/>
                <a:cs typeface="Arial"/>
              </a:rPr>
              <a:t>) </a:t>
            </a:r>
            <a:r>
              <a:rPr lang="en-US" sz="2000" dirty="0" err="1" smtClean="0">
                <a:latin typeface="Arial"/>
                <a:cs typeface="Arial"/>
              </a:rPr>
              <a:t>exp</a:t>
            </a:r>
            <a:r>
              <a:rPr lang="en-US" sz="2000" dirty="0" smtClean="0">
                <a:latin typeface="Arial"/>
                <a:cs typeface="Arial"/>
              </a:rPr>
              <a:t>(</a:t>
            </a:r>
            <a:r>
              <a:rPr lang="el-GR" sz="2000" dirty="0" smtClean="0">
                <a:latin typeface="Arial"/>
                <a:cs typeface="Arial"/>
              </a:rPr>
              <a:t>β</a:t>
            </a:r>
            <a:r>
              <a:rPr lang="en-US" sz="2000" baseline="-25000" dirty="0" smtClean="0">
                <a:latin typeface="Arial"/>
                <a:cs typeface="Arial"/>
              </a:rPr>
              <a:t>E</a:t>
            </a:r>
            <a:r>
              <a:rPr lang="en-US" sz="2000" dirty="0" smtClean="0">
                <a:latin typeface="Arial"/>
                <a:cs typeface="Arial"/>
              </a:rPr>
              <a:t>)  - </a:t>
            </a:r>
            <a:r>
              <a:rPr lang="en-US" sz="2000" dirty="0" err="1" smtClean="0">
                <a:latin typeface="Arial"/>
                <a:cs typeface="Arial"/>
              </a:rPr>
              <a:t>exp</a:t>
            </a:r>
            <a:r>
              <a:rPr lang="en-US" sz="2000" dirty="0" smtClean="0">
                <a:latin typeface="Arial"/>
                <a:cs typeface="Arial"/>
              </a:rPr>
              <a:t>(</a:t>
            </a:r>
            <a:r>
              <a:rPr lang="el-GR" sz="2000" dirty="0" smtClean="0">
                <a:latin typeface="Arial"/>
                <a:cs typeface="Arial"/>
              </a:rPr>
              <a:t>β</a:t>
            </a:r>
            <a:r>
              <a:rPr lang="en-US" sz="2000" baseline="-25000" dirty="0" smtClean="0">
                <a:latin typeface="Arial"/>
                <a:cs typeface="Arial"/>
              </a:rPr>
              <a:t>G</a:t>
            </a:r>
            <a:r>
              <a:rPr lang="en-US" sz="2000" dirty="0" smtClean="0">
                <a:latin typeface="Arial"/>
                <a:cs typeface="Arial"/>
              </a:rPr>
              <a:t>) - </a:t>
            </a:r>
            <a:r>
              <a:rPr lang="en-US" sz="2000" dirty="0" err="1" smtClean="0">
                <a:latin typeface="Arial"/>
                <a:cs typeface="Arial"/>
              </a:rPr>
              <a:t>exp</a:t>
            </a:r>
            <a:r>
              <a:rPr lang="en-US" sz="2000" dirty="0" smtClean="0">
                <a:latin typeface="Arial"/>
                <a:cs typeface="Arial"/>
              </a:rPr>
              <a:t>(</a:t>
            </a:r>
            <a:r>
              <a:rPr lang="el-GR" sz="2000" dirty="0" smtClean="0">
                <a:latin typeface="Arial"/>
                <a:cs typeface="Arial"/>
              </a:rPr>
              <a:t>β</a:t>
            </a:r>
            <a:r>
              <a:rPr lang="en-US" sz="2000" baseline="-25000" dirty="0" smtClean="0">
                <a:latin typeface="Arial"/>
                <a:cs typeface="Arial"/>
              </a:rPr>
              <a:t>E</a:t>
            </a:r>
            <a:r>
              <a:rPr lang="en-US" sz="2000" dirty="0" smtClean="0">
                <a:latin typeface="Arial"/>
                <a:cs typeface="Arial"/>
              </a:rPr>
              <a:t>) +1 </a:t>
            </a:r>
          </a:p>
        </p:txBody>
      </p:sp>
    </p:spTree>
    <p:extLst>
      <p:ext uri="{BB962C8B-B14F-4D97-AF65-F5344CB8AC3E}">
        <p14:creationId xmlns:p14="http://schemas.microsoft.com/office/powerpoint/2010/main" val="27658268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08966" y="286742"/>
            <a:ext cx="8480004" cy="6294751"/>
          </a:xfrm>
          <a:prstGeom prst="rect">
            <a:avLst/>
          </a:prstGeom>
          <a:noFill/>
          <a:ln>
            <a:noFill/>
          </a:ln>
        </p:spPr>
      </p:pic>
    </p:spTree>
    <p:extLst>
      <p:ext uri="{BB962C8B-B14F-4D97-AF65-F5344CB8AC3E}">
        <p14:creationId xmlns:p14="http://schemas.microsoft.com/office/powerpoint/2010/main" val="6668794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14300" y="320040"/>
            <a:ext cx="9029700" cy="104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9pPr>
          </a:lstStyle>
          <a:p>
            <a:pPr algn="ctr" eaLnBrk="1" hangingPunct="1">
              <a:lnSpc>
                <a:spcPct val="95000"/>
              </a:lnSpc>
            </a:pPr>
            <a:r>
              <a:rPr lang="en-US" sz="3600">
                <a:solidFill>
                  <a:srgbClr val="000000"/>
                </a:solidFill>
                <a:latin typeface="Arial" charset="0"/>
                <a:cs typeface="Droid Sans Fallback" charset="0"/>
              </a:rPr>
              <a:t>Factor V Leiden Mutations, Oral Contraceptive Use, and Venous Thrombosis</a:t>
            </a:r>
          </a:p>
        </p:txBody>
      </p:sp>
      <p:grpSp>
        <p:nvGrpSpPr>
          <p:cNvPr id="28674" name="Group 2"/>
          <p:cNvGrpSpPr>
            <a:grpSpLocks/>
          </p:cNvGrpSpPr>
          <p:nvPr/>
        </p:nvGrpSpPr>
        <p:grpSpPr bwMode="auto">
          <a:xfrm>
            <a:off x="484347" y="2341722"/>
            <a:ext cx="3384708" cy="3426143"/>
            <a:chOff x="305" y="1475"/>
            <a:chExt cx="2132" cy="2158"/>
          </a:xfrm>
        </p:grpSpPr>
        <p:sp>
          <p:nvSpPr>
            <p:cNvPr id="28679" name="Rectangle 3"/>
            <p:cNvSpPr>
              <a:spLocks noChangeArrowheads="1"/>
            </p:cNvSpPr>
            <p:nvPr/>
          </p:nvSpPr>
          <p:spPr bwMode="auto">
            <a:xfrm>
              <a:off x="305" y="1475"/>
              <a:ext cx="682"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Strata</a:t>
              </a:r>
            </a:p>
          </p:txBody>
        </p:sp>
        <p:sp>
          <p:nvSpPr>
            <p:cNvPr id="28680" name="Rectangle 4"/>
            <p:cNvSpPr>
              <a:spLocks noChangeArrowheads="1"/>
            </p:cNvSpPr>
            <p:nvPr/>
          </p:nvSpPr>
          <p:spPr bwMode="auto">
            <a:xfrm>
              <a:off x="991" y="1475"/>
              <a:ext cx="627"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Cases</a:t>
              </a:r>
            </a:p>
          </p:txBody>
        </p:sp>
        <p:sp>
          <p:nvSpPr>
            <p:cNvPr id="28681" name="Rectangle 5"/>
            <p:cNvSpPr>
              <a:spLocks noChangeArrowheads="1"/>
            </p:cNvSpPr>
            <p:nvPr/>
          </p:nvSpPr>
          <p:spPr bwMode="auto">
            <a:xfrm>
              <a:off x="1621" y="1475"/>
              <a:ext cx="81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Controls</a:t>
              </a:r>
            </a:p>
          </p:txBody>
        </p:sp>
        <p:sp>
          <p:nvSpPr>
            <p:cNvPr id="28682" name="Rectangle 6"/>
            <p:cNvSpPr>
              <a:spLocks noChangeArrowheads="1"/>
            </p:cNvSpPr>
            <p:nvPr/>
          </p:nvSpPr>
          <p:spPr bwMode="auto">
            <a:xfrm>
              <a:off x="305" y="1906"/>
              <a:ext cx="682"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a:solidFill>
                    <a:srgbClr val="000000"/>
                  </a:solidFill>
                  <a:latin typeface="Arial" charset="0"/>
                </a:rPr>
                <a:t>G+E+</a:t>
              </a:r>
            </a:p>
          </p:txBody>
        </p:sp>
        <p:sp>
          <p:nvSpPr>
            <p:cNvPr id="28683" name="Rectangle 7"/>
            <p:cNvSpPr>
              <a:spLocks noChangeArrowheads="1"/>
            </p:cNvSpPr>
            <p:nvPr/>
          </p:nvSpPr>
          <p:spPr bwMode="auto">
            <a:xfrm>
              <a:off x="991" y="1906"/>
              <a:ext cx="627"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25</a:t>
              </a:r>
            </a:p>
          </p:txBody>
        </p:sp>
        <p:sp>
          <p:nvSpPr>
            <p:cNvPr id="28684" name="Rectangle 8"/>
            <p:cNvSpPr>
              <a:spLocks noChangeArrowheads="1"/>
            </p:cNvSpPr>
            <p:nvPr/>
          </p:nvSpPr>
          <p:spPr bwMode="auto">
            <a:xfrm>
              <a:off x="1621" y="1906"/>
              <a:ext cx="81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2</a:t>
              </a:r>
            </a:p>
          </p:txBody>
        </p:sp>
        <p:sp>
          <p:nvSpPr>
            <p:cNvPr id="28685" name="Rectangle 9"/>
            <p:cNvSpPr>
              <a:spLocks noChangeArrowheads="1"/>
            </p:cNvSpPr>
            <p:nvPr/>
          </p:nvSpPr>
          <p:spPr bwMode="auto">
            <a:xfrm>
              <a:off x="305" y="2339"/>
              <a:ext cx="682"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a:solidFill>
                    <a:srgbClr val="000000"/>
                  </a:solidFill>
                  <a:latin typeface="Arial" charset="0"/>
                </a:rPr>
                <a:t>G+E-</a:t>
              </a:r>
            </a:p>
          </p:txBody>
        </p:sp>
        <p:sp>
          <p:nvSpPr>
            <p:cNvPr id="28686" name="Rectangle 10"/>
            <p:cNvSpPr>
              <a:spLocks noChangeArrowheads="1"/>
            </p:cNvSpPr>
            <p:nvPr/>
          </p:nvSpPr>
          <p:spPr bwMode="auto">
            <a:xfrm>
              <a:off x="991" y="2339"/>
              <a:ext cx="627"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10</a:t>
              </a:r>
            </a:p>
          </p:txBody>
        </p:sp>
        <p:sp>
          <p:nvSpPr>
            <p:cNvPr id="28687" name="Rectangle 11"/>
            <p:cNvSpPr>
              <a:spLocks noChangeArrowheads="1"/>
            </p:cNvSpPr>
            <p:nvPr/>
          </p:nvSpPr>
          <p:spPr bwMode="auto">
            <a:xfrm>
              <a:off x="1621" y="2339"/>
              <a:ext cx="81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4</a:t>
              </a:r>
            </a:p>
          </p:txBody>
        </p:sp>
        <p:sp>
          <p:nvSpPr>
            <p:cNvPr id="28688" name="Rectangle 12"/>
            <p:cNvSpPr>
              <a:spLocks noChangeArrowheads="1"/>
            </p:cNvSpPr>
            <p:nvPr/>
          </p:nvSpPr>
          <p:spPr bwMode="auto">
            <a:xfrm>
              <a:off x="305" y="2770"/>
              <a:ext cx="682"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a:solidFill>
                    <a:srgbClr val="000000"/>
                  </a:solidFill>
                  <a:latin typeface="Arial" charset="0"/>
                </a:rPr>
                <a:t>G-E+</a:t>
              </a:r>
            </a:p>
          </p:txBody>
        </p:sp>
        <p:sp>
          <p:nvSpPr>
            <p:cNvPr id="28689" name="Rectangle 13"/>
            <p:cNvSpPr>
              <a:spLocks noChangeArrowheads="1"/>
            </p:cNvSpPr>
            <p:nvPr/>
          </p:nvSpPr>
          <p:spPr bwMode="auto">
            <a:xfrm>
              <a:off x="991" y="2770"/>
              <a:ext cx="627"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84</a:t>
              </a:r>
            </a:p>
          </p:txBody>
        </p:sp>
        <p:sp>
          <p:nvSpPr>
            <p:cNvPr id="28690" name="Rectangle 14"/>
            <p:cNvSpPr>
              <a:spLocks noChangeArrowheads="1"/>
            </p:cNvSpPr>
            <p:nvPr/>
          </p:nvSpPr>
          <p:spPr bwMode="auto">
            <a:xfrm>
              <a:off x="1621" y="2770"/>
              <a:ext cx="814"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63</a:t>
              </a:r>
            </a:p>
          </p:txBody>
        </p:sp>
        <p:sp>
          <p:nvSpPr>
            <p:cNvPr id="28691" name="Rectangle 15"/>
            <p:cNvSpPr>
              <a:spLocks noChangeArrowheads="1"/>
            </p:cNvSpPr>
            <p:nvPr/>
          </p:nvSpPr>
          <p:spPr bwMode="auto">
            <a:xfrm>
              <a:off x="305" y="3202"/>
              <a:ext cx="682"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a:solidFill>
                    <a:srgbClr val="000000"/>
                  </a:solidFill>
                  <a:latin typeface="Arial" charset="0"/>
                </a:rPr>
                <a:t>G-E-</a:t>
              </a:r>
            </a:p>
          </p:txBody>
        </p:sp>
        <p:sp>
          <p:nvSpPr>
            <p:cNvPr id="28692" name="Rectangle 16"/>
            <p:cNvSpPr>
              <a:spLocks noChangeArrowheads="1"/>
            </p:cNvSpPr>
            <p:nvPr/>
          </p:nvSpPr>
          <p:spPr bwMode="auto">
            <a:xfrm>
              <a:off x="991" y="3202"/>
              <a:ext cx="627"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36</a:t>
              </a:r>
            </a:p>
          </p:txBody>
        </p:sp>
        <p:sp>
          <p:nvSpPr>
            <p:cNvPr id="28693" name="Rectangle 17"/>
            <p:cNvSpPr>
              <a:spLocks noChangeArrowheads="1"/>
            </p:cNvSpPr>
            <p:nvPr/>
          </p:nvSpPr>
          <p:spPr bwMode="auto">
            <a:xfrm>
              <a:off x="1621" y="3202"/>
              <a:ext cx="81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100</a:t>
              </a:r>
            </a:p>
          </p:txBody>
        </p:sp>
        <p:sp>
          <p:nvSpPr>
            <p:cNvPr id="28694" name="Line 18"/>
            <p:cNvSpPr>
              <a:spLocks noChangeShapeType="1"/>
            </p:cNvSpPr>
            <p:nvPr/>
          </p:nvSpPr>
          <p:spPr bwMode="auto">
            <a:xfrm>
              <a:off x="1621" y="1475"/>
              <a:ext cx="814"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695" name="Line 19"/>
            <p:cNvSpPr>
              <a:spLocks noChangeShapeType="1"/>
            </p:cNvSpPr>
            <p:nvPr/>
          </p:nvSpPr>
          <p:spPr bwMode="auto">
            <a:xfrm>
              <a:off x="1621" y="1906"/>
              <a:ext cx="814"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696" name="Line 20"/>
            <p:cNvSpPr>
              <a:spLocks noChangeShapeType="1"/>
            </p:cNvSpPr>
            <p:nvPr/>
          </p:nvSpPr>
          <p:spPr bwMode="auto">
            <a:xfrm>
              <a:off x="1621" y="2339"/>
              <a:ext cx="814"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697" name="Line 21"/>
            <p:cNvSpPr>
              <a:spLocks noChangeShapeType="1"/>
            </p:cNvSpPr>
            <p:nvPr/>
          </p:nvSpPr>
          <p:spPr bwMode="auto">
            <a:xfrm>
              <a:off x="1621" y="2770"/>
              <a:ext cx="814"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698" name="Line 22"/>
            <p:cNvSpPr>
              <a:spLocks noChangeShapeType="1"/>
            </p:cNvSpPr>
            <p:nvPr/>
          </p:nvSpPr>
          <p:spPr bwMode="auto">
            <a:xfrm>
              <a:off x="1621" y="3202"/>
              <a:ext cx="814"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699" name="Line 23"/>
            <p:cNvSpPr>
              <a:spLocks noChangeShapeType="1"/>
            </p:cNvSpPr>
            <p:nvPr/>
          </p:nvSpPr>
          <p:spPr bwMode="auto">
            <a:xfrm>
              <a:off x="1621" y="3634"/>
              <a:ext cx="814"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00" name="Line 24"/>
            <p:cNvSpPr>
              <a:spLocks noChangeShapeType="1"/>
            </p:cNvSpPr>
            <p:nvPr/>
          </p:nvSpPr>
          <p:spPr bwMode="auto">
            <a:xfrm>
              <a:off x="305" y="3202"/>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01" name="Line 25"/>
            <p:cNvSpPr>
              <a:spLocks noChangeShapeType="1"/>
            </p:cNvSpPr>
            <p:nvPr/>
          </p:nvSpPr>
          <p:spPr bwMode="auto">
            <a:xfrm>
              <a:off x="991" y="3202"/>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02" name="Line 26"/>
            <p:cNvSpPr>
              <a:spLocks noChangeShapeType="1"/>
            </p:cNvSpPr>
            <p:nvPr/>
          </p:nvSpPr>
          <p:spPr bwMode="auto">
            <a:xfrm>
              <a:off x="1621" y="3202"/>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03" name="Line 27"/>
            <p:cNvSpPr>
              <a:spLocks noChangeShapeType="1"/>
            </p:cNvSpPr>
            <p:nvPr/>
          </p:nvSpPr>
          <p:spPr bwMode="auto">
            <a:xfrm>
              <a:off x="2438" y="3202"/>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04" name="Line 28"/>
            <p:cNvSpPr>
              <a:spLocks noChangeShapeType="1"/>
            </p:cNvSpPr>
            <p:nvPr/>
          </p:nvSpPr>
          <p:spPr bwMode="auto">
            <a:xfrm>
              <a:off x="305" y="1475"/>
              <a:ext cx="6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05" name="Line 29"/>
            <p:cNvSpPr>
              <a:spLocks noChangeShapeType="1"/>
            </p:cNvSpPr>
            <p:nvPr/>
          </p:nvSpPr>
          <p:spPr bwMode="auto">
            <a:xfrm>
              <a:off x="305" y="1475"/>
              <a:ext cx="6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06" name="Line 30"/>
            <p:cNvSpPr>
              <a:spLocks noChangeShapeType="1"/>
            </p:cNvSpPr>
            <p:nvPr/>
          </p:nvSpPr>
          <p:spPr bwMode="auto">
            <a:xfrm>
              <a:off x="305" y="1475"/>
              <a:ext cx="6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07" name="Line 31"/>
            <p:cNvSpPr>
              <a:spLocks noChangeShapeType="1"/>
            </p:cNvSpPr>
            <p:nvPr/>
          </p:nvSpPr>
          <p:spPr bwMode="auto">
            <a:xfrm>
              <a:off x="305" y="1475"/>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08" name="Line 32"/>
            <p:cNvSpPr>
              <a:spLocks noChangeShapeType="1"/>
            </p:cNvSpPr>
            <p:nvPr/>
          </p:nvSpPr>
          <p:spPr bwMode="auto">
            <a:xfrm>
              <a:off x="305" y="1475"/>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09" name="Line 33"/>
            <p:cNvSpPr>
              <a:spLocks noChangeShapeType="1"/>
            </p:cNvSpPr>
            <p:nvPr/>
          </p:nvSpPr>
          <p:spPr bwMode="auto">
            <a:xfrm>
              <a:off x="305" y="1475"/>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10" name="Line 34"/>
            <p:cNvSpPr>
              <a:spLocks noChangeShapeType="1"/>
            </p:cNvSpPr>
            <p:nvPr/>
          </p:nvSpPr>
          <p:spPr bwMode="auto">
            <a:xfrm>
              <a:off x="991" y="1475"/>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11" name="Line 35"/>
            <p:cNvSpPr>
              <a:spLocks noChangeShapeType="1"/>
            </p:cNvSpPr>
            <p:nvPr/>
          </p:nvSpPr>
          <p:spPr bwMode="auto">
            <a:xfrm>
              <a:off x="991" y="1475"/>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12" name="Line 36"/>
            <p:cNvSpPr>
              <a:spLocks noChangeShapeType="1"/>
            </p:cNvSpPr>
            <p:nvPr/>
          </p:nvSpPr>
          <p:spPr bwMode="auto">
            <a:xfrm>
              <a:off x="991" y="1475"/>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13" name="Line 37"/>
            <p:cNvSpPr>
              <a:spLocks noChangeShapeType="1"/>
            </p:cNvSpPr>
            <p:nvPr/>
          </p:nvSpPr>
          <p:spPr bwMode="auto">
            <a:xfrm>
              <a:off x="305" y="1906"/>
              <a:ext cx="6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14" name="Line 38"/>
            <p:cNvSpPr>
              <a:spLocks noChangeShapeType="1"/>
            </p:cNvSpPr>
            <p:nvPr/>
          </p:nvSpPr>
          <p:spPr bwMode="auto">
            <a:xfrm>
              <a:off x="305" y="1906"/>
              <a:ext cx="6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15" name="Line 39"/>
            <p:cNvSpPr>
              <a:spLocks noChangeShapeType="1"/>
            </p:cNvSpPr>
            <p:nvPr/>
          </p:nvSpPr>
          <p:spPr bwMode="auto">
            <a:xfrm>
              <a:off x="305" y="1906"/>
              <a:ext cx="6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16" name="Line 40"/>
            <p:cNvSpPr>
              <a:spLocks noChangeShapeType="1"/>
            </p:cNvSpPr>
            <p:nvPr/>
          </p:nvSpPr>
          <p:spPr bwMode="auto">
            <a:xfrm>
              <a:off x="991" y="1475"/>
              <a:ext cx="627"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17" name="Line 41"/>
            <p:cNvSpPr>
              <a:spLocks noChangeShapeType="1"/>
            </p:cNvSpPr>
            <p:nvPr/>
          </p:nvSpPr>
          <p:spPr bwMode="auto">
            <a:xfrm>
              <a:off x="991" y="1475"/>
              <a:ext cx="627"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18" name="Line 42"/>
            <p:cNvSpPr>
              <a:spLocks noChangeShapeType="1"/>
            </p:cNvSpPr>
            <p:nvPr/>
          </p:nvSpPr>
          <p:spPr bwMode="auto">
            <a:xfrm>
              <a:off x="991" y="1475"/>
              <a:ext cx="627"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19" name="Line 43"/>
            <p:cNvSpPr>
              <a:spLocks noChangeShapeType="1"/>
            </p:cNvSpPr>
            <p:nvPr/>
          </p:nvSpPr>
          <p:spPr bwMode="auto">
            <a:xfrm>
              <a:off x="1621" y="1475"/>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20" name="Line 44"/>
            <p:cNvSpPr>
              <a:spLocks noChangeShapeType="1"/>
            </p:cNvSpPr>
            <p:nvPr/>
          </p:nvSpPr>
          <p:spPr bwMode="auto">
            <a:xfrm>
              <a:off x="1621" y="1475"/>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21" name="Line 45"/>
            <p:cNvSpPr>
              <a:spLocks noChangeShapeType="1"/>
            </p:cNvSpPr>
            <p:nvPr/>
          </p:nvSpPr>
          <p:spPr bwMode="auto">
            <a:xfrm>
              <a:off x="1621" y="1475"/>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22" name="Line 46"/>
            <p:cNvSpPr>
              <a:spLocks noChangeShapeType="1"/>
            </p:cNvSpPr>
            <p:nvPr/>
          </p:nvSpPr>
          <p:spPr bwMode="auto">
            <a:xfrm>
              <a:off x="991" y="1906"/>
              <a:ext cx="627"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23" name="Line 47"/>
            <p:cNvSpPr>
              <a:spLocks noChangeShapeType="1"/>
            </p:cNvSpPr>
            <p:nvPr/>
          </p:nvSpPr>
          <p:spPr bwMode="auto">
            <a:xfrm>
              <a:off x="991" y="1906"/>
              <a:ext cx="627"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24" name="Line 48"/>
            <p:cNvSpPr>
              <a:spLocks noChangeShapeType="1"/>
            </p:cNvSpPr>
            <p:nvPr/>
          </p:nvSpPr>
          <p:spPr bwMode="auto">
            <a:xfrm>
              <a:off x="991" y="1906"/>
              <a:ext cx="627"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25" name="Line 49"/>
            <p:cNvSpPr>
              <a:spLocks noChangeShapeType="1"/>
            </p:cNvSpPr>
            <p:nvPr/>
          </p:nvSpPr>
          <p:spPr bwMode="auto">
            <a:xfrm>
              <a:off x="1621" y="1475"/>
              <a:ext cx="814"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26" name="Line 50"/>
            <p:cNvSpPr>
              <a:spLocks noChangeShapeType="1"/>
            </p:cNvSpPr>
            <p:nvPr/>
          </p:nvSpPr>
          <p:spPr bwMode="auto">
            <a:xfrm>
              <a:off x="1621" y="1475"/>
              <a:ext cx="814"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27" name="Line 51"/>
            <p:cNvSpPr>
              <a:spLocks noChangeShapeType="1"/>
            </p:cNvSpPr>
            <p:nvPr/>
          </p:nvSpPr>
          <p:spPr bwMode="auto">
            <a:xfrm>
              <a:off x="2438" y="1475"/>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28" name="Line 52"/>
            <p:cNvSpPr>
              <a:spLocks noChangeShapeType="1"/>
            </p:cNvSpPr>
            <p:nvPr/>
          </p:nvSpPr>
          <p:spPr bwMode="auto">
            <a:xfrm>
              <a:off x="2438" y="1475"/>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29" name="Line 53"/>
            <p:cNvSpPr>
              <a:spLocks noChangeShapeType="1"/>
            </p:cNvSpPr>
            <p:nvPr/>
          </p:nvSpPr>
          <p:spPr bwMode="auto">
            <a:xfrm>
              <a:off x="2438" y="1475"/>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30" name="Line 54"/>
            <p:cNvSpPr>
              <a:spLocks noChangeShapeType="1"/>
            </p:cNvSpPr>
            <p:nvPr/>
          </p:nvSpPr>
          <p:spPr bwMode="auto">
            <a:xfrm>
              <a:off x="1621" y="1906"/>
              <a:ext cx="814"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31" name="Line 55"/>
            <p:cNvSpPr>
              <a:spLocks noChangeShapeType="1"/>
            </p:cNvSpPr>
            <p:nvPr/>
          </p:nvSpPr>
          <p:spPr bwMode="auto">
            <a:xfrm>
              <a:off x="1621" y="1906"/>
              <a:ext cx="814"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32" name="Line 56"/>
            <p:cNvSpPr>
              <a:spLocks noChangeShapeType="1"/>
            </p:cNvSpPr>
            <p:nvPr/>
          </p:nvSpPr>
          <p:spPr bwMode="auto">
            <a:xfrm>
              <a:off x="305" y="1906"/>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33" name="Line 57"/>
            <p:cNvSpPr>
              <a:spLocks noChangeShapeType="1"/>
            </p:cNvSpPr>
            <p:nvPr/>
          </p:nvSpPr>
          <p:spPr bwMode="auto">
            <a:xfrm>
              <a:off x="305" y="1906"/>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34" name="Line 58"/>
            <p:cNvSpPr>
              <a:spLocks noChangeShapeType="1"/>
            </p:cNvSpPr>
            <p:nvPr/>
          </p:nvSpPr>
          <p:spPr bwMode="auto">
            <a:xfrm>
              <a:off x="305" y="1906"/>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35" name="Line 59"/>
            <p:cNvSpPr>
              <a:spLocks noChangeShapeType="1"/>
            </p:cNvSpPr>
            <p:nvPr/>
          </p:nvSpPr>
          <p:spPr bwMode="auto">
            <a:xfrm>
              <a:off x="991" y="1906"/>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36" name="Line 60"/>
            <p:cNvSpPr>
              <a:spLocks noChangeShapeType="1"/>
            </p:cNvSpPr>
            <p:nvPr/>
          </p:nvSpPr>
          <p:spPr bwMode="auto">
            <a:xfrm>
              <a:off x="991" y="1906"/>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37" name="Line 61"/>
            <p:cNvSpPr>
              <a:spLocks noChangeShapeType="1"/>
            </p:cNvSpPr>
            <p:nvPr/>
          </p:nvSpPr>
          <p:spPr bwMode="auto">
            <a:xfrm>
              <a:off x="991" y="1906"/>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38" name="Line 62"/>
            <p:cNvSpPr>
              <a:spLocks noChangeShapeType="1"/>
            </p:cNvSpPr>
            <p:nvPr/>
          </p:nvSpPr>
          <p:spPr bwMode="auto">
            <a:xfrm>
              <a:off x="305" y="2339"/>
              <a:ext cx="6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39" name="Line 63"/>
            <p:cNvSpPr>
              <a:spLocks noChangeShapeType="1"/>
            </p:cNvSpPr>
            <p:nvPr/>
          </p:nvSpPr>
          <p:spPr bwMode="auto">
            <a:xfrm>
              <a:off x="305" y="2339"/>
              <a:ext cx="6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40" name="Line 64"/>
            <p:cNvSpPr>
              <a:spLocks noChangeShapeType="1"/>
            </p:cNvSpPr>
            <p:nvPr/>
          </p:nvSpPr>
          <p:spPr bwMode="auto">
            <a:xfrm>
              <a:off x="305" y="2339"/>
              <a:ext cx="6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41" name="Line 65"/>
            <p:cNvSpPr>
              <a:spLocks noChangeShapeType="1"/>
            </p:cNvSpPr>
            <p:nvPr/>
          </p:nvSpPr>
          <p:spPr bwMode="auto">
            <a:xfrm>
              <a:off x="1621" y="1906"/>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42" name="Line 66"/>
            <p:cNvSpPr>
              <a:spLocks noChangeShapeType="1"/>
            </p:cNvSpPr>
            <p:nvPr/>
          </p:nvSpPr>
          <p:spPr bwMode="auto">
            <a:xfrm>
              <a:off x="1621" y="1906"/>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43" name="Line 67"/>
            <p:cNvSpPr>
              <a:spLocks noChangeShapeType="1"/>
            </p:cNvSpPr>
            <p:nvPr/>
          </p:nvSpPr>
          <p:spPr bwMode="auto">
            <a:xfrm>
              <a:off x="1621" y="1906"/>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44" name="Line 68"/>
            <p:cNvSpPr>
              <a:spLocks noChangeShapeType="1"/>
            </p:cNvSpPr>
            <p:nvPr/>
          </p:nvSpPr>
          <p:spPr bwMode="auto">
            <a:xfrm>
              <a:off x="991" y="2339"/>
              <a:ext cx="627"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45" name="Line 69"/>
            <p:cNvSpPr>
              <a:spLocks noChangeShapeType="1"/>
            </p:cNvSpPr>
            <p:nvPr/>
          </p:nvSpPr>
          <p:spPr bwMode="auto">
            <a:xfrm>
              <a:off x="991" y="2339"/>
              <a:ext cx="627"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46" name="Line 70"/>
            <p:cNvSpPr>
              <a:spLocks noChangeShapeType="1"/>
            </p:cNvSpPr>
            <p:nvPr/>
          </p:nvSpPr>
          <p:spPr bwMode="auto">
            <a:xfrm>
              <a:off x="991" y="2339"/>
              <a:ext cx="627"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47" name="Line 71"/>
            <p:cNvSpPr>
              <a:spLocks noChangeShapeType="1"/>
            </p:cNvSpPr>
            <p:nvPr/>
          </p:nvSpPr>
          <p:spPr bwMode="auto">
            <a:xfrm>
              <a:off x="2438" y="1906"/>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48" name="Line 72"/>
            <p:cNvSpPr>
              <a:spLocks noChangeShapeType="1"/>
            </p:cNvSpPr>
            <p:nvPr/>
          </p:nvSpPr>
          <p:spPr bwMode="auto">
            <a:xfrm>
              <a:off x="2438" y="1906"/>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49" name="Line 73"/>
            <p:cNvSpPr>
              <a:spLocks noChangeShapeType="1"/>
            </p:cNvSpPr>
            <p:nvPr/>
          </p:nvSpPr>
          <p:spPr bwMode="auto">
            <a:xfrm>
              <a:off x="2438" y="1906"/>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50" name="Line 74"/>
            <p:cNvSpPr>
              <a:spLocks noChangeShapeType="1"/>
            </p:cNvSpPr>
            <p:nvPr/>
          </p:nvSpPr>
          <p:spPr bwMode="auto">
            <a:xfrm>
              <a:off x="1621" y="2339"/>
              <a:ext cx="814"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51" name="Line 75"/>
            <p:cNvSpPr>
              <a:spLocks noChangeShapeType="1"/>
            </p:cNvSpPr>
            <p:nvPr/>
          </p:nvSpPr>
          <p:spPr bwMode="auto">
            <a:xfrm>
              <a:off x="1621" y="2339"/>
              <a:ext cx="814"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52" name="Line 76"/>
            <p:cNvSpPr>
              <a:spLocks noChangeShapeType="1"/>
            </p:cNvSpPr>
            <p:nvPr/>
          </p:nvSpPr>
          <p:spPr bwMode="auto">
            <a:xfrm>
              <a:off x="305" y="2339"/>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53" name="Line 77"/>
            <p:cNvSpPr>
              <a:spLocks noChangeShapeType="1"/>
            </p:cNvSpPr>
            <p:nvPr/>
          </p:nvSpPr>
          <p:spPr bwMode="auto">
            <a:xfrm>
              <a:off x="305" y="2339"/>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54" name="Line 78"/>
            <p:cNvSpPr>
              <a:spLocks noChangeShapeType="1"/>
            </p:cNvSpPr>
            <p:nvPr/>
          </p:nvSpPr>
          <p:spPr bwMode="auto">
            <a:xfrm>
              <a:off x="305" y="2339"/>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55" name="Line 79"/>
            <p:cNvSpPr>
              <a:spLocks noChangeShapeType="1"/>
            </p:cNvSpPr>
            <p:nvPr/>
          </p:nvSpPr>
          <p:spPr bwMode="auto">
            <a:xfrm>
              <a:off x="991" y="2339"/>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56" name="Line 80"/>
            <p:cNvSpPr>
              <a:spLocks noChangeShapeType="1"/>
            </p:cNvSpPr>
            <p:nvPr/>
          </p:nvSpPr>
          <p:spPr bwMode="auto">
            <a:xfrm>
              <a:off x="991" y="2339"/>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57" name="Line 81"/>
            <p:cNvSpPr>
              <a:spLocks noChangeShapeType="1"/>
            </p:cNvSpPr>
            <p:nvPr/>
          </p:nvSpPr>
          <p:spPr bwMode="auto">
            <a:xfrm>
              <a:off x="991" y="2339"/>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58" name="Line 82"/>
            <p:cNvSpPr>
              <a:spLocks noChangeShapeType="1"/>
            </p:cNvSpPr>
            <p:nvPr/>
          </p:nvSpPr>
          <p:spPr bwMode="auto">
            <a:xfrm>
              <a:off x="305" y="2770"/>
              <a:ext cx="6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59" name="Line 83"/>
            <p:cNvSpPr>
              <a:spLocks noChangeShapeType="1"/>
            </p:cNvSpPr>
            <p:nvPr/>
          </p:nvSpPr>
          <p:spPr bwMode="auto">
            <a:xfrm>
              <a:off x="305" y="2770"/>
              <a:ext cx="6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60" name="Line 84"/>
            <p:cNvSpPr>
              <a:spLocks noChangeShapeType="1"/>
            </p:cNvSpPr>
            <p:nvPr/>
          </p:nvSpPr>
          <p:spPr bwMode="auto">
            <a:xfrm>
              <a:off x="305" y="2770"/>
              <a:ext cx="6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61" name="Line 85"/>
            <p:cNvSpPr>
              <a:spLocks noChangeShapeType="1"/>
            </p:cNvSpPr>
            <p:nvPr/>
          </p:nvSpPr>
          <p:spPr bwMode="auto">
            <a:xfrm>
              <a:off x="1621" y="2339"/>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62" name="Line 86"/>
            <p:cNvSpPr>
              <a:spLocks noChangeShapeType="1"/>
            </p:cNvSpPr>
            <p:nvPr/>
          </p:nvSpPr>
          <p:spPr bwMode="auto">
            <a:xfrm>
              <a:off x="1621" y="2339"/>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63" name="Line 87"/>
            <p:cNvSpPr>
              <a:spLocks noChangeShapeType="1"/>
            </p:cNvSpPr>
            <p:nvPr/>
          </p:nvSpPr>
          <p:spPr bwMode="auto">
            <a:xfrm>
              <a:off x="1621" y="2339"/>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64" name="Line 88"/>
            <p:cNvSpPr>
              <a:spLocks noChangeShapeType="1"/>
            </p:cNvSpPr>
            <p:nvPr/>
          </p:nvSpPr>
          <p:spPr bwMode="auto">
            <a:xfrm>
              <a:off x="991" y="2770"/>
              <a:ext cx="627"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65" name="Line 89"/>
            <p:cNvSpPr>
              <a:spLocks noChangeShapeType="1"/>
            </p:cNvSpPr>
            <p:nvPr/>
          </p:nvSpPr>
          <p:spPr bwMode="auto">
            <a:xfrm>
              <a:off x="991" y="2770"/>
              <a:ext cx="627"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66" name="Line 90"/>
            <p:cNvSpPr>
              <a:spLocks noChangeShapeType="1"/>
            </p:cNvSpPr>
            <p:nvPr/>
          </p:nvSpPr>
          <p:spPr bwMode="auto">
            <a:xfrm>
              <a:off x="991" y="2770"/>
              <a:ext cx="627"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67" name="Line 91"/>
            <p:cNvSpPr>
              <a:spLocks noChangeShapeType="1"/>
            </p:cNvSpPr>
            <p:nvPr/>
          </p:nvSpPr>
          <p:spPr bwMode="auto">
            <a:xfrm>
              <a:off x="2438" y="2339"/>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68" name="Line 92"/>
            <p:cNvSpPr>
              <a:spLocks noChangeShapeType="1"/>
            </p:cNvSpPr>
            <p:nvPr/>
          </p:nvSpPr>
          <p:spPr bwMode="auto">
            <a:xfrm>
              <a:off x="2438" y="2339"/>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69" name="Line 93"/>
            <p:cNvSpPr>
              <a:spLocks noChangeShapeType="1"/>
            </p:cNvSpPr>
            <p:nvPr/>
          </p:nvSpPr>
          <p:spPr bwMode="auto">
            <a:xfrm>
              <a:off x="2438" y="2339"/>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70" name="Line 94"/>
            <p:cNvSpPr>
              <a:spLocks noChangeShapeType="1"/>
            </p:cNvSpPr>
            <p:nvPr/>
          </p:nvSpPr>
          <p:spPr bwMode="auto">
            <a:xfrm>
              <a:off x="1621" y="2770"/>
              <a:ext cx="814"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71" name="Line 95"/>
            <p:cNvSpPr>
              <a:spLocks noChangeShapeType="1"/>
            </p:cNvSpPr>
            <p:nvPr/>
          </p:nvSpPr>
          <p:spPr bwMode="auto">
            <a:xfrm>
              <a:off x="1621" y="2770"/>
              <a:ext cx="814"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72" name="Line 96"/>
            <p:cNvSpPr>
              <a:spLocks noChangeShapeType="1"/>
            </p:cNvSpPr>
            <p:nvPr/>
          </p:nvSpPr>
          <p:spPr bwMode="auto">
            <a:xfrm>
              <a:off x="305" y="2770"/>
              <a:ext cx="0" cy="43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73" name="Line 97"/>
            <p:cNvSpPr>
              <a:spLocks noChangeShapeType="1"/>
            </p:cNvSpPr>
            <p:nvPr/>
          </p:nvSpPr>
          <p:spPr bwMode="auto">
            <a:xfrm>
              <a:off x="305" y="2770"/>
              <a:ext cx="0" cy="43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74" name="Line 98"/>
            <p:cNvSpPr>
              <a:spLocks noChangeShapeType="1"/>
            </p:cNvSpPr>
            <p:nvPr/>
          </p:nvSpPr>
          <p:spPr bwMode="auto">
            <a:xfrm>
              <a:off x="305" y="2770"/>
              <a:ext cx="0" cy="43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75" name="Line 99"/>
            <p:cNvSpPr>
              <a:spLocks noChangeShapeType="1"/>
            </p:cNvSpPr>
            <p:nvPr/>
          </p:nvSpPr>
          <p:spPr bwMode="auto">
            <a:xfrm>
              <a:off x="991" y="2770"/>
              <a:ext cx="0" cy="43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76" name="Line 100"/>
            <p:cNvSpPr>
              <a:spLocks noChangeShapeType="1"/>
            </p:cNvSpPr>
            <p:nvPr/>
          </p:nvSpPr>
          <p:spPr bwMode="auto">
            <a:xfrm>
              <a:off x="991" y="2770"/>
              <a:ext cx="0" cy="43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77" name="Line 101"/>
            <p:cNvSpPr>
              <a:spLocks noChangeShapeType="1"/>
            </p:cNvSpPr>
            <p:nvPr/>
          </p:nvSpPr>
          <p:spPr bwMode="auto">
            <a:xfrm>
              <a:off x="991" y="2770"/>
              <a:ext cx="0" cy="43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78" name="Line 102"/>
            <p:cNvSpPr>
              <a:spLocks noChangeShapeType="1"/>
            </p:cNvSpPr>
            <p:nvPr/>
          </p:nvSpPr>
          <p:spPr bwMode="auto">
            <a:xfrm>
              <a:off x="305" y="3202"/>
              <a:ext cx="6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79" name="Line 103"/>
            <p:cNvSpPr>
              <a:spLocks noChangeShapeType="1"/>
            </p:cNvSpPr>
            <p:nvPr/>
          </p:nvSpPr>
          <p:spPr bwMode="auto">
            <a:xfrm>
              <a:off x="305" y="3202"/>
              <a:ext cx="6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80" name="Line 104"/>
            <p:cNvSpPr>
              <a:spLocks noChangeShapeType="1"/>
            </p:cNvSpPr>
            <p:nvPr/>
          </p:nvSpPr>
          <p:spPr bwMode="auto">
            <a:xfrm>
              <a:off x="305" y="3202"/>
              <a:ext cx="6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81" name="Line 105"/>
            <p:cNvSpPr>
              <a:spLocks noChangeShapeType="1"/>
            </p:cNvSpPr>
            <p:nvPr/>
          </p:nvSpPr>
          <p:spPr bwMode="auto">
            <a:xfrm>
              <a:off x="1621" y="2770"/>
              <a:ext cx="0" cy="43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82" name="Line 106"/>
            <p:cNvSpPr>
              <a:spLocks noChangeShapeType="1"/>
            </p:cNvSpPr>
            <p:nvPr/>
          </p:nvSpPr>
          <p:spPr bwMode="auto">
            <a:xfrm>
              <a:off x="1621" y="2770"/>
              <a:ext cx="0" cy="43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83" name="Line 107"/>
            <p:cNvSpPr>
              <a:spLocks noChangeShapeType="1"/>
            </p:cNvSpPr>
            <p:nvPr/>
          </p:nvSpPr>
          <p:spPr bwMode="auto">
            <a:xfrm>
              <a:off x="1621" y="2770"/>
              <a:ext cx="0" cy="43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84" name="Line 108"/>
            <p:cNvSpPr>
              <a:spLocks noChangeShapeType="1"/>
            </p:cNvSpPr>
            <p:nvPr/>
          </p:nvSpPr>
          <p:spPr bwMode="auto">
            <a:xfrm>
              <a:off x="991" y="3202"/>
              <a:ext cx="627"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85" name="Line 109"/>
            <p:cNvSpPr>
              <a:spLocks noChangeShapeType="1"/>
            </p:cNvSpPr>
            <p:nvPr/>
          </p:nvSpPr>
          <p:spPr bwMode="auto">
            <a:xfrm>
              <a:off x="991" y="3202"/>
              <a:ext cx="627"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86" name="Line 110"/>
            <p:cNvSpPr>
              <a:spLocks noChangeShapeType="1"/>
            </p:cNvSpPr>
            <p:nvPr/>
          </p:nvSpPr>
          <p:spPr bwMode="auto">
            <a:xfrm>
              <a:off x="991" y="3202"/>
              <a:ext cx="627"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87" name="Line 111"/>
            <p:cNvSpPr>
              <a:spLocks noChangeShapeType="1"/>
            </p:cNvSpPr>
            <p:nvPr/>
          </p:nvSpPr>
          <p:spPr bwMode="auto">
            <a:xfrm>
              <a:off x="2438" y="2770"/>
              <a:ext cx="0" cy="43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88" name="Line 112"/>
            <p:cNvSpPr>
              <a:spLocks noChangeShapeType="1"/>
            </p:cNvSpPr>
            <p:nvPr/>
          </p:nvSpPr>
          <p:spPr bwMode="auto">
            <a:xfrm>
              <a:off x="2438" y="2770"/>
              <a:ext cx="0" cy="43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89" name="Line 113"/>
            <p:cNvSpPr>
              <a:spLocks noChangeShapeType="1"/>
            </p:cNvSpPr>
            <p:nvPr/>
          </p:nvSpPr>
          <p:spPr bwMode="auto">
            <a:xfrm>
              <a:off x="2438" y="2770"/>
              <a:ext cx="0" cy="43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90" name="Line 114"/>
            <p:cNvSpPr>
              <a:spLocks noChangeShapeType="1"/>
            </p:cNvSpPr>
            <p:nvPr/>
          </p:nvSpPr>
          <p:spPr bwMode="auto">
            <a:xfrm>
              <a:off x="1621" y="3202"/>
              <a:ext cx="814"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91" name="Line 115"/>
            <p:cNvSpPr>
              <a:spLocks noChangeShapeType="1"/>
            </p:cNvSpPr>
            <p:nvPr/>
          </p:nvSpPr>
          <p:spPr bwMode="auto">
            <a:xfrm>
              <a:off x="1621" y="3202"/>
              <a:ext cx="814"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92" name="Line 116"/>
            <p:cNvSpPr>
              <a:spLocks noChangeShapeType="1"/>
            </p:cNvSpPr>
            <p:nvPr/>
          </p:nvSpPr>
          <p:spPr bwMode="auto">
            <a:xfrm>
              <a:off x="305" y="3202"/>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93" name="Line 117"/>
            <p:cNvSpPr>
              <a:spLocks noChangeShapeType="1"/>
            </p:cNvSpPr>
            <p:nvPr/>
          </p:nvSpPr>
          <p:spPr bwMode="auto">
            <a:xfrm>
              <a:off x="305" y="3202"/>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94" name="Line 118"/>
            <p:cNvSpPr>
              <a:spLocks noChangeShapeType="1"/>
            </p:cNvSpPr>
            <p:nvPr/>
          </p:nvSpPr>
          <p:spPr bwMode="auto">
            <a:xfrm>
              <a:off x="991" y="3202"/>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95" name="Line 119"/>
            <p:cNvSpPr>
              <a:spLocks noChangeShapeType="1"/>
            </p:cNvSpPr>
            <p:nvPr/>
          </p:nvSpPr>
          <p:spPr bwMode="auto">
            <a:xfrm>
              <a:off x="991" y="3202"/>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96" name="Line 120"/>
            <p:cNvSpPr>
              <a:spLocks noChangeShapeType="1"/>
            </p:cNvSpPr>
            <p:nvPr/>
          </p:nvSpPr>
          <p:spPr bwMode="auto">
            <a:xfrm>
              <a:off x="305" y="3634"/>
              <a:ext cx="6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97" name="Line 121"/>
            <p:cNvSpPr>
              <a:spLocks noChangeShapeType="1"/>
            </p:cNvSpPr>
            <p:nvPr/>
          </p:nvSpPr>
          <p:spPr bwMode="auto">
            <a:xfrm>
              <a:off x="305" y="3634"/>
              <a:ext cx="6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98" name="Line 122"/>
            <p:cNvSpPr>
              <a:spLocks noChangeShapeType="1"/>
            </p:cNvSpPr>
            <p:nvPr/>
          </p:nvSpPr>
          <p:spPr bwMode="auto">
            <a:xfrm>
              <a:off x="305" y="3634"/>
              <a:ext cx="6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799" name="Line 123"/>
            <p:cNvSpPr>
              <a:spLocks noChangeShapeType="1"/>
            </p:cNvSpPr>
            <p:nvPr/>
          </p:nvSpPr>
          <p:spPr bwMode="auto">
            <a:xfrm>
              <a:off x="1621" y="3202"/>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800" name="Line 124"/>
            <p:cNvSpPr>
              <a:spLocks noChangeShapeType="1"/>
            </p:cNvSpPr>
            <p:nvPr/>
          </p:nvSpPr>
          <p:spPr bwMode="auto">
            <a:xfrm>
              <a:off x="1621" y="3202"/>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801" name="Line 125"/>
            <p:cNvSpPr>
              <a:spLocks noChangeShapeType="1"/>
            </p:cNvSpPr>
            <p:nvPr/>
          </p:nvSpPr>
          <p:spPr bwMode="auto">
            <a:xfrm>
              <a:off x="991" y="3634"/>
              <a:ext cx="627"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802" name="Line 126"/>
            <p:cNvSpPr>
              <a:spLocks noChangeShapeType="1"/>
            </p:cNvSpPr>
            <p:nvPr/>
          </p:nvSpPr>
          <p:spPr bwMode="auto">
            <a:xfrm>
              <a:off x="991" y="3634"/>
              <a:ext cx="627"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803" name="Line 127"/>
            <p:cNvSpPr>
              <a:spLocks noChangeShapeType="1"/>
            </p:cNvSpPr>
            <p:nvPr/>
          </p:nvSpPr>
          <p:spPr bwMode="auto">
            <a:xfrm>
              <a:off x="991" y="3634"/>
              <a:ext cx="627"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804" name="Line 128"/>
            <p:cNvSpPr>
              <a:spLocks noChangeShapeType="1"/>
            </p:cNvSpPr>
            <p:nvPr/>
          </p:nvSpPr>
          <p:spPr bwMode="auto">
            <a:xfrm>
              <a:off x="2438" y="3202"/>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805" name="Line 129"/>
            <p:cNvSpPr>
              <a:spLocks noChangeShapeType="1"/>
            </p:cNvSpPr>
            <p:nvPr/>
          </p:nvSpPr>
          <p:spPr bwMode="auto">
            <a:xfrm>
              <a:off x="2438" y="3202"/>
              <a:ext cx="0" cy="42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806" name="Line 130"/>
            <p:cNvSpPr>
              <a:spLocks noChangeShapeType="1"/>
            </p:cNvSpPr>
            <p:nvPr/>
          </p:nvSpPr>
          <p:spPr bwMode="auto">
            <a:xfrm>
              <a:off x="1621" y="3634"/>
              <a:ext cx="814"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807" name="Line 131"/>
            <p:cNvSpPr>
              <a:spLocks noChangeShapeType="1"/>
            </p:cNvSpPr>
            <p:nvPr/>
          </p:nvSpPr>
          <p:spPr bwMode="auto">
            <a:xfrm>
              <a:off x="1621" y="3634"/>
              <a:ext cx="814"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sp>
        <p:nvSpPr>
          <p:cNvPr id="28675" name="Text Box 132"/>
          <p:cNvSpPr txBox="1">
            <a:spLocks noChangeArrowheads="1"/>
          </p:cNvSpPr>
          <p:nvPr/>
        </p:nvSpPr>
        <p:spPr bwMode="auto">
          <a:xfrm>
            <a:off x="3947637" y="2660333"/>
            <a:ext cx="1843088" cy="295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9pPr>
          </a:lstStyle>
          <a:p>
            <a:pPr eaLnBrk="1" hangingPunct="1">
              <a:lnSpc>
                <a:spcPct val="95000"/>
              </a:lnSpc>
            </a:pPr>
            <a:r>
              <a:rPr lang="en-US" sz="1800" u="sng">
                <a:solidFill>
                  <a:srgbClr val="000000"/>
                </a:solidFill>
                <a:latin typeface="Arial" charset="0"/>
                <a:cs typeface="Droid Sans Fallback" charset="0"/>
              </a:rPr>
              <a:t>OR</a:t>
            </a:r>
          </a:p>
          <a:p>
            <a:pPr eaLnBrk="1" hangingPunct="1">
              <a:lnSpc>
                <a:spcPct val="95000"/>
              </a:lnSpc>
            </a:pPr>
            <a:endParaRPr lang="en-US" sz="2800">
              <a:solidFill>
                <a:srgbClr val="000000"/>
              </a:solidFill>
              <a:latin typeface="Arial" charset="0"/>
              <a:cs typeface="Droid Sans Fallback" charset="0"/>
            </a:endParaRPr>
          </a:p>
          <a:p>
            <a:pPr eaLnBrk="1" hangingPunct="1">
              <a:lnSpc>
                <a:spcPct val="95000"/>
              </a:lnSpc>
            </a:pPr>
            <a:r>
              <a:rPr lang="en-US" sz="1800">
                <a:solidFill>
                  <a:srgbClr val="000000"/>
                </a:solidFill>
                <a:latin typeface="Arial" charset="0"/>
                <a:cs typeface="Droid Sans Fallback" charset="0"/>
              </a:rPr>
              <a:t>G+E+: 34.7</a:t>
            </a:r>
          </a:p>
          <a:p>
            <a:pPr eaLnBrk="1" hangingPunct="1">
              <a:lnSpc>
                <a:spcPct val="95000"/>
              </a:lnSpc>
            </a:pPr>
            <a:endParaRPr lang="en-US" sz="2800">
              <a:solidFill>
                <a:srgbClr val="000000"/>
              </a:solidFill>
              <a:latin typeface="Arial" charset="0"/>
              <a:cs typeface="Droid Sans Fallback" charset="0"/>
            </a:endParaRPr>
          </a:p>
          <a:p>
            <a:pPr eaLnBrk="1" hangingPunct="1">
              <a:lnSpc>
                <a:spcPct val="95000"/>
              </a:lnSpc>
            </a:pPr>
            <a:r>
              <a:rPr lang="en-US" sz="1800">
                <a:solidFill>
                  <a:srgbClr val="000000"/>
                </a:solidFill>
                <a:latin typeface="Arial" charset="0"/>
                <a:cs typeface="Droid Sans Fallback" charset="0"/>
              </a:rPr>
              <a:t>G+E-: 6.9</a:t>
            </a:r>
          </a:p>
          <a:p>
            <a:pPr eaLnBrk="1" hangingPunct="1">
              <a:lnSpc>
                <a:spcPct val="95000"/>
              </a:lnSpc>
            </a:pPr>
            <a:endParaRPr lang="en-US" sz="2800">
              <a:solidFill>
                <a:srgbClr val="000000"/>
              </a:solidFill>
              <a:latin typeface="Arial" charset="0"/>
              <a:cs typeface="Droid Sans Fallback" charset="0"/>
            </a:endParaRPr>
          </a:p>
          <a:p>
            <a:pPr eaLnBrk="1" hangingPunct="1">
              <a:lnSpc>
                <a:spcPct val="95000"/>
              </a:lnSpc>
            </a:pPr>
            <a:r>
              <a:rPr lang="en-US" sz="1800">
                <a:solidFill>
                  <a:srgbClr val="000000"/>
                </a:solidFill>
                <a:latin typeface="Arial" charset="0"/>
                <a:cs typeface="Droid Sans Fallback" charset="0"/>
              </a:rPr>
              <a:t>G-E+: 3.7</a:t>
            </a:r>
          </a:p>
          <a:p>
            <a:pPr eaLnBrk="1" hangingPunct="1">
              <a:lnSpc>
                <a:spcPct val="95000"/>
              </a:lnSpc>
            </a:pPr>
            <a:endParaRPr lang="en-US" sz="2800">
              <a:solidFill>
                <a:srgbClr val="000000"/>
              </a:solidFill>
              <a:latin typeface="Arial" charset="0"/>
              <a:cs typeface="Droid Sans Fallback" charset="0"/>
            </a:endParaRPr>
          </a:p>
          <a:p>
            <a:pPr eaLnBrk="1" hangingPunct="1">
              <a:lnSpc>
                <a:spcPct val="95000"/>
              </a:lnSpc>
            </a:pPr>
            <a:r>
              <a:rPr lang="en-US" sz="1800">
                <a:solidFill>
                  <a:srgbClr val="000000"/>
                </a:solidFill>
                <a:latin typeface="Arial" charset="0"/>
                <a:cs typeface="Droid Sans Fallback" charset="0"/>
              </a:rPr>
              <a:t>G-E-: Reference</a:t>
            </a:r>
          </a:p>
        </p:txBody>
      </p:sp>
      <p:sp>
        <p:nvSpPr>
          <p:cNvPr id="28676" name="Text Box 133"/>
          <p:cNvSpPr txBox="1">
            <a:spLocks noChangeArrowheads="1"/>
          </p:cNvSpPr>
          <p:nvPr/>
        </p:nvSpPr>
        <p:spPr bwMode="auto">
          <a:xfrm>
            <a:off x="745808" y="5860733"/>
            <a:ext cx="3216117" cy="23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eaLnBrk="0" hangingPunct="0">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defRPr>
            </a:lvl2pPr>
            <a:lvl3pPr marL="1143000" indent="-228600" eaLnBrk="0" hangingPunct="0">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defRPr>
            </a:lvl3pPr>
            <a:lvl4pPr marL="1600200" indent="-228600" eaLnBrk="0" hangingPunct="0">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defRPr>
            </a:lvl4pPr>
            <a:lvl5pPr marL="2057400" indent="-228600" eaLnBrk="0" hangingPunct="0">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7563" algn="l"/>
                <a:tab pos="1639888" algn="l"/>
                <a:tab pos="2462213" algn="l"/>
                <a:tab pos="3284538" algn="l"/>
                <a:tab pos="4106863" algn="l"/>
                <a:tab pos="4929188" algn="l"/>
                <a:tab pos="5751513" algn="l"/>
                <a:tab pos="6573838" algn="l"/>
                <a:tab pos="7396163" algn="l"/>
                <a:tab pos="8218488" algn="l"/>
                <a:tab pos="9040813" algn="l"/>
                <a:tab pos="9863138" algn="l"/>
                <a:tab pos="10685463" algn="l"/>
              </a:tabLst>
              <a:defRPr sz="2400">
                <a:solidFill>
                  <a:schemeClr val="tx1"/>
                </a:solidFill>
                <a:latin typeface="Times New Roman" charset="0"/>
                <a:ea typeface="ＭＳ Ｐゴシック" charset="0"/>
              </a:defRPr>
            </a:lvl9pPr>
          </a:lstStyle>
          <a:p>
            <a:pPr eaLnBrk="1" hangingPunct="1">
              <a:lnSpc>
                <a:spcPct val="95000"/>
              </a:lnSpc>
            </a:pPr>
            <a:r>
              <a:rPr lang="en-US" sz="1600">
                <a:solidFill>
                  <a:srgbClr val="000000"/>
                </a:solidFill>
                <a:latin typeface="Arial" charset="0"/>
                <a:cs typeface="Droid Sans Fallback" charset="0"/>
              </a:rPr>
              <a:t>Total 	   155	             169</a:t>
            </a:r>
          </a:p>
        </p:txBody>
      </p:sp>
      <p:sp>
        <p:nvSpPr>
          <p:cNvPr id="28677" name="Text Box 134"/>
          <p:cNvSpPr txBox="1">
            <a:spLocks noChangeArrowheads="1"/>
          </p:cNvSpPr>
          <p:nvPr/>
        </p:nvSpPr>
        <p:spPr bwMode="auto">
          <a:xfrm>
            <a:off x="4612005" y="6506528"/>
            <a:ext cx="4491990" cy="24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9pPr>
          </a:lstStyle>
          <a:p>
            <a:pPr eaLnBrk="1" hangingPunct="1">
              <a:lnSpc>
                <a:spcPct val="95000"/>
              </a:lnSpc>
            </a:pPr>
            <a:r>
              <a:rPr lang="en-US" sz="1600">
                <a:solidFill>
                  <a:srgbClr val="000000"/>
                </a:solidFill>
                <a:latin typeface="Arial" charset="0"/>
                <a:cs typeface="Droid Sans Fallback" charset="0"/>
              </a:rPr>
              <a:t>Vandenbroucke et al., The Lancet 1994</a:t>
            </a:r>
          </a:p>
        </p:txBody>
      </p:sp>
      <p:sp>
        <p:nvSpPr>
          <p:cNvPr id="28678" name="Text Box 135"/>
          <p:cNvSpPr txBox="1">
            <a:spLocks noChangeArrowheads="1"/>
          </p:cNvSpPr>
          <p:nvPr/>
        </p:nvSpPr>
        <p:spPr bwMode="auto">
          <a:xfrm>
            <a:off x="5737860" y="3243263"/>
            <a:ext cx="3291840" cy="305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9pPr>
          </a:lstStyle>
          <a:p>
            <a:pPr eaLnBrk="1" hangingPunct="1">
              <a:lnSpc>
                <a:spcPct val="95000"/>
              </a:lnSpc>
            </a:pPr>
            <a:r>
              <a:rPr lang="en-US" sz="2000">
                <a:solidFill>
                  <a:srgbClr val="000000"/>
                </a:solidFill>
                <a:latin typeface="Arial" charset="0"/>
                <a:cs typeface="Droid Sans Fallback" charset="0"/>
              </a:rPr>
              <a:t>OR </a:t>
            </a:r>
            <a:r>
              <a:rPr lang="en-US" sz="2000" baseline="-25000">
                <a:solidFill>
                  <a:srgbClr val="000000"/>
                </a:solidFill>
                <a:latin typeface="Arial" charset="0"/>
                <a:cs typeface="Droid Sans Fallback" charset="0"/>
              </a:rPr>
              <a:t>Interaction (mult)</a:t>
            </a:r>
          </a:p>
          <a:p>
            <a:pPr eaLnBrk="1" hangingPunct="1">
              <a:lnSpc>
                <a:spcPct val="95000"/>
              </a:lnSpc>
            </a:pPr>
            <a:r>
              <a:rPr lang="en-US" sz="2000">
                <a:solidFill>
                  <a:srgbClr val="000000"/>
                </a:solidFill>
                <a:latin typeface="Arial" charset="0"/>
                <a:cs typeface="Droid Sans Fallback" charset="0"/>
              </a:rPr>
              <a:t> = OR</a:t>
            </a:r>
            <a:r>
              <a:rPr lang="en-US" sz="2000" baseline="-25000">
                <a:solidFill>
                  <a:srgbClr val="000000"/>
                </a:solidFill>
                <a:latin typeface="Arial" charset="0"/>
                <a:cs typeface="Droid Sans Fallback" charset="0"/>
              </a:rPr>
              <a:t>G+E+ </a:t>
            </a:r>
            <a:r>
              <a:rPr lang="en-US" sz="2000">
                <a:solidFill>
                  <a:srgbClr val="000000"/>
                </a:solidFill>
                <a:latin typeface="Arial" charset="0"/>
                <a:cs typeface="Droid Sans Fallback" charset="0"/>
              </a:rPr>
              <a:t>/ OR</a:t>
            </a:r>
            <a:r>
              <a:rPr lang="en-US" sz="2000" baseline="-25000">
                <a:solidFill>
                  <a:srgbClr val="000000"/>
                </a:solidFill>
                <a:latin typeface="Arial" charset="0"/>
                <a:cs typeface="Droid Sans Fallback" charset="0"/>
              </a:rPr>
              <a:t>G+E-</a:t>
            </a:r>
            <a:r>
              <a:rPr lang="en-US" sz="2000">
                <a:solidFill>
                  <a:srgbClr val="000000"/>
                </a:solidFill>
                <a:latin typeface="Arial" charset="0"/>
                <a:cs typeface="Droid Sans Fallback" charset="0"/>
              </a:rPr>
              <a:t> OR</a:t>
            </a:r>
            <a:r>
              <a:rPr lang="en-US" sz="2000" baseline="-25000">
                <a:solidFill>
                  <a:srgbClr val="000000"/>
                </a:solidFill>
                <a:latin typeface="Arial" charset="0"/>
                <a:cs typeface="Droid Sans Fallback" charset="0"/>
              </a:rPr>
              <a:t>G-E+</a:t>
            </a:r>
            <a:r>
              <a:rPr lang="en-US" sz="2000">
                <a:solidFill>
                  <a:srgbClr val="000000"/>
                </a:solidFill>
                <a:latin typeface="Arial" charset="0"/>
                <a:cs typeface="Droid Sans Fallback" charset="0"/>
              </a:rPr>
              <a:t> </a:t>
            </a:r>
          </a:p>
          <a:p>
            <a:pPr eaLnBrk="1" hangingPunct="1">
              <a:lnSpc>
                <a:spcPct val="95000"/>
              </a:lnSpc>
            </a:pPr>
            <a:r>
              <a:rPr lang="en-US" sz="2000">
                <a:solidFill>
                  <a:srgbClr val="000000"/>
                </a:solidFill>
                <a:latin typeface="Arial" charset="0"/>
                <a:cs typeface="Droid Sans Fallback" charset="0"/>
              </a:rPr>
              <a:t> = 34.7 / 6.9 x 3.7</a:t>
            </a:r>
          </a:p>
          <a:p>
            <a:pPr eaLnBrk="1" hangingPunct="1">
              <a:lnSpc>
                <a:spcPct val="95000"/>
              </a:lnSpc>
            </a:pPr>
            <a:r>
              <a:rPr lang="en-US" sz="2000">
                <a:solidFill>
                  <a:srgbClr val="000000"/>
                </a:solidFill>
                <a:latin typeface="Arial" charset="0"/>
                <a:cs typeface="Droid Sans Fallback" charset="0"/>
              </a:rPr>
              <a:t> = 1.4</a:t>
            </a:r>
          </a:p>
          <a:p>
            <a:pPr eaLnBrk="1" hangingPunct="1">
              <a:lnSpc>
                <a:spcPct val="95000"/>
              </a:lnSpc>
            </a:pPr>
            <a:endParaRPr lang="en-US" sz="2000">
              <a:solidFill>
                <a:srgbClr val="000000"/>
              </a:solidFill>
              <a:latin typeface="Arial" charset="0"/>
              <a:cs typeface="Droid Sans Fallback" charset="0"/>
            </a:endParaRPr>
          </a:p>
          <a:p>
            <a:pPr eaLnBrk="1" hangingPunct="1">
              <a:lnSpc>
                <a:spcPct val="95000"/>
              </a:lnSpc>
            </a:pPr>
            <a:r>
              <a:rPr lang="en-US" sz="1800">
                <a:solidFill>
                  <a:srgbClr val="000000"/>
                </a:solidFill>
                <a:latin typeface="Arial" charset="0"/>
                <a:cs typeface="Droid Sans Fallback" charset="0"/>
              </a:rPr>
              <a:t>OR </a:t>
            </a:r>
            <a:r>
              <a:rPr lang="en-US" sz="1800" baseline="-25000">
                <a:solidFill>
                  <a:srgbClr val="000000"/>
                </a:solidFill>
                <a:latin typeface="Arial" charset="0"/>
                <a:cs typeface="Droid Sans Fallback" charset="0"/>
              </a:rPr>
              <a:t>Interaction (add)</a:t>
            </a:r>
          </a:p>
          <a:p>
            <a:pPr eaLnBrk="1" hangingPunct="1">
              <a:lnSpc>
                <a:spcPct val="95000"/>
              </a:lnSpc>
            </a:pPr>
            <a:r>
              <a:rPr lang="en-US" sz="1800">
                <a:solidFill>
                  <a:srgbClr val="000000"/>
                </a:solidFill>
                <a:latin typeface="Arial" charset="0"/>
                <a:cs typeface="Droid Sans Fallback" charset="0"/>
              </a:rPr>
              <a:t> = OR</a:t>
            </a:r>
            <a:r>
              <a:rPr lang="en-US" sz="1800" baseline="-25000">
                <a:solidFill>
                  <a:srgbClr val="000000"/>
                </a:solidFill>
                <a:latin typeface="Arial" charset="0"/>
                <a:cs typeface="Droid Sans Fallback" charset="0"/>
              </a:rPr>
              <a:t>G+E+ </a:t>
            </a:r>
            <a:r>
              <a:rPr lang="en-US" sz="1800">
                <a:solidFill>
                  <a:srgbClr val="000000"/>
                </a:solidFill>
                <a:latin typeface="Arial" charset="0"/>
                <a:cs typeface="Droid Sans Fallback" charset="0"/>
              </a:rPr>
              <a:t>- OR</a:t>
            </a:r>
            <a:r>
              <a:rPr lang="en-US" sz="1800" baseline="-25000">
                <a:solidFill>
                  <a:srgbClr val="000000"/>
                </a:solidFill>
                <a:latin typeface="Arial" charset="0"/>
                <a:cs typeface="Droid Sans Fallback" charset="0"/>
              </a:rPr>
              <a:t>G+E-</a:t>
            </a:r>
            <a:r>
              <a:rPr lang="en-US" sz="1800">
                <a:solidFill>
                  <a:srgbClr val="000000"/>
                </a:solidFill>
                <a:latin typeface="Arial" charset="0"/>
                <a:cs typeface="Droid Sans Fallback" charset="0"/>
              </a:rPr>
              <a:t> - OR</a:t>
            </a:r>
            <a:r>
              <a:rPr lang="en-US" sz="1800" baseline="-25000">
                <a:solidFill>
                  <a:srgbClr val="000000"/>
                </a:solidFill>
                <a:latin typeface="Arial" charset="0"/>
                <a:cs typeface="Droid Sans Fallback" charset="0"/>
              </a:rPr>
              <a:t>G-E+</a:t>
            </a:r>
            <a:r>
              <a:rPr lang="en-US" sz="1800">
                <a:solidFill>
                  <a:srgbClr val="000000"/>
                </a:solidFill>
                <a:latin typeface="Arial" charset="0"/>
                <a:cs typeface="Droid Sans Fallback" charset="0"/>
              </a:rPr>
              <a:t> +1</a:t>
            </a:r>
          </a:p>
          <a:p>
            <a:pPr eaLnBrk="1" hangingPunct="1">
              <a:lnSpc>
                <a:spcPct val="95000"/>
              </a:lnSpc>
            </a:pPr>
            <a:r>
              <a:rPr lang="en-US" sz="1800">
                <a:solidFill>
                  <a:srgbClr val="000000"/>
                </a:solidFill>
                <a:latin typeface="Arial" charset="0"/>
                <a:cs typeface="Droid Sans Fallback" charset="0"/>
              </a:rPr>
              <a:t> = 34.7 - 6.9 - 3.7 +1</a:t>
            </a:r>
          </a:p>
          <a:p>
            <a:pPr eaLnBrk="1" hangingPunct="1">
              <a:lnSpc>
                <a:spcPct val="95000"/>
              </a:lnSpc>
            </a:pPr>
            <a:r>
              <a:rPr lang="en-US" sz="1800">
                <a:solidFill>
                  <a:srgbClr val="000000"/>
                </a:solidFill>
                <a:latin typeface="Arial" charset="0"/>
                <a:cs typeface="Droid Sans Fallback" charset="0"/>
              </a:rPr>
              <a:t> = 25.1</a:t>
            </a:r>
          </a:p>
          <a:p>
            <a:pPr eaLnBrk="1" hangingPunct="1">
              <a:lnSpc>
                <a:spcPct val="95000"/>
              </a:lnSpc>
            </a:pPr>
            <a:endParaRPr lang="en-US" sz="1800">
              <a:solidFill>
                <a:srgbClr val="000000"/>
              </a:solidFill>
              <a:latin typeface="Arial" charset="0"/>
              <a:cs typeface="Droid Sans Fallback" charset="0"/>
            </a:endParaRPr>
          </a:p>
          <a:p>
            <a:pPr eaLnBrk="1" hangingPunct="1">
              <a:lnSpc>
                <a:spcPct val="95000"/>
              </a:lnSpc>
            </a:pPr>
            <a:endParaRPr lang="en-US" sz="2000">
              <a:solidFill>
                <a:srgbClr val="000000"/>
              </a:solidFill>
              <a:latin typeface="Arial" charset="0"/>
              <a:cs typeface="Droid Sans Fallback" charset="0"/>
            </a:endParaRPr>
          </a:p>
        </p:txBody>
      </p:sp>
    </p:spTree>
    <p:extLst>
      <p:ext uri="{BB962C8B-B14F-4D97-AF65-F5344CB8AC3E}">
        <p14:creationId xmlns:p14="http://schemas.microsoft.com/office/powerpoint/2010/main" val="235008942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 y="274638"/>
            <a:ext cx="9004300" cy="1143000"/>
          </a:xfrm>
        </p:spPr>
        <p:txBody>
          <a:bodyPr>
            <a:normAutofit fontScale="90000"/>
          </a:bodyPr>
          <a:lstStyle/>
          <a:p>
            <a:r>
              <a:rPr lang="en-US" dirty="0" smtClean="0"/>
              <a:t>Testing for Multiplicative </a:t>
            </a:r>
            <a:r>
              <a:rPr lang="en-US" dirty="0" err="1" smtClean="0"/>
              <a:t>GxE</a:t>
            </a:r>
            <a:r>
              <a:rPr lang="en-US" dirty="0" smtClean="0"/>
              <a:t> Interactions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err="1" smtClean="0">
                <a:latin typeface="Arial"/>
                <a:cs typeface="Arial"/>
              </a:rPr>
              <a:t>Logit</a:t>
            </a:r>
            <a:r>
              <a:rPr lang="en-US" sz="2400" dirty="0">
                <a:latin typeface="Arial"/>
                <a:cs typeface="Arial"/>
              </a:rPr>
              <a:t>(</a:t>
            </a:r>
            <a:r>
              <a:rPr lang="en-US" sz="2400" dirty="0" smtClean="0">
                <a:latin typeface="Arial"/>
                <a:cs typeface="Arial"/>
              </a:rPr>
              <a:t>P(D=1|G,E,C))=α</a:t>
            </a:r>
            <a:r>
              <a:rPr lang="en-US" sz="2400" baseline="-25000" dirty="0" smtClean="0">
                <a:latin typeface="Arial"/>
                <a:cs typeface="Arial"/>
              </a:rPr>
              <a:t>0</a:t>
            </a:r>
            <a:r>
              <a:rPr lang="en-US" sz="2400" dirty="0" smtClean="0">
                <a:latin typeface="Arial"/>
                <a:cs typeface="Arial"/>
              </a:rPr>
              <a:t>+ </a:t>
            </a:r>
            <a:r>
              <a:rPr lang="el-GR" sz="2400" dirty="0" smtClean="0">
                <a:latin typeface="Arial"/>
                <a:cs typeface="Arial"/>
              </a:rPr>
              <a:t>β</a:t>
            </a:r>
            <a:r>
              <a:rPr lang="en-US" sz="2400" baseline="-25000" dirty="0" smtClean="0">
                <a:latin typeface="Arial"/>
                <a:cs typeface="Arial"/>
              </a:rPr>
              <a:t>G</a:t>
            </a:r>
            <a:r>
              <a:rPr lang="en-US" sz="2400" dirty="0" smtClean="0">
                <a:latin typeface="Arial"/>
                <a:cs typeface="Arial"/>
              </a:rPr>
              <a:t>G+ </a:t>
            </a:r>
            <a:r>
              <a:rPr lang="el-GR" sz="2400" dirty="0" smtClean="0">
                <a:latin typeface="Arial"/>
                <a:cs typeface="Arial"/>
              </a:rPr>
              <a:t>β</a:t>
            </a:r>
            <a:r>
              <a:rPr lang="en-US" sz="2400" baseline="-25000" dirty="0" smtClean="0">
                <a:latin typeface="Arial"/>
                <a:cs typeface="Arial"/>
              </a:rPr>
              <a:t>E</a:t>
            </a:r>
            <a:r>
              <a:rPr lang="en-US" sz="2400" dirty="0" smtClean="0">
                <a:latin typeface="Arial"/>
                <a:cs typeface="Arial"/>
              </a:rPr>
              <a:t>E+ </a:t>
            </a:r>
            <a:r>
              <a:rPr lang="el-GR" sz="2400" dirty="0" smtClean="0">
                <a:latin typeface="Arial"/>
                <a:cs typeface="Arial"/>
              </a:rPr>
              <a:t>β</a:t>
            </a:r>
            <a:r>
              <a:rPr lang="en-US" sz="2400" baseline="-25000" dirty="0" err="1" smtClean="0">
                <a:latin typeface="Arial"/>
                <a:cs typeface="Arial"/>
              </a:rPr>
              <a:t>GxE</a:t>
            </a:r>
            <a:r>
              <a:rPr lang="en-US" sz="2400" dirty="0" err="1" smtClean="0">
                <a:latin typeface="Arial"/>
                <a:cs typeface="Arial"/>
              </a:rPr>
              <a:t>GxE</a:t>
            </a:r>
            <a:r>
              <a:rPr lang="en-US" sz="2400" dirty="0" smtClean="0">
                <a:latin typeface="Arial"/>
                <a:cs typeface="Arial"/>
              </a:rPr>
              <a:t>+</a:t>
            </a:r>
            <a:r>
              <a:rPr lang="el-GR" sz="2400" dirty="0" smtClean="0">
                <a:latin typeface="Arial"/>
                <a:cs typeface="Arial"/>
              </a:rPr>
              <a:t>β</a:t>
            </a:r>
            <a:r>
              <a:rPr lang="en-US" sz="2400" baseline="-25000" dirty="0" smtClean="0">
                <a:latin typeface="Arial"/>
                <a:cs typeface="Arial"/>
              </a:rPr>
              <a:t>C</a:t>
            </a:r>
            <a:r>
              <a:rPr lang="en-US" sz="2400" dirty="0" smtClean="0">
                <a:latin typeface="Arial"/>
                <a:cs typeface="Arial"/>
              </a:rPr>
              <a:t>C</a:t>
            </a:r>
          </a:p>
          <a:p>
            <a:pPr marL="0" indent="0">
              <a:buNone/>
            </a:pPr>
            <a:endParaRPr lang="en-US" sz="2400" dirty="0" smtClean="0">
              <a:latin typeface="Arial"/>
              <a:cs typeface="Arial"/>
            </a:endParaRPr>
          </a:p>
          <a:p>
            <a:r>
              <a:rPr lang="en-US" sz="2400" dirty="0" smtClean="0">
                <a:latin typeface="Arial"/>
                <a:cs typeface="Arial"/>
              </a:rPr>
              <a:t>1 </a:t>
            </a:r>
            <a:r>
              <a:rPr lang="en-US" sz="2400" dirty="0" err="1" smtClean="0">
                <a:latin typeface="Arial"/>
                <a:cs typeface="Arial"/>
              </a:rPr>
              <a:t>df</a:t>
            </a:r>
            <a:r>
              <a:rPr lang="en-US" sz="2400" dirty="0" smtClean="0">
                <a:latin typeface="Arial"/>
                <a:cs typeface="Arial"/>
              </a:rPr>
              <a:t> test. H</a:t>
            </a:r>
            <a:r>
              <a:rPr lang="en-US" sz="2400" baseline="-25000" dirty="0" smtClean="0">
                <a:latin typeface="Arial"/>
                <a:cs typeface="Arial"/>
              </a:rPr>
              <a:t>0</a:t>
            </a:r>
            <a:r>
              <a:rPr lang="en-US" sz="2400" dirty="0" smtClean="0">
                <a:latin typeface="Arial"/>
                <a:cs typeface="Arial"/>
              </a:rPr>
              <a:t>: </a:t>
            </a:r>
            <a:r>
              <a:rPr lang="el-GR" sz="2400" dirty="0" smtClean="0">
                <a:latin typeface="Arial"/>
                <a:cs typeface="Arial"/>
              </a:rPr>
              <a:t>β</a:t>
            </a:r>
            <a:r>
              <a:rPr lang="en-US" sz="2400" baseline="-25000" dirty="0" err="1" smtClean="0">
                <a:latin typeface="Arial"/>
                <a:cs typeface="Arial"/>
              </a:rPr>
              <a:t>GxE</a:t>
            </a:r>
            <a:r>
              <a:rPr lang="en-US" sz="2400" dirty="0" smtClean="0">
                <a:latin typeface="Arial"/>
                <a:cs typeface="Arial"/>
              </a:rPr>
              <a:t> = 0.</a:t>
            </a:r>
            <a:r>
              <a:rPr lang="en-US" sz="2400" dirty="0" smtClean="0">
                <a:effectLst/>
                <a:latin typeface="Arial"/>
                <a:cs typeface="Arial"/>
              </a:rPr>
              <a:t> </a:t>
            </a:r>
          </a:p>
          <a:p>
            <a:r>
              <a:rPr lang="en-US" sz="2400" dirty="0" smtClean="0">
                <a:latin typeface="Arial"/>
                <a:cs typeface="Arial"/>
              </a:rPr>
              <a:t>2 </a:t>
            </a:r>
            <a:r>
              <a:rPr lang="en-US" sz="2400" dirty="0" err="1" smtClean="0">
                <a:latin typeface="Arial"/>
                <a:cs typeface="Arial"/>
              </a:rPr>
              <a:t>df</a:t>
            </a:r>
            <a:r>
              <a:rPr lang="en-US" sz="2400" dirty="0" smtClean="0">
                <a:latin typeface="Arial"/>
                <a:cs typeface="Arial"/>
              </a:rPr>
              <a:t> test. Joint null H</a:t>
            </a:r>
            <a:r>
              <a:rPr lang="en-US" sz="2400" baseline="-25000" dirty="0" smtClean="0">
                <a:latin typeface="Arial"/>
                <a:cs typeface="Arial"/>
              </a:rPr>
              <a:t>0</a:t>
            </a:r>
            <a:r>
              <a:rPr lang="en-US" sz="2400" dirty="0" smtClean="0">
                <a:latin typeface="Arial"/>
                <a:cs typeface="Arial"/>
              </a:rPr>
              <a:t>: </a:t>
            </a:r>
            <a:r>
              <a:rPr lang="el-GR" sz="2400" dirty="0" smtClean="0">
                <a:latin typeface="Arial"/>
                <a:cs typeface="Arial"/>
              </a:rPr>
              <a:t>β</a:t>
            </a:r>
            <a:r>
              <a:rPr lang="en-US" sz="2400" baseline="-25000" dirty="0" smtClean="0">
                <a:latin typeface="Arial"/>
                <a:cs typeface="Arial"/>
              </a:rPr>
              <a:t>G</a:t>
            </a:r>
            <a:r>
              <a:rPr lang="en-US" sz="2400" dirty="0" smtClean="0">
                <a:latin typeface="Arial"/>
                <a:cs typeface="Arial"/>
              </a:rPr>
              <a:t>= </a:t>
            </a:r>
            <a:r>
              <a:rPr lang="el-GR" sz="2400" dirty="0" smtClean="0">
                <a:latin typeface="Arial"/>
                <a:cs typeface="Arial"/>
              </a:rPr>
              <a:t>β</a:t>
            </a:r>
            <a:r>
              <a:rPr lang="en-US" sz="2400" baseline="-25000" dirty="0" err="1" smtClean="0">
                <a:latin typeface="Arial"/>
                <a:cs typeface="Arial"/>
              </a:rPr>
              <a:t>GxE</a:t>
            </a:r>
            <a:r>
              <a:rPr lang="en-US" sz="2400" dirty="0" smtClean="0">
                <a:latin typeface="Arial"/>
                <a:cs typeface="Arial"/>
              </a:rPr>
              <a:t> = 0.</a:t>
            </a:r>
            <a:r>
              <a:rPr lang="en-US" sz="2400" dirty="0" smtClean="0">
                <a:effectLst/>
                <a:latin typeface="Arial"/>
                <a:cs typeface="Arial"/>
              </a:rPr>
              <a:t> </a:t>
            </a:r>
          </a:p>
          <a:p>
            <a:r>
              <a:rPr lang="en-US" sz="2400" dirty="0" smtClean="0">
                <a:latin typeface="Arial"/>
                <a:cs typeface="Arial"/>
              </a:rPr>
              <a:t>2 </a:t>
            </a:r>
            <a:r>
              <a:rPr lang="en-US" sz="2400" dirty="0" err="1" smtClean="0">
                <a:latin typeface="Arial"/>
                <a:cs typeface="Arial"/>
              </a:rPr>
              <a:t>df</a:t>
            </a:r>
            <a:r>
              <a:rPr lang="en-US" sz="2400" dirty="0" smtClean="0">
                <a:latin typeface="Arial"/>
                <a:cs typeface="Arial"/>
              </a:rPr>
              <a:t> often more powerful than 1 </a:t>
            </a:r>
            <a:r>
              <a:rPr lang="en-US" sz="2400" dirty="0" err="1" smtClean="0">
                <a:latin typeface="Arial"/>
                <a:cs typeface="Arial"/>
              </a:rPr>
              <a:t>df</a:t>
            </a:r>
            <a:r>
              <a:rPr lang="en-US" sz="2400" dirty="0" smtClean="0">
                <a:latin typeface="Arial"/>
                <a:cs typeface="Arial"/>
              </a:rPr>
              <a:t> test.</a:t>
            </a:r>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38384114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Confounding</a:t>
            </a:r>
            <a:endParaRPr lang="en-US" dirty="0"/>
          </a:p>
        </p:txBody>
      </p:sp>
      <p:sp>
        <p:nvSpPr>
          <p:cNvPr id="3" name="Content Placeholder 2"/>
          <p:cNvSpPr>
            <a:spLocks noGrp="1"/>
          </p:cNvSpPr>
          <p:nvPr>
            <p:ph idx="1"/>
          </p:nvPr>
        </p:nvSpPr>
        <p:spPr/>
        <p:txBody>
          <a:bodyPr>
            <a:normAutofit/>
          </a:bodyPr>
          <a:lstStyle/>
          <a:p>
            <a:r>
              <a:rPr lang="en-US" sz="2800" dirty="0" smtClean="0">
                <a:latin typeface="Arial"/>
                <a:cs typeface="Arial"/>
              </a:rPr>
              <a:t>When testing </a:t>
            </a:r>
            <a:r>
              <a:rPr lang="en-US" sz="2800" dirty="0" err="1">
                <a:latin typeface="Arial"/>
                <a:cs typeface="Arial"/>
              </a:rPr>
              <a:t>GxE</a:t>
            </a:r>
            <a:r>
              <a:rPr lang="en-US" sz="2800" dirty="0">
                <a:latin typeface="Arial"/>
                <a:cs typeface="Arial"/>
              </a:rPr>
              <a:t> interaction, </a:t>
            </a:r>
            <a:r>
              <a:rPr lang="en-US" sz="2800" dirty="0" smtClean="0">
                <a:latin typeface="Arial"/>
                <a:cs typeface="Arial"/>
              </a:rPr>
              <a:t>need to consider inclusion </a:t>
            </a:r>
            <a:r>
              <a:rPr lang="en-US" sz="2800" dirty="0">
                <a:latin typeface="Arial"/>
                <a:cs typeface="Arial"/>
              </a:rPr>
              <a:t>of confounders C in the model, but also G x C and E x C </a:t>
            </a:r>
            <a:r>
              <a:rPr lang="en-US" sz="2800" dirty="0" smtClean="0">
                <a:latin typeface="Arial"/>
                <a:cs typeface="Arial"/>
              </a:rPr>
              <a:t>interactions.</a:t>
            </a:r>
          </a:p>
          <a:p>
            <a:r>
              <a:rPr lang="en-US" sz="2800" dirty="0" err="1" smtClean="0">
                <a:latin typeface="Arial"/>
                <a:cs typeface="Arial"/>
              </a:rPr>
              <a:t>GxE</a:t>
            </a:r>
            <a:r>
              <a:rPr lang="en-US" sz="2800" dirty="0" smtClean="0">
                <a:latin typeface="Arial"/>
                <a:cs typeface="Arial"/>
              </a:rPr>
              <a:t> </a:t>
            </a:r>
            <a:r>
              <a:rPr lang="en-US" sz="2800" dirty="0">
                <a:latin typeface="Arial"/>
                <a:cs typeface="Arial"/>
              </a:rPr>
              <a:t>interaction effects can themselves be confounded by other </a:t>
            </a:r>
            <a:r>
              <a:rPr lang="en-US" sz="2800" dirty="0" smtClean="0">
                <a:latin typeface="Arial"/>
                <a:cs typeface="Arial"/>
              </a:rPr>
              <a:t>interactions.</a:t>
            </a:r>
          </a:p>
          <a:p>
            <a:r>
              <a:rPr lang="en-US" sz="2800" dirty="0" smtClean="0">
                <a:latin typeface="Arial"/>
                <a:cs typeface="Arial"/>
              </a:rPr>
              <a:t>Potential Confounders: PCAs, etc.</a:t>
            </a:r>
          </a:p>
          <a:p>
            <a:endParaRPr lang="en-US" dirty="0"/>
          </a:p>
        </p:txBody>
      </p:sp>
      <p:sp>
        <p:nvSpPr>
          <p:cNvPr id="4" name="TextBox 3"/>
          <p:cNvSpPr txBox="1"/>
          <p:nvPr/>
        </p:nvSpPr>
        <p:spPr>
          <a:xfrm>
            <a:off x="4471935" y="6126163"/>
            <a:ext cx="4295918" cy="646331"/>
          </a:xfrm>
          <a:prstGeom prst="rect">
            <a:avLst/>
          </a:prstGeom>
          <a:noFill/>
        </p:spPr>
        <p:txBody>
          <a:bodyPr wrap="none" rtlCol="0">
            <a:spAutoFit/>
          </a:bodyPr>
          <a:lstStyle/>
          <a:p>
            <a:r>
              <a:rPr lang="en-US" dirty="0" smtClean="0"/>
              <a:t>Keller MC. </a:t>
            </a:r>
            <a:r>
              <a:rPr lang="en-US" i="1" dirty="0" err="1" smtClean="0"/>
              <a:t>Biol</a:t>
            </a:r>
            <a:r>
              <a:rPr lang="en-US" i="1" dirty="0" smtClean="0"/>
              <a:t> Psychiatry</a:t>
            </a:r>
            <a:r>
              <a:rPr lang="en-US" dirty="0" smtClean="0"/>
              <a:t> 2014;75(1):18-24.</a:t>
            </a:r>
          </a:p>
          <a:p>
            <a:endParaRPr lang="en-US" dirty="0"/>
          </a:p>
        </p:txBody>
      </p:sp>
    </p:spTree>
    <p:extLst>
      <p:ext uri="{BB962C8B-B14F-4D97-AF65-F5344CB8AC3E}">
        <p14:creationId xmlns:p14="http://schemas.microsoft.com/office/powerpoint/2010/main" val="27483569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274638"/>
            <a:ext cx="9017000" cy="1143000"/>
          </a:xfrm>
        </p:spPr>
        <p:txBody>
          <a:bodyPr>
            <a:normAutofit fontScale="90000"/>
          </a:bodyPr>
          <a:lstStyle/>
          <a:p>
            <a:r>
              <a:rPr lang="en-US" dirty="0" smtClean="0"/>
              <a:t>Why so few </a:t>
            </a:r>
            <a:r>
              <a:rPr lang="en-US" dirty="0" err="1" smtClean="0"/>
              <a:t>GxE</a:t>
            </a:r>
            <a:r>
              <a:rPr lang="en-US" dirty="0" smtClean="0"/>
              <a:t> Interactions detected?</a:t>
            </a:r>
            <a:endParaRPr lang="en-US" dirty="0"/>
          </a:p>
        </p:txBody>
      </p:sp>
      <p:sp>
        <p:nvSpPr>
          <p:cNvPr id="3" name="Content Placeholder 2"/>
          <p:cNvSpPr>
            <a:spLocks noGrp="1"/>
          </p:cNvSpPr>
          <p:nvPr>
            <p:ph idx="1"/>
          </p:nvPr>
        </p:nvSpPr>
        <p:spPr/>
        <p:txBody>
          <a:bodyPr>
            <a:normAutofit/>
          </a:bodyPr>
          <a:lstStyle/>
          <a:p>
            <a:r>
              <a:rPr lang="en-US" sz="2800" dirty="0" smtClean="0">
                <a:latin typeface="Arial"/>
                <a:cs typeface="Arial"/>
              </a:rPr>
              <a:t>Limited power.</a:t>
            </a:r>
          </a:p>
          <a:p>
            <a:r>
              <a:rPr lang="en-US" sz="2800" dirty="0" smtClean="0">
                <a:latin typeface="Arial"/>
                <a:cs typeface="Arial"/>
              </a:rPr>
              <a:t>Challenges measuring E (both for discovery and replication).</a:t>
            </a:r>
          </a:p>
          <a:p>
            <a:r>
              <a:rPr lang="en-US" sz="2800" dirty="0" smtClean="0">
                <a:latin typeface="Arial"/>
                <a:cs typeface="Arial"/>
              </a:rPr>
              <a:t>Model misspecification.</a:t>
            </a:r>
          </a:p>
          <a:p>
            <a:endParaRPr lang="en-US" sz="2800" dirty="0">
              <a:latin typeface="Arial"/>
              <a:cs typeface="Arial"/>
            </a:endParaRPr>
          </a:p>
          <a:p>
            <a:r>
              <a:rPr lang="en-US" sz="2800" dirty="0" smtClean="0">
                <a:latin typeface="Arial"/>
                <a:cs typeface="Arial"/>
              </a:rPr>
              <a:t>A number of approaches can increase power.</a:t>
            </a:r>
            <a:endParaRPr lang="en-US" sz="2800" dirty="0">
              <a:latin typeface="Arial"/>
              <a:cs typeface="Arial"/>
            </a:endParaRPr>
          </a:p>
        </p:txBody>
      </p:sp>
    </p:spTree>
    <p:extLst>
      <p:ext uri="{BB962C8B-B14F-4D97-AF65-F5344CB8AC3E}">
        <p14:creationId xmlns:p14="http://schemas.microsoft.com/office/powerpoint/2010/main" val="12416401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85800" y="68580"/>
            <a:ext cx="7772400" cy="1144429"/>
          </a:xfrm>
        </p:spPr>
        <p:txBody>
          <a:bodyPr>
            <a:normAutofit/>
          </a:bodyPr>
          <a:lstStyle/>
          <a:p>
            <a:r>
              <a:rPr lang="en-US" sz="3600" dirty="0" smtClean="0">
                <a:solidFill>
                  <a:srgbClr val="000000"/>
                </a:solidFill>
                <a:latin typeface="Arial" charset="0"/>
              </a:rPr>
              <a:t>2. G</a:t>
            </a:r>
            <a:r>
              <a:rPr lang="en-US" sz="3600" dirty="0">
                <a:solidFill>
                  <a:srgbClr val="000000"/>
                </a:solidFill>
                <a:latin typeface="Arial" charset="0"/>
              </a:rPr>
              <a:t>-E Interaction: Case-Only</a:t>
            </a:r>
            <a:endParaRPr lang="en-US" sz="3600" dirty="0">
              <a:latin typeface="Arial" charset="0"/>
            </a:endParaRPr>
          </a:p>
        </p:txBody>
      </p:sp>
      <p:sp>
        <p:nvSpPr>
          <p:cNvPr id="33794" name="TextBox 2"/>
          <p:cNvSpPr txBox="1">
            <a:spLocks noChangeArrowheads="1"/>
          </p:cNvSpPr>
          <p:nvPr/>
        </p:nvSpPr>
        <p:spPr bwMode="auto">
          <a:xfrm>
            <a:off x="1048921" y="3909060"/>
            <a:ext cx="7807583" cy="276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500" dirty="0">
                <a:solidFill>
                  <a:srgbClr val="000000"/>
                </a:solidFill>
                <a:latin typeface="Arial" charset="0"/>
              </a:rPr>
              <a:t>OR </a:t>
            </a:r>
            <a:r>
              <a:rPr lang="en-US" sz="2500" baseline="-25000" dirty="0">
                <a:solidFill>
                  <a:srgbClr val="000000"/>
                </a:solidFill>
                <a:latin typeface="Arial" charset="0"/>
              </a:rPr>
              <a:t>Interaction</a:t>
            </a:r>
            <a:r>
              <a:rPr lang="en-US" sz="2500" dirty="0">
                <a:solidFill>
                  <a:srgbClr val="000000"/>
                </a:solidFill>
                <a:latin typeface="Arial" charset="0"/>
              </a:rPr>
              <a:t> = OR</a:t>
            </a:r>
            <a:r>
              <a:rPr lang="en-US" sz="2500" baseline="-25000" dirty="0">
                <a:solidFill>
                  <a:srgbClr val="000000"/>
                </a:solidFill>
                <a:latin typeface="Arial" charset="0"/>
              </a:rPr>
              <a:t>G+E+ </a:t>
            </a:r>
            <a:r>
              <a:rPr lang="en-US" sz="2500" dirty="0">
                <a:solidFill>
                  <a:srgbClr val="000000"/>
                </a:solidFill>
                <a:latin typeface="Arial" charset="0"/>
              </a:rPr>
              <a:t>/ OR</a:t>
            </a:r>
            <a:r>
              <a:rPr lang="en-US" sz="2500" baseline="-25000" dirty="0">
                <a:solidFill>
                  <a:srgbClr val="000000"/>
                </a:solidFill>
                <a:latin typeface="Arial" charset="0"/>
              </a:rPr>
              <a:t>G+E-</a:t>
            </a:r>
            <a:r>
              <a:rPr lang="en-US" sz="2500" dirty="0">
                <a:solidFill>
                  <a:srgbClr val="000000"/>
                </a:solidFill>
                <a:latin typeface="Arial" charset="0"/>
              </a:rPr>
              <a:t> OR</a:t>
            </a:r>
            <a:r>
              <a:rPr lang="en-US" sz="2500" baseline="-25000" dirty="0">
                <a:solidFill>
                  <a:srgbClr val="000000"/>
                </a:solidFill>
                <a:latin typeface="Arial" charset="0"/>
              </a:rPr>
              <a:t>G-E+</a:t>
            </a:r>
          </a:p>
          <a:p>
            <a:pPr eaLnBrk="1" hangingPunct="1"/>
            <a:r>
              <a:rPr lang="en-US" sz="2500" dirty="0">
                <a:solidFill>
                  <a:srgbClr val="000000"/>
                </a:solidFill>
                <a:latin typeface="Arial" charset="0"/>
              </a:rPr>
              <a:t>		= ah/</a:t>
            </a:r>
            <a:r>
              <a:rPr lang="en-US" sz="2500" dirty="0" err="1">
                <a:solidFill>
                  <a:srgbClr val="000000"/>
                </a:solidFill>
                <a:latin typeface="Arial" charset="0"/>
              </a:rPr>
              <a:t>bg</a:t>
            </a:r>
            <a:r>
              <a:rPr lang="en-US" sz="2500" dirty="0">
                <a:solidFill>
                  <a:srgbClr val="000000"/>
                </a:solidFill>
                <a:latin typeface="Arial" charset="0"/>
              </a:rPr>
              <a:t> / (</a:t>
            </a:r>
            <a:r>
              <a:rPr lang="en-US" sz="2500" dirty="0" err="1">
                <a:solidFill>
                  <a:srgbClr val="000000"/>
                </a:solidFill>
                <a:latin typeface="Arial" charset="0"/>
              </a:rPr>
              <a:t>ch</a:t>
            </a:r>
            <a:r>
              <a:rPr lang="en-US" sz="2500" dirty="0">
                <a:solidFill>
                  <a:srgbClr val="000000"/>
                </a:solidFill>
                <a:latin typeface="Arial" charset="0"/>
              </a:rPr>
              <a:t>/dg) (eh/</a:t>
            </a:r>
            <a:r>
              <a:rPr lang="en-US" sz="2500" dirty="0" err="1">
                <a:solidFill>
                  <a:srgbClr val="000000"/>
                </a:solidFill>
                <a:latin typeface="Arial" charset="0"/>
              </a:rPr>
              <a:t>fg</a:t>
            </a:r>
            <a:r>
              <a:rPr lang="en-US" sz="2500" dirty="0">
                <a:solidFill>
                  <a:srgbClr val="000000"/>
                </a:solidFill>
                <a:latin typeface="Arial" charset="0"/>
              </a:rPr>
              <a:t>) </a:t>
            </a:r>
          </a:p>
          <a:p>
            <a:pPr eaLnBrk="1" hangingPunct="1"/>
            <a:r>
              <a:rPr lang="en-US" sz="2500" dirty="0">
                <a:solidFill>
                  <a:srgbClr val="000000"/>
                </a:solidFill>
                <a:latin typeface="Arial" charset="0"/>
              </a:rPr>
              <a:t>		= (</a:t>
            </a:r>
            <a:r>
              <a:rPr lang="en-US" sz="2500" dirty="0" err="1">
                <a:solidFill>
                  <a:srgbClr val="000000"/>
                </a:solidFill>
                <a:latin typeface="Arial" charset="0"/>
              </a:rPr>
              <a:t>ag</a:t>
            </a:r>
            <a:r>
              <a:rPr lang="en-US" sz="2500" dirty="0">
                <a:solidFill>
                  <a:srgbClr val="000000"/>
                </a:solidFill>
                <a:latin typeface="Arial" charset="0"/>
              </a:rPr>
              <a:t>/</a:t>
            </a:r>
            <a:r>
              <a:rPr lang="en-US" sz="2500" dirty="0" err="1">
                <a:solidFill>
                  <a:srgbClr val="000000"/>
                </a:solidFill>
                <a:latin typeface="Arial" charset="0"/>
              </a:rPr>
              <a:t>ce</a:t>
            </a:r>
            <a:r>
              <a:rPr lang="en-US" sz="2500" dirty="0">
                <a:solidFill>
                  <a:srgbClr val="000000"/>
                </a:solidFill>
                <a:latin typeface="Arial" charset="0"/>
              </a:rPr>
              <a:t>) / (</a:t>
            </a:r>
            <a:r>
              <a:rPr lang="en-US" sz="2500" dirty="0" err="1">
                <a:solidFill>
                  <a:srgbClr val="000000"/>
                </a:solidFill>
                <a:latin typeface="Arial" charset="0"/>
              </a:rPr>
              <a:t>bh</a:t>
            </a:r>
            <a:r>
              <a:rPr lang="en-US" sz="2500" dirty="0">
                <a:solidFill>
                  <a:srgbClr val="000000"/>
                </a:solidFill>
                <a:latin typeface="Arial" charset="0"/>
              </a:rPr>
              <a:t>/</a:t>
            </a:r>
            <a:r>
              <a:rPr lang="en-US" sz="2500" dirty="0" err="1">
                <a:solidFill>
                  <a:srgbClr val="000000"/>
                </a:solidFill>
                <a:latin typeface="Arial" charset="0"/>
              </a:rPr>
              <a:t>df</a:t>
            </a:r>
            <a:r>
              <a:rPr lang="en-US" sz="2500" dirty="0">
                <a:solidFill>
                  <a:srgbClr val="000000"/>
                </a:solidFill>
                <a:latin typeface="Arial" charset="0"/>
              </a:rPr>
              <a:t>) </a:t>
            </a:r>
          </a:p>
          <a:p>
            <a:pPr eaLnBrk="1" hangingPunct="1"/>
            <a:r>
              <a:rPr lang="en-US" sz="2500" dirty="0">
                <a:solidFill>
                  <a:srgbClr val="000000"/>
                </a:solidFill>
                <a:latin typeface="Arial" charset="0"/>
              </a:rPr>
              <a:t>		= </a:t>
            </a:r>
            <a:r>
              <a:rPr lang="en-US" sz="2500" dirty="0" err="1">
                <a:solidFill>
                  <a:srgbClr val="000000"/>
                </a:solidFill>
                <a:latin typeface="Arial" charset="0"/>
              </a:rPr>
              <a:t>ag</a:t>
            </a:r>
            <a:r>
              <a:rPr lang="en-US" sz="2500" dirty="0">
                <a:solidFill>
                  <a:srgbClr val="000000"/>
                </a:solidFill>
                <a:latin typeface="Arial" charset="0"/>
              </a:rPr>
              <a:t>/</a:t>
            </a:r>
            <a:r>
              <a:rPr lang="en-US" sz="2500" dirty="0" err="1">
                <a:solidFill>
                  <a:srgbClr val="000000"/>
                </a:solidFill>
                <a:latin typeface="Arial" charset="0"/>
              </a:rPr>
              <a:t>ce</a:t>
            </a:r>
            <a:r>
              <a:rPr lang="en-US" sz="2500" dirty="0">
                <a:solidFill>
                  <a:srgbClr val="000000"/>
                </a:solidFill>
                <a:latin typeface="Arial" charset="0"/>
              </a:rPr>
              <a:t>   if no G-E </a:t>
            </a:r>
            <a:r>
              <a:rPr lang="en-US" sz="2500" dirty="0" err="1">
                <a:solidFill>
                  <a:srgbClr val="000000"/>
                </a:solidFill>
                <a:latin typeface="Arial" charset="0"/>
              </a:rPr>
              <a:t>assoc</a:t>
            </a:r>
            <a:r>
              <a:rPr lang="en-US" sz="2500" dirty="0">
                <a:solidFill>
                  <a:srgbClr val="000000"/>
                </a:solidFill>
                <a:latin typeface="Arial" charset="0"/>
              </a:rPr>
              <a:t> </a:t>
            </a:r>
            <a:r>
              <a:rPr lang="en-US" sz="2500" dirty="0" smtClean="0">
                <a:solidFill>
                  <a:srgbClr val="000000"/>
                </a:solidFill>
                <a:latin typeface="Arial" charset="0"/>
              </a:rPr>
              <a:t>in controls (</a:t>
            </a:r>
            <a:r>
              <a:rPr lang="en-US" sz="2500" dirty="0" err="1">
                <a:solidFill>
                  <a:srgbClr val="000000"/>
                </a:solidFill>
                <a:latin typeface="Arial" charset="0"/>
              </a:rPr>
              <a:t>bh</a:t>
            </a:r>
            <a:r>
              <a:rPr lang="en-US" sz="2500" dirty="0">
                <a:solidFill>
                  <a:srgbClr val="000000"/>
                </a:solidFill>
                <a:latin typeface="Arial" charset="0"/>
              </a:rPr>
              <a:t>/</a:t>
            </a:r>
            <a:r>
              <a:rPr lang="en-US" sz="2500" dirty="0" err="1">
                <a:solidFill>
                  <a:srgbClr val="000000"/>
                </a:solidFill>
                <a:latin typeface="Arial" charset="0"/>
              </a:rPr>
              <a:t>df</a:t>
            </a:r>
            <a:r>
              <a:rPr lang="en-US" sz="2500" dirty="0">
                <a:solidFill>
                  <a:srgbClr val="000000"/>
                </a:solidFill>
                <a:latin typeface="Arial" charset="0"/>
              </a:rPr>
              <a:t> = 1). </a:t>
            </a:r>
            <a:endParaRPr lang="en-US" sz="2500" dirty="0" smtClean="0">
              <a:solidFill>
                <a:srgbClr val="000000"/>
              </a:solidFill>
              <a:latin typeface="Arial" charset="0"/>
            </a:endParaRPr>
          </a:p>
          <a:p>
            <a:pPr eaLnBrk="1" hangingPunct="1"/>
            <a:endParaRPr lang="en-US" sz="2500" dirty="0">
              <a:solidFill>
                <a:srgbClr val="000000"/>
              </a:solidFill>
              <a:latin typeface="Arial" charset="0"/>
            </a:endParaRPr>
          </a:p>
          <a:p>
            <a:pPr eaLnBrk="1" hangingPunct="1"/>
            <a:r>
              <a:rPr lang="en-US" sz="2500" dirty="0" smtClean="0">
                <a:solidFill>
                  <a:srgbClr val="000000"/>
                </a:solidFill>
                <a:latin typeface="Arial" charset="0"/>
              </a:rPr>
              <a:t> </a:t>
            </a:r>
            <a:endParaRPr lang="en-US" sz="2500" dirty="0"/>
          </a:p>
          <a:p>
            <a:pPr eaLnBrk="1" hangingPunct="1"/>
            <a:endParaRPr lang="en-US" dirty="0"/>
          </a:p>
        </p:txBody>
      </p:sp>
      <p:grpSp>
        <p:nvGrpSpPr>
          <p:cNvPr id="33795" name="Group 2"/>
          <p:cNvGrpSpPr>
            <a:grpSpLocks/>
          </p:cNvGrpSpPr>
          <p:nvPr/>
        </p:nvGrpSpPr>
        <p:grpSpPr bwMode="auto">
          <a:xfrm>
            <a:off x="640080" y="1577340"/>
            <a:ext cx="4219099" cy="1857375"/>
            <a:chOff x="403" y="1306"/>
            <a:chExt cx="2658" cy="1170"/>
          </a:xfrm>
        </p:grpSpPr>
        <p:sp>
          <p:nvSpPr>
            <p:cNvPr id="33797" name="Rectangle 3"/>
            <p:cNvSpPr>
              <a:spLocks noChangeArrowheads="1"/>
            </p:cNvSpPr>
            <p:nvPr/>
          </p:nvSpPr>
          <p:spPr bwMode="auto">
            <a:xfrm>
              <a:off x="403" y="1306"/>
              <a:ext cx="85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Strata</a:t>
              </a:r>
            </a:p>
          </p:txBody>
        </p:sp>
        <p:sp>
          <p:nvSpPr>
            <p:cNvPr id="33798" name="Rectangle 4"/>
            <p:cNvSpPr>
              <a:spLocks noChangeArrowheads="1"/>
            </p:cNvSpPr>
            <p:nvPr/>
          </p:nvSpPr>
          <p:spPr bwMode="auto">
            <a:xfrm>
              <a:off x="1258" y="1306"/>
              <a:ext cx="782"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Cases</a:t>
              </a:r>
            </a:p>
          </p:txBody>
        </p:sp>
        <p:sp>
          <p:nvSpPr>
            <p:cNvPr id="33799" name="Rectangle 5"/>
            <p:cNvSpPr>
              <a:spLocks noChangeArrowheads="1"/>
            </p:cNvSpPr>
            <p:nvPr/>
          </p:nvSpPr>
          <p:spPr bwMode="auto">
            <a:xfrm>
              <a:off x="2043" y="1306"/>
              <a:ext cx="1015"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Controls</a:t>
              </a:r>
            </a:p>
          </p:txBody>
        </p:sp>
        <p:sp>
          <p:nvSpPr>
            <p:cNvPr id="33800" name="Rectangle 6"/>
            <p:cNvSpPr>
              <a:spLocks noChangeArrowheads="1"/>
            </p:cNvSpPr>
            <p:nvPr/>
          </p:nvSpPr>
          <p:spPr bwMode="auto">
            <a:xfrm>
              <a:off x="403" y="1540"/>
              <a:ext cx="85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a:solidFill>
                    <a:srgbClr val="000000"/>
                  </a:solidFill>
                  <a:latin typeface="Arial" charset="0"/>
                </a:rPr>
                <a:t>G+E+</a:t>
              </a:r>
            </a:p>
          </p:txBody>
        </p:sp>
        <p:sp>
          <p:nvSpPr>
            <p:cNvPr id="33801" name="Rectangle 7"/>
            <p:cNvSpPr>
              <a:spLocks noChangeArrowheads="1"/>
            </p:cNvSpPr>
            <p:nvPr/>
          </p:nvSpPr>
          <p:spPr bwMode="auto">
            <a:xfrm>
              <a:off x="1258" y="1540"/>
              <a:ext cx="782"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a</a:t>
              </a:r>
            </a:p>
          </p:txBody>
        </p:sp>
        <p:sp>
          <p:nvSpPr>
            <p:cNvPr id="33802" name="Rectangle 8"/>
            <p:cNvSpPr>
              <a:spLocks noChangeArrowheads="1"/>
            </p:cNvSpPr>
            <p:nvPr/>
          </p:nvSpPr>
          <p:spPr bwMode="auto">
            <a:xfrm>
              <a:off x="2043" y="1540"/>
              <a:ext cx="1015"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b</a:t>
              </a:r>
            </a:p>
          </p:txBody>
        </p:sp>
        <p:sp>
          <p:nvSpPr>
            <p:cNvPr id="33803" name="Rectangle 9"/>
            <p:cNvSpPr>
              <a:spLocks noChangeArrowheads="1"/>
            </p:cNvSpPr>
            <p:nvPr/>
          </p:nvSpPr>
          <p:spPr bwMode="auto">
            <a:xfrm>
              <a:off x="403" y="1774"/>
              <a:ext cx="85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a:solidFill>
                    <a:srgbClr val="000000"/>
                  </a:solidFill>
                  <a:latin typeface="Arial" charset="0"/>
                </a:rPr>
                <a:t>G+E-</a:t>
              </a:r>
            </a:p>
          </p:txBody>
        </p:sp>
        <p:sp>
          <p:nvSpPr>
            <p:cNvPr id="33804" name="Rectangle 10"/>
            <p:cNvSpPr>
              <a:spLocks noChangeArrowheads="1"/>
            </p:cNvSpPr>
            <p:nvPr/>
          </p:nvSpPr>
          <p:spPr bwMode="auto">
            <a:xfrm>
              <a:off x="1258" y="1774"/>
              <a:ext cx="782"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c</a:t>
              </a:r>
            </a:p>
          </p:txBody>
        </p:sp>
        <p:sp>
          <p:nvSpPr>
            <p:cNvPr id="33805" name="Rectangle 11"/>
            <p:cNvSpPr>
              <a:spLocks noChangeArrowheads="1"/>
            </p:cNvSpPr>
            <p:nvPr/>
          </p:nvSpPr>
          <p:spPr bwMode="auto">
            <a:xfrm>
              <a:off x="2043" y="1774"/>
              <a:ext cx="1015"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d</a:t>
              </a:r>
            </a:p>
          </p:txBody>
        </p:sp>
        <p:sp>
          <p:nvSpPr>
            <p:cNvPr id="33806" name="Rectangle 12"/>
            <p:cNvSpPr>
              <a:spLocks noChangeArrowheads="1"/>
            </p:cNvSpPr>
            <p:nvPr/>
          </p:nvSpPr>
          <p:spPr bwMode="auto">
            <a:xfrm>
              <a:off x="403" y="2008"/>
              <a:ext cx="85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dirty="0">
                  <a:solidFill>
                    <a:srgbClr val="000000"/>
                  </a:solidFill>
                  <a:latin typeface="Arial" charset="0"/>
                </a:rPr>
                <a:t>G-E+</a:t>
              </a:r>
            </a:p>
          </p:txBody>
        </p:sp>
        <p:sp>
          <p:nvSpPr>
            <p:cNvPr id="33807" name="Rectangle 13"/>
            <p:cNvSpPr>
              <a:spLocks noChangeArrowheads="1"/>
            </p:cNvSpPr>
            <p:nvPr/>
          </p:nvSpPr>
          <p:spPr bwMode="auto">
            <a:xfrm>
              <a:off x="1258" y="2008"/>
              <a:ext cx="78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e</a:t>
              </a:r>
            </a:p>
          </p:txBody>
        </p:sp>
        <p:sp>
          <p:nvSpPr>
            <p:cNvPr id="33808" name="Rectangle 14"/>
            <p:cNvSpPr>
              <a:spLocks noChangeArrowheads="1"/>
            </p:cNvSpPr>
            <p:nvPr/>
          </p:nvSpPr>
          <p:spPr bwMode="auto">
            <a:xfrm>
              <a:off x="2043" y="2008"/>
              <a:ext cx="101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f</a:t>
              </a:r>
            </a:p>
          </p:txBody>
        </p:sp>
        <p:sp>
          <p:nvSpPr>
            <p:cNvPr id="33809" name="Rectangle 15"/>
            <p:cNvSpPr>
              <a:spLocks noChangeArrowheads="1"/>
            </p:cNvSpPr>
            <p:nvPr/>
          </p:nvSpPr>
          <p:spPr bwMode="auto">
            <a:xfrm>
              <a:off x="403" y="2242"/>
              <a:ext cx="85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a:solidFill>
                    <a:srgbClr val="000000"/>
                  </a:solidFill>
                  <a:latin typeface="Arial" charset="0"/>
                </a:rPr>
                <a:t>G-E-</a:t>
              </a:r>
            </a:p>
          </p:txBody>
        </p:sp>
        <p:sp>
          <p:nvSpPr>
            <p:cNvPr id="33810" name="Rectangle 16"/>
            <p:cNvSpPr>
              <a:spLocks noChangeArrowheads="1"/>
            </p:cNvSpPr>
            <p:nvPr/>
          </p:nvSpPr>
          <p:spPr bwMode="auto">
            <a:xfrm>
              <a:off x="1258" y="2242"/>
              <a:ext cx="782"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g</a:t>
              </a:r>
            </a:p>
          </p:txBody>
        </p:sp>
        <p:sp>
          <p:nvSpPr>
            <p:cNvPr id="33811" name="Rectangle 17"/>
            <p:cNvSpPr>
              <a:spLocks noChangeArrowheads="1"/>
            </p:cNvSpPr>
            <p:nvPr/>
          </p:nvSpPr>
          <p:spPr bwMode="auto">
            <a:xfrm>
              <a:off x="2043" y="2242"/>
              <a:ext cx="1015"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lnSpc>
                  <a:spcPct val="95000"/>
                </a:lnSpc>
                <a:tabLst>
                  <a:tab pos="0" algn="l"/>
                  <a:tab pos="455772" algn="l"/>
                  <a:tab pos="912972" algn="l"/>
                  <a:tab pos="1370172" algn="l"/>
                  <a:tab pos="1827372" algn="l"/>
                  <a:tab pos="2284572" algn="l"/>
                  <a:tab pos="2741772" algn="l"/>
                  <a:tab pos="3198972" algn="l"/>
                  <a:tab pos="3656172" algn="l"/>
                  <a:tab pos="4113372" algn="l"/>
                  <a:tab pos="4570572" algn="l"/>
                  <a:tab pos="5027772" algn="l"/>
                  <a:tab pos="5484972" algn="l"/>
                  <a:tab pos="5942172" algn="l"/>
                  <a:tab pos="6399372" algn="l"/>
                  <a:tab pos="6856572" algn="l"/>
                  <a:tab pos="7313772" algn="l"/>
                  <a:tab pos="7770972" algn="l"/>
                  <a:tab pos="8228172" algn="l"/>
                  <a:tab pos="8685372" algn="l"/>
                  <a:tab pos="9142572" algn="l"/>
                </a:tabLst>
              </a:pPr>
              <a:r>
                <a:rPr lang="en-US" sz="2000">
                  <a:solidFill>
                    <a:srgbClr val="000000"/>
                  </a:solidFill>
                  <a:latin typeface="Arial" charset="0"/>
                </a:rPr>
                <a:t>h</a:t>
              </a:r>
            </a:p>
          </p:txBody>
        </p:sp>
        <p:sp>
          <p:nvSpPr>
            <p:cNvPr id="33812" name="Line 18"/>
            <p:cNvSpPr>
              <a:spLocks noChangeShapeType="1"/>
            </p:cNvSpPr>
            <p:nvPr/>
          </p:nvSpPr>
          <p:spPr bwMode="auto">
            <a:xfrm>
              <a:off x="2043" y="1306"/>
              <a:ext cx="1015"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13" name="Line 19"/>
            <p:cNvSpPr>
              <a:spLocks noChangeShapeType="1"/>
            </p:cNvSpPr>
            <p:nvPr/>
          </p:nvSpPr>
          <p:spPr bwMode="auto">
            <a:xfrm>
              <a:off x="2043" y="1540"/>
              <a:ext cx="1015"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14" name="Line 20"/>
            <p:cNvSpPr>
              <a:spLocks noChangeShapeType="1"/>
            </p:cNvSpPr>
            <p:nvPr/>
          </p:nvSpPr>
          <p:spPr bwMode="auto">
            <a:xfrm>
              <a:off x="2043" y="1774"/>
              <a:ext cx="1015"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15" name="Line 21"/>
            <p:cNvSpPr>
              <a:spLocks noChangeShapeType="1"/>
            </p:cNvSpPr>
            <p:nvPr/>
          </p:nvSpPr>
          <p:spPr bwMode="auto">
            <a:xfrm>
              <a:off x="2043" y="2008"/>
              <a:ext cx="1015"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16" name="Line 22"/>
            <p:cNvSpPr>
              <a:spLocks noChangeShapeType="1"/>
            </p:cNvSpPr>
            <p:nvPr/>
          </p:nvSpPr>
          <p:spPr bwMode="auto">
            <a:xfrm>
              <a:off x="2043" y="2242"/>
              <a:ext cx="1015"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17" name="Line 23"/>
            <p:cNvSpPr>
              <a:spLocks noChangeShapeType="1"/>
            </p:cNvSpPr>
            <p:nvPr/>
          </p:nvSpPr>
          <p:spPr bwMode="auto">
            <a:xfrm>
              <a:off x="2043" y="2477"/>
              <a:ext cx="1015"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18" name="Line 24"/>
            <p:cNvSpPr>
              <a:spLocks noChangeShapeType="1"/>
            </p:cNvSpPr>
            <p:nvPr/>
          </p:nvSpPr>
          <p:spPr bwMode="auto">
            <a:xfrm>
              <a:off x="403" y="2242"/>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19" name="Line 25"/>
            <p:cNvSpPr>
              <a:spLocks noChangeShapeType="1"/>
            </p:cNvSpPr>
            <p:nvPr/>
          </p:nvSpPr>
          <p:spPr bwMode="auto">
            <a:xfrm>
              <a:off x="1258" y="2242"/>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20" name="Line 26"/>
            <p:cNvSpPr>
              <a:spLocks noChangeShapeType="1"/>
            </p:cNvSpPr>
            <p:nvPr/>
          </p:nvSpPr>
          <p:spPr bwMode="auto">
            <a:xfrm>
              <a:off x="2043" y="2242"/>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21" name="Line 27"/>
            <p:cNvSpPr>
              <a:spLocks noChangeShapeType="1"/>
            </p:cNvSpPr>
            <p:nvPr/>
          </p:nvSpPr>
          <p:spPr bwMode="auto">
            <a:xfrm>
              <a:off x="3062" y="2242"/>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22" name="Line 28"/>
            <p:cNvSpPr>
              <a:spLocks noChangeShapeType="1"/>
            </p:cNvSpPr>
            <p:nvPr/>
          </p:nvSpPr>
          <p:spPr bwMode="auto">
            <a:xfrm>
              <a:off x="403" y="1306"/>
              <a:ext cx="851"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23" name="Line 29"/>
            <p:cNvSpPr>
              <a:spLocks noChangeShapeType="1"/>
            </p:cNvSpPr>
            <p:nvPr/>
          </p:nvSpPr>
          <p:spPr bwMode="auto">
            <a:xfrm>
              <a:off x="403" y="1306"/>
              <a:ext cx="851"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24" name="Line 30"/>
            <p:cNvSpPr>
              <a:spLocks noChangeShapeType="1"/>
            </p:cNvSpPr>
            <p:nvPr/>
          </p:nvSpPr>
          <p:spPr bwMode="auto">
            <a:xfrm>
              <a:off x="403" y="1306"/>
              <a:ext cx="851"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25" name="Line 31"/>
            <p:cNvSpPr>
              <a:spLocks noChangeShapeType="1"/>
            </p:cNvSpPr>
            <p:nvPr/>
          </p:nvSpPr>
          <p:spPr bwMode="auto">
            <a:xfrm>
              <a:off x="403" y="1306"/>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26" name="Line 32"/>
            <p:cNvSpPr>
              <a:spLocks noChangeShapeType="1"/>
            </p:cNvSpPr>
            <p:nvPr/>
          </p:nvSpPr>
          <p:spPr bwMode="auto">
            <a:xfrm>
              <a:off x="403" y="1306"/>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27" name="Line 33"/>
            <p:cNvSpPr>
              <a:spLocks noChangeShapeType="1"/>
            </p:cNvSpPr>
            <p:nvPr/>
          </p:nvSpPr>
          <p:spPr bwMode="auto">
            <a:xfrm>
              <a:off x="403" y="1306"/>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28" name="Line 34"/>
            <p:cNvSpPr>
              <a:spLocks noChangeShapeType="1"/>
            </p:cNvSpPr>
            <p:nvPr/>
          </p:nvSpPr>
          <p:spPr bwMode="auto">
            <a:xfrm>
              <a:off x="1258" y="1306"/>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29" name="Line 35"/>
            <p:cNvSpPr>
              <a:spLocks noChangeShapeType="1"/>
            </p:cNvSpPr>
            <p:nvPr/>
          </p:nvSpPr>
          <p:spPr bwMode="auto">
            <a:xfrm>
              <a:off x="1258" y="1306"/>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30" name="Line 36"/>
            <p:cNvSpPr>
              <a:spLocks noChangeShapeType="1"/>
            </p:cNvSpPr>
            <p:nvPr/>
          </p:nvSpPr>
          <p:spPr bwMode="auto">
            <a:xfrm>
              <a:off x="1258" y="1306"/>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31" name="Line 37"/>
            <p:cNvSpPr>
              <a:spLocks noChangeShapeType="1"/>
            </p:cNvSpPr>
            <p:nvPr/>
          </p:nvSpPr>
          <p:spPr bwMode="auto">
            <a:xfrm>
              <a:off x="403" y="1540"/>
              <a:ext cx="851"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32" name="Line 38"/>
            <p:cNvSpPr>
              <a:spLocks noChangeShapeType="1"/>
            </p:cNvSpPr>
            <p:nvPr/>
          </p:nvSpPr>
          <p:spPr bwMode="auto">
            <a:xfrm>
              <a:off x="403" y="1540"/>
              <a:ext cx="851"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33" name="Line 39"/>
            <p:cNvSpPr>
              <a:spLocks noChangeShapeType="1"/>
            </p:cNvSpPr>
            <p:nvPr/>
          </p:nvSpPr>
          <p:spPr bwMode="auto">
            <a:xfrm>
              <a:off x="403" y="1540"/>
              <a:ext cx="851"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34" name="Line 40"/>
            <p:cNvSpPr>
              <a:spLocks noChangeShapeType="1"/>
            </p:cNvSpPr>
            <p:nvPr/>
          </p:nvSpPr>
          <p:spPr bwMode="auto">
            <a:xfrm>
              <a:off x="1258" y="1306"/>
              <a:ext cx="7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35" name="Line 41"/>
            <p:cNvSpPr>
              <a:spLocks noChangeShapeType="1"/>
            </p:cNvSpPr>
            <p:nvPr/>
          </p:nvSpPr>
          <p:spPr bwMode="auto">
            <a:xfrm>
              <a:off x="1258" y="1306"/>
              <a:ext cx="7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36" name="Line 42"/>
            <p:cNvSpPr>
              <a:spLocks noChangeShapeType="1"/>
            </p:cNvSpPr>
            <p:nvPr/>
          </p:nvSpPr>
          <p:spPr bwMode="auto">
            <a:xfrm>
              <a:off x="1258" y="1306"/>
              <a:ext cx="7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37" name="Line 43"/>
            <p:cNvSpPr>
              <a:spLocks noChangeShapeType="1"/>
            </p:cNvSpPr>
            <p:nvPr/>
          </p:nvSpPr>
          <p:spPr bwMode="auto">
            <a:xfrm>
              <a:off x="2043" y="1306"/>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38" name="Line 44"/>
            <p:cNvSpPr>
              <a:spLocks noChangeShapeType="1"/>
            </p:cNvSpPr>
            <p:nvPr/>
          </p:nvSpPr>
          <p:spPr bwMode="auto">
            <a:xfrm>
              <a:off x="2043" y="1306"/>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39" name="Line 45"/>
            <p:cNvSpPr>
              <a:spLocks noChangeShapeType="1"/>
            </p:cNvSpPr>
            <p:nvPr/>
          </p:nvSpPr>
          <p:spPr bwMode="auto">
            <a:xfrm>
              <a:off x="2043" y="1306"/>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40" name="Line 46"/>
            <p:cNvSpPr>
              <a:spLocks noChangeShapeType="1"/>
            </p:cNvSpPr>
            <p:nvPr/>
          </p:nvSpPr>
          <p:spPr bwMode="auto">
            <a:xfrm>
              <a:off x="1258" y="1540"/>
              <a:ext cx="7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41" name="Line 47"/>
            <p:cNvSpPr>
              <a:spLocks noChangeShapeType="1"/>
            </p:cNvSpPr>
            <p:nvPr/>
          </p:nvSpPr>
          <p:spPr bwMode="auto">
            <a:xfrm>
              <a:off x="1258" y="1540"/>
              <a:ext cx="7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42" name="Line 48"/>
            <p:cNvSpPr>
              <a:spLocks noChangeShapeType="1"/>
            </p:cNvSpPr>
            <p:nvPr/>
          </p:nvSpPr>
          <p:spPr bwMode="auto">
            <a:xfrm>
              <a:off x="1258" y="1540"/>
              <a:ext cx="7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43" name="Line 49"/>
            <p:cNvSpPr>
              <a:spLocks noChangeShapeType="1"/>
            </p:cNvSpPr>
            <p:nvPr/>
          </p:nvSpPr>
          <p:spPr bwMode="auto">
            <a:xfrm>
              <a:off x="2043" y="1306"/>
              <a:ext cx="1015"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44" name="Line 50"/>
            <p:cNvSpPr>
              <a:spLocks noChangeShapeType="1"/>
            </p:cNvSpPr>
            <p:nvPr/>
          </p:nvSpPr>
          <p:spPr bwMode="auto">
            <a:xfrm>
              <a:off x="2043" y="1306"/>
              <a:ext cx="1015"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45" name="Line 51"/>
            <p:cNvSpPr>
              <a:spLocks noChangeShapeType="1"/>
            </p:cNvSpPr>
            <p:nvPr/>
          </p:nvSpPr>
          <p:spPr bwMode="auto">
            <a:xfrm>
              <a:off x="3062" y="1306"/>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46" name="Line 52"/>
            <p:cNvSpPr>
              <a:spLocks noChangeShapeType="1"/>
            </p:cNvSpPr>
            <p:nvPr/>
          </p:nvSpPr>
          <p:spPr bwMode="auto">
            <a:xfrm>
              <a:off x="3062" y="1306"/>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47" name="Line 53"/>
            <p:cNvSpPr>
              <a:spLocks noChangeShapeType="1"/>
            </p:cNvSpPr>
            <p:nvPr/>
          </p:nvSpPr>
          <p:spPr bwMode="auto">
            <a:xfrm>
              <a:off x="3062" y="1306"/>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48" name="Line 54"/>
            <p:cNvSpPr>
              <a:spLocks noChangeShapeType="1"/>
            </p:cNvSpPr>
            <p:nvPr/>
          </p:nvSpPr>
          <p:spPr bwMode="auto">
            <a:xfrm>
              <a:off x="2043" y="1540"/>
              <a:ext cx="1015"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49" name="Line 55"/>
            <p:cNvSpPr>
              <a:spLocks noChangeShapeType="1"/>
            </p:cNvSpPr>
            <p:nvPr/>
          </p:nvSpPr>
          <p:spPr bwMode="auto">
            <a:xfrm>
              <a:off x="2043" y="1540"/>
              <a:ext cx="1015"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50" name="Line 56"/>
            <p:cNvSpPr>
              <a:spLocks noChangeShapeType="1"/>
            </p:cNvSpPr>
            <p:nvPr/>
          </p:nvSpPr>
          <p:spPr bwMode="auto">
            <a:xfrm>
              <a:off x="403" y="1540"/>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51" name="Line 57"/>
            <p:cNvSpPr>
              <a:spLocks noChangeShapeType="1"/>
            </p:cNvSpPr>
            <p:nvPr/>
          </p:nvSpPr>
          <p:spPr bwMode="auto">
            <a:xfrm>
              <a:off x="403" y="1540"/>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52" name="Line 58"/>
            <p:cNvSpPr>
              <a:spLocks noChangeShapeType="1"/>
            </p:cNvSpPr>
            <p:nvPr/>
          </p:nvSpPr>
          <p:spPr bwMode="auto">
            <a:xfrm>
              <a:off x="403" y="1540"/>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53" name="Line 59"/>
            <p:cNvSpPr>
              <a:spLocks noChangeShapeType="1"/>
            </p:cNvSpPr>
            <p:nvPr/>
          </p:nvSpPr>
          <p:spPr bwMode="auto">
            <a:xfrm>
              <a:off x="1258" y="1540"/>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54" name="Line 60"/>
            <p:cNvSpPr>
              <a:spLocks noChangeShapeType="1"/>
            </p:cNvSpPr>
            <p:nvPr/>
          </p:nvSpPr>
          <p:spPr bwMode="auto">
            <a:xfrm>
              <a:off x="1258" y="1540"/>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55" name="Line 61"/>
            <p:cNvSpPr>
              <a:spLocks noChangeShapeType="1"/>
            </p:cNvSpPr>
            <p:nvPr/>
          </p:nvSpPr>
          <p:spPr bwMode="auto">
            <a:xfrm>
              <a:off x="1258" y="1540"/>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56" name="Line 62"/>
            <p:cNvSpPr>
              <a:spLocks noChangeShapeType="1"/>
            </p:cNvSpPr>
            <p:nvPr/>
          </p:nvSpPr>
          <p:spPr bwMode="auto">
            <a:xfrm>
              <a:off x="403" y="1774"/>
              <a:ext cx="851"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57" name="Line 63"/>
            <p:cNvSpPr>
              <a:spLocks noChangeShapeType="1"/>
            </p:cNvSpPr>
            <p:nvPr/>
          </p:nvSpPr>
          <p:spPr bwMode="auto">
            <a:xfrm>
              <a:off x="403" y="1774"/>
              <a:ext cx="851"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58" name="Line 64"/>
            <p:cNvSpPr>
              <a:spLocks noChangeShapeType="1"/>
            </p:cNvSpPr>
            <p:nvPr/>
          </p:nvSpPr>
          <p:spPr bwMode="auto">
            <a:xfrm>
              <a:off x="403" y="1774"/>
              <a:ext cx="851"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59" name="Line 65"/>
            <p:cNvSpPr>
              <a:spLocks noChangeShapeType="1"/>
            </p:cNvSpPr>
            <p:nvPr/>
          </p:nvSpPr>
          <p:spPr bwMode="auto">
            <a:xfrm>
              <a:off x="2043" y="1540"/>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60" name="Line 66"/>
            <p:cNvSpPr>
              <a:spLocks noChangeShapeType="1"/>
            </p:cNvSpPr>
            <p:nvPr/>
          </p:nvSpPr>
          <p:spPr bwMode="auto">
            <a:xfrm>
              <a:off x="2043" y="1540"/>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61" name="Line 67"/>
            <p:cNvSpPr>
              <a:spLocks noChangeShapeType="1"/>
            </p:cNvSpPr>
            <p:nvPr/>
          </p:nvSpPr>
          <p:spPr bwMode="auto">
            <a:xfrm>
              <a:off x="2043" y="1540"/>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62" name="Line 68"/>
            <p:cNvSpPr>
              <a:spLocks noChangeShapeType="1"/>
            </p:cNvSpPr>
            <p:nvPr/>
          </p:nvSpPr>
          <p:spPr bwMode="auto">
            <a:xfrm>
              <a:off x="1258" y="1774"/>
              <a:ext cx="7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63" name="Line 69"/>
            <p:cNvSpPr>
              <a:spLocks noChangeShapeType="1"/>
            </p:cNvSpPr>
            <p:nvPr/>
          </p:nvSpPr>
          <p:spPr bwMode="auto">
            <a:xfrm>
              <a:off x="1258" y="1774"/>
              <a:ext cx="7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64" name="Line 70"/>
            <p:cNvSpPr>
              <a:spLocks noChangeShapeType="1"/>
            </p:cNvSpPr>
            <p:nvPr/>
          </p:nvSpPr>
          <p:spPr bwMode="auto">
            <a:xfrm>
              <a:off x="1258" y="1774"/>
              <a:ext cx="7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65" name="Line 71"/>
            <p:cNvSpPr>
              <a:spLocks noChangeShapeType="1"/>
            </p:cNvSpPr>
            <p:nvPr/>
          </p:nvSpPr>
          <p:spPr bwMode="auto">
            <a:xfrm>
              <a:off x="3062" y="1540"/>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66" name="Line 72"/>
            <p:cNvSpPr>
              <a:spLocks noChangeShapeType="1"/>
            </p:cNvSpPr>
            <p:nvPr/>
          </p:nvSpPr>
          <p:spPr bwMode="auto">
            <a:xfrm>
              <a:off x="3062" y="1540"/>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67" name="Line 73"/>
            <p:cNvSpPr>
              <a:spLocks noChangeShapeType="1"/>
            </p:cNvSpPr>
            <p:nvPr/>
          </p:nvSpPr>
          <p:spPr bwMode="auto">
            <a:xfrm>
              <a:off x="3062" y="1540"/>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68" name="Line 74"/>
            <p:cNvSpPr>
              <a:spLocks noChangeShapeType="1"/>
            </p:cNvSpPr>
            <p:nvPr/>
          </p:nvSpPr>
          <p:spPr bwMode="auto">
            <a:xfrm>
              <a:off x="2043" y="1774"/>
              <a:ext cx="1015"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69" name="Line 75"/>
            <p:cNvSpPr>
              <a:spLocks noChangeShapeType="1"/>
            </p:cNvSpPr>
            <p:nvPr/>
          </p:nvSpPr>
          <p:spPr bwMode="auto">
            <a:xfrm>
              <a:off x="2043" y="1774"/>
              <a:ext cx="1015"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70" name="Line 76"/>
            <p:cNvSpPr>
              <a:spLocks noChangeShapeType="1"/>
            </p:cNvSpPr>
            <p:nvPr/>
          </p:nvSpPr>
          <p:spPr bwMode="auto">
            <a:xfrm>
              <a:off x="403" y="1774"/>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71" name="Line 77"/>
            <p:cNvSpPr>
              <a:spLocks noChangeShapeType="1"/>
            </p:cNvSpPr>
            <p:nvPr/>
          </p:nvSpPr>
          <p:spPr bwMode="auto">
            <a:xfrm>
              <a:off x="403" y="1774"/>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72" name="Line 78"/>
            <p:cNvSpPr>
              <a:spLocks noChangeShapeType="1"/>
            </p:cNvSpPr>
            <p:nvPr/>
          </p:nvSpPr>
          <p:spPr bwMode="auto">
            <a:xfrm>
              <a:off x="403" y="1774"/>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73" name="Line 79"/>
            <p:cNvSpPr>
              <a:spLocks noChangeShapeType="1"/>
            </p:cNvSpPr>
            <p:nvPr/>
          </p:nvSpPr>
          <p:spPr bwMode="auto">
            <a:xfrm>
              <a:off x="1258" y="1774"/>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74" name="Line 80"/>
            <p:cNvSpPr>
              <a:spLocks noChangeShapeType="1"/>
            </p:cNvSpPr>
            <p:nvPr/>
          </p:nvSpPr>
          <p:spPr bwMode="auto">
            <a:xfrm>
              <a:off x="1258" y="1774"/>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75" name="Line 81"/>
            <p:cNvSpPr>
              <a:spLocks noChangeShapeType="1"/>
            </p:cNvSpPr>
            <p:nvPr/>
          </p:nvSpPr>
          <p:spPr bwMode="auto">
            <a:xfrm>
              <a:off x="1258" y="1774"/>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76" name="Line 82"/>
            <p:cNvSpPr>
              <a:spLocks noChangeShapeType="1"/>
            </p:cNvSpPr>
            <p:nvPr/>
          </p:nvSpPr>
          <p:spPr bwMode="auto">
            <a:xfrm>
              <a:off x="403" y="2008"/>
              <a:ext cx="851"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77" name="Line 83"/>
            <p:cNvSpPr>
              <a:spLocks noChangeShapeType="1"/>
            </p:cNvSpPr>
            <p:nvPr/>
          </p:nvSpPr>
          <p:spPr bwMode="auto">
            <a:xfrm>
              <a:off x="403" y="2008"/>
              <a:ext cx="851"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78" name="Line 84"/>
            <p:cNvSpPr>
              <a:spLocks noChangeShapeType="1"/>
            </p:cNvSpPr>
            <p:nvPr/>
          </p:nvSpPr>
          <p:spPr bwMode="auto">
            <a:xfrm>
              <a:off x="403" y="2008"/>
              <a:ext cx="851"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79" name="Line 85"/>
            <p:cNvSpPr>
              <a:spLocks noChangeShapeType="1"/>
            </p:cNvSpPr>
            <p:nvPr/>
          </p:nvSpPr>
          <p:spPr bwMode="auto">
            <a:xfrm>
              <a:off x="2043" y="1774"/>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80" name="Line 86"/>
            <p:cNvSpPr>
              <a:spLocks noChangeShapeType="1"/>
            </p:cNvSpPr>
            <p:nvPr/>
          </p:nvSpPr>
          <p:spPr bwMode="auto">
            <a:xfrm>
              <a:off x="2043" y="1774"/>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81" name="Line 87"/>
            <p:cNvSpPr>
              <a:spLocks noChangeShapeType="1"/>
            </p:cNvSpPr>
            <p:nvPr/>
          </p:nvSpPr>
          <p:spPr bwMode="auto">
            <a:xfrm>
              <a:off x="2043" y="1774"/>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82" name="Line 88"/>
            <p:cNvSpPr>
              <a:spLocks noChangeShapeType="1"/>
            </p:cNvSpPr>
            <p:nvPr/>
          </p:nvSpPr>
          <p:spPr bwMode="auto">
            <a:xfrm>
              <a:off x="1258" y="2008"/>
              <a:ext cx="7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83" name="Line 89"/>
            <p:cNvSpPr>
              <a:spLocks noChangeShapeType="1"/>
            </p:cNvSpPr>
            <p:nvPr/>
          </p:nvSpPr>
          <p:spPr bwMode="auto">
            <a:xfrm>
              <a:off x="1258" y="2008"/>
              <a:ext cx="7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84" name="Line 90"/>
            <p:cNvSpPr>
              <a:spLocks noChangeShapeType="1"/>
            </p:cNvSpPr>
            <p:nvPr/>
          </p:nvSpPr>
          <p:spPr bwMode="auto">
            <a:xfrm>
              <a:off x="1258" y="2008"/>
              <a:ext cx="7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85" name="Line 91"/>
            <p:cNvSpPr>
              <a:spLocks noChangeShapeType="1"/>
            </p:cNvSpPr>
            <p:nvPr/>
          </p:nvSpPr>
          <p:spPr bwMode="auto">
            <a:xfrm>
              <a:off x="3062" y="1774"/>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86" name="Line 92"/>
            <p:cNvSpPr>
              <a:spLocks noChangeShapeType="1"/>
            </p:cNvSpPr>
            <p:nvPr/>
          </p:nvSpPr>
          <p:spPr bwMode="auto">
            <a:xfrm>
              <a:off x="3062" y="1774"/>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87" name="Line 93"/>
            <p:cNvSpPr>
              <a:spLocks noChangeShapeType="1"/>
            </p:cNvSpPr>
            <p:nvPr/>
          </p:nvSpPr>
          <p:spPr bwMode="auto">
            <a:xfrm>
              <a:off x="3062" y="1774"/>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88" name="Line 94"/>
            <p:cNvSpPr>
              <a:spLocks noChangeShapeType="1"/>
            </p:cNvSpPr>
            <p:nvPr/>
          </p:nvSpPr>
          <p:spPr bwMode="auto">
            <a:xfrm>
              <a:off x="2043" y="2008"/>
              <a:ext cx="1015"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89" name="Line 95"/>
            <p:cNvSpPr>
              <a:spLocks noChangeShapeType="1"/>
            </p:cNvSpPr>
            <p:nvPr/>
          </p:nvSpPr>
          <p:spPr bwMode="auto">
            <a:xfrm>
              <a:off x="2043" y="2008"/>
              <a:ext cx="1015"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90" name="Line 96"/>
            <p:cNvSpPr>
              <a:spLocks noChangeShapeType="1"/>
            </p:cNvSpPr>
            <p:nvPr/>
          </p:nvSpPr>
          <p:spPr bwMode="auto">
            <a:xfrm>
              <a:off x="403" y="2008"/>
              <a:ext cx="0" cy="23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91" name="Line 97"/>
            <p:cNvSpPr>
              <a:spLocks noChangeShapeType="1"/>
            </p:cNvSpPr>
            <p:nvPr/>
          </p:nvSpPr>
          <p:spPr bwMode="auto">
            <a:xfrm>
              <a:off x="403" y="2008"/>
              <a:ext cx="0" cy="23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92" name="Line 98"/>
            <p:cNvSpPr>
              <a:spLocks noChangeShapeType="1"/>
            </p:cNvSpPr>
            <p:nvPr/>
          </p:nvSpPr>
          <p:spPr bwMode="auto">
            <a:xfrm>
              <a:off x="403" y="2008"/>
              <a:ext cx="0" cy="23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93" name="Line 99"/>
            <p:cNvSpPr>
              <a:spLocks noChangeShapeType="1"/>
            </p:cNvSpPr>
            <p:nvPr/>
          </p:nvSpPr>
          <p:spPr bwMode="auto">
            <a:xfrm>
              <a:off x="1258" y="2008"/>
              <a:ext cx="0" cy="23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94" name="Line 100"/>
            <p:cNvSpPr>
              <a:spLocks noChangeShapeType="1"/>
            </p:cNvSpPr>
            <p:nvPr/>
          </p:nvSpPr>
          <p:spPr bwMode="auto">
            <a:xfrm>
              <a:off x="1258" y="2008"/>
              <a:ext cx="0" cy="23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95" name="Line 101"/>
            <p:cNvSpPr>
              <a:spLocks noChangeShapeType="1"/>
            </p:cNvSpPr>
            <p:nvPr/>
          </p:nvSpPr>
          <p:spPr bwMode="auto">
            <a:xfrm>
              <a:off x="1258" y="2008"/>
              <a:ext cx="0" cy="23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96" name="Line 102"/>
            <p:cNvSpPr>
              <a:spLocks noChangeShapeType="1"/>
            </p:cNvSpPr>
            <p:nvPr/>
          </p:nvSpPr>
          <p:spPr bwMode="auto">
            <a:xfrm>
              <a:off x="403" y="2242"/>
              <a:ext cx="851"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97" name="Line 103"/>
            <p:cNvSpPr>
              <a:spLocks noChangeShapeType="1"/>
            </p:cNvSpPr>
            <p:nvPr/>
          </p:nvSpPr>
          <p:spPr bwMode="auto">
            <a:xfrm>
              <a:off x="403" y="2242"/>
              <a:ext cx="851"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98" name="Line 104"/>
            <p:cNvSpPr>
              <a:spLocks noChangeShapeType="1"/>
            </p:cNvSpPr>
            <p:nvPr/>
          </p:nvSpPr>
          <p:spPr bwMode="auto">
            <a:xfrm>
              <a:off x="403" y="2242"/>
              <a:ext cx="851"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899" name="Line 105"/>
            <p:cNvSpPr>
              <a:spLocks noChangeShapeType="1"/>
            </p:cNvSpPr>
            <p:nvPr/>
          </p:nvSpPr>
          <p:spPr bwMode="auto">
            <a:xfrm>
              <a:off x="2043" y="2008"/>
              <a:ext cx="0" cy="23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00" name="Line 106"/>
            <p:cNvSpPr>
              <a:spLocks noChangeShapeType="1"/>
            </p:cNvSpPr>
            <p:nvPr/>
          </p:nvSpPr>
          <p:spPr bwMode="auto">
            <a:xfrm>
              <a:off x="2043" y="2008"/>
              <a:ext cx="0" cy="23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01" name="Line 107"/>
            <p:cNvSpPr>
              <a:spLocks noChangeShapeType="1"/>
            </p:cNvSpPr>
            <p:nvPr/>
          </p:nvSpPr>
          <p:spPr bwMode="auto">
            <a:xfrm>
              <a:off x="2043" y="2008"/>
              <a:ext cx="0" cy="23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02" name="Line 108"/>
            <p:cNvSpPr>
              <a:spLocks noChangeShapeType="1"/>
            </p:cNvSpPr>
            <p:nvPr/>
          </p:nvSpPr>
          <p:spPr bwMode="auto">
            <a:xfrm>
              <a:off x="1258" y="2242"/>
              <a:ext cx="7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03" name="Line 109"/>
            <p:cNvSpPr>
              <a:spLocks noChangeShapeType="1"/>
            </p:cNvSpPr>
            <p:nvPr/>
          </p:nvSpPr>
          <p:spPr bwMode="auto">
            <a:xfrm>
              <a:off x="1258" y="2242"/>
              <a:ext cx="7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04" name="Line 110"/>
            <p:cNvSpPr>
              <a:spLocks noChangeShapeType="1"/>
            </p:cNvSpPr>
            <p:nvPr/>
          </p:nvSpPr>
          <p:spPr bwMode="auto">
            <a:xfrm>
              <a:off x="1258" y="2242"/>
              <a:ext cx="7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05" name="Line 111"/>
            <p:cNvSpPr>
              <a:spLocks noChangeShapeType="1"/>
            </p:cNvSpPr>
            <p:nvPr/>
          </p:nvSpPr>
          <p:spPr bwMode="auto">
            <a:xfrm>
              <a:off x="3062" y="2008"/>
              <a:ext cx="0" cy="23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06" name="Line 112"/>
            <p:cNvSpPr>
              <a:spLocks noChangeShapeType="1"/>
            </p:cNvSpPr>
            <p:nvPr/>
          </p:nvSpPr>
          <p:spPr bwMode="auto">
            <a:xfrm>
              <a:off x="3062" y="2008"/>
              <a:ext cx="0" cy="23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07" name="Line 113"/>
            <p:cNvSpPr>
              <a:spLocks noChangeShapeType="1"/>
            </p:cNvSpPr>
            <p:nvPr/>
          </p:nvSpPr>
          <p:spPr bwMode="auto">
            <a:xfrm>
              <a:off x="3062" y="2008"/>
              <a:ext cx="0" cy="23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08" name="Line 114"/>
            <p:cNvSpPr>
              <a:spLocks noChangeShapeType="1"/>
            </p:cNvSpPr>
            <p:nvPr/>
          </p:nvSpPr>
          <p:spPr bwMode="auto">
            <a:xfrm>
              <a:off x="2043" y="2242"/>
              <a:ext cx="1015"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09" name="Line 115"/>
            <p:cNvSpPr>
              <a:spLocks noChangeShapeType="1"/>
            </p:cNvSpPr>
            <p:nvPr/>
          </p:nvSpPr>
          <p:spPr bwMode="auto">
            <a:xfrm>
              <a:off x="2043" y="2242"/>
              <a:ext cx="1015"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10" name="Line 116"/>
            <p:cNvSpPr>
              <a:spLocks noChangeShapeType="1"/>
            </p:cNvSpPr>
            <p:nvPr/>
          </p:nvSpPr>
          <p:spPr bwMode="auto">
            <a:xfrm>
              <a:off x="403" y="2242"/>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11" name="Line 117"/>
            <p:cNvSpPr>
              <a:spLocks noChangeShapeType="1"/>
            </p:cNvSpPr>
            <p:nvPr/>
          </p:nvSpPr>
          <p:spPr bwMode="auto">
            <a:xfrm>
              <a:off x="403" y="2242"/>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12" name="Line 118"/>
            <p:cNvSpPr>
              <a:spLocks noChangeShapeType="1"/>
            </p:cNvSpPr>
            <p:nvPr/>
          </p:nvSpPr>
          <p:spPr bwMode="auto">
            <a:xfrm>
              <a:off x="1258" y="2242"/>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13" name="Line 119"/>
            <p:cNvSpPr>
              <a:spLocks noChangeShapeType="1"/>
            </p:cNvSpPr>
            <p:nvPr/>
          </p:nvSpPr>
          <p:spPr bwMode="auto">
            <a:xfrm>
              <a:off x="1258" y="2242"/>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14" name="Line 120"/>
            <p:cNvSpPr>
              <a:spLocks noChangeShapeType="1"/>
            </p:cNvSpPr>
            <p:nvPr/>
          </p:nvSpPr>
          <p:spPr bwMode="auto">
            <a:xfrm>
              <a:off x="403" y="2477"/>
              <a:ext cx="851"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15" name="Line 121"/>
            <p:cNvSpPr>
              <a:spLocks noChangeShapeType="1"/>
            </p:cNvSpPr>
            <p:nvPr/>
          </p:nvSpPr>
          <p:spPr bwMode="auto">
            <a:xfrm>
              <a:off x="403" y="2477"/>
              <a:ext cx="851"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16" name="Line 122"/>
            <p:cNvSpPr>
              <a:spLocks noChangeShapeType="1"/>
            </p:cNvSpPr>
            <p:nvPr/>
          </p:nvSpPr>
          <p:spPr bwMode="auto">
            <a:xfrm>
              <a:off x="403" y="2477"/>
              <a:ext cx="851"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17" name="Line 123"/>
            <p:cNvSpPr>
              <a:spLocks noChangeShapeType="1"/>
            </p:cNvSpPr>
            <p:nvPr/>
          </p:nvSpPr>
          <p:spPr bwMode="auto">
            <a:xfrm>
              <a:off x="2043" y="2242"/>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18" name="Line 124"/>
            <p:cNvSpPr>
              <a:spLocks noChangeShapeType="1"/>
            </p:cNvSpPr>
            <p:nvPr/>
          </p:nvSpPr>
          <p:spPr bwMode="auto">
            <a:xfrm>
              <a:off x="2043" y="2242"/>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19" name="Line 125"/>
            <p:cNvSpPr>
              <a:spLocks noChangeShapeType="1"/>
            </p:cNvSpPr>
            <p:nvPr/>
          </p:nvSpPr>
          <p:spPr bwMode="auto">
            <a:xfrm>
              <a:off x="1258" y="2477"/>
              <a:ext cx="7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20" name="Line 126"/>
            <p:cNvSpPr>
              <a:spLocks noChangeShapeType="1"/>
            </p:cNvSpPr>
            <p:nvPr/>
          </p:nvSpPr>
          <p:spPr bwMode="auto">
            <a:xfrm>
              <a:off x="1258" y="2477"/>
              <a:ext cx="7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21" name="Line 127"/>
            <p:cNvSpPr>
              <a:spLocks noChangeShapeType="1"/>
            </p:cNvSpPr>
            <p:nvPr/>
          </p:nvSpPr>
          <p:spPr bwMode="auto">
            <a:xfrm>
              <a:off x="1258" y="2477"/>
              <a:ext cx="782"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22" name="Line 128"/>
            <p:cNvSpPr>
              <a:spLocks noChangeShapeType="1"/>
            </p:cNvSpPr>
            <p:nvPr/>
          </p:nvSpPr>
          <p:spPr bwMode="auto">
            <a:xfrm>
              <a:off x="3062" y="2242"/>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23" name="Line 129"/>
            <p:cNvSpPr>
              <a:spLocks noChangeShapeType="1"/>
            </p:cNvSpPr>
            <p:nvPr/>
          </p:nvSpPr>
          <p:spPr bwMode="auto">
            <a:xfrm>
              <a:off x="3062" y="2242"/>
              <a:ext cx="0" cy="23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24" name="Line 130"/>
            <p:cNvSpPr>
              <a:spLocks noChangeShapeType="1"/>
            </p:cNvSpPr>
            <p:nvPr/>
          </p:nvSpPr>
          <p:spPr bwMode="auto">
            <a:xfrm>
              <a:off x="2043" y="2477"/>
              <a:ext cx="1015"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925" name="Line 131"/>
            <p:cNvSpPr>
              <a:spLocks noChangeShapeType="1"/>
            </p:cNvSpPr>
            <p:nvPr/>
          </p:nvSpPr>
          <p:spPr bwMode="auto">
            <a:xfrm>
              <a:off x="2043" y="2477"/>
              <a:ext cx="1015"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sp>
        <p:nvSpPr>
          <p:cNvPr id="33796" name="Text Box 132"/>
          <p:cNvSpPr txBox="1">
            <a:spLocks noChangeArrowheads="1"/>
          </p:cNvSpPr>
          <p:nvPr/>
        </p:nvSpPr>
        <p:spPr bwMode="auto">
          <a:xfrm>
            <a:off x="5153502" y="1710214"/>
            <a:ext cx="2750343" cy="175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defRPr>
            </a:lvl9pPr>
          </a:lstStyle>
          <a:p>
            <a:pPr eaLnBrk="1" hangingPunct="1">
              <a:lnSpc>
                <a:spcPct val="95000"/>
              </a:lnSpc>
            </a:pPr>
            <a:r>
              <a:rPr lang="en-US" u="sng">
                <a:solidFill>
                  <a:srgbClr val="000000"/>
                </a:solidFill>
                <a:latin typeface="Arial" charset="0"/>
                <a:cs typeface="Droid Sans Fallback" charset="0"/>
              </a:rPr>
              <a:t>Odds Ratio (OR)</a:t>
            </a:r>
          </a:p>
          <a:p>
            <a:pPr eaLnBrk="1" hangingPunct="1">
              <a:lnSpc>
                <a:spcPct val="95000"/>
              </a:lnSpc>
            </a:pPr>
            <a:r>
              <a:rPr lang="en-US">
                <a:solidFill>
                  <a:srgbClr val="000000"/>
                </a:solidFill>
                <a:latin typeface="Arial" charset="0"/>
                <a:cs typeface="Droid Sans Fallback" charset="0"/>
              </a:rPr>
              <a:t>ah / bg</a:t>
            </a:r>
          </a:p>
          <a:p>
            <a:pPr eaLnBrk="1" hangingPunct="1">
              <a:lnSpc>
                <a:spcPct val="95000"/>
              </a:lnSpc>
            </a:pPr>
            <a:r>
              <a:rPr lang="en-US">
                <a:solidFill>
                  <a:srgbClr val="000000"/>
                </a:solidFill>
                <a:latin typeface="Arial" charset="0"/>
                <a:cs typeface="Droid Sans Fallback" charset="0"/>
              </a:rPr>
              <a:t>ch / dg</a:t>
            </a:r>
          </a:p>
          <a:p>
            <a:pPr eaLnBrk="1" hangingPunct="1">
              <a:lnSpc>
                <a:spcPct val="95000"/>
              </a:lnSpc>
            </a:pPr>
            <a:r>
              <a:rPr lang="en-US">
                <a:solidFill>
                  <a:srgbClr val="000000"/>
                </a:solidFill>
                <a:latin typeface="Arial" charset="0"/>
                <a:cs typeface="Droid Sans Fallback" charset="0"/>
              </a:rPr>
              <a:t>eh / fg</a:t>
            </a:r>
          </a:p>
          <a:p>
            <a:pPr eaLnBrk="1" hangingPunct="1">
              <a:lnSpc>
                <a:spcPct val="95000"/>
              </a:lnSpc>
            </a:pPr>
            <a:r>
              <a:rPr lang="en-US">
                <a:solidFill>
                  <a:srgbClr val="000000"/>
                </a:solidFill>
                <a:latin typeface="Arial" charset="0"/>
                <a:cs typeface="Droid Sans Fallback" charset="0"/>
              </a:rPr>
              <a:t>1</a:t>
            </a:r>
          </a:p>
        </p:txBody>
      </p:sp>
      <p:sp>
        <p:nvSpPr>
          <p:cNvPr id="2" name="TextBox 1"/>
          <p:cNvSpPr txBox="1"/>
          <p:nvPr/>
        </p:nvSpPr>
        <p:spPr>
          <a:xfrm>
            <a:off x="5691947" y="6156728"/>
            <a:ext cx="2766253" cy="369332"/>
          </a:xfrm>
          <a:prstGeom prst="rect">
            <a:avLst/>
          </a:prstGeom>
          <a:noFill/>
        </p:spPr>
        <p:txBody>
          <a:bodyPr wrap="square" rtlCol="0">
            <a:spAutoFit/>
          </a:bodyPr>
          <a:lstStyle/>
          <a:p>
            <a:r>
              <a:rPr lang="en-US" dirty="0" err="1" smtClean="0"/>
              <a:t>Piegorsch</a:t>
            </a:r>
            <a:r>
              <a:rPr lang="en-US" dirty="0" smtClean="0"/>
              <a:t> et al., 1994</a:t>
            </a:r>
            <a:endParaRPr lang="en-US" dirty="0"/>
          </a:p>
        </p:txBody>
      </p:sp>
    </p:spTree>
    <p:extLst>
      <p:ext uri="{BB962C8B-B14F-4D97-AF65-F5344CB8AC3E}">
        <p14:creationId xmlns:p14="http://schemas.microsoft.com/office/powerpoint/2010/main" val="23277192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Case-Only Model</a:t>
            </a:r>
            <a:endParaRPr lang="en-US" dirty="0"/>
          </a:p>
        </p:txBody>
      </p:sp>
      <p:sp>
        <p:nvSpPr>
          <p:cNvPr id="3" name="Content Placeholder 2"/>
          <p:cNvSpPr>
            <a:spLocks noGrp="1"/>
          </p:cNvSpPr>
          <p:nvPr>
            <p:ph idx="1"/>
          </p:nvPr>
        </p:nvSpPr>
        <p:spPr/>
        <p:txBody>
          <a:bodyPr>
            <a:noAutofit/>
          </a:bodyPr>
          <a:lstStyle/>
          <a:p>
            <a:pPr marL="0" indent="0" algn="ctr">
              <a:buNone/>
            </a:pPr>
            <a:r>
              <a:rPr lang="en-US" sz="2400" dirty="0" err="1" smtClean="0">
                <a:latin typeface="Arial" charset="0"/>
              </a:rPr>
              <a:t>Logit</a:t>
            </a:r>
            <a:r>
              <a:rPr lang="en-US" sz="2400" dirty="0" smtClean="0">
                <a:latin typeface="Arial" charset="0"/>
              </a:rPr>
              <a:t>(P(G=</a:t>
            </a:r>
            <a:r>
              <a:rPr lang="en-US" sz="2400" dirty="0" err="1" smtClean="0">
                <a:latin typeface="Arial" charset="0"/>
              </a:rPr>
              <a:t>g|E,D</a:t>
            </a:r>
            <a:r>
              <a:rPr lang="en-US" sz="2400" dirty="0" smtClean="0">
                <a:latin typeface="Arial" charset="0"/>
              </a:rPr>
              <a:t>=1)) = </a:t>
            </a:r>
            <a:r>
              <a:rPr lang="en-US" sz="2400" i="1" dirty="0" smtClean="0">
                <a:latin typeface="Arial"/>
                <a:cs typeface="Arial"/>
              </a:rPr>
              <a:t>γ</a:t>
            </a:r>
            <a:r>
              <a:rPr lang="en-US" sz="2400" i="1" baseline="-25000" dirty="0" smtClean="0">
                <a:latin typeface="Arial"/>
                <a:cs typeface="Arial"/>
              </a:rPr>
              <a:t>0</a:t>
            </a:r>
            <a:r>
              <a:rPr lang="en-US" sz="2400" dirty="0" smtClean="0">
                <a:latin typeface="Arial" charset="0"/>
              </a:rPr>
              <a:t>+ </a:t>
            </a:r>
            <a:r>
              <a:rPr lang="en-US" sz="2400" i="1" dirty="0" err="1" smtClean="0">
                <a:latin typeface="Arial"/>
                <a:cs typeface="Arial"/>
              </a:rPr>
              <a:t>γ</a:t>
            </a:r>
            <a:r>
              <a:rPr lang="en-US" sz="2400" i="1" baseline="-25000" dirty="0" err="1" smtClean="0">
                <a:latin typeface="Arial"/>
                <a:cs typeface="Arial"/>
              </a:rPr>
              <a:t>GxE</a:t>
            </a:r>
            <a:r>
              <a:rPr lang="en-US" sz="2400" dirty="0" err="1" smtClean="0">
                <a:latin typeface="Arial" charset="0"/>
              </a:rPr>
              <a:t>E</a:t>
            </a:r>
            <a:endParaRPr lang="en-US" sz="2400" dirty="0" smtClean="0">
              <a:latin typeface="Arial" charset="0"/>
            </a:endParaRPr>
          </a:p>
          <a:p>
            <a:endParaRPr lang="en-US" sz="2400" dirty="0" smtClean="0">
              <a:latin typeface="Arial"/>
              <a:cs typeface="Arial"/>
            </a:endParaRPr>
          </a:p>
          <a:p>
            <a:pPr marL="0" indent="0">
              <a:buNone/>
            </a:pPr>
            <a:r>
              <a:rPr lang="en-US" sz="2400" dirty="0" err="1" smtClean="0">
                <a:latin typeface="Arial"/>
                <a:cs typeface="Arial"/>
              </a:rPr>
              <a:t>exp</a:t>
            </a:r>
            <a:r>
              <a:rPr lang="en-US" sz="2400" dirty="0" smtClean="0">
                <a:latin typeface="Arial"/>
                <a:cs typeface="Arial"/>
              </a:rPr>
              <a:t>(</a:t>
            </a:r>
            <a:r>
              <a:rPr lang="en-US" sz="2400" i="1" dirty="0" err="1" smtClean="0">
                <a:latin typeface="Arial"/>
                <a:cs typeface="Arial"/>
              </a:rPr>
              <a:t>γ</a:t>
            </a:r>
            <a:r>
              <a:rPr lang="en-US" sz="2400" i="1" baseline="-25000" dirty="0" err="1" smtClean="0">
                <a:latin typeface="Arial"/>
                <a:cs typeface="Arial"/>
              </a:rPr>
              <a:t>GxE</a:t>
            </a:r>
            <a:r>
              <a:rPr lang="en-US" sz="2400" dirty="0" smtClean="0">
                <a:latin typeface="Arial"/>
                <a:cs typeface="Arial"/>
              </a:rPr>
              <a:t>) = </a:t>
            </a:r>
            <a:r>
              <a:rPr lang="en-US" sz="2400" dirty="0" err="1" smtClean="0">
                <a:latin typeface="Arial"/>
                <a:cs typeface="Arial"/>
              </a:rPr>
              <a:t>GxE</a:t>
            </a:r>
            <a:r>
              <a:rPr lang="en-US" sz="2400" dirty="0" smtClean="0">
                <a:latin typeface="Arial"/>
                <a:cs typeface="Arial"/>
              </a:rPr>
              <a:t> interaction effect</a:t>
            </a:r>
          </a:p>
          <a:p>
            <a:endParaRPr lang="en-US" sz="2400" dirty="0" smtClean="0">
              <a:latin typeface="Arial"/>
              <a:cs typeface="Arial"/>
            </a:endParaRPr>
          </a:p>
          <a:p>
            <a:r>
              <a:rPr lang="en-US" sz="2400" dirty="0" smtClean="0">
                <a:latin typeface="Arial"/>
                <a:cs typeface="Arial"/>
              </a:rPr>
              <a:t>H</a:t>
            </a:r>
            <a:r>
              <a:rPr lang="en-US" sz="2400" baseline="-25000" dirty="0" smtClean="0">
                <a:latin typeface="Arial"/>
                <a:cs typeface="Arial"/>
              </a:rPr>
              <a:t>0</a:t>
            </a:r>
            <a:r>
              <a:rPr lang="en-US" sz="2400" i="1" dirty="0" smtClean="0">
                <a:latin typeface="Arial"/>
                <a:cs typeface="Arial"/>
              </a:rPr>
              <a:t>: </a:t>
            </a:r>
            <a:r>
              <a:rPr lang="en-US" sz="2400" i="1" dirty="0" err="1" smtClean="0">
                <a:latin typeface="Arial"/>
                <a:cs typeface="Arial"/>
              </a:rPr>
              <a:t>γ</a:t>
            </a:r>
            <a:r>
              <a:rPr lang="en-US" sz="2400" i="1" baseline="-25000" dirty="0" err="1" smtClean="0">
                <a:latin typeface="Arial"/>
                <a:cs typeface="Arial"/>
              </a:rPr>
              <a:t>GxE</a:t>
            </a:r>
            <a:r>
              <a:rPr lang="en-US" sz="2400" i="1" baseline="-25000" dirty="0" smtClean="0">
                <a:latin typeface="Arial"/>
                <a:cs typeface="Arial"/>
              </a:rPr>
              <a:t> </a:t>
            </a:r>
            <a:r>
              <a:rPr lang="en-US" sz="2400" dirty="0" smtClean="0">
                <a:latin typeface="Arial"/>
                <a:cs typeface="Arial"/>
              </a:rPr>
              <a:t>= 0.</a:t>
            </a:r>
          </a:p>
          <a:p>
            <a:r>
              <a:rPr lang="en-US" sz="2400" dirty="0" smtClean="0">
                <a:latin typeface="Arial"/>
                <a:cs typeface="Arial"/>
              </a:rPr>
              <a:t>Wald test asymptotically equivalent to H</a:t>
            </a:r>
            <a:r>
              <a:rPr lang="en-US" sz="2400" baseline="-25000" dirty="0" smtClean="0">
                <a:latin typeface="Arial"/>
                <a:cs typeface="Arial"/>
              </a:rPr>
              <a:t>0</a:t>
            </a:r>
            <a:r>
              <a:rPr lang="en-US" sz="2400" dirty="0" smtClean="0">
                <a:latin typeface="Arial"/>
                <a:cs typeface="Arial"/>
              </a:rPr>
              <a:t>: </a:t>
            </a:r>
            <a:r>
              <a:rPr lang="el-GR" sz="2400" dirty="0" smtClean="0">
                <a:latin typeface="Arial"/>
                <a:cs typeface="Arial"/>
              </a:rPr>
              <a:t>β</a:t>
            </a:r>
            <a:r>
              <a:rPr lang="en-US" sz="2400" baseline="-25000" dirty="0" err="1" smtClean="0">
                <a:latin typeface="Arial"/>
                <a:cs typeface="Arial"/>
              </a:rPr>
              <a:t>GxE</a:t>
            </a:r>
            <a:r>
              <a:rPr lang="en-US" sz="2400" dirty="0" smtClean="0">
                <a:latin typeface="Arial"/>
                <a:cs typeface="Arial"/>
              </a:rPr>
              <a:t> = 0 (assuming log-additive coding for g, 0,1,2).</a:t>
            </a:r>
          </a:p>
          <a:p>
            <a:pPr marL="0" indent="0">
              <a:buNone/>
            </a:pPr>
            <a:endParaRPr lang="en-US" sz="2400" dirty="0" smtClean="0">
              <a:latin typeface="Arial"/>
              <a:cs typeface="Arial"/>
            </a:endParaRPr>
          </a:p>
          <a:p>
            <a:pPr marL="0" indent="0">
              <a:buNone/>
            </a:pPr>
            <a:r>
              <a:rPr lang="en-US" sz="2400" dirty="0" smtClean="0">
                <a:latin typeface="Arial"/>
                <a:cs typeface="Arial"/>
              </a:rPr>
              <a:t>If G-E are associated in source population, then can give high false positive rate.</a:t>
            </a:r>
            <a:endParaRPr lang="en-US" sz="2400" dirty="0">
              <a:latin typeface="Arial"/>
              <a:cs typeface="Arial"/>
            </a:endParaRPr>
          </a:p>
          <a:p>
            <a:pPr marL="0" indent="0">
              <a:buNone/>
            </a:pPr>
            <a:endParaRPr lang="en-US" sz="2400" dirty="0" smtClean="0">
              <a:latin typeface="Arial"/>
              <a:cs typeface="Arial"/>
            </a:endParaRPr>
          </a:p>
        </p:txBody>
      </p:sp>
    </p:spTree>
    <p:extLst>
      <p:ext uri="{BB962C8B-B14F-4D97-AF65-F5344CB8AC3E}">
        <p14:creationId xmlns:p14="http://schemas.microsoft.com/office/powerpoint/2010/main" val="22013986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28600"/>
            <a:ext cx="7772400" cy="1431925"/>
          </a:xfrm>
        </p:spPr>
        <p:txBody>
          <a:bodyPr>
            <a:normAutofit/>
          </a:bodyPr>
          <a:lstStyle/>
          <a:p>
            <a:r>
              <a:rPr lang="en-US" sz="4000" dirty="0" smtClean="0">
                <a:latin typeface="+mn-lt"/>
              </a:rPr>
              <a:t>I. Hierarchical </a:t>
            </a:r>
            <a:r>
              <a:rPr lang="en-US" sz="4000" dirty="0">
                <a:latin typeface="+mn-lt"/>
              </a:rPr>
              <a:t>Model</a:t>
            </a:r>
          </a:p>
        </p:txBody>
      </p:sp>
      <p:sp>
        <p:nvSpPr>
          <p:cNvPr id="5145" name="Rectangle 25"/>
          <p:cNvSpPr>
            <a:spLocks noChangeArrowheads="1"/>
          </p:cNvSpPr>
          <p:nvPr/>
        </p:nvSpPr>
        <p:spPr bwMode="auto">
          <a:xfrm>
            <a:off x="3919538"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148" name="Rectangle 28"/>
          <p:cNvSpPr>
            <a:spLocks noChangeArrowheads="1"/>
          </p:cNvSpPr>
          <p:nvPr/>
        </p:nvSpPr>
        <p:spPr bwMode="auto">
          <a:xfrm>
            <a:off x="3886200" y="327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151" name="Rectangle 31"/>
          <p:cNvSpPr>
            <a:spLocks noChangeArrowheads="1"/>
          </p:cNvSpPr>
          <p:nvPr/>
        </p:nvSpPr>
        <p:spPr bwMode="auto">
          <a:xfrm>
            <a:off x="4262438"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153" name="Rectangle 33"/>
          <p:cNvSpPr>
            <a:spLocks noChangeArrowheads="1"/>
          </p:cNvSpPr>
          <p:nvPr/>
        </p:nvSpPr>
        <p:spPr bwMode="auto">
          <a:xfrm>
            <a:off x="350520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157" name="Rectangle 37"/>
          <p:cNvSpPr>
            <a:spLocks noChangeArrowheads="1"/>
          </p:cNvSpPr>
          <p:nvPr/>
        </p:nvSpPr>
        <p:spPr bwMode="auto">
          <a:xfrm>
            <a:off x="4195763"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159" name="Rectangle 39"/>
          <p:cNvSpPr>
            <a:spLocks noChangeArrowheads="1"/>
          </p:cNvSpPr>
          <p:nvPr/>
        </p:nvSpPr>
        <p:spPr bwMode="auto">
          <a:xfrm>
            <a:off x="3376613"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161" name="Rectangle 41"/>
          <p:cNvSpPr>
            <a:spLocks noChangeArrowheads="1"/>
          </p:cNvSpPr>
          <p:nvPr/>
        </p:nvSpPr>
        <p:spPr bwMode="auto">
          <a:xfrm>
            <a:off x="337185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aphicFrame>
        <p:nvGraphicFramePr>
          <p:cNvPr id="5160" name="Object 40"/>
          <p:cNvGraphicFramePr>
            <a:graphicFrameLocks noChangeAspect="1"/>
          </p:cNvGraphicFramePr>
          <p:nvPr>
            <p:extLst>
              <p:ext uri="{D42A27DB-BD31-4B8C-83A1-F6EECF244321}">
                <p14:modId xmlns:p14="http://schemas.microsoft.com/office/powerpoint/2010/main" val="2741417046"/>
              </p:ext>
            </p:extLst>
          </p:nvPr>
        </p:nvGraphicFramePr>
        <p:xfrm>
          <a:off x="2154238" y="3053234"/>
          <a:ext cx="4216400" cy="1492250"/>
        </p:xfrm>
        <a:graphic>
          <a:graphicData uri="http://schemas.openxmlformats.org/presentationml/2006/ole">
            <mc:AlternateContent xmlns:mc="http://schemas.openxmlformats.org/markup-compatibility/2006">
              <mc:Choice xmlns:v="urn:schemas-microsoft-com:vml" Requires="v">
                <p:oleObj spid="_x0000_s373765" name="Equation" r:id="rId3" imgW="1257120" imgH="444240" progId="Equation.3">
                  <p:embed/>
                </p:oleObj>
              </mc:Choice>
              <mc:Fallback>
                <p:oleObj name="Equation" r:id="rId3" imgW="125712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238" y="3053234"/>
                        <a:ext cx="4216400" cy="1492250"/>
                      </a:xfrm>
                      <a:prstGeom prst="rect">
                        <a:avLst/>
                      </a:prstGeom>
                      <a:solidFill>
                        <a:srgbClr val="FFFFFF"/>
                      </a:solidFill>
                    </p:spPr>
                  </p:pic>
                </p:oleObj>
              </mc:Fallback>
            </mc:AlternateContent>
          </a:graphicData>
        </a:graphic>
      </p:graphicFrame>
      <p:sp>
        <p:nvSpPr>
          <p:cNvPr id="5163" name="Rectangle 43"/>
          <p:cNvSpPr>
            <a:spLocks noChangeArrowheads="1"/>
          </p:cNvSpPr>
          <p:nvPr/>
        </p:nvSpPr>
        <p:spPr bwMode="auto">
          <a:xfrm>
            <a:off x="3290888"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aphicFrame>
        <p:nvGraphicFramePr>
          <p:cNvPr id="5166" name="Object 46"/>
          <p:cNvGraphicFramePr>
            <a:graphicFrameLocks noChangeAspect="1"/>
          </p:cNvGraphicFramePr>
          <p:nvPr>
            <p:extLst>
              <p:ext uri="{D42A27DB-BD31-4B8C-83A1-F6EECF244321}">
                <p14:modId xmlns:p14="http://schemas.microsoft.com/office/powerpoint/2010/main" val="2317288719"/>
              </p:ext>
            </p:extLst>
          </p:nvPr>
        </p:nvGraphicFramePr>
        <p:xfrm>
          <a:off x="1299394" y="1946716"/>
          <a:ext cx="6840537" cy="631825"/>
        </p:xfrm>
        <a:graphic>
          <a:graphicData uri="http://schemas.openxmlformats.org/presentationml/2006/ole">
            <mc:AlternateContent xmlns:mc="http://schemas.openxmlformats.org/markup-compatibility/2006">
              <mc:Choice xmlns:v="urn:schemas-microsoft-com:vml" Requires="v">
                <p:oleObj spid="_x0000_s373766" name="Equation" r:id="rId5" imgW="2349500" imgH="215900" progId="Equation.DSMT4">
                  <p:embed/>
                </p:oleObj>
              </mc:Choice>
              <mc:Fallback>
                <p:oleObj name="Equation" r:id="rId5" imgW="2349500" imgH="215900" progId="Equation.DSMT4">
                  <p:embed/>
                  <p:pic>
                    <p:nvPicPr>
                      <p:cNvPr id="0" name=""/>
                      <p:cNvPicPr>
                        <a:picLocks noChangeAspect="1" noChangeArrowheads="1"/>
                      </p:cNvPicPr>
                      <p:nvPr/>
                    </p:nvPicPr>
                    <p:blipFill>
                      <a:blip r:embed="rId6"/>
                      <a:srcRect/>
                      <a:stretch>
                        <a:fillRect/>
                      </a:stretch>
                    </p:blipFill>
                    <p:spPr bwMode="auto">
                      <a:xfrm>
                        <a:off x="1299394" y="1946716"/>
                        <a:ext cx="6840537" cy="631825"/>
                      </a:xfrm>
                      <a:prstGeom prst="rect">
                        <a:avLst/>
                      </a:prstGeom>
                      <a:solidFill>
                        <a:srgbClr val="FFFFFF"/>
                      </a:solidFill>
                    </p:spPr>
                  </p:pic>
                </p:oleObj>
              </mc:Fallback>
            </mc:AlternateContent>
          </a:graphicData>
        </a:graphic>
      </p:graphicFrame>
      <p:sp>
        <p:nvSpPr>
          <p:cNvPr id="17" name="TextBox 16"/>
          <p:cNvSpPr txBox="1"/>
          <p:nvPr/>
        </p:nvSpPr>
        <p:spPr>
          <a:xfrm>
            <a:off x="6835258" y="5410200"/>
            <a:ext cx="2234205" cy="1200329"/>
          </a:xfrm>
          <a:prstGeom prst="rect">
            <a:avLst/>
          </a:prstGeom>
          <a:noFill/>
        </p:spPr>
        <p:txBody>
          <a:bodyPr wrap="none" rtlCol="0">
            <a:spAutoFit/>
          </a:bodyPr>
          <a:lstStyle/>
          <a:p>
            <a:r>
              <a:rPr lang="en-US" dirty="0" err="1" smtClean="0"/>
              <a:t>Efron</a:t>
            </a:r>
            <a:r>
              <a:rPr lang="en-US" dirty="0" smtClean="0"/>
              <a:t> &amp; Morris, 1974</a:t>
            </a:r>
          </a:p>
          <a:p>
            <a:r>
              <a:rPr lang="en-US" dirty="0" smtClean="0"/>
              <a:t>Witte, 1996</a:t>
            </a:r>
          </a:p>
          <a:p>
            <a:r>
              <a:rPr lang="en-US" dirty="0" smtClean="0"/>
              <a:t>Conti and Witte, 2003</a:t>
            </a:r>
          </a:p>
          <a:p>
            <a:r>
              <a:rPr lang="en-US" dirty="0" smtClean="0"/>
              <a:t>Chen and Witte, 2007</a:t>
            </a:r>
            <a:endParaRPr lang="en-US" dirty="0"/>
          </a:p>
        </p:txBody>
      </p:sp>
    </p:spTree>
    <p:extLst>
      <p:ext uri="{BB962C8B-B14F-4D97-AF65-F5344CB8AC3E}">
        <p14:creationId xmlns:p14="http://schemas.microsoft.com/office/powerpoint/2010/main" val="2391495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chemeClr val="bg1">
                    <a:lumMod val="75000"/>
                  </a:schemeClr>
                </a:solidFill>
                <a:latin typeface="Arial"/>
                <a:cs typeface="Arial"/>
              </a:rPr>
              <a:t>Conventional approaches</a:t>
            </a:r>
          </a:p>
          <a:p>
            <a:pPr marL="514350" indent="-514350">
              <a:buFont typeface="+mj-lt"/>
              <a:buAutoNum type="arabicPeriod"/>
            </a:pPr>
            <a:r>
              <a:rPr lang="en-US" dirty="0" smtClean="0">
                <a:solidFill>
                  <a:schemeClr val="bg1">
                    <a:lumMod val="75000"/>
                  </a:schemeClr>
                </a:solidFill>
                <a:latin typeface="Arial"/>
                <a:cs typeface="Arial"/>
              </a:rPr>
              <a:t>Case-only </a:t>
            </a:r>
            <a:r>
              <a:rPr lang="en-US" dirty="0" err="1" smtClean="0">
                <a:solidFill>
                  <a:schemeClr val="bg1">
                    <a:lumMod val="75000"/>
                  </a:schemeClr>
                </a:solidFill>
                <a:latin typeface="Arial"/>
                <a:cs typeface="Arial"/>
              </a:rPr>
              <a:t>GxE</a:t>
            </a:r>
            <a:endParaRPr lang="en-US" dirty="0" smtClean="0">
              <a:solidFill>
                <a:schemeClr val="bg1">
                  <a:lumMod val="75000"/>
                </a:schemeClr>
              </a:solidFill>
              <a:latin typeface="Arial"/>
              <a:cs typeface="Arial"/>
            </a:endParaRPr>
          </a:p>
          <a:p>
            <a:pPr marL="514350" indent="-514350">
              <a:buFont typeface="+mj-lt"/>
              <a:buAutoNum type="arabicPeriod"/>
            </a:pPr>
            <a:r>
              <a:rPr lang="en-US" dirty="0" smtClean="0">
                <a:latin typeface="Arial"/>
                <a:cs typeface="Arial"/>
              </a:rPr>
              <a:t>Empirical-Bayes case-only / case-control</a:t>
            </a:r>
          </a:p>
          <a:p>
            <a:pPr marL="514350" indent="-514350">
              <a:buFont typeface="+mj-lt"/>
              <a:buAutoNum type="arabicPeriod"/>
            </a:pPr>
            <a:r>
              <a:rPr lang="en-US" dirty="0" smtClean="0">
                <a:latin typeface="Arial"/>
                <a:cs typeface="Arial"/>
              </a:rPr>
              <a:t>Two-step approaches</a:t>
            </a:r>
          </a:p>
          <a:p>
            <a:pPr marL="514350" indent="-514350">
              <a:buFont typeface="+mj-lt"/>
              <a:buAutoNum type="arabicPeriod"/>
            </a:pPr>
            <a:r>
              <a:rPr lang="en-US" dirty="0" smtClean="0">
                <a:latin typeface="Arial"/>
                <a:cs typeface="Arial"/>
              </a:rPr>
              <a:t>Gene-sets / pathways</a:t>
            </a:r>
          </a:p>
          <a:p>
            <a:pPr marL="514350" indent="-514350">
              <a:buFont typeface="+mj-lt"/>
              <a:buAutoNum type="arabicPeriod"/>
            </a:pPr>
            <a:r>
              <a:rPr lang="en-US" dirty="0" smtClean="0">
                <a:latin typeface="Arial"/>
                <a:cs typeface="Arial"/>
              </a:rPr>
              <a:t>Other?</a:t>
            </a:r>
            <a:endParaRPr lang="en-US" dirty="0">
              <a:latin typeface="Arial"/>
              <a:cs typeface="Arial"/>
            </a:endParaRPr>
          </a:p>
        </p:txBody>
      </p:sp>
    </p:spTree>
    <p:extLst>
      <p:ext uri="{BB962C8B-B14F-4D97-AF65-F5344CB8AC3E}">
        <p14:creationId xmlns:p14="http://schemas.microsoft.com/office/powerpoint/2010/main" val="9158819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87"/>
            <a:ext cx="8229600" cy="1143000"/>
          </a:xfrm>
        </p:spPr>
        <p:txBody>
          <a:bodyPr>
            <a:normAutofit/>
          </a:bodyPr>
          <a:lstStyle/>
          <a:p>
            <a:r>
              <a:rPr lang="en-US" dirty="0" smtClean="0"/>
              <a:t>3. Empirical-Bayes </a:t>
            </a:r>
            <a:r>
              <a:rPr lang="en-US" dirty="0" err="1" smtClean="0"/>
              <a:t>GxE</a:t>
            </a:r>
            <a:r>
              <a:rPr lang="en-US" dirty="0" smtClean="0"/>
              <a:t> Test </a:t>
            </a:r>
            <a:endParaRPr lang="en-US" dirty="0"/>
          </a:p>
        </p:txBody>
      </p:sp>
      <p:sp>
        <p:nvSpPr>
          <p:cNvPr id="3" name="Content Placeholder 2"/>
          <p:cNvSpPr>
            <a:spLocks noGrp="1"/>
          </p:cNvSpPr>
          <p:nvPr>
            <p:ph idx="1"/>
          </p:nvPr>
        </p:nvSpPr>
        <p:spPr>
          <a:xfrm>
            <a:off x="177520" y="1047912"/>
            <a:ext cx="8753114" cy="5403687"/>
          </a:xfrm>
        </p:spPr>
        <p:txBody>
          <a:bodyPr>
            <a:normAutofit fontScale="92500" lnSpcReduction="20000"/>
          </a:bodyPr>
          <a:lstStyle/>
          <a:p>
            <a:r>
              <a:rPr lang="en-US" sz="2400" dirty="0" smtClean="0">
                <a:latin typeface="Arial"/>
                <a:cs typeface="Arial"/>
              </a:rPr>
              <a:t>Case-only more efficient than case-control, but can give biased results (e.g., if G-E assumption violated). </a:t>
            </a:r>
          </a:p>
          <a:p>
            <a:r>
              <a:rPr lang="en-US" sz="2400" dirty="0" smtClean="0">
                <a:latin typeface="Arial"/>
                <a:cs typeface="Arial"/>
              </a:rPr>
              <a:t>Use EB hybrid model to combine </a:t>
            </a:r>
            <a:r>
              <a:rPr lang="en-US" sz="2400" dirty="0">
                <a:latin typeface="Arial"/>
                <a:cs typeface="Arial"/>
              </a:rPr>
              <a:t>case-control </a:t>
            </a:r>
            <a:r>
              <a:rPr lang="en-US" sz="2400" dirty="0" smtClean="0">
                <a:latin typeface="Arial"/>
                <a:cs typeface="Arial"/>
              </a:rPr>
              <a:t>and case-only approaches (bias versus efficiency trade-off).</a:t>
            </a:r>
            <a:endParaRPr lang="en-US" sz="2400" i="1" dirty="0" smtClean="0">
              <a:latin typeface="Arial"/>
              <a:cs typeface="Arial"/>
            </a:endParaRPr>
          </a:p>
          <a:p>
            <a:pPr marL="0" indent="0" algn="ctr">
              <a:buNone/>
            </a:pPr>
            <a:endParaRPr lang="en-US" sz="2400" i="1" dirty="0" smtClean="0">
              <a:latin typeface="Arial"/>
              <a:cs typeface="Arial"/>
            </a:endParaRPr>
          </a:p>
          <a:p>
            <a:pPr marL="0" indent="0" algn="ctr">
              <a:buNone/>
            </a:pPr>
            <a:r>
              <a:rPr lang="en-US" sz="2400" i="1" dirty="0" smtClean="0">
                <a:latin typeface="Arial"/>
                <a:cs typeface="Arial"/>
              </a:rPr>
              <a:t>	β</a:t>
            </a:r>
            <a:r>
              <a:rPr lang="en-US" sz="2400" i="1" baseline="-25000" dirty="0" smtClean="0">
                <a:latin typeface="Arial"/>
                <a:cs typeface="Arial"/>
              </a:rPr>
              <a:t>EB </a:t>
            </a:r>
            <a:r>
              <a:rPr lang="en-US" sz="2400" i="1" dirty="0" smtClean="0">
                <a:latin typeface="Arial"/>
                <a:cs typeface="Arial"/>
              </a:rPr>
              <a:t>= K</a:t>
            </a:r>
            <a:r>
              <a:rPr lang="en-US" sz="2400" i="1" dirty="0">
                <a:latin typeface="Arial"/>
                <a:cs typeface="Arial"/>
              </a:rPr>
              <a:t>(β</a:t>
            </a:r>
            <a:r>
              <a:rPr lang="en-US" sz="2400" i="1" baseline="-25000" dirty="0" err="1">
                <a:latin typeface="Arial"/>
                <a:cs typeface="Arial"/>
              </a:rPr>
              <a:t>GxE</a:t>
            </a:r>
            <a:r>
              <a:rPr lang="en-US" sz="2400" i="1" dirty="0">
                <a:latin typeface="Arial"/>
                <a:cs typeface="Arial"/>
              </a:rPr>
              <a:t>) </a:t>
            </a:r>
            <a:r>
              <a:rPr lang="en-US" sz="2400" i="1" dirty="0" smtClean="0">
                <a:latin typeface="Arial"/>
                <a:cs typeface="Arial"/>
              </a:rPr>
              <a:t>+ (1-K)</a:t>
            </a:r>
            <a:r>
              <a:rPr lang="en-US" sz="2400" i="1" dirty="0" err="1" smtClean="0">
                <a:latin typeface="Arial"/>
                <a:cs typeface="Arial"/>
              </a:rPr>
              <a:t>γ</a:t>
            </a:r>
            <a:r>
              <a:rPr lang="en-US" sz="2400" i="1" baseline="-25000" dirty="0" err="1" smtClean="0">
                <a:latin typeface="Arial"/>
                <a:cs typeface="Arial"/>
              </a:rPr>
              <a:t>GxE</a:t>
            </a:r>
            <a:endParaRPr lang="en-US" sz="2400" i="1" dirty="0">
              <a:latin typeface="Arial"/>
              <a:cs typeface="Arial"/>
            </a:endParaRPr>
          </a:p>
          <a:p>
            <a:pPr marL="0" indent="0">
              <a:buNone/>
            </a:pPr>
            <a:r>
              <a:rPr lang="en-US" sz="2400" i="1" dirty="0" smtClean="0">
                <a:latin typeface="Arial"/>
                <a:cs typeface="Arial"/>
              </a:rPr>
              <a:t>	</a:t>
            </a:r>
          </a:p>
          <a:p>
            <a:pPr marL="0" indent="0">
              <a:buNone/>
            </a:pPr>
            <a:r>
              <a:rPr lang="en-US" sz="2400" i="1" dirty="0">
                <a:latin typeface="Arial"/>
                <a:cs typeface="Arial"/>
              </a:rPr>
              <a:t>	</a:t>
            </a:r>
            <a:r>
              <a:rPr lang="en-US" sz="2400" i="1" dirty="0" smtClean="0">
                <a:latin typeface="Arial"/>
                <a:cs typeface="Arial"/>
              </a:rPr>
              <a:t>					</a:t>
            </a:r>
            <a:r>
              <a:rPr lang="en-US" sz="2400" dirty="0" smtClean="0">
                <a:latin typeface="Arial"/>
                <a:cs typeface="Arial"/>
              </a:rPr>
              <a:t>where	</a:t>
            </a:r>
            <a:r>
              <a:rPr lang="en-US" sz="2400" i="1" dirty="0" smtClean="0">
                <a:latin typeface="Arial"/>
                <a:cs typeface="Arial"/>
              </a:rPr>
              <a:t>K</a:t>
            </a:r>
            <a:r>
              <a:rPr lang="en-US" sz="2400" i="1" dirty="0">
                <a:latin typeface="Arial"/>
                <a:cs typeface="Arial"/>
              </a:rPr>
              <a:t>=</a:t>
            </a:r>
            <a:r>
              <a:rPr lang="en-US" sz="2400" i="1" dirty="0" smtClean="0">
                <a:latin typeface="Arial"/>
                <a:cs typeface="Arial"/>
              </a:rPr>
              <a:t>θ</a:t>
            </a:r>
            <a:r>
              <a:rPr lang="en-US" sz="2400" i="1" baseline="-25000" dirty="0" smtClean="0">
                <a:latin typeface="Arial"/>
                <a:cs typeface="Arial"/>
              </a:rPr>
              <a:t>GE</a:t>
            </a:r>
            <a:r>
              <a:rPr lang="en-US" sz="2400" i="1" baseline="30000" dirty="0" smtClean="0">
                <a:latin typeface="Arial"/>
                <a:cs typeface="Arial"/>
              </a:rPr>
              <a:t>2</a:t>
            </a:r>
            <a:r>
              <a:rPr lang="en-US" sz="2400" i="1" dirty="0">
                <a:latin typeface="Arial"/>
                <a:cs typeface="Arial"/>
              </a:rPr>
              <a:t>/(σ</a:t>
            </a:r>
            <a:r>
              <a:rPr lang="en-US" sz="2400" i="1" baseline="-25000" dirty="0">
                <a:latin typeface="Arial"/>
                <a:cs typeface="Arial"/>
              </a:rPr>
              <a:t>GxE</a:t>
            </a:r>
            <a:r>
              <a:rPr lang="en-US" sz="2400" i="1" baseline="30000" dirty="0">
                <a:latin typeface="Arial"/>
                <a:cs typeface="Arial"/>
              </a:rPr>
              <a:t>2</a:t>
            </a:r>
            <a:r>
              <a:rPr lang="en-US" sz="2400" i="1" dirty="0">
                <a:latin typeface="Arial"/>
                <a:cs typeface="Arial"/>
              </a:rPr>
              <a:t>+</a:t>
            </a:r>
            <a:r>
              <a:rPr lang="en-US" sz="2400" i="1" dirty="0" smtClean="0">
                <a:latin typeface="Arial"/>
                <a:cs typeface="Arial"/>
              </a:rPr>
              <a:t>θ</a:t>
            </a:r>
            <a:r>
              <a:rPr lang="en-US" sz="2400" i="1" baseline="-25000" dirty="0" smtClean="0">
                <a:latin typeface="Arial"/>
                <a:cs typeface="Arial"/>
              </a:rPr>
              <a:t>GE</a:t>
            </a:r>
            <a:r>
              <a:rPr lang="en-US" sz="2400" i="1" baseline="30000" dirty="0" smtClean="0">
                <a:latin typeface="Arial"/>
                <a:cs typeface="Arial"/>
              </a:rPr>
              <a:t>2</a:t>
            </a:r>
            <a:r>
              <a:rPr lang="en-US" sz="2400" i="1" dirty="0" smtClean="0">
                <a:latin typeface="Arial"/>
                <a:cs typeface="Arial"/>
              </a:rPr>
              <a:t>)</a:t>
            </a:r>
          </a:p>
          <a:p>
            <a:pPr marL="0" indent="0">
              <a:buNone/>
            </a:pPr>
            <a:r>
              <a:rPr lang="en-US" sz="2400" dirty="0" smtClean="0">
                <a:effectLst/>
                <a:latin typeface="Arial"/>
                <a:cs typeface="Arial"/>
              </a:rPr>
              <a:t>						</a:t>
            </a:r>
            <a:r>
              <a:rPr lang="en-US" sz="2400" i="1" dirty="0" err="1" smtClean="0">
                <a:latin typeface="Arial"/>
                <a:cs typeface="Arial"/>
              </a:rPr>
              <a:t>θ</a:t>
            </a:r>
            <a:r>
              <a:rPr lang="en-US" sz="2400" i="1" baseline="-25000" dirty="0" err="1" smtClean="0">
                <a:latin typeface="Arial"/>
                <a:cs typeface="Arial"/>
              </a:rPr>
              <a:t>GE</a:t>
            </a:r>
            <a:r>
              <a:rPr lang="en-US" sz="2400" dirty="0" smtClean="0">
                <a:latin typeface="Arial"/>
                <a:cs typeface="Arial"/>
              </a:rPr>
              <a:t> = G-E association</a:t>
            </a:r>
          </a:p>
          <a:p>
            <a:endParaRPr lang="en-US" sz="2400" dirty="0" smtClean="0">
              <a:latin typeface="Arial"/>
              <a:cs typeface="Arial"/>
            </a:endParaRPr>
          </a:p>
          <a:p>
            <a:r>
              <a:rPr lang="en-US" sz="2400" dirty="0">
                <a:latin typeface="Arial"/>
                <a:cs typeface="Arial"/>
              </a:rPr>
              <a:t>If </a:t>
            </a:r>
            <a:r>
              <a:rPr lang="en-US" sz="2400" i="1" dirty="0" err="1">
                <a:latin typeface="Arial"/>
                <a:cs typeface="Arial"/>
              </a:rPr>
              <a:t>θ</a:t>
            </a:r>
            <a:r>
              <a:rPr lang="en-US" sz="2400" i="1" baseline="-25000" dirty="0" err="1">
                <a:latin typeface="Arial"/>
                <a:cs typeface="Arial"/>
              </a:rPr>
              <a:t>GE</a:t>
            </a:r>
            <a:r>
              <a:rPr lang="en-US" sz="2400" dirty="0">
                <a:latin typeface="Arial"/>
                <a:cs typeface="Arial"/>
              </a:rPr>
              <a:t> ≠ 0 </a:t>
            </a:r>
            <a:r>
              <a:rPr lang="en-US" sz="2400" dirty="0"/>
              <a:t>or if </a:t>
            </a:r>
            <a:r>
              <a:rPr lang="en-US" sz="2400" i="1" dirty="0">
                <a:latin typeface="Arial"/>
                <a:cs typeface="Arial"/>
              </a:rPr>
              <a:t>σ</a:t>
            </a:r>
            <a:r>
              <a:rPr lang="en-US" sz="2400" i="1" baseline="-25000" dirty="0">
                <a:latin typeface="Arial"/>
                <a:cs typeface="Arial"/>
              </a:rPr>
              <a:t>GxE</a:t>
            </a:r>
            <a:r>
              <a:rPr lang="en-US" sz="2400" i="1" baseline="30000" dirty="0">
                <a:latin typeface="Arial"/>
                <a:cs typeface="Arial"/>
              </a:rPr>
              <a:t>2</a:t>
            </a:r>
            <a:r>
              <a:rPr lang="en-US" sz="2400" dirty="0"/>
              <a:t> is small, larger weight assigned to </a:t>
            </a:r>
            <a:r>
              <a:rPr lang="en-US" sz="2400" i="1" dirty="0">
                <a:latin typeface="Arial"/>
                <a:cs typeface="Arial"/>
              </a:rPr>
              <a:t>β</a:t>
            </a:r>
            <a:r>
              <a:rPr lang="en-US" sz="2400" i="1" baseline="-25000" dirty="0" err="1">
                <a:latin typeface="Arial"/>
                <a:cs typeface="Arial"/>
              </a:rPr>
              <a:t>GxE</a:t>
            </a:r>
            <a:r>
              <a:rPr lang="en-US" sz="2400" dirty="0"/>
              <a:t>. </a:t>
            </a:r>
            <a:endParaRPr lang="en-US" sz="2400" dirty="0" smtClean="0">
              <a:latin typeface="Arial"/>
              <a:cs typeface="Arial"/>
            </a:endParaRPr>
          </a:p>
          <a:p>
            <a:r>
              <a:rPr lang="en-US" sz="2400" dirty="0" smtClean="0">
                <a:latin typeface="Arial"/>
                <a:cs typeface="Arial"/>
              </a:rPr>
              <a:t>If </a:t>
            </a:r>
            <a:r>
              <a:rPr lang="en-US" sz="2400" i="1" dirty="0" err="1" smtClean="0">
                <a:latin typeface="Arial"/>
                <a:cs typeface="Arial"/>
              </a:rPr>
              <a:t>θ</a:t>
            </a:r>
            <a:r>
              <a:rPr lang="en-US" sz="2400" i="1" baseline="-25000" dirty="0" err="1">
                <a:latin typeface="Arial"/>
                <a:cs typeface="Arial"/>
              </a:rPr>
              <a:t>G</a:t>
            </a:r>
            <a:r>
              <a:rPr lang="en-US" sz="2400" i="1" baseline="-25000" dirty="0" err="1" smtClean="0">
                <a:latin typeface="Arial"/>
                <a:cs typeface="Arial"/>
              </a:rPr>
              <a:t>E</a:t>
            </a:r>
            <a:r>
              <a:rPr lang="en-US" sz="2400" dirty="0" smtClean="0">
                <a:latin typeface="Arial"/>
                <a:cs typeface="Arial"/>
              </a:rPr>
              <a:t> = 0 (</a:t>
            </a:r>
            <a:r>
              <a:rPr lang="en-US" sz="2400" dirty="0" smtClean="0"/>
              <a:t>G</a:t>
            </a:r>
            <a:r>
              <a:rPr lang="en-US" sz="2400" dirty="0"/>
              <a:t>-E </a:t>
            </a:r>
            <a:r>
              <a:rPr lang="en-US" sz="2400" dirty="0" smtClean="0"/>
              <a:t>independence), </a:t>
            </a:r>
            <a:r>
              <a:rPr lang="en-US" sz="2400" i="1" dirty="0" err="1" smtClean="0">
                <a:latin typeface="Arial"/>
                <a:cs typeface="Arial"/>
              </a:rPr>
              <a:t>γ</a:t>
            </a:r>
            <a:r>
              <a:rPr lang="en-US" sz="2400" i="1" baseline="-25000" dirty="0" err="1" smtClean="0">
                <a:latin typeface="Arial"/>
                <a:cs typeface="Arial"/>
              </a:rPr>
              <a:t>GxE</a:t>
            </a:r>
            <a:r>
              <a:rPr lang="en-US" sz="2400" dirty="0" smtClean="0"/>
              <a:t> </a:t>
            </a:r>
            <a:r>
              <a:rPr lang="en-US" sz="2400" dirty="0" smtClean="0">
                <a:latin typeface="ＭＳ ゴシック"/>
                <a:ea typeface="ＭＳ ゴシック"/>
                <a:cs typeface="ＭＳ ゴシック"/>
              </a:rPr>
              <a:t>≅</a:t>
            </a:r>
            <a:r>
              <a:rPr lang="en-US" sz="2400" dirty="0" smtClean="0"/>
              <a:t> </a:t>
            </a:r>
            <a:r>
              <a:rPr lang="en-US" sz="2400" i="1" dirty="0" smtClean="0">
                <a:latin typeface="Arial"/>
                <a:cs typeface="Arial"/>
              </a:rPr>
              <a:t>β</a:t>
            </a:r>
            <a:r>
              <a:rPr lang="en-US" sz="2400" i="1" baseline="-25000" dirty="0" err="1" smtClean="0">
                <a:latin typeface="Arial"/>
                <a:cs typeface="Arial"/>
              </a:rPr>
              <a:t>GxE</a:t>
            </a:r>
            <a:r>
              <a:rPr lang="en-US" sz="2400" dirty="0" smtClean="0"/>
              <a:t>, use </a:t>
            </a:r>
            <a:r>
              <a:rPr lang="en-US" sz="2400" i="1" dirty="0" err="1" smtClean="0">
                <a:latin typeface="Arial"/>
                <a:cs typeface="Arial"/>
              </a:rPr>
              <a:t>γ</a:t>
            </a:r>
            <a:r>
              <a:rPr lang="en-US" sz="2400" i="1" baseline="-25000" dirty="0" err="1" smtClean="0">
                <a:latin typeface="Arial"/>
                <a:cs typeface="Arial"/>
              </a:rPr>
              <a:t>GxE</a:t>
            </a:r>
            <a:r>
              <a:rPr lang="en-US" sz="2400" i="1" baseline="-25000" dirty="0" smtClean="0">
                <a:latin typeface="Arial"/>
                <a:cs typeface="Arial"/>
              </a:rPr>
              <a:t> </a:t>
            </a:r>
            <a:r>
              <a:rPr lang="en-US" sz="2400" dirty="0" smtClean="0">
                <a:latin typeface="Arial"/>
                <a:cs typeface="Arial"/>
              </a:rPr>
              <a:t>(more efficient).</a:t>
            </a:r>
          </a:p>
          <a:p>
            <a:endParaRPr lang="en-US" sz="2400" dirty="0" smtClean="0">
              <a:latin typeface="Arial"/>
              <a:cs typeface="Arial"/>
            </a:endParaRPr>
          </a:p>
          <a:p>
            <a:r>
              <a:rPr lang="en-US" sz="2400" dirty="0" smtClean="0">
                <a:latin typeface="Arial"/>
                <a:cs typeface="Arial"/>
              </a:rPr>
              <a:t>H</a:t>
            </a:r>
            <a:r>
              <a:rPr lang="en-US" sz="2400" baseline="-25000" dirty="0" smtClean="0">
                <a:latin typeface="Arial"/>
                <a:cs typeface="Arial"/>
              </a:rPr>
              <a:t>0</a:t>
            </a:r>
            <a:r>
              <a:rPr lang="en-US" sz="2400" dirty="0" smtClean="0">
                <a:latin typeface="Arial"/>
                <a:cs typeface="Arial"/>
              </a:rPr>
              <a:t>: </a:t>
            </a:r>
            <a:r>
              <a:rPr lang="en-US" sz="2400" i="1" dirty="0" smtClean="0">
                <a:latin typeface="Arial"/>
                <a:cs typeface="Arial"/>
              </a:rPr>
              <a:t>β</a:t>
            </a:r>
            <a:r>
              <a:rPr lang="en-US" sz="2400" i="1" baseline="-25000" dirty="0" smtClean="0">
                <a:latin typeface="Arial"/>
                <a:cs typeface="Arial"/>
              </a:rPr>
              <a:t>EB </a:t>
            </a:r>
            <a:r>
              <a:rPr lang="en-US" sz="2400" dirty="0" smtClean="0">
                <a:latin typeface="Arial"/>
                <a:cs typeface="Arial"/>
              </a:rPr>
              <a:t>= 0. More power than case-control, helps control type I error from case-only.</a:t>
            </a:r>
          </a:p>
          <a:p>
            <a:endParaRPr lang="en-US" sz="2400" dirty="0">
              <a:latin typeface="Arial"/>
              <a:cs typeface="Arial"/>
            </a:endParaRPr>
          </a:p>
        </p:txBody>
      </p:sp>
      <p:sp>
        <p:nvSpPr>
          <p:cNvPr id="5" name="TextBox 4"/>
          <p:cNvSpPr txBox="1"/>
          <p:nvPr/>
        </p:nvSpPr>
        <p:spPr>
          <a:xfrm>
            <a:off x="5530611" y="6349628"/>
            <a:ext cx="3226627" cy="369332"/>
          </a:xfrm>
          <a:prstGeom prst="rect">
            <a:avLst/>
          </a:prstGeom>
          <a:noFill/>
        </p:spPr>
        <p:txBody>
          <a:bodyPr wrap="none" rtlCol="0">
            <a:spAutoFit/>
          </a:bodyPr>
          <a:lstStyle/>
          <a:p>
            <a:r>
              <a:rPr lang="en-US" dirty="0" smtClean="0"/>
              <a:t>Mukherjee and </a:t>
            </a:r>
            <a:r>
              <a:rPr lang="en-US" dirty="0" err="1" smtClean="0"/>
              <a:t>Chatterjee</a:t>
            </a:r>
            <a:r>
              <a:rPr lang="en-US" dirty="0" smtClean="0"/>
              <a:t>, 2008</a:t>
            </a:r>
            <a:endParaRPr lang="en-US" dirty="0"/>
          </a:p>
        </p:txBody>
      </p:sp>
    </p:spTree>
    <p:extLst>
      <p:ext uri="{BB962C8B-B14F-4D97-AF65-F5344CB8AC3E}">
        <p14:creationId xmlns:p14="http://schemas.microsoft.com/office/powerpoint/2010/main" val="12983802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Two-Step </a:t>
            </a:r>
            <a:r>
              <a:rPr lang="en-US" dirty="0" err="1" smtClean="0"/>
              <a:t>GxE</a:t>
            </a:r>
            <a:r>
              <a:rPr lang="en-US" dirty="0" smtClean="0"/>
              <a:t> Tests</a:t>
            </a:r>
            <a:endParaRPr lang="en-US" dirty="0"/>
          </a:p>
        </p:txBody>
      </p:sp>
      <p:sp>
        <p:nvSpPr>
          <p:cNvPr id="3" name="Content Placeholder 2"/>
          <p:cNvSpPr>
            <a:spLocks noGrp="1"/>
          </p:cNvSpPr>
          <p:nvPr>
            <p:ph idx="1"/>
          </p:nvPr>
        </p:nvSpPr>
        <p:spPr/>
        <p:txBody>
          <a:bodyPr>
            <a:normAutofit/>
          </a:bodyPr>
          <a:lstStyle/>
          <a:p>
            <a:r>
              <a:rPr lang="en-US" sz="2400" u="sng" dirty="0">
                <a:latin typeface="Arial"/>
                <a:cs typeface="Arial"/>
              </a:rPr>
              <a:t>Step 1 </a:t>
            </a:r>
            <a:r>
              <a:rPr lang="en-US" sz="2400" u="sng" dirty="0" smtClean="0">
                <a:latin typeface="Arial"/>
                <a:cs typeface="Arial"/>
              </a:rPr>
              <a:t>screen</a:t>
            </a:r>
            <a:r>
              <a:rPr lang="en-US" sz="2400" dirty="0" smtClean="0">
                <a:latin typeface="Arial"/>
                <a:cs typeface="Arial"/>
              </a:rPr>
              <a:t>: For </a:t>
            </a:r>
            <a:r>
              <a:rPr lang="en-US" sz="2400" dirty="0">
                <a:latin typeface="Arial"/>
                <a:cs typeface="Arial"/>
              </a:rPr>
              <a:t>each SNP, compute screening test statistic T</a:t>
            </a:r>
            <a:r>
              <a:rPr lang="en-US" sz="2400" baseline="-25000" dirty="0">
                <a:latin typeface="Arial"/>
                <a:cs typeface="Arial"/>
              </a:rPr>
              <a:t>1</a:t>
            </a:r>
            <a:r>
              <a:rPr lang="en-US" sz="2400" dirty="0">
                <a:latin typeface="Arial"/>
                <a:cs typeface="Arial"/>
              </a:rPr>
              <a:t> and corresponding p-value p</a:t>
            </a:r>
            <a:r>
              <a:rPr lang="en-US" sz="2400" baseline="-25000" dirty="0">
                <a:latin typeface="Arial"/>
                <a:cs typeface="Arial"/>
              </a:rPr>
              <a:t>1</a:t>
            </a:r>
            <a:r>
              <a:rPr lang="en-US" sz="2400" dirty="0">
                <a:latin typeface="Arial"/>
                <a:cs typeface="Arial"/>
              </a:rPr>
              <a:t>.  </a:t>
            </a:r>
          </a:p>
          <a:p>
            <a:endParaRPr lang="en-US" sz="2400" u="sng" dirty="0" smtClean="0">
              <a:latin typeface="Arial"/>
              <a:cs typeface="Arial"/>
            </a:endParaRPr>
          </a:p>
          <a:p>
            <a:r>
              <a:rPr lang="en-US" sz="2400" u="sng" dirty="0" smtClean="0">
                <a:latin typeface="Arial"/>
                <a:cs typeface="Arial"/>
              </a:rPr>
              <a:t>Step </a:t>
            </a:r>
            <a:r>
              <a:rPr lang="en-US" sz="2400" u="sng" dirty="0">
                <a:latin typeface="Arial"/>
                <a:cs typeface="Arial"/>
              </a:rPr>
              <a:t>2 test</a:t>
            </a:r>
            <a:r>
              <a:rPr lang="en-US" sz="2400" dirty="0">
                <a:latin typeface="Arial"/>
                <a:cs typeface="Arial"/>
              </a:rPr>
              <a:t>: Prioritize SNPs based on p</a:t>
            </a:r>
            <a:r>
              <a:rPr lang="en-US" sz="2400" baseline="-25000" dirty="0">
                <a:latin typeface="Arial"/>
                <a:cs typeface="Arial"/>
              </a:rPr>
              <a:t>1</a:t>
            </a:r>
            <a:r>
              <a:rPr lang="en-US" sz="2400" dirty="0">
                <a:latin typeface="Arial"/>
                <a:cs typeface="Arial"/>
              </a:rPr>
              <a:t>, and conduct </a:t>
            </a:r>
            <a:r>
              <a:rPr lang="en-US" sz="2400" dirty="0" err="1">
                <a:latin typeface="Arial"/>
                <a:cs typeface="Arial"/>
              </a:rPr>
              <a:t>GxE</a:t>
            </a:r>
            <a:r>
              <a:rPr lang="en-US" sz="2400" dirty="0">
                <a:latin typeface="Arial"/>
                <a:cs typeface="Arial"/>
              </a:rPr>
              <a:t> interaction test T</a:t>
            </a:r>
            <a:r>
              <a:rPr lang="en-US" sz="2400" baseline="-25000" dirty="0">
                <a:latin typeface="Arial"/>
                <a:cs typeface="Arial"/>
              </a:rPr>
              <a:t>2</a:t>
            </a:r>
            <a:r>
              <a:rPr lang="en-US" sz="2400" dirty="0">
                <a:latin typeface="Arial"/>
                <a:cs typeface="Arial"/>
              </a:rPr>
              <a:t> with corresponding p-value p</a:t>
            </a:r>
            <a:r>
              <a:rPr lang="en-US" sz="2400" baseline="-25000" dirty="0">
                <a:latin typeface="Arial"/>
                <a:cs typeface="Arial"/>
              </a:rPr>
              <a:t>2</a:t>
            </a:r>
            <a:r>
              <a:rPr lang="en-US" sz="2400" dirty="0">
                <a:latin typeface="Arial"/>
                <a:cs typeface="Arial"/>
              </a:rPr>
              <a:t>.  </a:t>
            </a:r>
            <a:endParaRPr lang="en-US" sz="2400" dirty="0" smtClean="0">
              <a:latin typeface="Arial"/>
              <a:cs typeface="Arial"/>
            </a:endParaRPr>
          </a:p>
          <a:p>
            <a:endParaRPr lang="en-US" sz="2400" dirty="0" smtClean="0">
              <a:latin typeface="Arial"/>
              <a:cs typeface="Arial"/>
            </a:endParaRPr>
          </a:p>
          <a:p>
            <a:r>
              <a:rPr lang="en-US" sz="2400" dirty="0" smtClean="0">
                <a:latin typeface="Arial"/>
                <a:cs typeface="Arial"/>
              </a:rPr>
              <a:t>Key requirement: T</a:t>
            </a:r>
            <a:r>
              <a:rPr lang="en-US" sz="2400" baseline="-25000" dirty="0" smtClean="0">
                <a:latin typeface="Arial"/>
                <a:cs typeface="Arial"/>
              </a:rPr>
              <a:t>1</a:t>
            </a:r>
            <a:r>
              <a:rPr lang="en-US" sz="2400" dirty="0" smtClean="0">
                <a:latin typeface="Arial"/>
                <a:cs typeface="Arial"/>
              </a:rPr>
              <a:t> and T</a:t>
            </a:r>
            <a:r>
              <a:rPr lang="en-US" sz="2400" baseline="-25000" dirty="0" smtClean="0">
                <a:latin typeface="Arial"/>
                <a:cs typeface="Arial"/>
              </a:rPr>
              <a:t>2</a:t>
            </a:r>
            <a:r>
              <a:rPr lang="en-US" sz="2400" dirty="0" smtClean="0">
                <a:latin typeface="Arial"/>
                <a:cs typeface="Arial"/>
              </a:rPr>
              <a:t> are independent. </a:t>
            </a:r>
            <a:endParaRPr lang="en-US" sz="2400" dirty="0">
              <a:latin typeface="Arial"/>
              <a:cs typeface="Arial"/>
            </a:endParaRPr>
          </a:p>
        </p:txBody>
      </p:sp>
      <p:sp>
        <p:nvSpPr>
          <p:cNvPr id="4" name="TextBox 3"/>
          <p:cNvSpPr txBox="1"/>
          <p:nvPr/>
        </p:nvSpPr>
        <p:spPr>
          <a:xfrm>
            <a:off x="828152" y="6126163"/>
            <a:ext cx="7304516" cy="369332"/>
          </a:xfrm>
          <a:prstGeom prst="rect">
            <a:avLst/>
          </a:prstGeom>
          <a:noFill/>
        </p:spPr>
        <p:txBody>
          <a:bodyPr wrap="none" rtlCol="0">
            <a:spAutoFit/>
          </a:bodyPr>
          <a:lstStyle/>
          <a:p>
            <a:r>
              <a:rPr lang="en-US" dirty="0" err="1" smtClean="0"/>
              <a:t>Kooperberg</a:t>
            </a:r>
            <a:r>
              <a:rPr lang="en-US" dirty="0" smtClean="0"/>
              <a:t> and LeBlanc, 2008; </a:t>
            </a:r>
            <a:r>
              <a:rPr lang="en-US" dirty="0" err="1" smtClean="0"/>
              <a:t>Murcray</a:t>
            </a:r>
            <a:r>
              <a:rPr lang="en-US" dirty="0" smtClean="0"/>
              <a:t> et al., 2009; 2011; Hsu et al., 2012</a:t>
            </a:r>
            <a:endParaRPr lang="en-US" dirty="0"/>
          </a:p>
        </p:txBody>
      </p:sp>
    </p:spTree>
    <p:extLst>
      <p:ext uri="{BB962C8B-B14F-4D97-AF65-F5344CB8AC3E}">
        <p14:creationId xmlns:p14="http://schemas.microsoft.com/office/powerpoint/2010/main" val="25676139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Step </a:t>
            </a:r>
            <a:r>
              <a:rPr lang="en-US" dirty="0" err="1" smtClean="0"/>
              <a:t>GxE</a:t>
            </a:r>
            <a:r>
              <a:rPr lang="en-US" dirty="0" smtClean="0"/>
              <a:t>: Case-Control Data</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latin typeface="Arial"/>
                <a:cs typeface="Arial"/>
              </a:rPr>
              <a:t>Step 1:</a:t>
            </a:r>
          </a:p>
          <a:p>
            <a:r>
              <a:rPr lang="en-US" sz="2400" dirty="0" smtClean="0">
                <a:latin typeface="Arial"/>
                <a:cs typeface="Arial"/>
              </a:rPr>
              <a:t>Test for </a:t>
            </a:r>
            <a:r>
              <a:rPr lang="en-US" sz="2400" dirty="0">
                <a:latin typeface="Arial"/>
                <a:cs typeface="Arial"/>
              </a:rPr>
              <a:t>marginal D-G </a:t>
            </a:r>
            <a:r>
              <a:rPr lang="en-US" sz="2400" dirty="0" smtClean="0">
                <a:latin typeface="Arial"/>
                <a:cs typeface="Arial"/>
              </a:rPr>
              <a:t>association</a:t>
            </a:r>
          </a:p>
          <a:p>
            <a:pPr marL="0" indent="0">
              <a:buNone/>
            </a:pPr>
            <a:r>
              <a:rPr lang="en-US" sz="2400" dirty="0" smtClean="0">
                <a:latin typeface="Arial"/>
                <a:cs typeface="Arial"/>
              </a:rPr>
              <a:t>	</a:t>
            </a:r>
            <a:r>
              <a:rPr lang="en-US" sz="2400" dirty="0" err="1" smtClean="0">
                <a:latin typeface="Arial"/>
                <a:cs typeface="Arial"/>
              </a:rPr>
              <a:t>Logit</a:t>
            </a:r>
            <a:r>
              <a:rPr lang="en-US" sz="2400" dirty="0">
                <a:latin typeface="Arial"/>
                <a:cs typeface="Arial"/>
              </a:rPr>
              <a:t>(</a:t>
            </a:r>
            <a:r>
              <a:rPr lang="en-US" sz="2400" dirty="0" err="1">
                <a:latin typeface="Arial"/>
                <a:cs typeface="Arial"/>
              </a:rPr>
              <a:t>Pr</a:t>
            </a:r>
            <a:r>
              <a:rPr lang="en-US" sz="2400" dirty="0" smtClean="0">
                <a:latin typeface="Arial"/>
                <a:cs typeface="Arial"/>
              </a:rPr>
              <a:t>(D=1 </a:t>
            </a:r>
            <a:r>
              <a:rPr lang="en-US" sz="2400" dirty="0">
                <a:latin typeface="Arial"/>
                <a:cs typeface="Arial"/>
              </a:rPr>
              <a:t>| G) = l</a:t>
            </a:r>
            <a:r>
              <a:rPr lang="en-US" sz="2400" baseline="-25000" dirty="0">
                <a:latin typeface="Arial"/>
                <a:cs typeface="Arial"/>
              </a:rPr>
              <a:t>0</a:t>
            </a:r>
            <a:r>
              <a:rPr lang="en-US" sz="2400" dirty="0">
                <a:latin typeface="Arial"/>
                <a:cs typeface="Arial"/>
              </a:rPr>
              <a:t> + </a:t>
            </a:r>
            <a:r>
              <a:rPr lang="en-US" sz="2400" dirty="0" err="1" smtClean="0">
                <a:latin typeface="Arial"/>
                <a:cs typeface="Arial"/>
              </a:rPr>
              <a:t>l</a:t>
            </a:r>
            <a:r>
              <a:rPr lang="en-US" sz="2400" baseline="-25000" dirty="0" err="1" smtClean="0">
                <a:latin typeface="Arial"/>
                <a:cs typeface="Arial"/>
              </a:rPr>
              <a:t>G</a:t>
            </a:r>
            <a:r>
              <a:rPr lang="en-US" sz="2400" dirty="0" err="1" smtClean="0">
                <a:latin typeface="Arial"/>
                <a:cs typeface="Arial"/>
              </a:rPr>
              <a:t>G</a:t>
            </a:r>
            <a:r>
              <a:rPr lang="en-US" sz="2400" dirty="0" smtClean="0">
                <a:latin typeface="Arial"/>
                <a:cs typeface="Arial"/>
              </a:rPr>
              <a:t>, and/or</a:t>
            </a:r>
          </a:p>
          <a:p>
            <a:r>
              <a:rPr lang="en-US" sz="2400" dirty="0" smtClean="0">
                <a:latin typeface="Arial"/>
                <a:cs typeface="Arial"/>
              </a:rPr>
              <a:t>Test for E</a:t>
            </a:r>
            <a:r>
              <a:rPr lang="en-US" sz="2400" dirty="0">
                <a:latin typeface="Arial"/>
                <a:cs typeface="Arial"/>
              </a:rPr>
              <a:t>-G </a:t>
            </a:r>
            <a:r>
              <a:rPr lang="en-US" sz="2400" dirty="0" smtClean="0">
                <a:latin typeface="Arial"/>
                <a:cs typeface="Arial"/>
              </a:rPr>
              <a:t>association</a:t>
            </a:r>
          </a:p>
          <a:p>
            <a:pPr marL="0" indent="0">
              <a:buNone/>
            </a:pPr>
            <a:r>
              <a:rPr lang="en-US" sz="2400" dirty="0" smtClean="0">
                <a:latin typeface="Arial"/>
                <a:cs typeface="Arial"/>
              </a:rPr>
              <a:t>	</a:t>
            </a:r>
            <a:r>
              <a:rPr lang="en-US" sz="2400" dirty="0" err="1" smtClean="0">
                <a:latin typeface="Arial"/>
                <a:cs typeface="Arial"/>
              </a:rPr>
              <a:t>Logit</a:t>
            </a:r>
            <a:r>
              <a:rPr lang="en-US" sz="2400" dirty="0">
                <a:latin typeface="Arial"/>
                <a:cs typeface="Arial"/>
              </a:rPr>
              <a:t>(</a:t>
            </a:r>
            <a:r>
              <a:rPr lang="en-US" sz="2400" dirty="0" err="1">
                <a:latin typeface="Arial"/>
                <a:cs typeface="Arial"/>
              </a:rPr>
              <a:t>Pr</a:t>
            </a:r>
            <a:r>
              <a:rPr lang="en-US" sz="2400" dirty="0">
                <a:latin typeface="Arial"/>
                <a:cs typeface="Arial"/>
              </a:rPr>
              <a:t>(G | E) = d</a:t>
            </a:r>
            <a:r>
              <a:rPr lang="en-US" sz="2400" baseline="-25000" dirty="0">
                <a:latin typeface="Arial"/>
                <a:cs typeface="Arial"/>
              </a:rPr>
              <a:t>0</a:t>
            </a:r>
            <a:r>
              <a:rPr lang="en-US" sz="2400" dirty="0">
                <a:latin typeface="Arial"/>
                <a:cs typeface="Arial"/>
              </a:rPr>
              <a:t> + </a:t>
            </a:r>
            <a:r>
              <a:rPr lang="en-US" sz="2400" dirty="0" err="1">
                <a:latin typeface="Arial"/>
                <a:cs typeface="Arial"/>
              </a:rPr>
              <a:t>d</a:t>
            </a:r>
            <a:r>
              <a:rPr lang="en-US" sz="2400" baseline="-25000" dirty="0" err="1">
                <a:latin typeface="Arial"/>
                <a:cs typeface="Arial"/>
              </a:rPr>
              <a:t>E</a:t>
            </a:r>
            <a:r>
              <a:rPr lang="en-US" sz="2400" dirty="0" err="1">
                <a:latin typeface="Arial"/>
                <a:cs typeface="Arial"/>
              </a:rPr>
              <a:t>E</a:t>
            </a:r>
            <a:r>
              <a:rPr lang="en-US" sz="2400" dirty="0">
                <a:latin typeface="Arial"/>
                <a:cs typeface="Arial"/>
              </a:rPr>
              <a:t> </a:t>
            </a:r>
            <a:endParaRPr lang="en-US" sz="2400" dirty="0" smtClean="0">
              <a:latin typeface="Arial"/>
              <a:cs typeface="Arial"/>
            </a:endParaRPr>
          </a:p>
          <a:p>
            <a:pPr marL="0" indent="0">
              <a:buNone/>
            </a:pPr>
            <a:r>
              <a:rPr lang="en-US" sz="2400" dirty="0" smtClean="0">
                <a:latin typeface="Arial"/>
                <a:cs typeface="Arial"/>
              </a:rPr>
              <a:t>Step 2: </a:t>
            </a:r>
          </a:p>
          <a:p>
            <a:r>
              <a:rPr lang="en-US" sz="2400" dirty="0" smtClean="0">
                <a:latin typeface="Arial"/>
                <a:cs typeface="Arial"/>
              </a:rPr>
              <a:t>Test for </a:t>
            </a:r>
            <a:r>
              <a:rPr lang="en-US" sz="2400" dirty="0" err="1" smtClean="0">
                <a:latin typeface="Arial"/>
                <a:cs typeface="Arial"/>
              </a:rPr>
              <a:t>GxE</a:t>
            </a:r>
            <a:r>
              <a:rPr lang="en-US" sz="2400" dirty="0" smtClean="0">
                <a:latin typeface="Arial"/>
                <a:cs typeface="Arial"/>
              </a:rPr>
              <a:t> interaction, only using SNPs passing Step 1 threshold (fewer comparisons).</a:t>
            </a:r>
          </a:p>
          <a:p>
            <a:r>
              <a:rPr lang="en-US" sz="2400" dirty="0" smtClean="0">
                <a:latin typeface="Arial"/>
                <a:cs typeface="Arial"/>
              </a:rPr>
              <a:t>Can use an E Bayes procedure here.  </a:t>
            </a:r>
          </a:p>
          <a:p>
            <a:r>
              <a:rPr lang="en-US" sz="2400" dirty="0" smtClean="0">
                <a:effectLst/>
                <a:latin typeface="Arial"/>
                <a:cs typeface="Arial"/>
              </a:rPr>
              <a:t>Additional info from Step 1 increases power by up to 50% over conventional approach.  </a:t>
            </a:r>
            <a:endParaRPr lang="en-US" sz="2400" dirty="0" smtClean="0">
              <a:latin typeface="Arial"/>
              <a:cs typeface="Arial"/>
            </a:endParaRPr>
          </a:p>
          <a:p>
            <a:pPr marL="0" indent="0">
              <a:buNone/>
            </a:pPr>
            <a:endParaRPr lang="en-US" sz="2400" dirty="0">
              <a:latin typeface="Arial"/>
              <a:cs typeface="Arial"/>
            </a:endParaRPr>
          </a:p>
        </p:txBody>
      </p:sp>
    </p:spTree>
    <p:extLst>
      <p:ext uri="{BB962C8B-B14F-4D97-AF65-F5344CB8AC3E}">
        <p14:creationId xmlns:p14="http://schemas.microsoft.com/office/powerpoint/2010/main" val="14648594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Hybrid 2-Step Approach</a:t>
            </a:r>
            <a:endParaRPr lang="en-US" dirty="0"/>
          </a:p>
        </p:txBody>
      </p:sp>
      <p:sp>
        <p:nvSpPr>
          <p:cNvPr id="3" name="Content Placeholder 2"/>
          <p:cNvSpPr>
            <a:spLocks noGrp="1"/>
          </p:cNvSpPr>
          <p:nvPr>
            <p:ph idx="1"/>
          </p:nvPr>
        </p:nvSpPr>
        <p:spPr/>
        <p:txBody>
          <a:bodyPr/>
          <a:lstStyle/>
          <a:p>
            <a:r>
              <a:rPr lang="en-US" sz="2800" dirty="0" smtClean="0">
                <a:latin typeface="Arial"/>
                <a:cs typeface="Arial"/>
              </a:rPr>
              <a:t>Step 1: test DG and EG.</a:t>
            </a:r>
          </a:p>
          <a:p>
            <a:r>
              <a:rPr lang="en-US" sz="2800" dirty="0" smtClean="0">
                <a:latin typeface="Arial"/>
                <a:cs typeface="Arial"/>
              </a:rPr>
              <a:t>Retain SNPs that pass at least one of these tests.</a:t>
            </a:r>
          </a:p>
          <a:p>
            <a:endParaRPr lang="en-US" sz="2800" dirty="0" smtClean="0">
              <a:latin typeface="Arial"/>
              <a:cs typeface="Arial"/>
            </a:endParaRPr>
          </a:p>
          <a:p>
            <a:r>
              <a:rPr lang="en-US" sz="2800" dirty="0" smtClean="0">
                <a:latin typeface="Arial"/>
                <a:cs typeface="Arial"/>
              </a:rPr>
              <a:t>Step 2: Apply case-control analysis and test </a:t>
            </a:r>
            <a:r>
              <a:rPr lang="en-US" sz="2800" dirty="0" err="1" smtClean="0">
                <a:latin typeface="Arial"/>
                <a:cs typeface="Arial"/>
              </a:rPr>
              <a:t>GxE</a:t>
            </a:r>
            <a:r>
              <a:rPr lang="en-US" sz="2800" dirty="0" smtClean="0">
                <a:latin typeface="Arial"/>
                <a:cs typeface="Arial"/>
              </a:rPr>
              <a:t>, correcting for the number of SNPs retained from step 1.</a:t>
            </a:r>
          </a:p>
          <a:p>
            <a:endParaRPr lang="en-US" dirty="0"/>
          </a:p>
        </p:txBody>
      </p:sp>
      <p:sp>
        <p:nvSpPr>
          <p:cNvPr id="4" name="TextBox 3"/>
          <p:cNvSpPr txBox="1"/>
          <p:nvPr/>
        </p:nvSpPr>
        <p:spPr>
          <a:xfrm>
            <a:off x="6676879" y="5975232"/>
            <a:ext cx="2134794" cy="369332"/>
          </a:xfrm>
          <a:prstGeom prst="rect">
            <a:avLst/>
          </a:prstGeom>
          <a:noFill/>
        </p:spPr>
        <p:txBody>
          <a:bodyPr wrap="none" rtlCol="0">
            <a:spAutoFit/>
          </a:bodyPr>
          <a:lstStyle/>
          <a:p>
            <a:r>
              <a:rPr lang="en-US" dirty="0" err="1" smtClean="0"/>
              <a:t>Murcray</a:t>
            </a:r>
            <a:r>
              <a:rPr lang="en-US" dirty="0" smtClean="0"/>
              <a:t> et al., 2011;</a:t>
            </a:r>
            <a:endParaRPr lang="en-US" dirty="0"/>
          </a:p>
        </p:txBody>
      </p:sp>
    </p:spTree>
    <p:extLst>
      <p:ext uri="{BB962C8B-B14F-4D97-AF65-F5344CB8AC3E}">
        <p14:creationId xmlns:p14="http://schemas.microsoft.com/office/powerpoint/2010/main" val="42895373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Cocktail Method</a:t>
            </a:r>
            <a:endParaRPr lang="en-US" dirty="0"/>
          </a:p>
        </p:txBody>
      </p:sp>
      <p:sp>
        <p:nvSpPr>
          <p:cNvPr id="3" name="Content Placeholder 2"/>
          <p:cNvSpPr>
            <a:spLocks noGrp="1"/>
          </p:cNvSpPr>
          <p:nvPr>
            <p:ph idx="1"/>
          </p:nvPr>
        </p:nvSpPr>
        <p:spPr/>
        <p:txBody>
          <a:bodyPr>
            <a:normAutofit/>
          </a:bodyPr>
          <a:lstStyle/>
          <a:p>
            <a:r>
              <a:rPr lang="en-US" sz="2600" dirty="0" smtClean="0">
                <a:latin typeface="Arial"/>
                <a:cs typeface="Arial"/>
              </a:rPr>
              <a:t>Step 1: If p&lt;threshold for EG, assign SNP that p.</a:t>
            </a:r>
          </a:p>
          <a:p>
            <a:r>
              <a:rPr lang="en-US" sz="2600" dirty="0" smtClean="0">
                <a:latin typeface="Arial"/>
                <a:cs typeface="Arial"/>
              </a:rPr>
              <a:t>Else, assign SNP from DG (marginal) analysis.</a:t>
            </a:r>
          </a:p>
          <a:p>
            <a:endParaRPr lang="en-US" sz="2600" dirty="0" smtClean="0">
              <a:latin typeface="Arial"/>
              <a:cs typeface="Arial"/>
            </a:endParaRPr>
          </a:p>
          <a:p>
            <a:r>
              <a:rPr lang="en-US" sz="2600" dirty="0" smtClean="0">
                <a:latin typeface="Arial"/>
                <a:cs typeface="Arial"/>
              </a:rPr>
              <a:t>Step 2: </a:t>
            </a:r>
          </a:p>
          <a:p>
            <a:pPr lvl="1"/>
            <a:r>
              <a:rPr lang="en-US" sz="2600" dirty="0" smtClean="0">
                <a:latin typeface="Arial"/>
                <a:cs typeface="Arial"/>
              </a:rPr>
              <a:t>If p from DG, then test for </a:t>
            </a:r>
            <a:r>
              <a:rPr lang="en-US" sz="2600" dirty="0" err="1" smtClean="0">
                <a:latin typeface="Arial"/>
                <a:cs typeface="Arial"/>
              </a:rPr>
              <a:t>GxE</a:t>
            </a:r>
            <a:r>
              <a:rPr lang="en-US" sz="2600" dirty="0" smtClean="0">
                <a:latin typeface="Arial"/>
                <a:cs typeface="Arial"/>
              </a:rPr>
              <a:t> using case-only model.</a:t>
            </a:r>
          </a:p>
          <a:p>
            <a:pPr lvl="1"/>
            <a:r>
              <a:rPr lang="en-US" sz="2600" dirty="0" smtClean="0">
                <a:latin typeface="Arial"/>
                <a:cs typeface="Arial"/>
              </a:rPr>
              <a:t>If p from EG, then test </a:t>
            </a:r>
            <a:r>
              <a:rPr lang="en-US" sz="2600" dirty="0" err="1" smtClean="0">
                <a:latin typeface="Arial"/>
                <a:cs typeface="Arial"/>
              </a:rPr>
              <a:t>GxE</a:t>
            </a:r>
            <a:r>
              <a:rPr lang="en-US" sz="2600" dirty="0" smtClean="0">
                <a:latin typeface="Arial"/>
                <a:cs typeface="Arial"/>
              </a:rPr>
              <a:t> using case-control analysis.</a:t>
            </a:r>
          </a:p>
          <a:p>
            <a:pPr lvl="1"/>
            <a:r>
              <a:rPr lang="en-US" sz="2600" dirty="0" smtClean="0">
                <a:latin typeface="Arial"/>
                <a:cs typeface="Arial"/>
              </a:rPr>
              <a:t>Use weighted hypothesis testing.</a:t>
            </a:r>
          </a:p>
          <a:p>
            <a:pPr lvl="1"/>
            <a:endParaRPr lang="en-US" dirty="0"/>
          </a:p>
        </p:txBody>
      </p:sp>
      <p:sp>
        <p:nvSpPr>
          <p:cNvPr id="4" name="TextBox 3"/>
          <p:cNvSpPr txBox="1"/>
          <p:nvPr/>
        </p:nvSpPr>
        <p:spPr>
          <a:xfrm>
            <a:off x="7159479" y="6164661"/>
            <a:ext cx="1636160" cy="369332"/>
          </a:xfrm>
          <a:prstGeom prst="rect">
            <a:avLst/>
          </a:prstGeom>
          <a:noFill/>
        </p:spPr>
        <p:txBody>
          <a:bodyPr wrap="none" rtlCol="0">
            <a:spAutoFit/>
          </a:bodyPr>
          <a:lstStyle/>
          <a:p>
            <a:r>
              <a:rPr lang="en-US" dirty="0" smtClean="0"/>
              <a:t>Hsu et al., 2012</a:t>
            </a:r>
            <a:endParaRPr lang="en-US" dirty="0"/>
          </a:p>
        </p:txBody>
      </p:sp>
    </p:spTree>
    <p:extLst>
      <p:ext uri="{BB962C8B-B14F-4D97-AF65-F5344CB8AC3E}">
        <p14:creationId xmlns:p14="http://schemas.microsoft.com/office/powerpoint/2010/main" val="222554613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EDGxE</a:t>
            </a:r>
            <a:r>
              <a:rPr lang="en-US" dirty="0" smtClean="0"/>
              <a:t> Approach	</a:t>
            </a:r>
            <a:endParaRPr lang="en-US" dirty="0"/>
          </a:p>
        </p:txBody>
      </p:sp>
      <p:sp>
        <p:nvSpPr>
          <p:cNvPr id="3" name="Content Placeholder 2"/>
          <p:cNvSpPr>
            <a:spLocks noGrp="1"/>
          </p:cNvSpPr>
          <p:nvPr>
            <p:ph idx="1"/>
          </p:nvPr>
        </p:nvSpPr>
        <p:spPr/>
        <p:txBody>
          <a:bodyPr>
            <a:normAutofit/>
          </a:bodyPr>
          <a:lstStyle/>
          <a:p>
            <a:r>
              <a:rPr lang="en-US" sz="2800" dirty="0" smtClean="0">
                <a:latin typeface="Arial"/>
                <a:cs typeface="Arial"/>
              </a:rPr>
              <a:t>Step 1: combines the DG and EG tests into single 2 </a:t>
            </a:r>
            <a:r>
              <a:rPr lang="en-US" sz="2800" dirty="0" err="1" smtClean="0">
                <a:latin typeface="Arial"/>
                <a:cs typeface="Arial"/>
              </a:rPr>
              <a:t>df</a:t>
            </a:r>
            <a:r>
              <a:rPr lang="en-US" sz="2800" dirty="0" smtClean="0">
                <a:latin typeface="Arial"/>
                <a:cs typeface="Arial"/>
              </a:rPr>
              <a:t> test. </a:t>
            </a:r>
          </a:p>
          <a:p>
            <a:r>
              <a:rPr lang="en-US" sz="2800" dirty="0" smtClean="0">
                <a:latin typeface="Arial"/>
                <a:cs typeface="Arial"/>
              </a:rPr>
              <a:t>Step 2: weighted hypothesis testing of case-control analysis.</a:t>
            </a:r>
          </a:p>
        </p:txBody>
      </p:sp>
      <p:sp>
        <p:nvSpPr>
          <p:cNvPr id="4" name="TextBox 3"/>
          <p:cNvSpPr txBox="1"/>
          <p:nvPr/>
        </p:nvSpPr>
        <p:spPr>
          <a:xfrm>
            <a:off x="6295701" y="6037263"/>
            <a:ext cx="2391099" cy="369332"/>
          </a:xfrm>
          <a:prstGeom prst="rect">
            <a:avLst/>
          </a:prstGeom>
          <a:noFill/>
        </p:spPr>
        <p:txBody>
          <a:bodyPr wrap="none" rtlCol="0">
            <a:spAutoFit/>
          </a:bodyPr>
          <a:lstStyle/>
          <a:p>
            <a:r>
              <a:rPr lang="en-US" dirty="0" err="1" smtClean="0"/>
              <a:t>Gauderman</a:t>
            </a:r>
            <a:r>
              <a:rPr lang="en-US" dirty="0" smtClean="0"/>
              <a:t> et al., 2013</a:t>
            </a:r>
            <a:endParaRPr lang="en-US" dirty="0"/>
          </a:p>
        </p:txBody>
      </p:sp>
    </p:spTree>
    <p:extLst>
      <p:ext uri="{BB962C8B-B14F-4D97-AF65-F5344CB8AC3E}">
        <p14:creationId xmlns:p14="http://schemas.microsoft.com/office/powerpoint/2010/main" val="12755429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Gains for Two-step</a:t>
            </a:r>
            <a:endParaRPr lang="en-US" dirty="0"/>
          </a:p>
        </p:txBody>
      </p:sp>
      <p:sp>
        <p:nvSpPr>
          <p:cNvPr id="3" name="Content Placeholder 2"/>
          <p:cNvSpPr>
            <a:spLocks noGrp="1"/>
          </p:cNvSpPr>
          <p:nvPr>
            <p:ph idx="1"/>
          </p:nvPr>
        </p:nvSpPr>
        <p:spPr/>
        <p:txBody>
          <a:bodyPr>
            <a:noAutofit/>
          </a:bodyPr>
          <a:lstStyle/>
          <a:p>
            <a:r>
              <a:rPr lang="en-US" sz="2800" dirty="0" smtClean="0">
                <a:latin typeface="Arial"/>
                <a:cs typeface="Arial"/>
              </a:rPr>
              <a:t>Assume G has MAF = 0.3, and for E 30</a:t>
            </a:r>
            <a:r>
              <a:rPr lang="en-US" sz="2800" dirty="0">
                <a:latin typeface="Arial"/>
                <a:cs typeface="Arial"/>
              </a:rPr>
              <a:t>% </a:t>
            </a:r>
            <a:r>
              <a:rPr lang="en-US" sz="2800" dirty="0" smtClean="0">
                <a:latin typeface="Arial"/>
                <a:cs typeface="Arial"/>
              </a:rPr>
              <a:t>exposed</a:t>
            </a:r>
          </a:p>
          <a:p>
            <a:r>
              <a:rPr lang="en-US" sz="2800" dirty="0" err="1" smtClean="0">
                <a:latin typeface="Arial"/>
                <a:cs typeface="Arial"/>
              </a:rPr>
              <a:t>exp</a:t>
            </a:r>
            <a:r>
              <a:rPr lang="en-US" sz="2800" dirty="0">
                <a:latin typeface="Arial"/>
                <a:cs typeface="Arial"/>
              </a:rPr>
              <a:t>(</a:t>
            </a:r>
            <a:r>
              <a:rPr lang="en-US" sz="2800" dirty="0" err="1">
                <a:latin typeface="Arial"/>
                <a:cs typeface="Arial"/>
              </a:rPr>
              <a:t>b</a:t>
            </a:r>
            <a:r>
              <a:rPr lang="en-US" sz="2800" baseline="-25000" dirty="0" err="1">
                <a:latin typeface="Arial"/>
                <a:cs typeface="Arial"/>
              </a:rPr>
              <a:t>G</a:t>
            </a:r>
            <a:r>
              <a:rPr lang="en-US" sz="2800" dirty="0">
                <a:latin typeface="Arial"/>
                <a:cs typeface="Arial"/>
              </a:rPr>
              <a:t>) = </a:t>
            </a:r>
            <a:r>
              <a:rPr lang="en-US" sz="2800" dirty="0" err="1">
                <a:latin typeface="Arial"/>
                <a:cs typeface="Arial"/>
              </a:rPr>
              <a:t>exp</a:t>
            </a:r>
            <a:r>
              <a:rPr lang="en-US" sz="2800" dirty="0" smtClean="0">
                <a:latin typeface="Arial"/>
                <a:cs typeface="Arial"/>
              </a:rPr>
              <a:t>(</a:t>
            </a:r>
            <a:r>
              <a:rPr lang="en-US" sz="2800" dirty="0" err="1" smtClean="0">
                <a:latin typeface="Arial"/>
                <a:cs typeface="Arial"/>
              </a:rPr>
              <a:t>b</a:t>
            </a:r>
            <a:r>
              <a:rPr lang="en-US" sz="2800" baseline="-25000" dirty="0" err="1" smtClean="0">
                <a:latin typeface="Arial"/>
                <a:cs typeface="Arial"/>
              </a:rPr>
              <a:t>E</a:t>
            </a:r>
            <a:r>
              <a:rPr lang="en-US" sz="2800" dirty="0" smtClean="0">
                <a:latin typeface="Arial"/>
                <a:cs typeface="Arial"/>
              </a:rPr>
              <a:t>) = 1.0, </a:t>
            </a:r>
            <a:r>
              <a:rPr lang="en-US" sz="2800" dirty="0" err="1" smtClean="0">
                <a:latin typeface="Arial"/>
                <a:cs typeface="Arial"/>
              </a:rPr>
              <a:t>exp</a:t>
            </a:r>
            <a:r>
              <a:rPr lang="en-US" sz="2800" dirty="0">
                <a:latin typeface="Arial"/>
                <a:cs typeface="Arial"/>
              </a:rPr>
              <a:t>(</a:t>
            </a:r>
            <a:r>
              <a:rPr lang="en-US" sz="2800" dirty="0" err="1">
                <a:latin typeface="Arial"/>
                <a:cs typeface="Arial"/>
              </a:rPr>
              <a:t>b</a:t>
            </a:r>
            <a:r>
              <a:rPr lang="en-US" sz="2800" baseline="-25000" dirty="0" err="1">
                <a:latin typeface="Arial"/>
                <a:cs typeface="Arial"/>
              </a:rPr>
              <a:t>GxE</a:t>
            </a:r>
            <a:r>
              <a:rPr lang="en-US" sz="2800" dirty="0">
                <a:latin typeface="Arial"/>
                <a:cs typeface="Arial"/>
              </a:rPr>
              <a:t>) = 1.5.  </a:t>
            </a:r>
            <a:endParaRPr lang="en-US" sz="2800" dirty="0" smtClean="0">
              <a:latin typeface="Arial"/>
              <a:cs typeface="Arial"/>
            </a:endParaRPr>
          </a:p>
          <a:p>
            <a:r>
              <a:rPr lang="en-US" sz="2800" dirty="0" smtClean="0">
                <a:latin typeface="Arial"/>
                <a:cs typeface="Arial"/>
              </a:rPr>
              <a:t>For a GWAS, 80</a:t>
            </a:r>
            <a:r>
              <a:rPr lang="en-US" sz="2800" dirty="0">
                <a:latin typeface="Arial"/>
                <a:cs typeface="Arial"/>
              </a:rPr>
              <a:t>% power </a:t>
            </a:r>
            <a:r>
              <a:rPr lang="en-US" sz="2800" dirty="0" smtClean="0">
                <a:latin typeface="Arial"/>
                <a:cs typeface="Arial"/>
              </a:rPr>
              <a:t>(alpha = 0.05)</a:t>
            </a:r>
          </a:p>
          <a:p>
            <a:r>
              <a:rPr lang="en-US" sz="2800" dirty="0" smtClean="0">
                <a:latin typeface="Arial"/>
                <a:cs typeface="Arial"/>
              </a:rPr>
              <a:t>For conventional </a:t>
            </a:r>
            <a:r>
              <a:rPr lang="en-US" sz="2800" dirty="0" err="1" smtClean="0">
                <a:latin typeface="Arial"/>
                <a:cs typeface="Arial"/>
              </a:rPr>
              <a:t>GxE</a:t>
            </a:r>
            <a:r>
              <a:rPr lang="en-US" sz="2800" dirty="0" smtClean="0">
                <a:latin typeface="Arial"/>
                <a:cs typeface="Arial"/>
              </a:rPr>
              <a:t> model, N</a:t>
            </a:r>
            <a:r>
              <a:rPr lang="en-US" sz="2800" dirty="0">
                <a:latin typeface="Arial"/>
                <a:cs typeface="Arial"/>
              </a:rPr>
              <a:t>=</a:t>
            </a:r>
            <a:r>
              <a:rPr lang="en-US" sz="2800" dirty="0" smtClean="0">
                <a:latin typeface="Arial"/>
                <a:cs typeface="Arial"/>
              </a:rPr>
              <a:t>10,060.</a:t>
            </a:r>
          </a:p>
          <a:p>
            <a:r>
              <a:rPr lang="en-US" sz="2800" dirty="0" smtClean="0">
                <a:latin typeface="Arial"/>
                <a:cs typeface="Arial"/>
              </a:rPr>
              <a:t>Two-step approaches:</a:t>
            </a:r>
          </a:p>
          <a:p>
            <a:pPr lvl="1"/>
            <a:r>
              <a:rPr lang="en-US" dirty="0" smtClean="0">
                <a:latin typeface="Arial"/>
                <a:cs typeface="Arial"/>
              </a:rPr>
              <a:t>D-G screening, N</a:t>
            </a:r>
            <a:r>
              <a:rPr lang="en-US" dirty="0">
                <a:latin typeface="Arial"/>
                <a:cs typeface="Arial"/>
              </a:rPr>
              <a:t>=</a:t>
            </a:r>
            <a:r>
              <a:rPr lang="en-US" dirty="0" smtClean="0">
                <a:latin typeface="Arial"/>
                <a:cs typeface="Arial"/>
              </a:rPr>
              <a:t>6,630</a:t>
            </a:r>
          </a:p>
          <a:p>
            <a:pPr lvl="1"/>
            <a:r>
              <a:rPr lang="en-US" dirty="0" smtClean="0">
                <a:latin typeface="Arial"/>
                <a:cs typeface="Arial"/>
              </a:rPr>
              <a:t>E-G screening, </a:t>
            </a:r>
            <a:r>
              <a:rPr lang="en-US" dirty="0">
                <a:latin typeface="Arial"/>
                <a:cs typeface="Arial"/>
              </a:rPr>
              <a:t>N=</a:t>
            </a:r>
            <a:r>
              <a:rPr lang="en-US" dirty="0" smtClean="0">
                <a:latin typeface="Arial"/>
                <a:cs typeface="Arial"/>
              </a:rPr>
              <a:t>4,472</a:t>
            </a:r>
          </a:p>
          <a:p>
            <a:pPr lvl="1"/>
            <a:r>
              <a:rPr lang="en-US" dirty="0" smtClean="0">
                <a:latin typeface="Arial"/>
                <a:cs typeface="Arial"/>
              </a:rPr>
              <a:t>EDGE screening, </a:t>
            </a:r>
            <a:r>
              <a:rPr lang="en-US" dirty="0">
                <a:latin typeface="Arial"/>
                <a:cs typeface="Arial"/>
              </a:rPr>
              <a:t>N=</a:t>
            </a:r>
            <a:r>
              <a:rPr lang="en-US" dirty="0" smtClean="0">
                <a:latin typeface="Arial"/>
                <a:cs typeface="Arial"/>
              </a:rPr>
              <a:t>3,994. </a:t>
            </a:r>
            <a:endParaRPr lang="en-US" dirty="0">
              <a:latin typeface="Arial"/>
              <a:cs typeface="Arial"/>
            </a:endParaRPr>
          </a:p>
        </p:txBody>
      </p:sp>
    </p:spTree>
    <p:extLst>
      <p:ext uri="{BB962C8B-B14F-4D97-AF65-F5344CB8AC3E}">
        <p14:creationId xmlns:p14="http://schemas.microsoft.com/office/powerpoint/2010/main" val="351455048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a:t>
            </a:r>
            <a:r>
              <a:rPr lang="en-US" dirty="0" err="1" smtClean="0"/>
              <a:t>GxE</a:t>
            </a:r>
            <a:r>
              <a:rPr lang="en-US" dirty="0" smtClean="0"/>
              <a:t> Tests</a:t>
            </a:r>
            <a:endParaRPr lang="en-US" dirty="0"/>
          </a:p>
        </p:txBody>
      </p:sp>
      <p:pic>
        <p:nvPicPr>
          <p:cNvPr id="4" name="Content Placeholder 3"/>
          <p:cNvPicPr>
            <a:picLocks noGrp="1" noChangeAspect="1"/>
          </p:cNvPicPr>
          <p:nvPr>
            <p:ph idx="1"/>
          </p:nvPr>
        </p:nvPicPr>
        <p:blipFill>
          <a:blip r:embed="rId2"/>
          <a:srcRect l="-59852" r="-59852"/>
          <a:stretch>
            <a:fillRect/>
          </a:stretch>
        </p:blipFill>
        <p:spPr>
          <a:xfrm>
            <a:off x="-3999532" y="2002541"/>
            <a:ext cx="17133591" cy="9422815"/>
          </a:xfrm>
        </p:spPr>
      </p:pic>
      <p:sp>
        <p:nvSpPr>
          <p:cNvPr id="5" name="TextBox 4"/>
          <p:cNvSpPr txBox="1"/>
          <p:nvPr/>
        </p:nvSpPr>
        <p:spPr>
          <a:xfrm>
            <a:off x="6633473" y="6488668"/>
            <a:ext cx="2391099" cy="369332"/>
          </a:xfrm>
          <a:prstGeom prst="rect">
            <a:avLst/>
          </a:prstGeom>
          <a:noFill/>
        </p:spPr>
        <p:txBody>
          <a:bodyPr wrap="none" rtlCol="0">
            <a:spAutoFit/>
          </a:bodyPr>
          <a:lstStyle/>
          <a:p>
            <a:r>
              <a:rPr lang="en-US" dirty="0" err="1" smtClean="0"/>
              <a:t>Gauderman</a:t>
            </a:r>
            <a:r>
              <a:rPr lang="en-US" dirty="0" smtClean="0"/>
              <a:t> et al., 2013</a:t>
            </a:r>
            <a:endParaRPr lang="en-US" dirty="0"/>
          </a:p>
        </p:txBody>
      </p:sp>
    </p:spTree>
    <p:extLst>
      <p:ext uri="{BB962C8B-B14F-4D97-AF65-F5344CB8AC3E}">
        <p14:creationId xmlns:p14="http://schemas.microsoft.com/office/powerpoint/2010/main" val="17863741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59852" r="-59852"/>
          <a:stretch>
            <a:fillRect/>
          </a:stretch>
        </p:blipFill>
        <p:spPr>
          <a:xfrm>
            <a:off x="-4116495" y="-2944076"/>
            <a:ext cx="17133591" cy="9422815"/>
          </a:xfrm>
        </p:spPr>
      </p:pic>
      <p:sp>
        <p:nvSpPr>
          <p:cNvPr id="5" name="TextBox 4"/>
          <p:cNvSpPr txBox="1"/>
          <p:nvPr/>
        </p:nvSpPr>
        <p:spPr>
          <a:xfrm>
            <a:off x="6633473" y="6488668"/>
            <a:ext cx="2391099" cy="369332"/>
          </a:xfrm>
          <a:prstGeom prst="rect">
            <a:avLst/>
          </a:prstGeom>
          <a:noFill/>
        </p:spPr>
        <p:txBody>
          <a:bodyPr wrap="none" rtlCol="0">
            <a:spAutoFit/>
          </a:bodyPr>
          <a:lstStyle/>
          <a:p>
            <a:r>
              <a:rPr lang="en-US" dirty="0" err="1" smtClean="0"/>
              <a:t>Gauderman</a:t>
            </a:r>
            <a:r>
              <a:rPr lang="en-US" dirty="0" smtClean="0"/>
              <a:t> et al., 2013</a:t>
            </a:r>
            <a:endParaRPr lang="en-US" dirty="0"/>
          </a:p>
        </p:txBody>
      </p:sp>
      <p:sp>
        <p:nvSpPr>
          <p:cNvPr id="3" name="Rectangle 2"/>
          <p:cNvSpPr/>
          <p:nvPr/>
        </p:nvSpPr>
        <p:spPr>
          <a:xfrm>
            <a:off x="300762" y="-116979"/>
            <a:ext cx="8386038" cy="1754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3162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457200"/>
            <a:ext cx="7772400" cy="762000"/>
          </a:xfrm>
        </p:spPr>
        <p:txBody>
          <a:bodyPr>
            <a:normAutofit/>
          </a:bodyPr>
          <a:lstStyle/>
          <a:p>
            <a:r>
              <a:rPr lang="en-US" sz="4000" dirty="0" smtClean="0">
                <a:latin typeface="+mn-lt"/>
              </a:rPr>
              <a:t>Posterior Estimates</a:t>
            </a:r>
            <a:endParaRPr lang="en-US" sz="4000" dirty="0">
              <a:latin typeface="+mn-lt"/>
            </a:endParaRPr>
          </a:p>
        </p:txBody>
      </p:sp>
      <p:sp>
        <p:nvSpPr>
          <p:cNvPr id="6147" name="Rectangle 3"/>
          <p:cNvSpPr>
            <a:spLocks noGrp="1" noChangeArrowheads="1"/>
          </p:cNvSpPr>
          <p:nvPr>
            <p:ph type="body" idx="1"/>
          </p:nvPr>
        </p:nvSpPr>
        <p:spPr>
          <a:xfrm>
            <a:off x="609600" y="1752600"/>
            <a:ext cx="7488055" cy="2286000"/>
          </a:xfrm>
        </p:spPr>
        <p:txBody>
          <a:bodyPr>
            <a:normAutofit/>
          </a:bodyPr>
          <a:lstStyle/>
          <a:p>
            <a:pPr>
              <a:buClr>
                <a:schemeClr val="tx1"/>
              </a:buClr>
              <a:buSzTx/>
              <a:buFontTx/>
              <a:buChar char="•"/>
            </a:pPr>
            <a:r>
              <a:rPr lang="en-US" sz="2800" dirty="0" smtClean="0"/>
              <a:t>Weighted to reflect precision of ML and prior estimates</a:t>
            </a:r>
          </a:p>
        </p:txBody>
      </p:sp>
      <p:sp>
        <p:nvSpPr>
          <p:cNvPr id="6149" name="Rectangle 5"/>
          <p:cNvSpPr>
            <a:spLocks noChangeArrowheads="1"/>
          </p:cNvSpPr>
          <p:nvPr/>
        </p:nvSpPr>
        <p:spPr bwMode="auto">
          <a:xfrm>
            <a:off x="3529013" y="293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aphicFrame>
        <p:nvGraphicFramePr>
          <p:cNvPr id="6148" name="Object 4"/>
          <p:cNvGraphicFramePr>
            <a:graphicFrameLocks noChangeAspect="1"/>
          </p:cNvGraphicFramePr>
          <p:nvPr>
            <p:extLst>
              <p:ext uri="{D42A27DB-BD31-4B8C-83A1-F6EECF244321}">
                <p14:modId xmlns:p14="http://schemas.microsoft.com/office/powerpoint/2010/main" val="3911684564"/>
              </p:ext>
            </p:extLst>
          </p:nvPr>
        </p:nvGraphicFramePr>
        <p:xfrm>
          <a:off x="2319338" y="3141240"/>
          <a:ext cx="4425950" cy="2305050"/>
        </p:xfrm>
        <a:graphic>
          <a:graphicData uri="http://schemas.openxmlformats.org/presentationml/2006/ole">
            <mc:AlternateContent xmlns:mc="http://schemas.openxmlformats.org/markup-compatibility/2006">
              <mc:Choice xmlns:v="urn:schemas-microsoft-com:vml" Requires="v">
                <p:oleObj spid="_x0000_s374787" name="Equation" r:id="rId3" imgW="1612800" imgH="838080" progId="Equation.DSMT4">
                  <p:embed/>
                </p:oleObj>
              </mc:Choice>
              <mc:Fallback>
                <p:oleObj name="Equation" r:id="rId3" imgW="1612800" imgH="838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9338" y="3141240"/>
                        <a:ext cx="4425950" cy="2305050"/>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3375102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74638"/>
            <a:ext cx="8686800" cy="1143000"/>
          </a:xfrm>
        </p:spPr>
        <p:txBody>
          <a:bodyPr>
            <a:normAutofit fontScale="90000"/>
          </a:bodyPr>
          <a:lstStyle/>
          <a:p>
            <a:r>
              <a:rPr lang="en-US" dirty="0" smtClean="0"/>
              <a:t>Step 2: Weighted hypothesis testing</a:t>
            </a:r>
            <a:endParaRPr lang="en-US" dirty="0"/>
          </a:p>
        </p:txBody>
      </p:sp>
      <p:sp>
        <p:nvSpPr>
          <p:cNvPr id="3" name="Content Placeholder 2"/>
          <p:cNvSpPr>
            <a:spLocks noGrp="1"/>
          </p:cNvSpPr>
          <p:nvPr>
            <p:ph idx="1"/>
          </p:nvPr>
        </p:nvSpPr>
        <p:spPr/>
        <p:txBody>
          <a:bodyPr>
            <a:normAutofit lnSpcReduction="10000"/>
          </a:bodyPr>
          <a:lstStyle/>
          <a:p>
            <a:r>
              <a:rPr lang="en-US" sz="2800" dirty="0" smtClean="0">
                <a:latin typeface="Arial"/>
                <a:cs typeface="Arial"/>
              </a:rPr>
              <a:t>Partition SNPs into groups, where higher ranked SNPs have less stringent alpha level.</a:t>
            </a:r>
          </a:p>
          <a:p>
            <a:endParaRPr lang="en-US" sz="2800" dirty="0" smtClean="0">
              <a:latin typeface="Arial"/>
              <a:cs typeface="Arial"/>
            </a:endParaRPr>
          </a:p>
          <a:p>
            <a:r>
              <a:rPr lang="en-US" sz="2800" dirty="0" smtClean="0">
                <a:latin typeface="Arial"/>
                <a:cs typeface="Arial"/>
              </a:rPr>
              <a:t>B most significant SNPs in step 1 tested in step 2 at significance level (α/2)/B, next 2B at (α/4)/2B, next 4B at (α/8)/4B, etc.</a:t>
            </a:r>
          </a:p>
          <a:p>
            <a:endParaRPr lang="en-US" sz="2800" dirty="0" smtClean="0">
              <a:latin typeface="Arial"/>
              <a:cs typeface="Arial"/>
            </a:endParaRPr>
          </a:p>
          <a:p>
            <a:r>
              <a:rPr lang="en-US" sz="2800" dirty="0" smtClean="0">
                <a:latin typeface="Arial"/>
                <a:cs typeface="Arial"/>
              </a:rPr>
              <a:t>Maintains overall GWAS alpha level, but uses larger alpha level for most promising interactions. </a:t>
            </a:r>
            <a:endParaRPr lang="en-US" sz="2800" dirty="0">
              <a:latin typeface="Arial"/>
              <a:cs typeface="Arial"/>
            </a:endParaRPr>
          </a:p>
        </p:txBody>
      </p:sp>
      <p:sp>
        <p:nvSpPr>
          <p:cNvPr id="4" name="TextBox 3"/>
          <p:cNvSpPr txBox="1"/>
          <p:nvPr/>
        </p:nvSpPr>
        <p:spPr>
          <a:xfrm>
            <a:off x="5549900" y="6350000"/>
            <a:ext cx="2245251" cy="369332"/>
          </a:xfrm>
          <a:prstGeom prst="rect">
            <a:avLst/>
          </a:prstGeom>
          <a:noFill/>
        </p:spPr>
        <p:txBody>
          <a:bodyPr wrap="none" rtlCol="0">
            <a:spAutoFit/>
          </a:bodyPr>
          <a:lstStyle/>
          <a:p>
            <a:r>
              <a:rPr lang="en-US" dirty="0" err="1" smtClean="0"/>
              <a:t>Ionita-Laza</a:t>
            </a:r>
            <a:r>
              <a:rPr lang="en-US" dirty="0" smtClean="0"/>
              <a:t> et al. 2007</a:t>
            </a:r>
            <a:endParaRPr lang="en-US" dirty="0"/>
          </a:p>
        </p:txBody>
      </p:sp>
    </p:spTree>
    <p:extLst>
      <p:ext uri="{BB962C8B-B14F-4D97-AF65-F5344CB8AC3E}">
        <p14:creationId xmlns:p14="http://schemas.microsoft.com/office/powerpoint/2010/main" val="97045725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chemeClr val="bg1">
                    <a:lumMod val="75000"/>
                  </a:schemeClr>
                </a:solidFill>
                <a:latin typeface="Arial"/>
                <a:cs typeface="Arial"/>
              </a:rPr>
              <a:t>Conventional approaches</a:t>
            </a:r>
          </a:p>
          <a:p>
            <a:pPr marL="514350" indent="-514350">
              <a:buFont typeface="+mj-lt"/>
              <a:buAutoNum type="arabicPeriod"/>
            </a:pPr>
            <a:r>
              <a:rPr lang="en-US" dirty="0" smtClean="0">
                <a:solidFill>
                  <a:schemeClr val="bg1">
                    <a:lumMod val="75000"/>
                  </a:schemeClr>
                </a:solidFill>
                <a:latin typeface="Arial"/>
                <a:cs typeface="Arial"/>
              </a:rPr>
              <a:t>Case-only </a:t>
            </a:r>
            <a:r>
              <a:rPr lang="en-US" dirty="0" err="1" smtClean="0">
                <a:solidFill>
                  <a:schemeClr val="bg1">
                    <a:lumMod val="75000"/>
                  </a:schemeClr>
                </a:solidFill>
                <a:latin typeface="Arial"/>
                <a:cs typeface="Arial"/>
              </a:rPr>
              <a:t>GxE</a:t>
            </a:r>
            <a:endParaRPr lang="en-US" dirty="0" smtClean="0">
              <a:solidFill>
                <a:schemeClr val="bg1">
                  <a:lumMod val="75000"/>
                </a:schemeClr>
              </a:solidFill>
              <a:latin typeface="Arial"/>
              <a:cs typeface="Arial"/>
            </a:endParaRPr>
          </a:p>
          <a:p>
            <a:pPr marL="514350" indent="-514350">
              <a:buFont typeface="+mj-lt"/>
              <a:buAutoNum type="arabicPeriod"/>
            </a:pPr>
            <a:r>
              <a:rPr lang="en-US" dirty="0" smtClean="0">
                <a:solidFill>
                  <a:srgbClr val="BFBFBF"/>
                </a:solidFill>
                <a:latin typeface="Arial"/>
                <a:cs typeface="Arial"/>
              </a:rPr>
              <a:t>Empirical-Bayes case-only / case-control</a:t>
            </a:r>
          </a:p>
          <a:p>
            <a:pPr marL="514350" indent="-514350">
              <a:buFont typeface="+mj-lt"/>
              <a:buAutoNum type="arabicPeriod"/>
            </a:pPr>
            <a:r>
              <a:rPr lang="en-US" dirty="0" smtClean="0">
                <a:solidFill>
                  <a:srgbClr val="BFBFBF"/>
                </a:solidFill>
                <a:latin typeface="Arial"/>
                <a:cs typeface="Arial"/>
              </a:rPr>
              <a:t>Two-step approaches</a:t>
            </a:r>
          </a:p>
          <a:p>
            <a:pPr marL="514350" indent="-514350">
              <a:buFont typeface="+mj-lt"/>
              <a:buAutoNum type="arabicPeriod"/>
            </a:pPr>
            <a:r>
              <a:rPr lang="en-US" dirty="0" smtClean="0">
                <a:latin typeface="Arial"/>
                <a:cs typeface="Arial"/>
              </a:rPr>
              <a:t>Gene-</a:t>
            </a:r>
            <a:r>
              <a:rPr lang="en-US" dirty="0" smtClean="0">
                <a:latin typeface="Arial"/>
                <a:cs typeface="Arial"/>
              </a:rPr>
              <a:t>sets / pathways</a:t>
            </a:r>
            <a:endParaRPr lang="en-US" dirty="0" smtClean="0">
              <a:latin typeface="Arial"/>
              <a:cs typeface="Arial"/>
            </a:endParaRPr>
          </a:p>
          <a:p>
            <a:pPr marL="514350" indent="-514350">
              <a:buFont typeface="+mj-lt"/>
              <a:buAutoNum type="arabicPeriod"/>
            </a:pPr>
            <a:r>
              <a:rPr lang="en-US" dirty="0" smtClean="0">
                <a:latin typeface="Arial"/>
                <a:cs typeface="Arial"/>
              </a:rPr>
              <a:t>Other?</a:t>
            </a:r>
            <a:endParaRPr lang="en-US" dirty="0">
              <a:latin typeface="Arial"/>
              <a:cs typeface="Arial"/>
            </a:endParaRPr>
          </a:p>
        </p:txBody>
      </p:sp>
    </p:spTree>
    <p:extLst>
      <p:ext uri="{BB962C8B-B14F-4D97-AF65-F5344CB8AC3E}">
        <p14:creationId xmlns:p14="http://schemas.microsoft.com/office/powerpoint/2010/main" val="186461422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Gene </a:t>
            </a:r>
            <a:r>
              <a:rPr lang="en-US" dirty="0" smtClean="0"/>
              <a:t>Sets / </a:t>
            </a:r>
            <a:r>
              <a:rPr lang="en-US" dirty="0" smtClean="0"/>
              <a:t>Pathways</a:t>
            </a:r>
            <a:endParaRPr lang="en-US" dirty="0"/>
          </a:p>
        </p:txBody>
      </p:sp>
      <p:sp>
        <p:nvSpPr>
          <p:cNvPr id="3" name="Content Placeholder 2"/>
          <p:cNvSpPr>
            <a:spLocks noGrp="1"/>
          </p:cNvSpPr>
          <p:nvPr>
            <p:ph idx="1"/>
          </p:nvPr>
        </p:nvSpPr>
        <p:spPr/>
        <p:txBody>
          <a:bodyPr>
            <a:normAutofit/>
          </a:bodyPr>
          <a:lstStyle/>
          <a:p>
            <a:r>
              <a:rPr lang="en-US" sz="2800" dirty="0" smtClean="0">
                <a:latin typeface="Arial"/>
                <a:cs typeface="Arial"/>
              </a:rPr>
              <a:t>Burden and variance components tests.</a:t>
            </a:r>
          </a:p>
          <a:p>
            <a:r>
              <a:rPr lang="en-US" sz="2800" dirty="0" smtClean="0">
                <a:latin typeface="Arial"/>
                <a:cs typeface="Arial"/>
              </a:rPr>
              <a:t>Combination of burden and variance </a:t>
            </a:r>
            <a:r>
              <a:rPr lang="en-US" sz="2800" dirty="0">
                <a:latin typeface="Arial"/>
                <a:cs typeface="Arial"/>
              </a:rPr>
              <a:t>c</a:t>
            </a:r>
            <a:r>
              <a:rPr lang="en-US" sz="2800" dirty="0" smtClean="0">
                <a:latin typeface="Arial"/>
                <a:cs typeface="Arial"/>
              </a:rPr>
              <a:t>omponent </a:t>
            </a:r>
            <a:r>
              <a:rPr lang="en-US" sz="2800" dirty="0" err="1" smtClean="0">
                <a:latin typeface="Arial"/>
                <a:cs typeface="Arial"/>
              </a:rPr>
              <a:t>GxE</a:t>
            </a:r>
            <a:r>
              <a:rPr lang="en-US" sz="2800" dirty="0" smtClean="0">
                <a:latin typeface="Arial"/>
                <a:cs typeface="Arial"/>
              </a:rPr>
              <a:t> tests.</a:t>
            </a:r>
          </a:p>
          <a:p>
            <a:r>
              <a:rPr lang="en-US" sz="2800" dirty="0" smtClean="0">
                <a:latin typeface="Arial"/>
                <a:cs typeface="Arial"/>
              </a:rPr>
              <a:t>Can incorporate </a:t>
            </a:r>
            <a:r>
              <a:rPr lang="en-US" sz="2800" dirty="0" err="1" smtClean="0">
                <a:latin typeface="Arial"/>
                <a:cs typeface="Arial"/>
              </a:rPr>
              <a:t>GxE</a:t>
            </a:r>
            <a:r>
              <a:rPr lang="en-US" sz="2800" dirty="0" smtClean="0">
                <a:latin typeface="Arial"/>
                <a:cs typeface="Arial"/>
              </a:rPr>
              <a:t> term into kernel.</a:t>
            </a:r>
            <a:endParaRPr lang="en-US" sz="2800" dirty="0">
              <a:latin typeface="Arial"/>
              <a:cs typeface="Arial"/>
            </a:endParaRPr>
          </a:p>
        </p:txBody>
      </p:sp>
    </p:spTree>
    <p:extLst>
      <p:ext uri="{BB962C8B-B14F-4D97-AF65-F5344CB8AC3E}">
        <p14:creationId xmlns:p14="http://schemas.microsoft.com/office/powerpoint/2010/main" val="367048084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 Other…	</a:t>
            </a:r>
            <a:endParaRPr lang="en-US" dirty="0"/>
          </a:p>
        </p:txBody>
      </p:sp>
      <p:sp>
        <p:nvSpPr>
          <p:cNvPr id="3" name="Content Placeholder 2"/>
          <p:cNvSpPr>
            <a:spLocks noGrp="1"/>
          </p:cNvSpPr>
          <p:nvPr>
            <p:ph idx="1"/>
          </p:nvPr>
        </p:nvSpPr>
        <p:spPr/>
        <p:txBody>
          <a:bodyPr>
            <a:normAutofit/>
          </a:bodyPr>
          <a:lstStyle/>
          <a:p>
            <a:r>
              <a:rPr lang="en-US" sz="2800" dirty="0" err="1" smtClean="0">
                <a:latin typeface="Arial"/>
                <a:cs typeface="Arial"/>
              </a:rPr>
              <a:t>GxE</a:t>
            </a:r>
            <a:r>
              <a:rPr lang="en-US" sz="2800" dirty="0" smtClean="0">
                <a:latin typeface="Arial"/>
                <a:cs typeface="Arial"/>
              </a:rPr>
              <a:t> interactions using Summary Stats</a:t>
            </a:r>
          </a:p>
          <a:p>
            <a:r>
              <a:rPr lang="en-US" sz="2800" dirty="0" smtClean="0">
                <a:latin typeface="Arial"/>
                <a:cs typeface="Arial"/>
              </a:rPr>
              <a:t>Analyses stratified by E. </a:t>
            </a:r>
          </a:p>
          <a:p>
            <a:r>
              <a:rPr lang="en-US" sz="2800" dirty="0" smtClean="0">
                <a:latin typeface="Arial"/>
                <a:cs typeface="Arial"/>
              </a:rPr>
              <a:t>Then test for differences in G main effects. </a:t>
            </a:r>
          </a:p>
          <a:p>
            <a:endParaRPr lang="en-US" sz="2800" dirty="0">
              <a:latin typeface="Arial"/>
              <a:cs typeface="Arial"/>
            </a:endParaRPr>
          </a:p>
          <a:p>
            <a:r>
              <a:rPr lang="en-US" sz="2800" dirty="0" smtClean="0">
                <a:latin typeface="Arial"/>
                <a:cs typeface="Arial"/>
              </a:rPr>
              <a:t>Note: same methods can be applied to </a:t>
            </a:r>
            <a:r>
              <a:rPr lang="en-US" sz="2800" dirty="0" err="1" smtClean="0">
                <a:latin typeface="Arial"/>
                <a:cs typeface="Arial"/>
              </a:rPr>
              <a:t>GxG</a:t>
            </a:r>
            <a:r>
              <a:rPr lang="en-US" sz="2800" dirty="0" smtClean="0">
                <a:latin typeface="Arial"/>
                <a:cs typeface="Arial"/>
              </a:rPr>
              <a:t> interactions.</a:t>
            </a:r>
            <a:endParaRPr lang="en-US" sz="2800" dirty="0">
              <a:latin typeface="Arial"/>
              <a:cs typeface="Arial"/>
            </a:endParaRPr>
          </a:p>
        </p:txBody>
      </p:sp>
    </p:spTree>
    <p:extLst>
      <p:ext uri="{BB962C8B-B14F-4D97-AF65-F5344CB8AC3E}">
        <p14:creationId xmlns:p14="http://schemas.microsoft.com/office/powerpoint/2010/main" val="279477738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normAutofit fontScale="90000"/>
          </a:bodyPr>
          <a:lstStyle/>
          <a:p>
            <a:r>
              <a:rPr lang="en-US" dirty="0" smtClean="0">
                <a:solidFill>
                  <a:srgbClr val="000000"/>
                </a:solidFill>
                <a:latin typeface="Arial" charset="0"/>
              </a:rPr>
              <a:t>Epistasis</a:t>
            </a:r>
            <a:r>
              <a:rPr lang="en-US" dirty="0">
                <a:solidFill>
                  <a:srgbClr val="000000"/>
                </a:solidFill>
                <a:latin typeface="Arial" charset="0"/>
              </a:rPr>
              <a:t>: Gene-Gene Interactions</a:t>
            </a:r>
            <a:endParaRPr lang="en-US" dirty="0">
              <a:latin typeface="Arial" charset="0"/>
            </a:endParaRPr>
          </a:p>
        </p:txBody>
      </p:sp>
      <p:sp>
        <p:nvSpPr>
          <p:cNvPr id="3" name="Content Placeholder 2"/>
          <p:cNvSpPr>
            <a:spLocks noGrp="1"/>
          </p:cNvSpPr>
          <p:nvPr>
            <p:ph idx="1"/>
          </p:nvPr>
        </p:nvSpPr>
        <p:spPr>
          <a:xfrm>
            <a:off x="685800" y="1980248"/>
            <a:ext cx="8206740" cy="4116229"/>
          </a:xfrm>
        </p:spPr>
        <p:txBody>
          <a:bodyPr>
            <a:normAutofit fontScale="92500"/>
          </a:bodyPr>
          <a:lstStyle/>
          <a:p>
            <a:pPr>
              <a:defRPr/>
            </a:pPr>
            <a:r>
              <a:rPr lang="en-US" dirty="0" smtClean="0"/>
              <a:t>Similar issues as with gene-environment interaction (e.g., multiplicative </a:t>
            </a:r>
            <a:r>
              <a:rPr lang="en-US" dirty="0" err="1" smtClean="0"/>
              <a:t>vs</a:t>
            </a:r>
            <a:r>
              <a:rPr lang="en-US" dirty="0" smtClean="0"/>
              <a:t> additive scale)</a:t>
            </a:r>
          </a:p>
          <a:p>
            <a:pPr marL="338135" indent="-338135">
              <a:buFont typeface="Times New Roman" charset="0"/>
              <a:buChar char="•"/>
              <a:tabLst>
                <a:tab pos="338135" algn="l"/>
                <a:tab pos="450845" algn="l"/>
                <a:tab pos="908041" algn="l"/>
                <a:tab pos="1365236" algn="l"/>
                <a:tab pos="1822432" algn="l"/>
                <a:tab pos="2279627" algn="l"/>
                <a:tab pos="2736823" algn="l"/>
                <a:tab pos="3194018" algn="l"/>
                <a:tab pos="3651214" algn="l"/>
                <a:tab pos="4108409" algn="l"/>
                <a:tab pos="4565605" algn="l"/>
                <a:tab pos="5022800" algn="l"/>
                <a:tab pos="5479996" algn="l"/>
                <a:tab pos="5937190" algn="l"/>
                <a:tab pos="6394386" algn="l"/>
                <a:tab pos="6851581" algn="l"/>
                <a:tab pos="7308777" algn="l"/>
                <a:tab pos="7765972" algn="l"/>
                <a:tab pos="8223168" algn="l"/>
                <a:tab pos="8680363" algn="l"/>
                <a:tab pos="9137559" algn="l"/>
              </a:tabLst>
              <a:defRPr/>
            </a:pPr>
            <a:r>
              <a:rPr lang="en-US" sz="2800" dirty="0"/>
              <a:t>P(Y=1|g</a:t>
            </a:r>
            <a:r>
              <a:rPr lang="en-US" sz="2800" baseline="-25000" dirty="0"/>
              <a:t>1</a:t>
            </a:r>
            <a:r>
              <a:rPr lang="en-US" sz="2800" dirty="0"/>
              <a:t>,g</a:t>
            </a:r>
            <a:r>
              <a:rPr lang="en-US" sz="2800" baseline="-25000" dirty="0"/>
              <a:t>2</a:t>
            </a:r>
            <a:r>
              <a:rPr lang="en-US" sz="2800" dirty="0"/>
              <a:t>)=</a:t>
            </a:r>
            <a:r>
              <a:rPr lang="en-US" sz="2800" baseline="-25000" dirty="0"/>
              <a:t>0 </a:t>
            </a:r>
            <a:r>
              <a:rPr lang="en-US" sz="2800" dirty="0"/>
              <a:t>+ </a:t>
            </a:r>
            <a:r>
              <a:rPr lang="en-US" sz="2800" baseline="-25000" dirty="0"/>
              <a:t>1</a:t>
            </a:r>
            <a:r>
              <a:rPr lang="en-US" sz="2800" dirty="0"/>
              <a:t>X(g</a:t>
            </a:r>
            <a:r>
              <a:rPr lang="en-US" sz="2800" baseline="-25000" dirty="0"/>
              <a:t>1</a:t>
            </a:r>
            <a:r>
              <a:rPr lang="en-US" sz="2800" dirty="0"/>
              <a:t>) + </a:t>
            </a:r>
            <a:r>
              <a:rPr lang="en-US" sz="2800" baseline="-25000" dirty="0"/>
              <a:t>2</a:t>
            </a:r>
            <a:r>
              <a:rPr lang="en-US" sz="2800" dirty="0"/>
              <a:t>X(g</a:t>
            </a:r>
            <a:r>
              <a:rPr lang="en-US" sz="2800" baseline="-25000" dirty="0"/>
              <a:t>2</a:t>
            </a:r>
            <a:r>
              <a:rPr lang="en-US" sz="2800" dirty="0"/>
              <a:t>) + </a:t>
            </a:r>
            <a:r>
              <a:rPr lang="en-US" sz="2800" baseline="-25000" dirty="0"/>
              <a:t>12</a:t>
            </a:r>
            <a:r>
              <a:rPr lang="en-US" sz="2800" dirty="0"/>
              <a:t>X(g</a:t>
            </a:r>
            <a:r>
              <a:rPr lang="en-US" sz="2800" baseline="-25000" dirty="0"/>
              <a:t>1</a:t>
            </a:r>
            <a:r>
              <a:rPr lang="en-US" sz="2800" dirty="0"/>
              <a:t>) X(g</a:t>
            </a:r>
            <a:r>
              <a:rPr lang="en-US" sz="2800" baseline="-25000" dirty="0"/>
              <a:t>2</a:t>
            </a:r>
            <a:r>
              <a:rPr lang="en-US" sz="2800" dirty="0"/>
              <a:t>)</a:t>
            </a:r>
          </a:p>
          <a:p>
            <a:pPr marL="338135" indent="-338135">
              <a:buFont typeface="Times New Roman" charset="0"/>
              <a:buChar char="•"/>
              <a:tabLst>
                <a:tab pos="338135" algn="l"/>
                <a:tab pos="450845" algn="l"/>
                <a:tab pos="908041" algn="l"/>
                <a:tab pos="1365236" algn="l"/>
                <a:tab pos="1822432" algn="l"/>
                <a:tab pos="2279627" algn="l"/>
                <a:tab pos="2736823" algn="l"/>
                <a:tab pos="3194018" algn="l"/>
                <a:tab pos="3651214" algn="l"/>
                <a:tab pos="4108409" algn="l"/>
                <a:tab pos="4565605" algn="l"/>
                <a:tab pos="5022800" algn="l"/>
                <a:tab pos="5479996" algn="l"/>
                <a:tab pos="5937190" algn="l"/>
                <a:tab pos="6394386" algn="l"/>
                <a:tab pos="6851581" algn="l"/>
                <a:tab pos="7308777" algn="l"/>
                <a:tab pos="7765972" algn="l"/>
                <a:tab pos="8223168" algn="l"/>
                <a:tab pos="8680363" algn="l"/>
                <a:tab pos="9137559" algn="l"/>
              </a:tabLst>
              <a:defRPr/>
            </a:pPr>
            <a:r>
              <a:rPr lang="en-US" sz="2800" dirty="0"/>
              <a:t>Usually test when g</a:t>
            </a:r>
            <a:r>
              <a:rPr lang="en-US" sz="2800" baseline="-25000" dirty="0"/>
              <a:t>1</a:t>
            </a:r>
            <a:r>
              <a:rPr lang="en-US" sz="2800" dirty="0"/>
              <a:t> is from one gene, and g</a:t>
            </a:r>
            <a:r>
              <a:rPr lang="en-US" sz="2800" baseline="-25000" dirty="0"/>
              <a:t>2</a:t>
            </a:r>
            <a:r>
              <a:rPr lang="en-US" sz="2800" dirty="0"/>
              <a:t> from another gene (e.g., take GWAS hits)</a:t>
            </a:r>
          </a:p>
          <a:p>
            <a:pPr marL="338135" indent="-338135">
              <a:buFont typeface="Times New Roman" charset="0"/>
              <a:buChar char="•"/>
              <a:tabLst>
                <a:tab pos="338135" algn="l"/>
                <a:tab pos="450845" algn="l"/>
                <a:tab pos="908041" algn="l"/>
                <a:tab pos="1365236" algn="l"/>
                <a:tab pos="1822432" algn="l"/>
                <a:tab pos="2279627" algn="l"/>
                <a:tab pos="2736823" algn="l"/>
                <a:tab pos="3194018" algn="l"/>
                <a:tab pos="3651214" algn="l"/>
                <a:tab pos="4108409" algn="l"/>
                <a:tab pos="4565605" algn="l"/>
                <a:tab pos="5022800" algn="l"/>
                <a:tab pos="5479996" algn="l"/>
                <a:tab pos="5937190" algn="l"/>
                <a:tab pos="6394386" algn="l"/>
                <a:tab pos="6851581" algn="l"/>
                <a:tab pos="7308777" algn="l"/>
                <a:tab pos="7765972" algn="l"/>
                <a:tab pos="8223168" algn="l"/>
                <a:tab pos="8680363" algn="l"/>
                <a:tab pos="9137559" algn="l"/>
              </a:tabLst>
              <a:defRPr/>
            </a:pPr>
            <a:r>
              <a:rPr lang="en-US" sz="2800" dirty="0"/>
              <a:t>Feasible to do all pairwise: plink: --fast-epistasis</a:t>
            </a:r>
          </a:p>
          <a:p>
            <a:pPr marL="738181" lvl="1" indent="-280985">
              <a:buFont typeface="Times New Roman" charset="0"/>
              <a:buChar char="–"/>
              <a:tabLst>
                <a:tab pos="338135" algn="l"/>
                <a:tab pos="450845" algn="l"/>
                <a:tab pos="908041" algn="l"/>
                <a:tab pos="1365236" algn="l"/>
                <a:tab pos="1822432" algn="l"/>
                <a:tab pos="2279627" algn="l"/>
                <a:tab pos="2736823" algn="l"/>
                <a:tab pos="3194018" algn="l"/>
                <a:tab pos="3651214" algn="l"/>
                <a:tab pos="4108409" algn="l"/>
                <a:tab pos="4565605" algn="l"/>
                <a:tab pos="5022800" algn="l"/>
                <a:tab pos="5479996" algn="l"/>
                <a:tab pos="5937190" algn="l"/>
                <a:tab pos="6394386" algn="l"/>
                <a:tab pos="6851581" algn="l"/>
                <a:tab pos="7308777" algn="l"/>
                <a:tab pos="7765972" algn="l"/>
                <a:tab pos="8223168" algn="l"/>
                <a:tab pos="8680363" algn="l"/>
                <a:tab pos="9137559" algn="l"/>
              </a:tabLst>
              <a:defRPr/>
            </a:pPr>
            <a:r>
              <a:rPr lang="en-US" sz="1800" dirty="0">
                <a:ea typeface="Droid Sans Fallback" charset="0"/>
              </a:rPr>
              <a:t>“4.5 billion two-locus tests generated from a 100K data set took just over 24 hours to run” (http://</a:t>
            </a:r>
            <a:r>
              <a:rPr lang="en-US" sz="1800" dirty="0" err="1">
                <a:ea typeface="Droid Sans Fallback" charset="0"/>
              </a:rPr>
              <a:t>pngu.mgh.harvard.edu</a:t>
            </a:r>
            <a:r>
              <a:rPr lang="en-US" sz="1800" dirty="0">
                <a:ea typeface="Droid Sans Fallback" charset="0"/>
              </a:rPr>
              <a:t>/~</a:t>
            </a:r>
            <a:r>
              <a:rPr lang="en-US" sz="1800" dirty="0" err="1">
                <a:ea typeface="Droid Sans Fallback" charset="0"/>
              </a:rPr>
              <a:t>purcell</a:t>
            </a:r>
            <a:r>
              <a:rPr lang="en-US" sz="1800" dirty="0">
                <a:ea typeface="Droid Sans Fallback" charset="0"/>
              </a:rPr>
              <a:t>/plink/)</a:t>
            </a:r>
          </a:p>
          <a:p>
            <a:pPr>
              <a:defRPr/>
            </a:pPr>
            <a:endParaRPr lang="en-US" dirty="0" smtClean="0">
              <a:latin typeface="Calibri" charset="0"/>
              <a:cs typeface="Droid Sans Fallback" charset="0"/>
            </a:endParaRPr>
          </a:p>
          <a:p>
            <a:pPr>
              <a:defRPr/>
            </a:pPr>
            <a:endParaRPr lang="en-US" dirty="0"/>
          </a:p>
        </p:txBody>
      </p:sp>
    </p:spTree>
    <p:extLst>
      <p:ext uri="{BB962C8B-B14F-4D97-AF65-F5344CB8AC3E}">
        <p14:creationId xmlns:p14="http://schemas.microsoft.com/office/powerpoint/2010/main" val="44614638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500063" y="320040"/>
            <a:ext cx="8141018" cy="104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9pPr>
          </a:lstStyle>
          <a:p>
            <a:pPr algn="ctr" eaLnBrk="1" hangingPunct="1">
              <a:lnSpc>
                <a:spcPct val="95000"/>
              </a:lnSpc>
            </a:pPr>
            <a:r>
              <a:rPr lang="en-US" sz="3600">
                <a:solidFill>
                  <a:srgbClr val="000000"/>
                </a:solidFill>
                <a:latin typeface="Arial" charset="0"/>
                <a:cs typeface="Droid Sans Fallback" charset="0"/>
              </a:rPr>
              <a:t>Example: GWAS of Psoriasis</a:t>
            </a:r>
          </a:p>
        </p:txBody>
      </p:sp>
      <p:sp>
        <p:nvSpPr>
          <p:cNvPr id="41986" name="Text Box 2"/>
          <p:cNvSpPr txBox="1">
            <a:spLocks noChangeArrowheads="1"/>
          </p:cNvSpPr>
          <p:nvPr/>
        </p:nvSpPr>
        <p:spPr bwMode="auto">
          <a:xfrm>
            <a:off x="5952173" y="6515100"/>
            <a:ext cx="3831908" cy="21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charset="0"/>
                <a:ea typeface="ＭＳ Ｐゴシック" charset="0"/>
                <a:cs typeface="ＭＳ Ｐゴシック" charset="0"/>
              </a:defRPr>
            </a:lvl9pPr>
          </a:lstStyle>
          <a:p>
            <a:pPr eaLnBrk="1" hangingPunct="1">
              <a:lnSpc>
                <a:spcPct val="95000"/>
              </a:lnSpc>
            </a:pPr>
            <a:r>
              <a:rPr lang="en-US" sz="1400">
                <a:solidFill>
                  <a:srgbClr val="000000"/>
                </a:solidFill>
                <a:latin typeface="Arial" charset="0"/>
                <a:cs typeface="Droid Sans Fallback" charset="0"/>
              </a:rPr>
              <a:t>Strange et al. Nature Genetics 2010</a:t>
            </a:r>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83080"/>
            <a:ext cx="8229600" cy="418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508" name="Text Box 4"/>
          <p:cNvSpPr txBox="1">
            <a:spLocks noChangeArrowheads="1"/>
          </p:cNvSpPr>
          <p:nvPr/>
        </p:nvSpPr>
        <p:spPr bwMode="auto">
          <a:xfrm>
            <a:off x="274320" y="5943600"/>
            <a:ext cx="8869680" cy="425768"/>
          </a:xfrm>
          <a:prstGeom prst="rect">
            <a:avLst/>
          </a:prstGeom>
          <a:noFill/>
          <a:ln w="9525">
            <a:noFill/>
            <a:round/>
            <a:headEnd/>
            <a:tailEnd/>
          </a:ln>
          <a:effectLst/>
        </p:spPr>
        <p:txBody>
          <a:bodyPr lIns="89999" tIns="45000" rIns="89999"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cs typeface="Droid Sans Fallback"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Droid Sans Fallback" charset="0"/>
                <a:cs typeface="Droid Sans Fallback"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Droid Sans Fallback" charset="0"/>
                <a:cs typeface="Droid Sans Fallback"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Droid Sans Fallback" charset="0"/>
                <a:cs typeface="Droid Sans Fallback"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Droid Sans Fallback" charset="0"/>
                <a:cs typeface="Droid Sans Fallback"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Droid Sans Fallback" charset="0"/>
                <a:cs typeface="Droid Sans Fallback"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Droid Sans Fallback" charset="0"/>
                <a:cs typeface="Droid Sans Fallback"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Droid Sans Fallback" charset="0"/>
                <a:cs typeface="Droid Sans Fallback"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Droid Sans Fallback" charset="0"/>
                <a:cs typeface="Droid Sans Fallback" charset="0"/>
              </a:defRPr>
            </a:lvl9pPr>
          </a:lstStyle>
          <a:p>
            <a:pPr eaLnBrk="1" hangingPunct="1">
              <a:defRPr/>
            </a:pPr>
            <a:r>
              <a:rPr lang="en-US" b="1" i="1" dirty="0" smtClean="0">
                <a:solidFill>
                  <a:srgbClr val="DC2300"/>
                </a:solidFill>
                <a:effectLst>
                  <a:outerShdw blurRad="38100" dist="38100" dir="2700000" algn="tl">
                    <a:srgbClr val="DDDDDD"/>
                  </a:outerShdw>
                </a:effectLst>
              </a:rPr>
              <a:t>Take the hits, and follow up on gene-gene interaction test --(</a:t>
            </a:r>
            <a:r>
              <a:rPr lang="en-US" b="1" i="1" dirty="0" err="1" smtClean="0">
                <a:solidFill>
                  <a:srgbClr val="DC2300"/>
                </a:solidFill>
                <a:effectLst>
                  <a:outerShdw blurRad="38100" dist="38100" dir="2700000" algn="tl">
                    <a:srgbClr val="DDDDDD"/>
                  </a:outerShdw>
                </a:effectLst>
              </a:rPr>
              <a:t>nextslide</a:t>
            </a:r>
            <a:r>
              <a:rPr lang="en-US" b="1" i="1" dirty="0" smtClean="0">
                <a:solidFill>
                  <a:srgbClr val="DC2300"/>
                </a:solidFill>
                <a:effectLst>
                  <a:outerShdw blurRad="38100" dist="38100" dir="2700000" algn="tl">
                    <a:srgbClr val="DDDDDD"/>
                  </a:outerShdw>
                </a:effectLst>
              </a:rPr>
              <a:t>)--&gt;</a:t>
            </a:r>
          </a:p>
        </p:txBody>
      </p:sp>
      <p:sp>
        <p:nvSpPr>
          <p:cNvPr id="2" name="Oval 1"/>
          <p:cNvSpPr/>
          <p:nvPr/>
        </p:nvSpPr>
        <p:spPr>
          <a:xfrm>
            <a:off x="2788920" y="1508760"/>
            <a:ext cx="960120" cy="822960"/>
          </a:xfrm>
          <a:prstGeom prst="ellipse">
            <a:avLst/>
          </a:prstGeom>
          <a:noFill/>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r>
              <a:rPr lang="en-US" sz="1300" b="1" i="1" dirty="0">
                <a:solidFill>
                  <a:schemeClr val="tx1"/>
                </a:solidFill>
              </a:rPr>
              <a:t>ERAP1</a:t>
            </a:r>
          </a:p>
        </p:txBody>
      </p:sp>
    </p:spTree>
    <p:extLst>
      <p:ext uri="{BB962C8B-B14F-4D97-AF65-F5344CB8AC3E}">
        <p14:creationId xmlns:p14="http://schemas.microsoft.com/office/powerpoint/2010/main" val="283871640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ctrTitle"/>
          </p:nvPr>
        </p:nvSpPr>
        <p:spPr>
          <a:xfrm>
            <a:off x="725805" y="342900"/>
            <a:ext cx="7692390" cy="1052989"/>
          </a:xfrm>
        </p:spPr>
        <p:txBody>
          <a:bodyPr lIns="0" tIns="0" rIns="0" bIns="0">
            <a:normAutofit fontScale="90000"/>
          </a:bodyPr>
          <a:lstStyle/>
          <a:p>
            <a:pPr eaLnBrk="1" hangingPunct="1">
              <a:lnSpc>
                <a:spcPct val="95000"/>
              </a:lnSpc>
            </a:pPr>
            <a:r>
              <a:rPr lang="en-US">
                <a:solidFill>
                  <a:srgbClr val="000000"/>
                </a:solidFill>
                <a:latin typeface="Arial" charset="0"/>
              </a:rPr>
              <a:t>Example of Gene-Gene Interaction</a:t>
            </a:r>
          </a:p>
        </p:txBody>
      </p:sp>
      <p:sp>
        <p:nvSpPr>
          <p:cNvPr id="44034" name="Text Box 5"/>
          <p:cNvSpPr txBox="1">
            <a:spLocks noChangeArrowheads="1"/>
          </p:cNvSpPr>
          <p:nvPr/>
        </p:nvSpPr>
        <p:spPr bwMode="auto">
          <a:xfrm>
            <a:off x="4366260" y="6377940"/>
            <a:ext cx="3899059" cy="26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lnSpc>
                <a:spcPct val="95000"/>
              </a:lnSpc>
            </a:pPr>
            <a:r>
              <a:rPr lang="en-US" sz="1800">
                <a:solidFill>
                  <a:srgbClr val="000000"/>
                </a:solidFill>
                <a:latin typeface="Arial" charset="0"/>
              </a:rPr>
              <a:t>Strange et al. Nature Genetics 2010</a:t>
            </a:r>
          </a:p>
        </p:txBody>
      </p:sp>
      <p:pic>
        <p:nvPicPr>
          <p:cNvPr id="4403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7320" y="1440180"/>
            <a:ext cx="5966460" cy="481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13301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GxE</a:t>
            </a:r>
            <a:r>
              <a:rPr lang="en-US" dirty="0" smtClean="0"/>
              <a:t> Software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86678591"/>
              </p:ext>
            </p:extLst>
          </p:nvPr>
        </p:nvGraphicFramePr>
        <p:xfrm>
          <a:off x="749302" y="1866900"/>
          <a:ext cx="7937497" cy="3085531"/>
        </p:xfrm>
        <a:graphic>
          <a:graphicData uri="http://schemas.openxmlformats.org/drawingml/2006/table">
            <a:tbl>
              <a:tblPr firstRow="1" bandRow="1">
                <a:tableStyleId>{9D7B26C5-4107-4FEC-AEDC-1716B250A1EF}</a:tableStyleId>
              </a:tblPr>
              <a:tblGrid>
                <a:gridCol w="1731568"/>
                <a:gridCol w="1140013"/>
                <a:gridCol w="1140013"/>
                <a:gridCol w="1140013"/>
                <a:gridCol w="1140013"/>
                <a:gridCol w="1645877"/>
              </a:tblGrid>
              <a:tr h="1432567">
                <a:tc>
                  <a:txBody>
                    <a:bodyPr/>
                    <a:lstStyle/>
                    <a:p>
                      <a:r>
                        <a:rPr lang="en-US" sz="2400" dirty="0" smtClean="0">
                          <a:latin typeface="Arial"/>
                          <a:cs typeface="Arial"/>
                        </a:rPr>
                        <a:t>Program</a:t>
                      </a:r>
                      <a:endParaRPr lang="en-US" sz="2400" dirty="0">
                        <a:latin typeface="Arial"/>
                        <a:cs typeface="Arial"/>
                      </a:endParaRPr>
                    </a:p>
                  </a:txBody>
                  <a:tcPr/>
                </a:tc>
                <a:tc>
                  <a:txBody>
                    <a:bodyPr/>
                    <a:lstStyle/>
                    <a:p>
                      <a:r>
                        <a:rPr lang="en-US" sz="2400" dirty="0" err="1" smtClean="0">
                          <a:latin typeface="Arial"/>
                          <a:cs typeface="Arial"/>
                        </a:rPr>
                        <a:t>GxE</a:t>
                      </a:r>
                      <a:endParaRPr lang="en-US" sz="2400" dirty="0">
                        <a:latin typeface="Arial"/>
                        <a:cs typeface="Arial"/>
                      </a:endParaRPr>
                    </a:p>
                  </a:txBody>
                  <a:tcPr/>
                </a:tc>
                <a:tc>
                  <a:txBody>
                    <a:bodyPr/>
                    <a:lstStyle/>
                    <a:p>
                      <a:r>
                        <a:rPr lang="en-US" sz="2400" dirty="0" smtClean="0">
                          <a:latin typeface="Arial"/>
                          <a:cs typeface="Arial"/>
                        </a:rPr>
                        <a:t>Case-only</a:t>
                      </a:r>
                      <a:endParaRPr lang="en-US" sz="2400" dirty="0">
                        <a:latin typeface="Arial"/>
                        <a:cs typeface="Aria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Arial"/>
                          <a:cs typeface="Arial"/>
                        </a:rPr>
                        <a:t>EB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Arial"/>
                          <a:cs typeface="Arial"/>
                        </a:rPr>
                        <a:t>2-Step</a:t>
                      </a:r>
                    </a:p>
                    <a:p>
                      <a:endParaRPr lang="en-US" sz="2400" dirty="0">
                        <a:latin typeface="Arial"/>
                        <a:cs typeface="Arial"/>
                      </a:endParaRPr>
                    </a:p>
                  </a:txBody>
                  <a:tcPr/>
                </a:tc>
                <a:tc>
                  <a:txBody>
                    <a:bodyPr/>
                    <a:lstStyle/>
                    <a:p>
                      <a:r>
                        <a:rPr lang="en-US" sz="2400" dirty="0" smtClean="0">
                          <a:latin typeface="Arial"/>
                          <a:cs typeface="Arial"/>
                        </a:rPr>
                        <a:t>Additive models</a:t>
                      </a:r>
                      <a:endParaRPr lang="en-US" sz="2400" dirty="0">
                        <a:latin typeface="Arial"/>
                        <a:cs typeface="Arial"/>
                      </a:endParaRPr>
                    </a:p>
                  </a:txBody>
                  <a:tcPr/>
                </a:tc>
              </a:tr>
              <a:tr h="550988">
                <a:tc>
                  <a:txBody>
                    <a:bodyPr/>
                    <a:lstStyle/>
                    <a:p>
                      <a:r>
                        <a:rPr lang="en-US" sz="2400" dirty="0" smtClean="0">
                          <a:latin typeface="Arial"/>
                          <a:cs typeface="Arial"/>
                        </a:rPr>
                        <a:t>PLINK</a:t>
                      </a:r>
                      <a:endParaRPr lang="en-US" sz="2400" dirty="0">
                        <a:latin typeface="Arial"/>
                        <a:cs typeface="Arial"/>
                      </a:endParaRPr>
                    </a:p>
                  </a:txBody>
                  <a:tcPr/>
                </a:tc>
                <a:tc>
                  <a:txBody>
                    <a:bodyPr/>
                    <a:lstStyle/>
                    <a:p>
                      <a:r>
                        <a:rPr lang="en-US" sz="2400" dirty="0" smtClean="0">
                          <a:latin typeface="Arial"/>
                          <a:cs typeface="Arial"/>
                        </a:rPr>
                        <a:t>X</a:t>
                      </a:r>
                      <a:endParaRPr lang="en-US" sz="2400" dirty="0">
                        <a:latin typeface="Arial"/>
                        <a:cs typeface="Arial"/>
                      </a:endParaRPr>
                    </a:p>
                  </a:txBody>
                  <a:tcPr/>
                </a:tc>
                <a:tc>
                  <a:txBody>
                    <a:bodyPr/>
                    <a:lstStyle/>
                    <a:p>
                      <a:endParaRPr lang="en-US" sz="2400">
                        <a:latin typeface="Arial"/>
                        <a:cs typeface="Arial"/>
                      </a:endParaRPr>
                    </a:p>
                  </a:txBody>
                  <a:tcPr/>
                </a:tc>
                <a:tc>
                  <a:txBody>
                    <a:bodyPr/>
                    <a:lstStyle/>
                    <a:p>
                      <a:endParaRPr lang="en-US" sz="2400">
                        <a:latin typeface="Arial"/>
                        <a:cs typeface="Arial"/>
                      </a:endParaRPr>
                    </a:p>
                  </a:txBody>
                  <a:tcPr/>
                </a:tc>
                <a:tc>
                  <a:txBody>
                    <a:bodyPr/>
                    <a:lstStyle/>
                    <a:p>
                      <a:endParaRPr lang="en-US" sz="2400">
                        <a:latin typeface="Arial"/>
                        <a:cs typeface="Arial"/>
                      </a:endParaRPr>
                    </a:p>
                  </a:txBody>
                  <a:tcPr/>
                </a:tc>
                <a:tc>
                  <a:txBody>
                    <a:bodyPr/>
                    <a:lstStyle/>
                    <a:p>
                      <a:endParaRPr lang="en-US" sz="2400">
                        <a:latin typeface="Arial"/>
                        <a:cs typeface="Arial"/>
                      </a:endParaRPr>
                    </a:p>
                  </a:txBody>
                  <a:tcPr/>
                </a:tc>
              </a:tr>
              <a:tr h="550988">
                <a:tc>
                  <a:txBody>
                    <a:bodyPr/>
                    <a:lstStyle/>
                    <a:p>
                      <a:r>
                        <a:rPr lang="en-US" sz="2400" dirty="0" err="1" smtClean="0">
                          <a:latin typeface="Arial"/>
                          <a:cs typeface="Arial"/>
                        </a:rPr>
                        <a:t>GxEScan</a:t>
                      </a:r>
                      <a:endParaRPr lang="en-US" sz="2400" dirty="0">
                        <a:latin typeface="Arial"/>
                        <a:cs typeface="Arial"/>
                      </a:endParaRPr>
                    </a:p>
                  </a:txBody>
                  <a:tcPr/>
                </a:tc>
                <a:tc>
                  <a:txBody>
                    <a:bodyPr/>
                    <a:lstStyle/>
                    <a:p>
                      <a:r>
                        <a:rPr lang="en-US" sz="2400" dirty="0" smtClean="0">
                          <a:latin typeface="Arial"/>
                          <a:cs typeface="Arial"/>
                        </a:rPr>
                        <a:t>X</a:t>
                      </a:r>
                      <a:endParaRPr lang="en-US" sz="2400" dirty="0">
                        <a:latin typeface="Arial"/>
                        <a:cs typeface="Arial"/>
                      </a:endParaRPr>
                    </a:p>
                  </a:txBody>
                  <a:tcPr/>
                </a:tc>
                <a:tc>
                  <a:txBody>
                    <a:bodyPr/>
                    <a:lstStyle/>
                    <a:p>
                      <a:r>
                        <a:rPr lang="en-US" sz="2400" dirty="0" smtClean="0">
                          <a:latin typeface="Arial"/>
                          <a:cs typeface="Arial"/>
                        </a:rPr>
                        <a:t>X</a:t>
                      </a:r>
                      <a:endParaRPr lang="en-US" sz="2400" dirty="0">
                        <a:latin typeface="Arial"/>
                        <a:cs typeface="Arial"/>
                      </a:endParaRPr>
                    </a:p>
                  </a:txBody>
                  <a:tcPr/>
                </a:tc>
                <a:tc>
                  <a:txBody>
                    <a:bodyPr/>
                    <a:lstStyle/>
                    <a:p>
                      <a:endParaRPr lang="en-US" sz="2400" dirty="0">
                        <a:latin typeface="Arial"/>
                        <a:cs typeface="Arial"/>
                      </a:endParaRPr>
                    </a:p>
                  </a:txBody>
                  <a:tcPr/>
                </a:tc>
                <a:tc>
                  <a:txBody>
                    <a:bodyPr/>
                    <a:lstStyle/>
                    <a:p>
                      <a:r>
                        <a:rPr lang="en-US" sz="2400" dirty="0" smtClean="0">
                          <a:latin typeface="Arial"/>
                          <a:cs typeface="Arial"/>
                        </a:rPr>
                        <a:t>X</a:t>
                      </a:r>
                      <a:endParaRPr lang="en-US" sz="2400" dirty="0">
                        <a:latin typeface="Arial"/>
                        <a:cs typeface="Arial"/>
                      </a:endParaRPr>
                    </a:p>
                  </a:txBody>
                  <a:tcPr/>
                </a:tc>
                <a:tc>
                  <a:txBody>
                    <a:bodyPr/>
                    <a:lstStyle/>
                    <a:p>
                      <a:endParaRPr lang="en-US" sz="2400">
                        <a:latin typeface="Arial"/>
                        <a:cs typeface="Arial"/>
                      </a:endParaRPr>
                    </a:p>
                  </a:txBody>
                  <a:tcPr/>
                </a:tc>
              </a:tr>
              <a:tr h="550988">
                <a:tc>
                  <a:txBody>
                    <a:bodyPr/>
                    <a:lstStyle/>
                    <a:p>
                      <a:r>
                        <a:rPr lang="en-US" sz="2400" dirty="0" smtClean="0">
                          <a:latin typeface="Arial"/>
                          <a:cs typeface="Arial"/>
                        </a:rPr>
                        <a:t>CGEN</a:t>
                      </a:r>
                      <a:endParaRPr lang="en-US" sz="2400" dirty="0">
                        <a:latin typeface="Arial"/>
                        <a:cs typeface="Arial"/>
                      </a:endParaRPr>
                    </a:p>
                  </a:txBody>
                  <a:tcPr/>
                </a:tc>
                <a:tc>
                  <a:txBody>
                    <a:bodyPr/>
                    <a:lstStyle/>
                    <a:p>
                      <a:r>
                        <a:rPr lang="en-US" sz="2400" dirty="0" smtClean="0">
                          <a:latin typeface="Arial"/>
                          <a:cs typeface="Arial"/>
                        </a:rPr>
                        <a:t>X</a:t>
                      </a:r>
                      <a:endParaRPr lang="en-US" sz="2400" dirty="0">
                        <a:latin typeface="Arial"/>
                        <a:cs typeface="Arial"/>
                      </a:endParaRPr>
                    </a:p>
                  </a:txBody>
                  <a:tcPr/>
                </a:tc>
                <a:tc>
                  <a:txBody>
                    <a:bodyPr/>
                    <a:lstStyle/>
                    <a:p>
                      <a:r>
                        <a:rPr lang="en-US" sz="2400" dirty="0" smtClean="0">
                          <a:latin typeface="Arial"/>
                          <a:cs typeface="Arial"/>
                        </a:rPr>
                        <a:t>X</a:t>
                      </a:r>
                      <a:endParaRPr lang="en-US" sz="2400" dirty="0">
                        <a:latin typeface="Arial"/>
                        <a:cs typeface="Arial"/>
                      </a:endParaRPr>
                    </a:p>
                  </a:txBody>
                  <a:tcPr/>
                </a:tc>
                <a:tc>
                  <a:txBody>
                    <a:bodyPr/>
                    <a:lstStyle/>
                    <a:p>
                      <a:r>
                        <a:rPr lang="en-US" sz="2400" dirty="0" smtClean="0">
                          <a:latin typeface="Arial"/>
                          <a:cs typeface="Arial"/>
                        </a:rPr>
                        <a:t>X</a:t>
                      </a:r>
                      <a:endParaRPr lang="en-US" sz="2400" dirty="0">
                        <a:latin typeface="Arial"/>
                        <a:cs typeface="Arial"/>
                      </a:endParaRPr>
                    </a:p>
                  </a:txBody>
                  <a:tcPr/>
                </a:tc>
                <a:tc>
                  <a:txBody>
                    <a:bodyPr/>
                    <a:lstStyle/>
                    <a:p>
                      <a:endParaRPr lang="en-US" sz="2400" dirty="0">
                        <a:latin typeface="Arial"/>
                        <a:cs typeface="Arial"/>
                      </a:endParaRPr>
                    </a:p>
                  </a:txBody>
                  <a:tcPr/>
                </a:tc>
                <a:tc>
                  <a:txBody>
                    <a:bodyPr/>
                    <a:lstStyle/>
                    <a:p>
                      <a:r>
                        <a:rPr lang="en-US" sz="2400" dirty="0" smtClean="0">
                          <a:latin typeface="Arial"/>
                          <a:cs typeface="Arial"/>
                        </a:rPr>
                        <a:t>X</a:t>
                      </a:r>
                      <a:endParaRPr lang="en-US" sz="2400" dirty="0">
                        <a:latin typeface="Arial"/>
                        <a:cs typeface="Arial"/>
                      </a:endParaRPr>
                    </a:p>
                  </a:txBody>
                  <a:tcPr/>
                </a:tc>
              </a:tr>
            </a:tbl>
          </a:graphicData>
        </a:graphic>
      </p:graphicFrame>
    </p:spTree>
    <p:extLst>
      <p:ext uri="{BB962C8B-B14F-4D97-AF65-F5344CB8AC3E}">
        <p14:creationId xmlns:p14="http://schemas.microsoft.com/office/powerpoint/2010/main" val="6032510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70" name="Rectangle 2"/>
          <p:cNvSpPr>
            <a:spLocks noGrp="1" noChangeArrowheads="1"/>
          </p:cNvSpPr>
          <p:nvPr>
            <p:ph type="title"/>
          </p:nvPr>
        </p:nvSpPr>
        <p:spPr>
          <a:xfrm>
            <a:off x="0" y="508000"/>
            <a:ext cx="9144000" cy="1143000"/>
          </a:xfrm>
        </p:spPr>
        <p:txBody>
          <a:bodyPr/>
          <a:lstStyle/>
          <a:p>
            <a:r>
              <a:rPr lang="en-US" sz="4000"/>
              <a:t>Incorporating Additional Info?</a:t>
            </a:r>
          </a:p>
        </p:txBody>
      </p:sp>
      <p:sp>
        <p:nvSpPr>
          <p:cNvPr id="2003971" name="Rectangle 3"/>
          <p:cNvSpPr>
            <a:spLocks noGrp="1" noChangeArrowheads="1"/>
          </p:cNvSpPr>
          <p:nvPr>
            <p:ph type="body" idx="1"/>
          </p:nvPr>
        </p:nvSpPr>
        <p:spPr>
          <a:xfrm>
            <a:off x="457200" y="1951038"/>
            <a:ext cx="8229600" cy="4525962"/>
          </a:xfrm>
        </p:spPr>
        <p:txBody>
          <a:bodyPr/>
          <a:lstStyle/>
          <a:p>
            <a:pPr lvl="1"/>
            <a:r>
              <a:rPr lang="en-US" sz="2400"/>
              <a:t>Part of a known pathway?</a:t>
            </a:r>
          </a:p>
          <a:p>
            <a:pPr lvl="1"/>
            <a:r>
              <a:rPr lang="en-US" sz="2400"/>
              <a:t>Within linkage \ association regions?</a:t>
            </a:r>
          </a:p>
          <a:p>
            <a:pPr lvl="1"/>
            <a:r>
              <a:rPr lang="en-US" sz="2400"/>
              <a:t>Potentially functional?</a:t>
            </a:r>
          </a:p>
          <a:p>
            <a:pPr lvl="1"/>
            <a:r>
              <a:rPr lang="en-US" sz="2400"/>
              <a:t>Degree of conservation?</a:t>
            </a:r>
          </a:p>
          <a:p>
            <a:pPr lvl="1"/>
            <a:r>
              <a:rPr lang="en-US" sz="2400"/>
              <a:t>Tagging other SNPs?</a:t>
            </a:r>
          </a:p>
          <a:p>
            <a:pPr lvl="1"/>
            <a:r>
              <a:rPr lang="en-US" sz="2400"/>
              <a:t>Copy number polymorphism?</a:t>
            </a:r>
          </a:p>
          <a:p>
            <a:endParaRPr lang="en-US" sz="2400"/>
          </a:p>
          <a:p>
            <a:pPr>
              <a:buFontTx/>
              <a:buNone/>
            </a:pPr>
            <a:endParaRPr lang="en-US" sz="2800"/>
          </a:p>
          <a:p>
            <a:endParaRPr lang="en-US" sz="2800"/>
          </a:p>
        </p:txBody>
      </p:sp>
    </p:spTree>
    <p:extLst>
      <p:ext uri="{BB962C8B-B14F-4D97-AF65-F5344CB8AC3E}">
        <p14:creationId xmlns:p14="http://schemas.microsoft.com/office/powerpoint/2010/main" val="42731421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650" name="Rectangle 2"/>
          <p:cNvSpPr>
            <a:spLocks noGrp="1" noChangeArrowheads="1"/>
          </p:cNvSpPr>
          <p:nvPr>
            <p:ph type="title"/>
          </p:nvPr>
        </p:nvSpPr>
        <p:spPr/>
        <p:txBody>
          <a:bodyPr>
            <a:normAutofit fontScale="90000"/>
          </a:bodyPr>
          <a:lstStyle/>
          <a:p>
            <a:r>
              <a:rPr lang="en-US" sz="4000"/>
              <a:t/>
            </a:r>
            <a:br>
              <a:rPr lang="en-US" sz="4000"/>
            </a:br>
            <a:r>
              <a:rPr lang="en-US" sz="4000"/>
              <a:t>Z matrix</a:t>
            </a:r>
          </a:p>
        </p:txBody>
      </p:sp>
      <p:sp>
        <p:nvSpPr>
          <p:cNvPr id="1947651" name="Rectangle 3"/>
          <p:cNvSpPr>
            <a:spLocks noGrp="1" noChangeArrowheads="1"/>
          </p:cNvSpPr>
          <p:nvPr>
            <p:ph type="body" idx="1"/>
          </p:nvPr>
        </p:nvSpPr>
        <p:spPr/>
        <p:txBody>
          <a:bodyPr/>
          <a:lstStyle/>
          <a:p>
            <a:endParaRPr lang="en-US"/>
          </a:p>
        </p:txBody>
      </p:sp>
      <p:pic>
        <p:nvPicPr>
          <p:cNvPr id="1947652" name="Picture 4" descr="Functional Categ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8" y="1498600"/>
            <a:ext cx="9361488" cy="1211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0077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9650" name="Rectangle 2"/>
          <p:cNvSpPr>
            <a:spLocks noGrp="1" noChangeArrowheads="1"/>
          </p:cNvSpPr>
          <p:nvPr>
            <p:ph type="title"/>
          </p:nvPr>
        </p:nvSpPr>
        <p:spPr>
          <a:xfrm>
            <a:off x="0" y="0"/>
            <a:ext cx="9144000" cy="1143000"/>
          </a:xfrm>
        </p:spPr>
        <p:txBody>
          <a:bodyPr/>
          <a:lstStyle/>
          <a:p>
            <a:r>
              <a:rPr lang="en-US" sz="3600"/>
              <a:t>HM Example: SNPs and Expression</a:t>
            </a:r>
          </a:p>
        </p:txBody>
      </p:sp>
      <p:sp>
        <p:nvSpPr>
          <p:cNvPr id="1819651" name="Rectangle 3"/>
          <p:cNvSpPr>
            <a:spLocks noGrp="1" noChangeArrowheads="1"/>
          </p:cNvSpPr>
          <p:nvPr>
            <p:ph type="body" idx="1"/>
          </p:nvPr>
        </p:nvSpPr>
        <p:spPr>
          <a:xfrm>
            <a:off x="152400" y="1219200"/>
            <a:ext cx="8534400" cy="5105400"/>
          </a:xfrm>
        </p:spPr>
        <p:txBody>
          <a:bodyPr/>
          <a:lstStyle/>
          <a:p>
            <a:pPr>
              <a:lnSpc>
                <a:spcPct val="90000"/>
              </a:lnSpc>
            </a:pPr>
            <a:r>
              <a:rPr lang="en-US" sz="2800" u="sng"/>
              <a:t>Previous result:</a:t>
            </a:r>
            <a:endParaRPr lang="en-US" sz="2000"/>
          </a:p>
          <a:p>
            <a:pPr lvl="1">
              <a:lnSpc>
                <a:spcPct val="90000"/>
              </a:lnSpc>
            </a:pPr>
            <a:r>
              <a:rPr lang="en-US" sz="2400"/>
              <a:t>Linkage to chromosome 1, and association between SNP in chitinase 3-like 2 (</a:t>
            </a:r>
            <a:r>
              <a:rPr lang="en-US" sz="2400" i="1"/>
              <a:t>CHI3L2</a:t>
            </a:r>
            <a:r>
              <a:rPr lang="en-US" sz="2400"/>
              <a:t>)</a:t>
            </a:r>
            <a:r>
              <a:rPr lang="en-US" sz="2400" i="1"/>
              <a:t> </a:t>
            </a:r>
            <a:r>
              <a:rPr lang="en-US" sz="2400"/>
              <a:t>promoter and </a:t>
            </a:r>
            <a:r>
              <a:rPr lang="en-US" sz="2400" i="1"/>
              <a:t>CHI3L2</a:t>
            </a:r>
            <a:r>
              <a:rPr lang="ja-JP" altLang="en-US" sz="2400" i="1">
                <a:latin typeface="Arial"/>
              </a:rPr>
              <a:t>’</a:t>
            </a:r>
            <a:r>
              <a:rPr lang="en-US" sz="2400" i="1"/>
              <a:t>s </a:t>
            </a:r>
            <a:r>
              <a:rPr lang="en-US" sz="2400"/>
              <a:t>expression level</a:t>
            </a:r>
            <a:r>
              <a:rPr lang="en-US" sz="2000"/>
              <a:t> </a:t>
            </a:r>
          </a:p>
          <a:p>
            <a:pPr lvl="1">
              <a:lnSpc>
                <a:spcPct val="90000"/>
              </a:lnSpc>
              <a:buFontTx/>
              <a:buNone/>
            </a:pPr>
            <a:r>
              <a:rPr lang="en-US" sz="1400"/>
              <a:t>	</a:t>
            </a:r>
            <a:endParaRPr lang="en-US" sz="2400"/>
          </a:p>
          <a:p>
            <a:pPr>
              <a:lnSpc>
                <a:spcPct val="90000"/>
              </a:lnSpc>
            </a:pPr>
            <a:r>
              <a:rPr lang="en-US" sz="2800" u="sng"/>
              <a:t>Genoptypes:</a:t>
            </a:r>
          </a:p>
          <a:p>
            <a:pPr lvl="1">
              <a:lnSpc>
                <a:spcPct val="90000"/>
              </a:lnSpc>
            </a:pPr>
            <a:r>
              <a:rPr lang="en-US" sz="2400"/>
              <a:t>Affy 500K data, unrelated CEPH individuals</a:t>
            </a:r>
          </a:p>
          <a:p>
            <a:pPr lvl="1">
              <a:lnSpc>
                <a:spcPct val="90000"/>
              </a:lnSpc>
            </a:pPr>
            <a:endParaRPr lang="en-US" sz="2000"/>
          </a:p>
          <a:p>
            <a:pPr>
              <a:lnSpc>
                <a:spcPct val="90000"/>
              </a:lnSpc>
            </a:pPr>
            <a:r>
              <a:rPr lang="en-US" sz="2800" u="sng"/>
              <a:t>Prior information:</a:t>
            </a:r>
          </a:p>
          <a:p>
            <a:pPr lvl="1">
              <a:lnSpc>
                <a:spcPct val="90000"/>
              </a:lnSpc>
            </a:pPr>
            <a:r>
              <a:rPr lang="en-US" sz="2400"/>
              <a:t>Linkage region (&amp; LOD scores)</a:t>
            </a:r>
          </a:p>
          <a:p>
            <a:pPr lvl="1">
              <a:lnSpc>
                <a:spcPct val="90000"/>
              </a:lnSpc>
            </a:pPr>
            <a:r>
              <a:rPr lang="en-US" sz="2400"/>
              <a:t>Functionality</a:t>
            </a:r>
          </a:p>
          <a:p>
            <a:pPr lvl="1">
              <a:lnSpc>
                <a:spcPct val="90000"/>
              </a:lnSpc>
            </a:pPr>
            <a:r>
              <a:rPr lang="en-US" sz="2400"/>
              <a:t>Conservation scores</a:t>
            </a:r>
          </a:p>
          <a:p>
            <a:pPr lvl="1">
              <a:lnSpc>
                <a:spcPct val="90000"/>
              </a:lnSpc>
            </a:pPr>
            <a:r>
              <a:rPr lang="en-US" sz="2400"/>
              <a:t>Number of SNPs tagged</a:t>
            </a:r>
          </a:p>
        </p:txBody>
      </p:sp>
      <p:sp>
        <p:nvSpPr>
          <p:cNvPr id="1819652" name="Text Box 4"/>
          <p:cNvSpPr txBox="1">
            <a:spLocks noChangeArrowheads="1"/>
          </p:cNvSpPr>
          <p:nvPr/>
        </p:nvSpPr>
        <p:spPr bwMode="auto">
          <a:xfrm>
            <a:off x="3876675" y="6400800"/>
            <a:ext cx="5148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90000"/>
              </a:lnSpc>
              <a:spcBef>
                <a:spcPct val="20000"/>
              </a:spcBef>
            </a:pPr>
            <a:r>
              <a:rPr lang="en-US" sz="2000"/>
              <a:t>Cheung et al., Nature 2005; 437:1365-1369.</a:t>
            </a:r>
            <a:endParaRPr lang="en-US" sz="2000">
              <a:solidFill>
                <a:schemeClr val="tx2"/>
              </a:solidFill>
            </a:endParaRPr>
          </a:p>
        </p:txBody>
      </p:sp>
    </p:spTree>
    <p:extLst>
      <p:ext uri="{BB962C8B-B14F-4D97-AF65-F5344CB8AC3E}">
        <p14:creationId xmlns:p14="http://schemas.microsoft.com/office/powerpoint/2010/main" val="21276573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1698" name="Rectangle 2"/>
          <p:cNvSpPr>
            <a:spLocks noGrp="1" noChangeArrowheads="1"/>
          </p:cNvSpPr>
          <p:nvPr>
            <p:ph type="title"/>
          </p:nvPr>
        </p:nvSpPr>
        <p:spPr>
          <a:xfrm>
            <a:off x="457200" y="76200"/>
            <a:ext cx="8229600" cy="1143000"/>
          </a:xfrm>
        </p:spPr>
        <p:txBody>
          <a:bodyPr/>
          <a:lstStyle/>
          <a:p>
            <a:r>
              <a:rPr lang="en-US" sz="3600"/>
              <a:t>HM Example Results</a:t>
            </a:r>
            <a:endParaRPr lang="en-US" sz="3600" i="1"/>
          </a:p>
        </p:txBody>
      </p:sp>
      <p:pic>
        <p:nvPicPr>
          <p:cNvPr id="1821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382000"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21700" name="Line 4"/>
          <p:cNvSpPr>
            <a:spLocks noChangeShapeType="1"/>
          </p:cNvSpPr>
          <p:nvPr/>
        </p:nvSpPr>
        <p:spPr bwMode="auto">
          <a:xfrm>
            <a:off x="1600200" y="4343400"/>
            <a:ext cx="6705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21701" name="Line 5"/>
          <p:cNvSpPr>
            <a:spLocks noChangeShapeType="1"/>
          </p:cNvSpPr>
          <p:nvPr/>
        </p:nvSpPr>
        <p:spPr bwMode="auto">
          <a:xfrm>
            <a:off x="1600200" y="4876800"/>
            <a:ext cx="6705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21702" name="Text Box 6"/>
          <p:cNvSpPr txBox="1">
            <a:spLocks noChangeArrowheads="1"/>
          </p:cNvSpPr>
          <p:nvPr/>
        </p:nvSpPr>
        <p:spPr bwMode="auto">
          <a:xfrm>
            <a:off x="6007100" y="6311900"/>
            <a:ext cx="283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20000"/>
              </a:spcBef>
            </a:pPr>
            <a:r>
              <a:rPr lang="en-US"/>
              <a:t>Chen &amp; Witte, AJHG 2007</a:t>
            </a:r>
          </a:p>
        </p:txBody>
      </p:sp>
    </p:spTree>
    <p:extLst>
      <p:ext uri="{BB962C8B-B14F-4D97-AF65-F5344CB8AC3E}">
        <p14:creationId xmlns:p14="http://schemas.microsoft.com/office/powerpoint/2010/main" val="11681878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17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21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1700" grpId="0" animBg="1"/>
      <p:bldP spid="18217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t>
            </a:r>
            <a:r>
              <a:rPr lang="en-US" dirty="0" err="1" smtClean="0"/>
              <a:t>GxE</a:t>
            </a:r>
            <a:r>
              <a:rPr lang="en-US" dirty="0" smtClean="0"/>
              <a:t> Interactions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latin typeface="Arial"/>
                <a:cs typeface="Arial"/>
              </a:rPr>
              <a:t>Conventional approaches</a:t>
            </a:r>
          </a:p>
          <a:p>
            <a:pPr marL="514350" indent="-514350">
              <a:buFont typeface="+mj-lt"/>
              <a:buAutoNum type="arabicPeriod"/>
            </a:pPr>
            <a:r>
              <a:rPr lang="en-US" dirty="0" smtClean="0">
                <a:latin typeface="Arial"/>
                <a:cs typeface="Arial"/>
              </a:rPr>
              <a:t>Case-only </a:t>
            </a:r>
            <a:r>
              <a:rPr lang="en-US" dirty="0" err="1" smtClean="0">
                <a:latin typeface="Arial"/>
                <a:cs typeface="Arial"/>
              </a:rPr>
              <a:t>GxE</a:t>
            </a:r>
            <a:endParaRPr lang="en-US" dirty="0" smtClean="0">
              <a:latin typeface="Arial"/>
              <a:cs typeface="Arial"/>
            </a:endParaRPr>
          </a:p>
          <a:p>
            <a:pPr marL="514350" indent="-514350">
              <a:buFont typeface="+mj-lt"/>
              <a:buAutoNum type="arabicPeriod"/>
            </a:pPr>
            <a:r>
              <a:rPr lang="en-US" dirty="0" smtClean="0">
                <a:latin typeface="Arial"/>
                <a:cs typeface="Arial"/>
              </a:rPr>
              <a:t>Empirical-Bayes case-only / case-control</a:t>
            </a:r>
          </a:p>
          <a:p>
            <a:pPr marL="514350" indent="-514350">
              <a:buFont typeface="+mj-lt"/>
              <a:buAutoNum type="arabicPeriod"/>
            </a:pPr>
            <a:r>
              <a:rPr lang="en-US" dirty="0" smtClean="0">
                <a:latin typeface="Arial"/>
                <a:cs typeface="Arial"/>
              </a:rPr>
              <a:t>Two-step approaches</a:t>
            </a:r>
          </a:p>
          <a:p>
            <a:pPr marL="514350" indent="-514350">
              <a:buFont typeface="+mj-lt"/>
              <a:buAutoNum type="arabicPeriod"/>
            </a:pPr>
            <a:r>
              <a:rPr lang="en-US" dirty="0" smtClean="0">
                <a:latin typeface="Arial"/>
                <a:cs typeface="Arial"/>
              </a:rPr>
              <a:t>Gene-sets / pathways</a:t>
            </a:r>
          </a:p>
          <a:p>
            <a:pPr marL="514350" indent="-514350">
              <a:buFont typeface="+mj-lt"/>
              <a:buAutoNum type="arabicPeriod"/>
            </a:pPr>
            <a:r>
              <a:rPr lang="en-US" dirty="0" smtClean="0">
                <a:latin typeface="Arial"/>
                <a:cs typeface="Arial"/>
              </a:rPr>
              <a:t>Other…</a:t>
            </a:r>
            <a:endParaRPr lang="en-US" dirty="0">
              <a:latin typeface="Arial"/>
              <a:cs typeface="Arial"/>
            </a:endParaRPr>
          </a:p>
        </p:txBody>
      </p:sp>
      <p:sp>
        <p:nvSpPr>
          <p:cNvPr id="4" name="TextBox 3"/>
          <p:cNvSpPr txBox="1"/>
          <p:nvPr/>
        </p:nvSpPr>
        <p:spPr>
          <a:xfrm>
            <a:off x="5410200" y="5969000"/>
            <a:ext cx="3674879" cy="369332"/>
          </a:xfrm>
          <a:prstGeom prst="rect">
            <a:avLst/>
          </a:prstGeom>
          <a:noFill/>
        </p:spPr>
        <p:txBody>
          <a:bodyPr wrap="none" rtlCol="0">
            <a:spAutoFit/>
          </a:bodyPr>
          <a:lstStyle/>
          <a:p>
            <a:r>
              <a:rPr lang="en-US" dirty="0" err="1" smtClean="0"/>
              <a:t>Gauderman</a:t>
            </a:r>
            <a:r>
              <a:rPr lang="en-US" dirty="0" smtClean="0"/>
              <a:t> et al., submitted 2016</a:t>
            </a:r>
            <a:endParaRPr lang="en-US" dirty="0"/>
          </a:p>
        </p:txBody>
      </p:sp>
    </p:spTree>
    <p:extLst>
      <p:ext uri="{BB962C8B-B14F-4D97-AF65-F5344CB8AC3E}">
        <p14:creationId xmlns:p14="http://schemas.microsoft.com/office/powerpoint/2010/main" val="15734402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31800" y="-68580"/>
            <a:ext cx="8343900" cy="1144429"/>
          </a:xfrm>
        </p:spPr>
        <p:txBody>
          <a:bodyPr>
            <a:normAutofit/>
          </a:bodyPr>
          <a:lstStyle/>
          <a:p>
            <a:r>
              <a:rPr lang="en-US" dirty="0" smtClean="0">
                <a:latin typeface="Arial" charset="0"/>
              </a:rPr>
              <a:t>Gene</a:t>
            </a:r>
            <a:r>
              <a:rPr lang="en-US" dirty="0">
                <a:latin typeface="Arial" charset="0"/>
              </a:rPr>
              <a:t>-Environment Interactions</a:t>
            </a:r>
          </a:p>
        </p:txBody>
      </p:sp>
      <p:sp>
        <p:nvSpPr>
          <p:cNvPr id="21506" name="Content Placeholder 2"/>
          <p:cNvSpPr>
            <a:spLocks noGrp="1"/>
          </p:cNvSpPr>
          <p:nvPr>
            <p:ph idx="1"/>
          </p:nvPr>
        </p:nvSpPr>
        <p:spPr>
          <a:xfrm>
            <a:off x="685800" y="1389380"/>
            <a:ext cx="7772400" cy="4116229"/>
          </a:xfrm>
        </p:spPr>
        <p:txBody>
          <a:bodyPr>
            <a:normAutofit fontScale="85000" lnSpcReduction="20000"/>
          </a:bodyPr>
          <a:lstStyle/>
          <a:p>
            <a:r>
              <a:rPr lang="en-US" dirty="0">
                <a:latin typeface="Arial" charset="0"/>
              </a:rPr>
              <a:t>Difference in the magnitude or direction of effect of an environmental exposure on disease risk in people with different genotypes (or vice-versa). </a:t>
            </a:r>
          </a:p>
          <a:p>
            <a:r>
              <a:rPr lang="en-US" dirty="0">
                <a:latin typeface="Arial" charset="0"/>
              </a:rPr>
              <a:t>Effect modification</a:t>
            </a:r>
          </a:p>
          <a:p>
            <a:r>
              <a:rPr lang="en-US" dirty="0">
                <a:latin typeface="Arial" charset="0"/>
              </a:rPr>
              <a:t>Important because it may:</a:t>
            </a:r>
          </a:p>
          <a:p>
            <a:pPr lvl="1"/>
            <a:r>
              <a:rPr lang="en-US" dirty="0">
                <a:latin typeface="Arial" charset="0"/>
                <a:ea typeface="ＭＳ Ｐゴシック" charset="0"/>
              </a:rPr>
              <a:t>Identify populations with environmental exposures at increased risk</a:t>
            </a:r>
            <a:r>
              <a:rPr lang="en-US" dirty="0" smtClean="0">
                <a:latin typeface="Arial" charset="0"/>
                <a:ea typeface="ＭＳ Ｐゴシック" charset="0"/>
              </a:rPr>
              <a:t>.</a:t>
            </a:r>
            <a:endParaRPr lang="en-US" dirty="0">
              <a:latin typeface="Arial" charset="0"/>
              <a:ea typeface="ＭＳ Ｐゴシック" charset="0"/>
            </a:endParaRPr>
          </a:p>
          <a:p>
            <a:pPr lvl="1"/>
            <a:r>
              <a:rPr lang="en-US" dirty="0">
                <a:latin typeface="Arial" charset="0"/>
                <a:ea typeface="ＭＳ Ｐゴシック" charset="0"/>
              </a:rPr>
              <a:t>Increase power and/or statistical </a:t>
            </a:r>
            <a:r>
              <a:rPr lang="en-US" dirty="0" smtClean="0">
                <a:latin typeface="Arial" charset="0"/>
                <a:ea typeface="ＭＳ Ｐゴシック" charset="0"/>
              </a:rPr>
              <a:t>accuracy.</a:t>
            </a:r>
            <a:endParaRPr lang="en-US" dirty="0">
              <a:latin typeface="Arial" charset="0"/>
              <a:ea typeface="ＭＳ Ｐゴシック" charset="0"/>
            </a:endParaRPr>
          </a:p>
          <a:p>
            <a:pPr lvl="1"/>
            <a:r>
              <a:rPr lang="en-US" dirty="0">
                <a:latin typeface="Arial" charset="0"/>
                <a:ea typeface="ＭＳ Ｐゴシック" charset="0"/>
              </a:rPr>
              <a:t>Clarify biological mechanisms of disease </a:t>
            </a:r>
            <a:r>
              <a:rPr lang="en-US" dirty="0" smtClean="0">
                <a:latin typeface="Arial" charset="0"/>
                <a:ea typeface="ＭＳ Ｐゴシック" charset="0"/>
              </a:rPr>
              <a:t>risk.</a:t>
            </a:r>
            <a:endParaRPr lang="en-US" dirty="0">
              <a:latin typeface="Arial" charset="0"/>
              <a:ea typeface="ＭＳ Ｐゴシック" charset="0"/>
            </a:endParaRPr>
          </a:p>
          <a:p>
            <a:pPr lvl="1"/>
            <a:r>
              <a:rPr lang="en-US" dirty="0" smtClean="0">
                <a:latin typeface="Arial" charset="0"/>
                <a:ea typeface="ＭＳ Ｐゴシック" charset="0"/>
              </a:rPr>
              <a:t>Explain </a:t>
            </a:r>
            <a:r>
              <a:rPr lang="en-US" dirty="0">
                <a:latin typeface="Arial" charset="0"/>
                <a:ea typeface="ＭＳ Ｐゴシック" charset="0"/>
              </a:rPr>
              <a:t>some of the missing </a:t>
            </a:r>
            <a:r>
              <a:rPr lang="en-US" dirty="0" smtClean="0">
                <a:latin typeface="Arial" charset="0"/>
                <a:ea typeface="ＭＳ Ｐゴシック" charset="0"/>
              </a:rPr>
              <a:t>heritability.</a:t>
            </a:r>
            <a:endParaRPr lang="en-US" dirty="0">
              <a:latin typeface="Arial" charset="0"/>
              <a:ea typeface="ＭＳ Ｐゴシック" charset="0"/>
            </a:endParaRPr>
          </a:p>
        </p:txBody>
      </p:sp>
    </p:spTree>
    <p:extLst>
      <p:ext uri="{BB962C8B-B14F-4D97-AF65-F5344CB8AC3E}">
        <p14:creationId xmlns:p14="http://schemas.microsoft.com/office/powerpoint/2010/main" val="42567156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32177</TotalTime>
  <Words>2308</Words>
  <Application>Microsoft Macintosh PowerPoint</Application>
  <PresentationFormat>On-screen Show (4:3)</PresentationFormat>
  <Paragraphs>328</Paragraphs>
  <Slides>37</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Office Theme</vt:lpstr>
      <vt:lpstr>Equation</vt:lpstr>
      <vt:lpstr>MathType 6.0 Equation</vt:lpstr>
      <vt:lpstr>Module 10: Statistical and Quantitative Genetics of Disease: Hierarchical Modeling / GxE Interactions</vt:lpstr>
      <vt:lpstr>I. Hierarchical Model</vt:lpstr>
      <vt:lpstr>Posterior Estimates</vt:lpstr>
      <vt:lpstr>Incorporating Additional Info?</vt:lpstr>
      <vt:lpstr> Z matrix</vt:lpstr>
      <vt:lpstr>HM Example: SNPs and Expression</vt:lpstr>
      <vt:lpstr>HM Example Results</vt:lpstr>
      <vt:lpstr>II. GxE Interactions</vt:lpstr>
      <vt:lpstr>Gene-Environment Interactions</vt:lpstr>
      <vt:lpstr>1. Conventional Analysis</vt:lpstr>
      <vt:lpstr>Conventional GxE Model</vt:lpstr>
      <vt:lpstr>Interaction Scale</vt:lpstr>
      <vt:lpstr>PowerPoint Presentation</vt:lpstr>
      <vt:lpstr>PowerPoint Presentation</vt:lpstr>
      <vt:lpstr>Testing for Multiplicative GxE Interactions</vt:lpstr>
      <vt:lpstr>Controlling Confounding</vt:lpstr>
      <vt:lpstr>Why so few GxE Interactions detected?</vt:lpstr>
      <vt:lpstr>2. G-E Interaction: Case-Only</vt:lpstr>
      <vt:lpstr>Case-Only Model</vt:lpstr>
      <vt:lpstr>Overview</vt:lpstr>
      <vt:lpstr>3. Empirical-Bayes GxE Test </vt:lpstr>
      <vt:lpstr>4. Two-Step GxE Tests</vt:lpstr>
      <vt:lpstr>Two Step GxE: Case-Control Data</vt:lpstr>
      <vt:lpstr>Hybrid 2-Step Approach</vt:lpstr>
      <vt:lpstr>Cocktail Method</vt:lpstr>
      <vt:lpstr>EDGxE Approach </vt:lpstr>
      <vt:lpstr>Power Gains for Two-step</vt:lpstr>
      <vt:lpstr>Comparison of GxE Tests</vt:lpstr>
      <vt:lpstr>PowerPoint Presentation</vt:lpstr>
      <vt:lpstr>Step 2: Weighted hypothesis testing</vt:lpstr>
      <vt:lpstr>Overview</vt:lpstr>
      <vt:lpstr>5. Gene Sets / Pathways</vt:lpstr>
      <vt:lpstr>6. Other… </vt:lpstr>
      <vt:lpstr>Epistasis: Gene-Gene Interactions</vt:lpstr>
      <vt:lpstr>PowerPoint Presentation</vt:lpstr>
      <vt:lpstr>Example of Gene-Gene Interaction</vt:lpstr>
      <vt:lpstr>GxE Software</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Witte</dc:creator>
  <cp:lastModifiedBy>John Witte</cp:lastModifiedBy>
  <cp:revision>130</cp:revision>
  <dcterms:created xsi:type="dcterms:W3CDTF">2014-07-02T18:22:12Z</dcterms:created>
  <dcterms:modified xsi:type="dcterms:W3CDTF">2017-02-13T06:18:47Z</dcterms:modified>
</cp:coreProperties>
</file>