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70" r:id="rId11"/>
    <p:sldId id="277" r:id="rId12"/>
    <p:sldId id="278" r:id="rId13"/>
    <p:sldId id="279" r:id="rId14"/>
    <p:sldId id="266" r:id="rId15"/>
    <p:sldId id="268" r:id="rId16"/>
    <p:sldId id="269" r:id="rId17"/>
    <p:sldId id="271" r:id="rId18"/>
    <p:sldId id="272" r:id="rId19"/>
    <p:sldId id="273" r:id="rId20"/>
    <p:sldId id="275" r:id="rId21"/>
    <p:sldId id="274" r:id="rId22"/>
    <p:sldId id="276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barChart>
        <c:barDir val="bar"/>
        <c:grouping val="stacked"/>
        <c:ser>
          <c:idx val="0"/>
          <c:order val="0"/>
          <c:tx>
            <c:v>GWAS explained</c:v>
          </c:tx>
          <c:cat>
            <c:strRef>
              <c:f>Sheet1!$A$1:$A$16</c:f>
              <c:strCache>
                <c:ptCount val="16"/>
                <c:pt idx="0">
                  <c:v>Breast Ca</c:v>
                </c:pt>
                <c:pt idx="1">
                  <c:v>HDL</c:v>
                </c:pt>
                <c:pt idx="2">
                  <c:v>U Colitis</c:v>
                </c:pt>
                <c:pt idx="3">
                  <c:v>BMI</c:v>
                </c:pt>
                <c:pt idx="4">
                  <c:v>Qti</c:v>
                </c:pt>
                <c:pt idx="5">
                  <c:v>Type 2 Diab</c:v>
                </c:pt>
                <c:pt idx="6">
                  <c:v>Bipolar</c:v>
                </c:pt>
                <c:pt idx="7">
                  <c:v>vWf</c:v>
                </c:pt>
                <c:pt idx="8">
                  <c:v>Schiz</c:v>
                </c:pt>
                <c:pt idx="9">
                  <c:v>BMD</c:v>
                </c:pt>
                <c:pt idx="10">
                  <c:v>Crohn's</c:v>
                </c:pt>
                <c:pt idx="11">
                  <c:v>MS</c:v>
                </c:pt>
                <c:pt idx="12">
                  <c:v>Height</c:v>
                </c:pt>
                <c:pt idx="13">
                  <c:v>Platelet</c:v>
                </c:pt>
                <c:pt idx="14">
                  <c:v>Ank Spol</c:v>
                </c:pt>
                <c:pt idx="15">
                  <c:v>Type 1 Diab</c:v>
                </c:pt>
              </c:strCache>
            </c:strRef>
          </c:cat>
          <c:val>
            <c:numRef>
              <c:f>Sheet1!$B$1:$B$16</c:f>
              <c:numCache>
                <c:formatCode>General</c:formatCode>
                <c:ptCount val="16"/>
                <c:pt idx="0">
                  <c:v>8.000000000000014E-2</c:v>
                </c:pt>
                <c:pt idx="1">
                  <c:v>1.0000000000000023E-2</c:v>
                </c:pt>
                <c:pt idx="2">
                  <c:v>5.00000000000001E-2</c:v>
                </c:pt>
                <c:pt idx="3">
                  <c:v>2.0000000000000035E-2</c:v>
                </c:pt>
                <c:pt idx="4">
                  <c:v>7.0000000000000034E-2</c:v>
                </c:pt>
                <c:pt idx="5">
                  <c:v>0.1</c:v>
                </c:pt>
                <c:pt idx="6">
                  <c:v>2.0000000000000035E-2</c:v>
                </c:pt>
                <c:pt idx="7">
                  <c:v>0.13</c:v>
                </c:pt>
                <c:pt idx="8">
                  <c:v>1.0000000000000023E-2</c:v>
                </c:pt>
                <c:pt idx="9">
                  <c:v>5.00000000000001E-2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0.2</c:v>
                </c:pt>
                <c:pt idx="15">
                  <c:v>0.60000000000000064</c:v>
                </c:pt>
              </c:numCache>
            </c:numRef>
          </c:val>
        </c:ser>
        <c:ser>
          <c:idx val="1"/>
          <c:order val="1"/>
          <c:tx>
            <c:v>Unexplained heritability</c:v>
          </c:tx>
          <c:cat>
            <c:strRef>
              <c:f>Sheet1!$A$1:$A$16</c:f>
              <c:strCache>
                <c:ptCount val="16"/>
                <c:pt idx="0">
                  <c:v>Breast Ca</c:v>
                </c:pt>
                <c:pt idx="1">
                  <c:v>HDL</c:v>
                </c:pt>
                <c:pt idx="2">
                  <c:v>U Colitis</c:v>
                </c:pt>
                <c:pt idx="3">
                  <c:v>BMI</c:v>
                </c:pt>
                <c:pt idx="4">
                  <c:v>Qti</c:v>
                </c:pt>
                <c:pt idx="5">
                  <c:v>Type 2 Diab</c:v>
                </c:pt>
                <c:pt idx="6">
                  <c:v>Bipolar</c:v>
                </c:pt>
                <c:pt idx="7">
                  <c:v>vWf</c:v>
                </c:pt>
                <c:pt idx="8">
                  <c:v>Schiz</c:v>
                </c:pt>
                <c:pt idx="9">
                  <c:v>BMD</c:v>
                </c:pt>
                <c:pt idx="10">
                  <c:v>Crohn's</c:v>
                </c:pt>
                <c:pt idx="11">
                  <c:v>MS</c:v>
                </c:pt>
                <c:pt idx="12">
                  <c:v>Height</c:v>
                </c:pt>
                <c:pt idx="13">
                  <c:v>Platelet</c:v>
                </c:pt>
                <c:pt idx="14">
                  <c:v>Ank Spol</c:v>
                </c:pt>
                <c:pt idx="15">
                  <c:v>Type 1 Diab</c:v>
                </c:pt>
              </c:strCache>
            </c:strRef>
          </c:cat>
          <c:val>
            <c:numRef>
              <c:f>Sheet1!$C$1:$C$16</c:f>
              <c:numCache>
                <c:formatCode>General</c:formatCode>
                <c:ptCount val="16"/>
                <c:pt idx="0">
                  <c:v>0.22000000000000022</c:v>
                </c:pt>
                <c:pt idx="1">
                  <c:v>0.49000000000000032</c:v>
                </c:pt>
                <c:pt idx="2">
                  <c:v>0.45</c:v>
                </c:pt>
                <c:pt idx="3">
                  <c:v>0.58000000000000063</c:v>
                </c:pt>
                <c:pt idx="4">
                  <c:v>0.53</c:v>
                </c:pt>
                <c:pt idx="5">
                  <c:v>0.5</c:v>
                </c:pt>
                <c:pt idx="6">
                  <c:v>0.68000000000000094</c:v>
                </c:pt>
                <c:pt idx="7">
                  <c:v>0.62000000000000122</c:v>
                </c:pt>
                <c:pt idx="8">
                  <c:v>0.79</c:v>
                </c:pt>
                <c:pt idx="9">
                  <c:v>0.75000000000000133</c:v>
                </c:pt>
                <c:pt idx="10">
                  <c:v>0.70000000000000062</c:v>
                </c:pt>
                <c:pt idx="11">
                  <c:v>0.70000000000000062</c:v>
                </c:pt>
                <c:pt idx="12">
                  <c:v>0.70000000000000062</c:v>
                </c:pt>
                <c:pt idx="13">
                  <c:v>0.70000000000000062</c:v>
                </c:pt>
                <c:pt idx="14">
                  <c:v>0.70000000000000062</c:v>
                </c:pt>
                <c:pt idx="15">
                  <c:v>0.30000000000000032</c:v>
                </c:pt>
              </c:numCache>
            </c:numRef>
          </c:val>
        </c:ser>
        <c:overlap val="100"/>
        <c:axId val="75020928"/>
        <c:axId val="75149696"/>
      </c:barChart>
      <c:catAx>
        <c:axId val="75020928"/>
        <c:scaling>
          <c:orientation val="minMax"/>
        </c:scaling>
        <c:axPos val="l"/>
        <c:tickLblPos val="nextTo"/>
        <c:crossAx val="75149696"/>
        <c:crosses val="autoZero"/>
        <c:auto val="1"/>
        <c:lblAlgn val="ctr"/>
        <c:lblOffset val="100"/>
      </c:catAx>
      <c:valAx>
        <c:axId val="75149696"/>
        <c:scaling>
          <c:orientation val="minMax"/>
        </c:scaling>
        <c:axPos val="b"/>
        <c:majorGridlines/>
        <c:numFmt formatCode="General" sourceLinked="1"/>
        <c:tickLblPos val="nextTo"/>
        <c:crossAx val="750209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998F9-A14B-4049-8F50-7E6D66A22F79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</a:rPr>
              <a:t>Polygenic risk scoring</a:t>
            </a:r>
            <a:endParaRPr lang="en-GB" sz="4000" dirty="0" smtClean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3886200"/>
            <a:ext cx="7643813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Frank Dudbridge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600" dirty="0" smtClean="0"/>
              <a:t>London School of Hygiene and Tropical Medicine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200" dirty="0" smtClean="0"/>
              <a:t>October 2015</a:t>
            </a:r>
            <a:endParaRPr lang="en-GB" sz="3000" dirty="0" smtClean="0"/>
          </a:p>
        </p:txBody>
      </p:sp>
      <p:sp>
        <p:nvSpPr>
          <p:cNvPr id="79874" name="AutoShape 2" descr="data:image/jpeg;base64,/9j/4AAQSkZJRgABAQAAAQABAAD/2wCEAAkGBxAQEBAUEBQQFBQVEBQVFRIYGBEVGBUVFRIXHBkSFxUYHiggGB0oGxgUIjEhJSktLi8uFx8zODMsNygtLisBCgoKDg0OGxAQFywkHyYsLCwsLCwsLCwsLCwsLSwsLCwsLCwsLCwsLCwsLCwsLCwsLCwsLCwsLCwsLDcrNzcrLP/AABEIAKgBKwMBIgACEQEDEQH/xAAcAAEBAAMBAQEBAAAAAAAAAAAABwQFBgMCAQj/xABJEAABAwICBQUNBgQEBgMAAAABAAIDBBEFEgYTIVGSFzE1QdEHFCI0VGFxc4GRobLBMkJydLPCI1JisRVT0vAlM2OCg6IkQ2T/xAAXAQEBAQEAAAAAAAAAAAAAAAAAAQID/8QAHREBAQADAQEBAQEAAAAAAAAAAAECERIxQSFhUf/aAAwDAQACEQMRAD8AuKIiAiIgIiICIiAiIgIiICIiAiIgIiICIiAiIgIiICIiAiIgIiICIiAiIgIiICIiAsXEMRhp25pnsY3e42v5gOte1RKGMc52wNaXH0AXUJx3FpKyZ0shO0nI3qY2+xoUt01jjtTpu6Fh7TYOld52sdb42XnyjUG6fgHapKix1W+IrXKNQbp+Adqco1Bun4B2qSonVOIrXKNQbp+Adqco1Bun4B2qSonVOIrXKNQbp+Adqco1Bun4B2qSonVOIrXKNQbp+Adqco1Bun4B2qSonVOIrXKNQbp+Adqco1Bun4B2qSonVOIrXKNQbp+Adqco1Bun4B2qSonVOIrXKNQbp+Adqco1Bun4B2qSonVOIrXKNQbp+Adqco1Bun4B2qS3ROqcRWuUag3T8A7U5RqDdPwDtUlROqcRWuUag3T8A7U5RqDdPwDtUlROqcRWuUag3T8A7U5RqDdPwDtUlROqcRWuUag3T8A7U5RqDdPwDtUlROqcRWuUag3T8A7U5RqDdPwDtUlROqcRWuUag3T8A7U5RqDdPwDtUlROqcRWuUag3T8A7U5RqDdPwDtUlROqcRWuUag3T8A7Vm0Om9BKQBLkJ6ntcz4nZ8VGETqnEf0S1wIBFiDzH6r9U07l+OPEhpXklpaXRX+6RzsHmIufYqWty7c7NNPpg8toKsj/ACXD3i31UNVv006Pq/Un6KILOTeHgiIsNiIiAiIgIiICIiAiIgIiICIiDo+57E1+IRB7WuGSTYQCPsHqK0+MNAqagAAATygDcBIdi3fc46Ri/BL8hWlxrxmp/MS/qOV+J9YaL1pos72N/me1vE4D6roNNdHo6N8ZgLzG8OaS4gkSMdtFwB1W9xTS7c0i6qLRqL/DH1Ly/XZNY1txl1ecNBIt17VzdJSySvDImOe48zWgkpo28UWZiGFVFPbXxSR35i4bD6DzLzoaGWd2WFj5HWvZovs3ncgx0XR1OAmHD5JJ4nsmFUxgLsw/hll9gvY7b7VrH08fejX5Js5mLTLs1RFvsD+pNG2vRZeH4XPUE6iN8lufKLgek8y862ilgdlmY+N1r2cCNm/zoPBFtY9G61zQ8U8xaRcHLzjeBzrFwyAPqIWPBs6ZjXN2g2LwCN4QYiLPx+mZFVVEcYsxkrmtFybAHmuVgICIig3ehLiMQpbf5hHvaVb1D9C+kKX1v7SrgumLnn60mmnR9X6k/RRBW/TTo+r9SfoogpkuHgiIsNiIiAiIgIiICIiAiIgIiICIiDpu5x0jF+CX5CtLjXjNT+Yl/Uct13OOkYvwS/IVpca8ZqfzEv6jlfifX3o/Hmq6Ub6iP4PBXY1MRr/8Sph/zI60SxeZpcGPA9lz7Vw+H1boJY5WZS5jg4X2i43hZdDjs8NS+ojLRI8vzAglpzm5Fr77e5WUsdhWVDZH4rCz7EFA2Jg9STf4kj2LV6M6tmHVkjnSsJljY98QBeI9mzbzAkm5XP0GLSwmctykzRvY/MCbh5uSNvOv3B8YmpXOMRaQ4ZXxuGZjxuc1NpptpsUpG0dRBG+qlLyx7NYG2Y5rtpBB2XC+oJXQ4OXwktdLWZJXtNjkDDZtxtAvb3+dYFfpC6WJ0bYaWFrrZtWzKXWNx4XpC88Gx6WlbIwNjkjfbNFIMzSR963UU2abITvfg0udznWrmAZiXWGTmF18TdDRfn3/ACFYmJ6SzVEJhc2FkecPDWMy5co5ht5vSsJ2JSGmbT+Dq2ymQGxzZiLc9+ZNrpvcbnfFh+HMic5jJGPe8tJGeTML5iOe23YuflqJZzG17nPI8BmY3sC77Nz1XKzsM0hlhj1TmQzRZswjlbmDTvbuWPiuKvqHsc5sbMjcrGxtyNaAb7Bvv1qUjpJ+96OoZHNPXyzsdGDkcGsaTazBmNyLELGxxoGNm2z/AOXCfaRGT8brwfphO7K4xUpmAA74MYMmzrudl1q6vFpJKnvlwZrNY19gDluwC2y/NsHWrtJHtpV49V+vf/dape9fVumlkkfbM9xcbbBc7l4KNQREUG60L6QpfW/tKuCh+hfSFL639pVwXTFzz9aTTTo+r9Sfoogrfpp0fV+pP0UQUyXDwREWGxERAREQEREBERAREQEREBERB03c46Ri/BL8hWlxrxmp/MS/qOW67nHSMX4JfkK0uNeM1P5iX9RyvxPrDRe1HBrJI2A2zvay/PbM4C9vauim0UgbKYe/oBKHZcjmPb4X8ua9k0u3LosjEKN8Er4pBZ7HWI6vSDuIsVj/AO7oCIn+7qAiIQgIi/SLc6D8REQET+29bTCsLbNBWSFxBgjY8AWs7MSLHdzKjVoiKDdaF9IUvrf2lXBQ/QvpCl9b+0q4Lpi55+tJpp0fV+pP0UQVv006Pq/Un6KIKZLh4IioegOjdLU0hknjDna1wBu4eCANmw77rMm2rdJ4i6fT/A2UlQzVNyxSMuBtNnN2OFz7D7VzCVZdiLp9AMDZV1D9a3NHGy7htF3O2NFx7T7FvdPdG6SnpBJBGGu1rATdx8E32bTvsrr82nX7pO0WfgMDZKqnY8Xa6ZjXDeCdoVLxLAcGpi0TtjjzXy5nPF7Wvbb5wpJst0kqKoMw7AJDZr4Ln/qOb/crVaVaCNhidNSOc5rRmdGfCOX+Zrhz2HUVdJ1HCIi3WjWjU1c8hngxtPhykXA/pA+8fMo00qKqO0dwigaO+XMc63PI65PnEbexeTajR+XwbQN6rlr4/wD2sFeWekwRddpvo3T0rIpaZ5LJHFuW4cBsvdrlyKljUu3TdzjpGL8EvyFaXGvGan8xL+o5brucdIxfgl+QrS414zU/mJf1HJ8T6YL4zTevi/UC7iowGjqMRnJqHOkEhkdTtYWuJbYlge7YebqXBUM+rlifa+SRj7b8rgbfBZWI4q6SrfUR3jcZc7dty0+lIWMupl7/AMSGcFglqGMLetrQQ3Kf6rD3rqaqrkiqC2Orw+Knjfk71PNkabFrxk2utfbfnXJ41jbaiWKdkZinblMjgRle9trSAc4NwsypxuhqHa2opZNcft6uTKx5/mIO0KppjTmkZiVxldSioB2bW5DYkDeAercF09e/EH651NNS1NOQ60LdX4MdubJYEEDcbrihWxd863Us1ee/e9zly2tlzW9t9629LjtHTOdJSU8rZixzWl8mZjMw2kAbXe1NlhoNRMc6plcY7wQZmGS+QPdcB794FvitsarWQ1DK2to52uicYw0jOyUbWlngiw8y5bAcXdSSFwa2Rj2FkkTuZ7D1X6j51lz1+HBr9VSy53NIGeS7YyRbMAOe3VdIWfr60RZVZppKd8ULWxjWzyBpawE3Frg7TZb3FJG1GHVTpKiOqfC+ItkEZjLMzrFuawzAi65vAcXjgZPFPGZYZg3MGnK4FvM5pWVPj1M2mqKenp3MbLk/iOfmcS117u+gCFn6ysFrNRhc0gjie4VrQ3OMwaTGPCt1kLywGQ4jiERqg1wbG4lrWhocIwSGkDn2laqPFAKJ9NlN3VAlz32CzQMtl4YTiL6aaOWO2ZhvY8xBFi0+Yi6bXTay6ZVb84JiMbgRqCxmRrSNgFhcEb79SytC6gxU2JvDWOLYIiGuGZpOZ1rjrWNPimHHO9tG/WOB8EyXia533gLXO+ywcKxQQQVcZaXa+NrA64GXKSbkdfOia/G+gxSWuoa8VJa8wsjkjdla0sJcdgygbNnxXHLZ4Ziohgq4i0nXxtaHXtlykm5HWtYpVkbrQvpCl9b+0q4KH6F9IUvrf2lXBbxYz9aTTTo+r9Sfoogrfpp0fV+pP0UQUyXDwVS0VJjwSVw2HVVDgfOM1j8FLVVKPwMAd56SQ8WbtUxXJ86YQitwqKdu1zGslHoLbPHxPCpaqj3Mqts1HLTv25HEW/6cl/rmU/8A8Hf353rtza/V381/tcO1L/pj+fig6GwiiwuWofsL2vlPoAswf7/mTSgmTA2OO06uncT57tv/AHX53S6tsFHFTs2Zy1oG6OMD65QvSpGfAB5qRh4SOxa/jP8AU90Y8dpPzEfzLru659uk/DL/AHYuR0Y8dpPzEfzKn6Y6Kur3Qlsgj1YeNrS6+Yt8/mWZ41bqo6qv3Mp3yUL2yXLWyuY2+3wcjTl9AJK1kHcx2/xKjZ/Syx95K2OkGMU2GUppqYjW5S1rQblubnked/OfSrJpLd/kTIU5fNq4+d0uRvtfYKr41VswigYyEDP9hnneRd0h39Z9ynWhjQcQpb/5vxDTb4rpe6246ylHVkkPtu1SeLf26cJUTvke58jnOc43LibkleaIstPvWuy5czst8wbc2Bta9t6+ERB03c46Ri/BL8hWlxrxmp/MS/qOW67nHSMX4JfkK0uNeM1P5iX9RyvxPrDRFuqDRWsmYJAxrGH7LpHNjzegHaUVpUWZimGTUrwyduVxbmG0OBb/ADAjnCw0BERQEREBERARZVLQPkjmkblyxAF9yAbONhlHWvunwx76eacFuWJzGuG25LzYWVGEiIoCIiDdaF9IUvrf2lXBQ/QvpCl9b+0q4Lpi55+tJpp0fV+pP0UQVv006Pq/Un6KIKZLh4KrYkMmAgb6WIcRb2qUO5iqvpkcmDtb/RTt92XsUi5fHHdz3EdRXMBPgygxn0na0+8W9q7w4D/xgVFvB73zf+X7HyqQMeWkOabEEEHcQbg+9W4Y/H3l3zmb/wAjPluL5sv2benYrimSa90TEddXPAPgxARj0ja74m3sXYYSM+Akf/mlHCXdilckhc5znbS5xcTvJNyfeqpoSQ/CHN/pqG+/N2pPTKaieaL+O0nr4/mC7jun4nPA+m1MskeZsl8pIvYstf3lcNov45Sevj+YLru62fDpPwy/3YpPFvrV6L6aTwTjvmSSWJ2x2YlxZue36hdBp9owJ2d9UwBdlBe1u3WMtseLc5A94UzXd9zvSnVkU07vAcf4Tz90n/6ydx6vOkvylmv2ONwyrMM0Uo+5I13pAO0e66qGnmF9+0cc0Hhlg1jbfejcNoHn5j7FzvdB0XELjUQAatx/iMH3HE/aA/lPwK8dCtMu9AIZ7uhv4LhtMd+fZ1t83Uk/Pyl/f2OORVmt0Xw7ELywPDXO2l0RbYne5h5j7lhxdzOBpvJPKW7gGN+O1OadRMkXY6cQUEMUUNJqy8SFzyDndbLbwn+nqXHKVqXbpu5x0jF+CX5CtLjXjNT+Yl/Uct13OOkYvwS/IVpca8ZqfzEv6jk+J9e+jNIyasp437WulGYbwLm3ttZfelWISVFVMZCbNkcxjeprWOIAA6t/tWupqh0T2PYbOY4OadxB2Lpq2XDa5xlfK+kmdtkZkdIxzutzSOa6H1zMYdI6NlybkMbck2zO5huFyuoxSpoqKY0/esUzY8rZZXl2sc4gFxaR9m11osS73jlZ3o+R4bYl7xlu8Ovdreocy3lfLhtZL3xLNJC52UywatziXAAHI8bLGypWNWYNHDicUI8KJ8sRAPXHIR4J+IXi6ij/AMU1OUavv3Jk22yay2X3L5xLHtbXNqQ2zWSRljNl8kZFgfPs+K3D6jCxWCr18xvMJdSIyC117nM47LA7bDaiNfS0ERxbUlg1XfTmZNtsovsWxoJqGSs70FHGGOlfHrS5xkDhm8IHqFxzLVU2KRNxTvgk6rvlz72N8pvty8/WvDC8QjjxBs7idWKl772JOUl1jbn6whp6YFgzJq18UhOriMrnkc5ZETsHp2L6qMapHte0UULGlrhG9pcJGm3gucfvdVwvjCsZbBWvmsXxvfKHN5iY5Cebz8xX3UUeGNa9zKmZ/gnVxatzXB1tge87LA25kV8YJRxvpMRe9oLo44ix23wS55BI9i98L6LxD11P84WLg+IRxUtfG8kOmjiDBYkEteSbnq2FKHEI2UNXC4nWSSROYLGxDHXNz1INOiIsqIiIN1oX0hS+t/aVcFD9C+kKX1v7SrgumLnn60umTb4fV2/yXfBQ9f0HXUwlikjdzPY5p/7hZQOvo3wSvikFnMcWn2cxHmPOpkuDwX7f0r8RYbEREBft1+IgL9JX4iAiIg/bneV+IiD6Y8tN2kg7wSD7wvuSokdsc+Rw3Fzj8CV5IqCIig6bucdIxfgl+QrS414zU/mJf1HLGjkc03aXNO8Eg+8L5cSSSdpO0nf51T6/ERFAREQEREBERAREQEREBERAREQbvQof8QpfWftKt6lHcwwp0lSZyPAiaQDve4WsPQLn3Krrpj455+i0+PaN01aBrmnMBYSNNnAbr9Y8xW4RaYT6XuYx38GoeB52NPxBC+OTAeUHgH+pURFOY11U75MB5QeAdqcmA8oPAO1URE5h1U75MB5QeAdqcmA8oPAO1URE5h1U75MB5QeAdqcmA8oPAO1URE5h1U75MB5QeAdqcmA8oPAO1URE5h1U75MB5QeAdqcmA8oPAO1URE5h1U75MB5QeAdqcmA8oPAO1URE5h1U85MB5QeAdq/OTAeUHgHaqIicw6qd8mA8oPAO1OTAeUHgHaqIicw6qecmA8oPAO1fnJgPKDwDtVEROYdVO+TAeUHgHanJgPKDwDtVEROYdVO+TAeUHgHanJgPKDwDtVEROYdVPOTAeUHgH+pfnJgPKDwDtVEROYdVPOTAeUHgHavzkwHlB4B2qiInMOqnfJgPKDwDtTkwHlB4B2qiInMOqnfJgPKDwDtTkwHlB4B2qiInMOqnnJgPKDwD/Usqi7mtO0gyyyyf0jKwH02ufiu5ROYdV4UdJHCxrImtYxo2NGwBe6Iqy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76" name="AutoShape 4" descr="data:image/jpeg;base64,/9j/4AAQSkZJRgABAQAAAQABAAD/2wCEAAkGBxAQEBAUEBQQFBQVEBQVFRIYGBEVGBUVFRIXHBkSFxUYHiggGB0oGxgUIjEhJSktLi8uFx8zODMsNygtLisBCgoKDg0OGxAQFywkHyYsLCwsLCwsLCwsLCwsLSwsLCwsLCwsLCwsLCwsLCwsLCwsLCwsLCwsLCwsLDcrNzcrLP/AABEIAKgBKwMBIgACEQEDEQH/xAAcAAEBAAMBAQEBAAAAAAAAAAAABwQFBgMCAQj/xABJEAABAwICBQUNBgQEBgMAAAABAAIDBBEFEgYTIVGSFzE1QdEHFCI0VGFxc4GRobLBMkJydLPCI1JisRVT0vAlM2OCg6IkQ2T/xAAXAQEBAQEAAAAAAAAAAAAAAAAAAQID/8QAHREBAQADAQEBAQEAAAAAAAAAAAECERIxQSFhUf/aAAwDAQACEQMRAD8AuKIiAiIgIiICIiAiIgIiICIiAiIgIiICIiAiIgIiICIiAiIgIiICIiAiIgIiICIiAsXEMRhp25pnsY3e42v5gOte1RKGMc52wNaXH0AXUJx3FpKyZ0shO0nI3qY2+xoUt01jjtTpu6Fh7TYOld52sdb42XnyjUG6fgHapKix1W+IrXKNQbp+Adqco1Bun4B2qSonVOIrXKNQbp+Adqco1Bun4B2qSonVOIrXKNQbp+Adqco1Bun4B2qSonVOIrXKNQbp+Adqco1Bun4B2qSonVOIrXKNQbp+Adqco1Bun4B2qSonVOIrXKNQbp+Adqco1Bun4B2qSonVOIrXKNQbp+Adqco1Bun4B2qSonVOIrXKNQbp+Adqco1Bun4B2qS3ROqcRWuUag3T8A7U5RqDdPwDtUlROqcRWuUag3T8A7U5RqDdPwDtUlROqcRWuUag3T8A7U5RqDdPwDtUlROqcRWuUag3T8A7U5RqDdPwDtUlROqcRWuUag3T8A7U5RqDdPwDtUlROqcRWuUag3T8A7U5RqDdPwDtUlROqcRWuUag3T8A7U5RqDdPwDtUlROqcRWuUag3T8A7Vm0Om9BKQBLkJ6ntcz4nZ8VGETqnEf0S1wIBFiDzH6r9U07l+OPEhpXklpaXRX+6RzsHmIufYqWty7c7NNPpg8toKsj/ACXD3i31UNVv006Pq/Un6KILOTeHgiIsNiIiAiIgIiICIiAiIgIiICIiDo+57E1+IRB7WuGSTYQCPsHqK0+MNAqagAAATygDcBIdi3fc46Ri/BL8hWlxrxmp/MS/qOV+J9YaL1pos72N/me1vE4D6roNNdHo6N8ZgLzG8OaS4gkSMdtFwB1W9xTS7c0i6qLRqL/DH1Ly/XZNY1txl1ecNBIt17VzdJSySvDImOe48zWgkpo28UWZiGFVFPbXxSR35i4bD6DzLzoaGWd2WFj5HWvZovs3ncgx0XR1OAmHD5JJ4nsmFUxgLsw/hll9gvY7b7VrH08fejX5Js5mLTLs1RFvsD+pNG2vRZeH4XPUE6iN8lufKLgek8y862ilgdlmY+N1r2cCNm/zoPBFtY9G61zQ8U8xaRcHLzjeBzrFwyAPqIWPBs6ZjXN2g2LwCN4QYiLPx+mZFVVEcYsxkrmtFybAHmuVgICIig3ehLiMQpbf5hHvaVb1D9C+kKX1v7SrgumLnn60mmnR9X6k/RRBW/TTo+r9SfoogpkuHgiIsNiIiAiIgIiICIiAiIgIiICIiDpu5x0jF+CX5CtLjXjNT+Yl/Uct13OOkYvwS/IVpca8ZqfzEv6jlfifX3o/Hmq6Ub6iP4PBXY1MRr/8Sph/zI60SxeZpcGPA9lz7Vw+H1boJY5WZS5jg4X2i43hZdDjs8NS+ojLRI8vzAglpzm5Fr77e5WUsdhWVDZH4rCz7EFA2Jg9STf4kj2LV6M6tmHVkjnSsJljY98QBeI9mzbzAkm5XP0GLSwmctykzRvY/MCbh5uSNvOv3B8YmpXOMRaQ4ZXxuGZjxuc1NpptpsUpG0dRBG+qlLyx7NYG2Y5rtpBB2XC+oJXQ4OXwktdLWZJXtNjkDDZtxtAvb3+dYFfpC6WJ0bYaWFrrZtWzKXWNx4XpC88Gx6WlbIwNjkjfbNFIMzSR963UU2abITvfg0udznWrmAZiXWGTmF18TdDRfn3/ACFYmJ6SzVEJhc2FkecPDWMy5co5ht5vSsJ2JSGmbT+Dq2ymQGxzZiLc9+ZNrpvcbnfFh+HMic5jJGPe8tJGeTML5iOe23YuflqJZzG17nPI8BmY3sC77Nz1XKzsM0hlhj1TmQzRZswjlbmDTvbuWPiuKvqHsc5sbMjcrGxtyNaAb7Bvv1qUjpJ+96OoZHNPXyzsdGDkcGsaTazBmNyLELGxxoGNm2z/AOXCfaRGT8brwfphO7K4xUpmAA74MYMmzrudl1q6vFpJKnvlwZrNY19gDluwC2y/NsHWrtJHtpV49V+vf/dape9fVumlkkfbM9xcbbBc7l4KNQREUG60L6QpfW/tKuCh+hfSFL639pVwXTFzz9aTTTo+r9Sfoogrfpp0fV+pP0UQUyXDwREWGxERAREQEREBERAREQEREBERB03c46Ri/BL8hWlxrxmp/MS/qOW67nHSMX4JfkK0uNeM1P5iX9RyvxPrDRe1HBrJI2A2zvay/PbM4C9vauim0UgbKYe/oBKHZcjmPb4X8ua9k0u3LosjEKN8Er4pBZ7HWI6vSDuIsVj/AO7oCIn+7qAiIQgIi/SLc6D8REQET+29bTCsLbNBWSFxBgjY8AWs7MSLHdzKjVoiKDdaF9IUvrf2lXBQ/QvpCl9b+0q4Lpi55+tJpp0fV+pP0UQVv006Pq/Un6KIKZLh4IioegOjdLU0hknjDna1wBu4eCANmw77rMm2rdJ4i6fT/A2UlQzVNyxSMuBtNnN2OFz7D7VzCVZdiLp9AMDZV1D9a3NHGy7htF3O2NFx7T7FvdPdG6SnpBJBGGu1rATdx8E32bTvsrr82nX7pO0WfgMDZKqnY8Xa6ZjXDeCdoVLxLAcGpi0TtjjzXy5nPF7Wvbb5wpJst0kqKoMw7AJDZr4Ln/qOb/crVaVaCNhidNSOc5rRmdGfCOX+Zrhz2HUVdJ1HCIi3WjWjU1c8hngxtPhykXA/pA+8fMo00qKqO0dwigaO+XMc63PI65PnEbexeTajR+XwbQN6rlr4/wD2sFeWekwRddpvo3T0rIpaZ5LJHFuW4cBsvdrlyKljUu3TdzjpGL8EvyFaXGvGan8xL+o5brucdIxfgl+QrS414zU/mJf1HJ8T6YL4zTevi/UC7iowGjqMRnJqHOkEhkdTtYWuJbYlge7YebqXBUM+rlifa+SRj7b8rgbfBZWI4q6SrfUR3jcZc7dty0+lIWMupl7/AMSGcFglqGMLetrQQ3Kf6rD3rqaqrkiqC2Orw+Knjfk71PNkabFrxk2utfbfnXJ41jbaiWKdkZinblMjgRle9trSAc4NwsypxuhqHa2opZNcft6uTKx5/mIO0KppjTmkZiVxldSioB2bW5DYkDeAercF09e/EH651NNS1NOQ60LdX4MdubJYEEDcbrihWxd863Us1ee/e9zly2tlzW9t9629LjtHTOdJSU8rZixzWl8mZjMw2kAbXe1NlhoNRMc6plcY7wQZmGS+QPdcB794FvitsarWQ1DK2to52uicYw0jOyUbWlngiw8y5bAcXdSSFwa2Rj2FkkTuZ7D1X6j51lz1+HBr9VSy53NIGeS7YyRbMAOe3VdIWfr60RZVZppKd8ULWxjWzyBpawE3Frg7TZb3FJG1GHVTpKiOqfC+ItkEZjLMzrFuawzAi65vAcXjgZPFPGZYZg3MGnK4FvM5pWVPj1M2mqKenp3MbLk/iOfmcS117u+gCFn6ysFrNRhc0gjie4VrQ3OMwaTGPCt1kLywGQ4jiERqg1wbG4lrWhocIwSGkDn2laqPFAKJ9NlN3VAlz32CzQMtl4YTiL6aaOWO2ZhvY8xBFi0+Yi6bXTay6ZVb84JiMbgRqCxmRrSNgFhcEb79SytC6gxU2JvDWOLYIiGuGZpOZ1rjrWNPimHHO9tG/WOB8EyXia533gLXO+ywcKxQQQVcZaXa+NrA64GXKSbkdfOia/G+gxSWuoa8VJa8wsjkjdla0sJcdgygbNnxXHLZ4Ziohgq4i0nXxtaHXtlykm5HWtYpVkbrQvpCl9b+0q4KH6F9IUvrf2lXBbxYz9aTTTo+r9Sfoogrfpp0fV+pP0UQUyXDwVS0VJjwSVw2HVVDgfOM1j8FLVVKPwMAd56SQ8WbtUxXJ86YQitwqKdu1zGslHoLbPHxPCpaqj3Mqts1HLTv25HEW/6cl/rmU/8A8Hf353rtza/V381/tcO1L/pj+fig6GwiiwuWofsL2vlPoAswf7/mTSgmTA2OO06uncT57tv/AHX53S6tsFHFTs2Zy1oG6OMD65QvSpGfAB5qRh4SOxa/jP8AU90Y8dpPzEfzLru659uk/DL/AHYuR0Y8dpPzEfzKn6Y6Kur3Qlsgj1YeNrS6+Yt8/mWZ41bqo6qv3Mp3yUL2yXLWyuY2+3wcjTl9AJK1kHcx2/xKjZ/Syx95K2OkGMU2GUppqYjW5S1rQblubnked/OfSrJpLd/kTIU5fNq4+d0uRvtfYKr41VswigYyEDP9hnneRd0h39Z9ynWhjQcQpb/5vxDTb4rpe6246ylHVkkPtu1SeLf26cJUTvke58jnOc43LibkleaIstPvWuy5czst8wbc2Bta9t6+ERB03c46Ri/BL8hWlxrxmp/MS/qOW67nHSMX4JfkK0uNeM1P5iX9RyvxPrDRFuqDRWsmYJAxrGH7LpHNjzegHaUVpUWZimGTUrwyduVxbmG0OBb/ADAjnCw0BERQEREBERARZVLQPkjmkblyxAF9yAbONhlHWvunwx76eacFuWJzGuG25LzYWVGEiIoCIiDdaF9IUvrf2lXBQ/QvpCl9b+0q4Lpi55+tJpp0fV+pP0UQVv006Pq/Un6KIKZLh4KrYkMmAgb6WIcRb2qUO5iqvpkcmDtb/RTt92XsUi5fHHdz3EdRXMBPgygxn0na0+8W9q7w4D/xgVFvB73zf+X7HyqQMeWkOabEEEHcQbg+9W4Y/H3l3zmb/wAjPluL5sv2benYrimSa90TEddXPAPgxARj0ja74m3sXYYSM+Akf/mlHCXdilckhc5znbS5xcTvJNyfeqpoSQ/CHN/pqG+/N2pPTKaieaL+O0nr4/mC7jun4nPA+m1MskeZsl8pIvYstf3lcNov45Sevj+YLru62fDpPwy/3YpPFvrV6L6aTwTjvmSSWJ2x2YlxZue36hdBp9owJ2d9UwBdlBe1u3WMtseLc5A94UzXd9zvSnVkU07vAcf4Tz90n/6ydx6vOkvylmv2ONwyrMM0Uo+5I13pAO0e66qGnmF9+0cc0Hhlg1jbfejcNoHn5j7FzvdB0XELjUQAatx/iMH3HE/aA/lPwK8dCtMu9AIZ7uhv4LhtMd+fZ1t83Uk/Pyl/f2OORVmt0Xw7ELywPDXO2l0RbYne5h5j7lhxdzOBpvJPKW7gGN+O1OadRMkXY6cQUEMUUNJqy8SFzyDndbLbwn+nqXHKVqXbpu5x0jF+CX5CtLjXjNT+Yl/Uct13OOkYvwS/IVpca8ZqfzEv6jk+J9e+jNIyasp437WulGYbwLm3ttZfelWISVFVMZCbNkcxjeprWOIAA6t/tWupqh0T2PYbOY4OadxB2Lpq2XDa5xlfK+kmdtkZkdIxzutzSOa6H1zMYdI6NlybkMbck2zO5huFyuoxSpoqKY0/esUzY8rZZXl2sc4gFxaR9m11osS73jlZ3o+R4bYl7xlu8Ovdreocy3lfLhtZL3xLNJC52UywatziXAAHI8bLGypWNWYNHDicUI8KJ8sRAPXHIR4J+IXi6ij/AMU1OUavv3Jk22yay2X3L5xLHtbXNqQ2zWSRljNl8kZFgfPs+K3D6jCxWCr18xvMJdSIyC117nM47LA7bDaiNfS0ERxbUlg1XfTmZNtsovsWxoJqGSs70FHGGOlfHrS5xkDhm8IHqFxzLVU2KRNxTvgk6rvlz72N8pvty8/WvDC8QjjxBs7idWKl772JOUl1jbn6whp6YFgzJq18UhOriMrnkc5ZETsHp2L6qMapHte0UULGlrhG9pcJGm3gucfvdVwvjCsZbBWvmsXxvfKHN5iY5Cebz8xX3UUeGNa9zKmZ/gnVxatzXB1tge87LA25kV8YJRxvpMRe9oLo44ix23wS55BI9i98L6LxD11P84WLg+IRxUtfG8kOmjiDBYkEteSbnq2FKHEI2UNXC4nWSSROYLGxDHXNz1INOiIsqIiIN1oX0hS+t/aVcFD9C+kKX1v7SrgumLnn60umTb4fV2/yXfBQ9f0HXUwlikjdzPY5p/7hZQOvo3wSvikFnMcWn2cxHmPOpkuDwX7f0r8RYbEREBft1+IgL9JX4iAiIg/bneV+IiD6Y8tN2kg7wSD7wvuSokdsc+Rw3Fzj8CV5IqCIig6bucdIxfgl+QrS414zU/mJf1HLGjkc03aXNO8Eg+8L5cSSSdpO0nf51T6/ERFAREQEREBERAREQEREBERAREQbvQof8QpfWftKt6lHcwwp0lSZyPAiaQDve4WsPQLn3Krrpj455+i0+PaN01aBrmnMBYSNNnAbr9Y8xW4RaYT6XuYx38GoeB52NPxBC+OTAeUHgH+pURFOY11U75MB5QeAdqcmA8oPAO1URE5h1U75MB5QeAdqcmA8oPAO1URE5h1U75MB5QeAdqcmA8oPAO1URE5h1U75MB5QeAdqcmA8oPAO1URE5h1U75MB5QeAdqcmA8oPAO1URE5h1U75MB5QeAdqcmA8oPAO1URE5h1U85MB5QeAdq/OTAeUHgHaqIicw6qd8mA8oPAO1OTAeUHgHaqIicw6qecmA8oPAO1fnJgPKDwDtVEROYdVO+TAeUHgHanJgPKDwDtVEROYdVO+TAeUHgHanJgPKDwDtVEROYdVPOTAeUHgH+pfnJgPKDwDtVEROYdVPOTAeUHgHavzkwHlB4B2qiInMOqnfJgPKDwDtTkwHlB4B2qiInMOqnfJgPKDwDtTkwHlB4B2qiInMOqnnJgPKDwD/Usqi7mtO0gyyyyf0jKwH02ufiu5ROYdV4UdJHCxrImtYxo2NGwBe6Iqy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0" name="AutoShape 8" descr="data:image/jpeg;base64,/9j/4AAQSkZJRgABAQAAAQABAAD/2wCEAAkGBxQSEhUUEhQWFhUXFyAaGBYXFxofHBsdHyMdHScfHhwcHygiHyIpHRsdITEhJi0rLy4uGyIzODMsNygtMisBCgoKDg0OGhAQGzQkICYwLzQ1LzU2NDQwNzQ0LCwsLC4sMCwyLCw0LCwsLCwsNC8sNCwvLCwsLCwsLCwsLCwsLP/AABEIAHIAvwMBEQACEQEDEQH/xAAcAAABBQEBAQAAAAAAAAAAAAAAAwQFBgcBAgj/xABFEAACAQMCAwUFBAYIBQUBAAABAgMABBESIQUGMRNBUWFxBxQigZEjMqGxFzVzk7LBFTRCUlOC4fAzYnLR0iQlg8LxFv/EABsBAQACAwEBAAAAAAAAAAAAAAACAwEEBQYH/8QAOhEAAgIBAgQCBgkEAAcAAAAAAQIAAxEEIQUSMVETQRQiYXGBkRUyMzShscHR8EJScuEGIzVDRYLx/9oADAMBAAIRAxEAPwDcaRCkTP8AnH2g9hI0NqFZ12eRtwp8AO8+Jraq0/MMtO/w/g/iqLLjgHoJUIufr4NntQf+UoMfhV/o9fadZuD6QjHL+M0bkvnBb4FGUJMoyVzsw8V/mO6tS2kp7p57iPDW0p5gcqfP95aapnLhSIUiFIhSIUiFIhSIUiFIhSIUiFIhSIUiFIhSIUiFIhSI14rOY4JXXqsbMPUAmsqMkCW0KHsVT5kT5zBzuetdefQ52kSW5RuWjvbdl6mVVPox0n8DVdoyhmpr6w+msB7E/Leb/XLngoUiFIhSIUiFIhSIUiFIhSIUiFIhSIUiFIhSIUiFIhSIUieZEDAqRkEYI8jSZBIORMD5n4A9lMY2BKH/AIb42Zf+47xXUrsDjM95otYmqr5h18x2/wBSIqybcu/sy5deWcXLqRFHupI++3l4gePjWtqLAByicTjOtWus0qfWPX2D/c16tCeShSIUiR/G+MRWkfaTEhcgbAnc+QqSIWOBL9PprNQ/JWN4+ikDAMOhGR6Goykgg4M9UmIUiFIhSIUiFIhSIUiFIhSIUiFIhSIUiUe69p1sjsojlcKcalC4OPDLZrZGlYjM7acCvZQxIGfLf9ol+lO2/wAGb6J/5Vn0Vu4kvoC/+4fj+0hubefYbq2aFIXy2PifThcd4wTvVlWnZGyTNzQ8It09wsZxt2zM/IranfmqWvtQt1RQbeVSABhdGkem42rSOlbPWeXfgNxYkOD78/tFf0p23+DN9E/8qx6K3cSH0Bf/AHD8f2kny9z3BdyiFVkRiMrrAwcd2xNV2UMgzNbV8Ju09fiEgj2S1VTOXKV7W/6iP2i/zrY03152eBfefgYhD7Qo40j1W1x2YVV7UphegG2etZ9HJPUSbcGd2bDrzb7Z3k7xfm23t0hkYs0c2dLKM7AZye/yqtamYkDymlRw665nRdivUGI8H5uWcyFoJYY0Qv2kq4UgUaor55ktRw5quUBwxJxgdZFt7Sot2W3nMQODKFGn/fzqz0Y9MjM2hwOzoXXm7Sf4jzLFFbLcqryo+NIjGSc+VVLWS3LNCnRWWXGkkKR1zIe09oEZlSOaCaDWcK0i4G+3rjJ61M6c4yDmbj8HcIXrcNjtH3MHOMVtKIVjkmmIzojGSB5/6VFKSwz0Eo0vDXvTxCwVe5idhzmsiSs9vcRmIAlWQ5OTjYVlqcEbiSt4YyMoV1PN55lT5V50aOW4MqXE3aSDSFGrQMtsRnbqNh4VfbTkDGBOrruFhkQIVXA38s9JqgrSnl4UiFIhSIUiFInzXJ1PqfzrsCfRx0E5SZhSIUiFIhSJY/Z1+sIf838JqnUfZmc7i33R/h+c3KubPESk+1v+o/8AyL/OtjTfXnZ4F96+BklzHp/ouTVjHu4+uBj8cVCv7Qe+a+kz6cuP7v1mfX+fcOGav8VsemoY/CtsfaPO/Vj0rUY7D8poPtEz/R8+nwGfTIrUo+0E4HCcelpmVrhFrxCawSKIWnYPFpGdWrB8d8av51cxrD5OczpX2aOvVF35uYHPlj/5FZr244XZ2tqoRriV2VSSSqjUPT++BQKtrlvISK1U6/UWXnIRQPf0/wBSM5/tLtEga6nSQGUBVRNODjrnvqVBQk8o8pscLs07M4pQjbzMsnGeW7pbxruykjDsulkkG31+QqpLF5OVhOdp9bQdOKNQpwD1EV5T5jnluJrW6RBLEM6o84PyyfEb/hWLa1Chl6GR12iprqW+knlbvI/2ZH7a/wD2/wDN6lqOi+6X8Y+zo/x/QS/VrThQpEKRCkQpEKRPmuTqfU/nXYE+jjoJykzCkRS1t3kdUjUs7HCqBuawSAMmRd1RSzHAE0Dh3ssdlzPOEP8AdRdWPUkitVtV2E4F3H1BxWmR7Yw4/wCzmeBS8Ldso3KhcPjyG+fQVJNSGODtL9Lxqq1gtg5T+EjfZ0f/AHCD/N/CanqPszNni33R/h+c3KubPESL5h4HHeRiKUsFDBvhIBOO7pU0cocibOl1T6Z+dOuJW5vZ1GxCm6uDCDkRFwQPIZ/7VaNQRvgZnRXjLr6wrXm74kzxflSCdIEJZFgIKBCO7GxyD4VBbWUk95qUcQtqZ26luuZNXMCyIyOAysCGB6EGqwSDkTSR2Rgy7ESmD2dKhIiu7iOMnOgNt9Rj8RWx6QT1AnZ+mWbd61J74kpxDk2Ca2jt2aT7LdJMjWD5nGDnwqtbmVi01auJ213NaAPW6jykcfZ7G+O3ubiVgRpZnHw4PcDnrU/SCOgAmx9Muv2daqPdHnGuT+2laVLqeEtjUEb4dhjYbVFLeUYwDKdPxLwqxW1atjuN465Y5Wis9bIzySP96Rzk+gx9fGsWWl+sr1mvs1OAwAA6ARjdcjRm4M8U8sJZtTqh2bfJ+vnnrUheeXlIzL04q/g+E6BsDYmW2qJyYUiFIhSIUiFInzXJ1PqfzrsCfRx0E5SZhSJpXsf4apE1wRlgRGvltqP1yPpWnqm6LPN8fvOUqHTr+gml1pzzcKRIO05Uto7k3SKRIc7Z+EE9SB4mrDaxXlM3X4he9IpY7fjJyq5pSt+0Hiz21m7xnDsQoPhnvHniraEDOAZ0eFadb9QFfp1kHwv2eq8aSyXNx2zAMWVxgE794J/GrW1G+ABibt3GCrlFrXlG3SLc72tk0wN3dyodAAhjb13xpPX+VYpLgeqJHh1mpFeKawd+p/gkVyHehL2WCCWSS3MZZe0zkEY7tsdT3Cp3LlAxG82uJ1c2mW2xQHz5RDkjgH9I27NcXFxhHKKqvsNg2dwcnLVK5/DbCgSfEtX6FaBUi7jJOPh7O0V5b4zLbWvEV1l/d20xFt8Ell/kDio2IGZT3kdXpq7r6DjHP1x8DHPL/JAuoEuLi5n7WQagVcbA9OoJP4Vh7uUlQBiV6ringWmmqteUbdInzneFruCykuDDbpGDJJnBY4PU+OAPmSd6zUuELgZMzw+sDTvqVTmcnYdo04ZcxWfELdLO6aaGY6XVmDYJOO4Ad4I28aywLoSwwRLbkfU6R2vr5WXcbYi/DOFm+vbyKWeZYo5CwRHxkk47wdsDpWC3IikDeQuvGk01ViICxHUiaLwqwWCJIlLMqDALHJPqcCtVm5jmeeutNthcjc9o7qMqhSIUiFIhSJ81ydT6n867An0cdBOUmYUiaJ7IuLqrS2zEAuQ6eZxgj1wAfrWpqk6NPPce0xYLcPLY/pNRrSnmIGkSr8N53gnuzbRhj10ybaWI648vPyq5qGVeYzp3cKuqo8Zvl5iWiqZzJX+eeDNd2jxx/fBDKPEju+Y2q2l+R8mb/DdSun1AdunQyv8AC+b7qONIX4fO0igLkKwBxtn7u35Va1Kk5DDE37uG6dnNi3KFO/8AN4hxFJbPictw9rJcRyr8BRdWnpt02O1ZXD1hQcESyo16nRLUtgRl65OMxTl+3uJOJPcyW0kKSQkKGHToAD4E46GsOVFfKDneR1T0poxStgYhv58I/wDZVw+WG2kWaN42MxIDqQcaVGcHuyDUdSwZhiUcburtvUowIx5e8yK4Ly7NIvFI3Ro+1f7NnBAYhnIIPeOm48am9gHIR5Ta1GtrQ6Z1OeUb49wneB8y3dpCtvLYTu8Y0qVVsEd24BB8MjNHqRzzBpjU6HT6iw3JcoB33/n5xXm3hswuYb5Lftl7MCWDGojr3Yz0PXGxFYqYFShOPbI6C+o0vpWflOdmjvgfFBLPGqcMaIZ+KV006MA7j4fHbrUXTC7tKtTpzXUxbUBj2Bzn8Z75N4fLHf3zvG6q7DSzKQG3J2Pf8qWsCigSPELq30tKqwJHWWS+45BDNHDJIFkk+4u++TgemTsM1UEYjIE51eltsraxVyB1kjUJrwpEKRCkQpE+a5Op9T+ddgT6OOgnKTMKROo5UgqSCDkEHBB8QaTBAIwZc+G+0u6jULIscuP7RyrfMjY/StZtMp6bTjXcD07nKkr+UZcd56urpShKxIeqx5yR4Fic/TFSShF3l+m4Tp6DzdT7f2ifs6/WEH+b+E1nUfZmS4t90f4fnNyrmzxEZcY4mltC80pwqj5k9wHmTUlUscCXaeh77BWnUyo23PF1IA6cOlaInZgSSR4gad/971eaFGxbedZ+FUJ6rXgN2/hkvzBzBcQyiO3s5J/hDFxkKM52zgjO1VpWpGS2JqaXR02Jz22hfZ5xPlrm73mSSGaFoJkGooxzkfQeX1rNlXKAQciS1nDvBRbEbmU+ci7bn6adNVrYySY++c/CD4AgHJxvjzqZ04U+s02n4RXU2LrgO0LXn+Wdc2tjJKw+/wDF8KnwBA3/AAodOFPrND8IrpbF1oA8u8f2HO6y2c1x2RDwbPET3+uPXu7jUWpIcLnrNe3hbJqEq5tm6GMpeepynaxWErQAZMjHG3eQAp2HjUhQucFt5evCag3hvcA3b+GTkHMyy2ZuoI3kxt2SjLas4xtnxz6VUayH5TNFtC1eo8CxgPb5Y7yCl56uIdLXVhJFETjXqJx8tI+m1W+Ap+q2TN5eE025FNwZu38MecwX1t77ZB4BI8mDHLnGnfbbv3336VFFbkbBlOlqv9GtKvgDqO/eKcZ5uZLg21rbtcSqMvhsKvzwfLw60SkFeZjgTGn4crU+Nc/Ip6Rpw7neaS4W2aydZcjWNY+FcjLbgZABzWWpAXmDbS23hdSUm4Wgr5bdT2i17zqwnlt4bWSaWNsAKdiMdScfDvWBT6oYnAkK+FqaltssCqf58Yty1zc1xO1vPA0EyjOknORt5DxrFlXKOYHIkNZw4U1C6t+ZTLVVM5c+a5Op9T+ddgT6OOgnKTMKRCkQpEKRLH7Ov1hD/m/hNU6j7MzncW+6P8Pzm5VzZ4iU32roTYHHQOpPp/8AtbGm+0nY4GQNUM9jJ/gN5E1tCyMuns17xtgAY+tVOCGOZoamt1uYMN8mVa84lc3XEJbWKf3eOEbkAFm6ePrVwVVrDEZzOnXRRp9It7pzlvkJH8v25j4xMrSmYiA5kbGTsvh4VJzmkbY3mxqnD8PVgvL63T5x97Hf6pL+2P8AAlY1f1xKf+IPvC/4/qZ59kH/AArn9t/Kmq6iOPfaV/4yB4b/AFPi/wC0H8TVY31km/d940vu/QS8cq3Ua8MiZ2XSsPxZI2ABzmtawE2HHecTW1u2tYKNy0ovLvGZbPhTyRABpLnSrMNh8K5OPlj1rasQPaAe07mr01ep14V+gXJ+Z2jvnbhs6WQkmvWm1Ffs8KF37xjc4qNLKXwFxKeHX1NqeSurl67+cdceP/ruE/8AQn5io1/UeV6X7rqfeZ7vbmWx4rKYY/eDcIGMan41A/1H0NAA9QycYka0r1WgUO3JynGT0khy5w+5nv3vriLsF0aEQn4j5n/Y61CxlCcinM19XdRVpRpqm5jnJMT5V/W9/wDL8xWbPslk9b/0+ieR+vz+w/8AqKf9j4x/4r/2/WX6tacKVS79ntlI7OUdSxyQrkDJ8B3VeNQ4GJ1E4xqkULkbeyJfo2svCT94aekvJ/Teq7j5Q/RtZeEn7w09JePpvVdx8ofo2svCT94aekvH03qu4+UP0bWXhJ+8NPSXj6b1XcfKH6NrLwk/eGnpLx9N6ruPlJDgnJtraydrEra8YBZicZ8BUXuZxgzX1PEtRqE5HO0sFVTQiV1bJKjJIoZGGGU9CKyCQciSR2RgynBEqQ9mtlqz9rjOdHafD+Wfxq/0l51vpzVYxt78SQ45yZbXUnavrSTGC0baSfXY/WoJcyjE19NxO+hORcEdjFOEco21s4kiVg2goSWJyCcknPf51hrWYYMjfxG+9eRztnPSO+A8Chs4zHACFZtRySTnAH5AVh3LnJlWq1dmpYNZ1AxDgXAYbRXWEEB21HJJ3o7l+sanV2agg2eQxK/zNwKG1sL0xAgy/E+STvnu8Opq2tyzrnym/o9XZfqqQ/8ATsPlI7l3kS1uLWCV+1UugLhXwrHxIIP4VJ72ViJsavi2opvdBg4O2RLfNy7btbC1MY7EDZQTkHxz1znfNUeI3Nzec5K624XeNzetIWH2c2YBDdq+2Brk+7/04AxVh1DzcbjWpJyMD3Dr75J8Z5Ut7pYhIG+yGEZWwQNts9/QVBLWXOJrafiF1BYp/V1lKjt4uI305nl93MP2aKjBXYKSNRZuvy8RWxk1oMDOZ2i9mj0qCtecNuc7gZ8tp5u2ayurZLW9kuC8gDxMwfAyBvjbcZ8++gw6ksuIrC6qixrqgmBsek0Cy4HFFPLcID2kv38nb5DurWLkgL2nBs1VllS1N0XpD+gofevesHtdOnOTjHTpTnPLy+Uel2eB4H9OcyTqE1p4Eo8R9aTGRPdJmFIhSIUiFIhSJzPdSJ2kThOOtInaRCkQpEKRG/ELJJ42ilGpHGGGSPxG9ZUkHIllVrVOHQ4InbGzSGNY4xpRBhRknA9TvQkk5MxZY1jl26mL1iQhSJwnHWkSF4tylaXLa5oQXPVgWUn10kZ+dWLa67Azdo4jqaF5Ubb5/nFOEctWtqcwQqrf3t2b6sSaw1jN1MjfrtReMWNkfztJeoTUhSIUiY7YPYe5N2hb3z49Oky6tWTpxj4fCtw8/Nt0nBrNHhet9ffv8PZLxbcwyRRwwtDLPc9iryqmMqOmWJI3Ph1qgoCSc7TpLeyhVIJbG8WPN6MIewikmeZC4RdIIUHByWIHXb5VjwzvmS9KU45RnMVu+ZdHZKLeVp5VLdiNOpQNiWJOB9aBM532km1GMDlOT5TsXMnaQLLDBLIS5RoxpDIy5zq1EAbj8axyYOCYGo5k5lUn2RsOc07MN2MuszGExALqD41Y64OfGpeEc9ZD0teXODnOMe2KT80FWSMWszTspcwgplFzjLNnTv61gV+edpk6nBC8pz2kQvFJF4jI628rs1tHmIFQybk/Fk4+lT5RydfOUeKwvJCk7DaWWx42s9qLiJHcEEhABqyDgjc46+dVlMNgzbS4PX4ijMpF5x2a44cjyxvkTRntAFCv8fRQDnIxjerggV8Cc9r3s04LDzH5y22fMpd5I3t5Y5Uj7QRnSS6/8uCRnO2KqKY3zN1dRklSpBAzEoeaSXaN7aZJezLoh0EuBscENgHyNPD88zA1O5UqQcZnOR+NzXUAaaNgcZ7XChH3OygHO3mKzagU7TGkue1MsPjFbfmYyyFYraWSNZOzaUaAoIOCcE5wPHFYKYG5kl1HM2FUkZxmeeJc0GBz2ttKsQcJ23w6dzjOnOrHnigrz0MWankPrKcd4t//AE0YiuZGVl92Yq6nGSRjGPJs7VjkOQO8z6QvKzH+mM7nnELq028zrGoaZl04jyNWDk7kDc4qQq9sg2rAzhTt19kXuOaB2nZwQSTkIrsU0gAMMj7xGTjuFYFe2ScSR1PrcqqTG/P8hNkDgqTJEcHqPiGxrNX1pDWH/lZ9o/OeH4yltNdyMZnCvEHUkFUDbZUeA76cpYAQbRWzscnpJHivM0UEhRgx0wmVmXcBc4A9WOwFRVCRmWWahUbB7Zja35uXLCeGWArEZhrAOpF6kaSd/I1k19jmRXVDfmBG2Y74Nxt5yM20saMupZGKYI+RJBOe+sMoHnJ1XFz9UgSZqEvlMsuVHPDTbyBVmyzIwPRtRZTqHyq42DnyOk0E0p9H8Nuu/wCe0aXfA7lpEuJbftnaEJJGk5jKuv8AaDKwBBHdnapB1xgGQemwsHZcnGCM4/URe74GRFCi8ODaVOyXJVoySTjWSCw7+p3rAfc+t+Ek1JCqBX8j0+Maz8r3IW2kkX3l44jHIgmZG3OoEOCM4zg5NZFi7gbSDaawBWPrEDB3x+O0WuOX5uyg7O1wiyO0tqLgnXqwAxdjuRjpnG9YDjJyfjJGhwq4XbJyM/rPHD+WLhSh7JEAvhNoVwQqaMde8g7YobB+EwmmcY2x62fhiS/FbO5ivPereITB4uzdC4UjByCC21RUqV5TtL7FsS3xEGcjGItwuwm99e4lQIHt0XAYHDg5I/1rDEcuBJVo/il2HUCKcmcMkt7RIpQA4LZAOerEjf0NLGDNkRpKmrpCN13leh4Fd+5LaNEoMUqMsgkXDqH1E46jA8asLrzc2ZrLTb4XhkdCN++8kuYuCXEtxLJCQuq07NW1YOvUTjxGR3+dQRwAAe8tupdnJX+3EacA4DKtzHKbZYEWFkb7UOzMcfEdz+eay7jlxnMhTSwsDFcbY65MlOSbOe3h93mjCiP7sgcEPkk9BuPnUbCCciXaRHRORh08+8iLngc73AaK1Fu3bBmnW4+FlByfswdyw8RUwwxucyg0uXyq8u/XO3y/1GXE+WLqTtlMCu7Ta1uGm/sashQp6HG3QCpK6jG8hZp7GyOXJznOZL8c5aklvFZMe7y6DcDI3MRyu3X4tht4GoK4C+2XW6dmtBH1TjPwjLifLcguJ29295jmOoYuGi07YKsoYZHnvWVcYG+MSuzTtzseXmB9uPnvPfHuBSP8MNkA4iVEnS5K6Nv7QyC2k+IOcURx5mZupY7Km+Oufz93xktzJwmaWxWJSJJl0E5ONRUgnc+OO+oIwDZl99TtTyjc7ROLgkjzXglQdjcxr8QYEghSpGPEZznyrPMABjymBSxZ+YbMJF2fKdw9pcrcFfeJAqIc7aI8ackdMkH6ipGxQwx0lKaaxqmD/WP6dIrwrgzgszWADCFlBe6Zw5IxpALMAreJ6UZh/d+EzXSwyTX5eZz+pivLPBpo7kOITbQiMqYu3MgdidiBkhQPlWHYEdcmS09Tq+eXlGOmc/vLlVM3oUiFIhSIUiFIhSIUiFIhSIUiFIhSIUiFIhSIUiFIhSIUiFIhSIUiFIhS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2" name="AutoShape 10" descr="data:image/jpeg;base64,/9j/4AAQSkZJRgABAQAAAQABAAD/2wCEAAkGBxQSEhUUEhQWFhUXFyAaGBYXFxofHBsdHyMdHScfHhwcHygiHyIpHRsdITEhJi0rLy4uGyIzODMsNygtMisBCgoKDg0OGhAQGzQkICYwLzQ1LzU2NDQwNzQ0LCwsLC4sMCwyLCw0LCwsLCwsNC8sNCwvLCwsLCwsLCwsLCwsLP/AABEIAHIAvwMBEQACEQEDEQH/xAAcAAABBQEBAQAAAAAAAAAAAAAAAwQFBgcBAgj/xABFEAACAQMCAwUFBAYIBQUBAAABAgMABBESIQUGMRNBUWFxBxQigZEjMqGxFzVzk7LBFTRCUlOC4fAzYnLR0iQlg8LxFv/EABsBAQACAwEBAAAAAAAAAAAAAAACAwEEBQYH/8QAOhEAAgIBAgQCBgkEAAcAAAAAAQIAAxEEIQUSMVETQRQiYXGBkRUyMzShscHR8EJScuEGIzVDRYLx/9oADAMBAAIRAxEAPwDcaRCkTP8AnH2g9hI0NqFZ12eRtwp8AO8+Jraq0/MMtO/w/g/iqLLjgHoJUIufr4NntQf+UoMfhV/o9fadZuD6QjHL+M0bkvnBb4FGUJMoyVzsw8V/mO6tS2kp7p57iPDW0p5gcqfP95aapnLhSIUiFIhSIUiFIhSIUiFIhSIUiFIhSIUiFIhSIUiFIhSI14rOY4JXXqsbMPUAmsqMkCW0KHsVT5kT5zBzuetdefQ52kSW5RuWjvbdl6mVVPox0n8DVdoyhmpr6w+msB7E/Leb/XLngoUiFIhSIUiFIhSIUiFIhSIUiFIhSIUiFIhSIUiFIhSIUieZEDAqRkEYI8jSZBIORMD5n4A9lMY2BKH/AIb42Zf+47xXUrsDjM95otYmqr5h18x2/wBSIqybcu/sy5deWcXLqRFHupI++3l4gePjWtqLAByicTjOtWus0qfWPX2D/c16tCeShSIUiR/G+MRWkfaTEhcgbAnc+QqSIWOBL9PprNQ/JWN4+ikDAMOhGR6Goykgg4M9UmIUiFIhSIUiFIhSIUiFIhSIUiFIhSIUiUe69p1sjsojlcKcalC4OPDLZrZGlYjM7acCvZQxIGfLf9ol+lO2/wAGb6J/5Vn0Vu4kvoC/+4fj+0hubefYbq2aFIXy2PifThcd4wTvVlWnZGyTNzQ8It09wsZxt2zM/IranfmqWvtQt1RQbeVSABhdGkem42rSOlbPWeXfgNxYkOD78/tFf0p23+DN9E/8qx6K3cSH0Bf/AHD8f2kny9z3BdyiFVkRiMrrAwcd2xNV2UMgzNbV8Ju09fiEgj2S1VTOXKV7W/6iP2i/zrY03152eBfefgYhD7Qo40j1W1x2YVV7UphegG2etZ9HJPUSbcGd2bDrzb7Z3k7xfm23t0hkYs0c2dLKM7AZye/yqtamYkDymlRw665nRdivUGI8H5uWcyFoJYY0Qv2kq4UgUaor55ktRw5quUBwxJxgdZFt7Sot2W3nMQODKFGn/fzqz0Y9MjM2hwOzoXXm7Sf4jzLFFbLcqryo+NIjGSc+VVLWS3LNCnRWWXGkkKR1zIe09oEZlSOaCaDWcK0i4G+3rjJ61M6c4yDmbj8HcIXrcNjtH3MHOMVtKIVjkmmIzojGSB5/6VFKSwz0Eo0vDXvTxCwVe5idhzmsiSs9vcRmIAlWQ5OTjYVlqcEbiSt4YyMoV1PN55lT5V50aOW4MqXE3aSDSFGrQMtsRnbqNh4VfbTkDGBOrruFhkQIVXA38s9JqgrSnl4UiFIhSIUiFInzXJ1PqfzrsCfRx0E5SZhSIUiFIhSJY/Z1+sIf838JqnUfZmc7i33R/h+c3KubPESk+1v+o/8AyL/OtjTfXnZ4F96+BklzHp/ouTVjHu4+uBj8cVCv7Qe+a+kz6cuP7v1mfX+fcOGav8VsemoY/CtsfaPO/Vj0rUY7D8poPtEz/R8+nwGfTIrUo+0E4HCcelpmVrhFrxCawSKIWnYPFpGdWrB8d8av51cxrD5OczpX2aOvVF35uYHPlj/5FZr244XZ2tqoRriV2VSSSqjUPT++BQKtrlvISK1U6/UWXnIRQPf0/wBSM5/tLtEga6nSQGUBVRNODjrnvqVBQk8o8pscLs07M4pQjbzMsnGeW7pbxruykjDsulkkG31+QqpLF5OVhOdp9bQdOKNQpwD1EV5T5jnluJrW6RBLEM6o84PyyfEb/hWLa1Chl6GR12iprqW+knlbvI/2ZH7a/wD2/wDN6lqOi+6X8Y+zo/x/QS/VrThQpEKRCkQpEKRPmuTqfU/nXYE+jjoJykzCkRS1t3kdUjUs7HCqBuawSAMmRd1RSzHAE0Dh3ssdlzPOEP8AdRdWPUkitVtV2E4F3H1BxWmR7Yw4/wCzmeBS8Ldso3KhcPjyG+fQVJNSGODtL9Lxqq1gtg5T+EjfZ0f/AHCD/N/CanqPszNni33R/h+c3KubPESL5h4HHeRiKUsFDBvhIBOO7pU0cocibOl1T6Z+dOuJW5vZ1GxCm6uDCDkRFwQPIZ/7VaNQRvgZnRXjLr6wrXm74kzxflSCdIEJZFgIKBCO7GxyD4VBbWUk95qUcQtqZ26luuZNXMCyIyOAysCGB6EGqwSDkTSR2Rgy7ESmD2dKhIiu7iOMnOgNt9Rj8RWx6QT1AnZ+mWbd61J74kpxDk2Ca2jt2aT7LdJMjWD5nGDnwqtbmVi01auJ213NaAPW6jykcfZ7G+O3ubiVgRpZnHw4PcDnrU/SCOgAmx9Muv2daqPdHnGuT+2laVLqeEtjUEb4dhjYbVFLeUYwDKdPxLwqxW1atjuN465Y5Wis9bIzySP96Rzk+gx9fGsWWl+sr1mvs1OAwAA6ARjdcjRm4M8U8sJZtTqh2bfJ+vnnrUheeXlIzL04q/g+E6BsDYmW2qJyYUiFIhSIUiFInzXJ1PqfzrsCfRx0E5SZhSJpXsf4apE1wRlgRGvltqP1yPpWnqm6LPN8fvOUqHTr+gml1pzzcKRIO05Uto7k3SKRIc7Z+EE9SB4mrDaxXlM3X4he9IpY7fjJyq5pSt+0Hiz21m7xnDsQoPhnvHniraEDOAZ0eFadb9QFfp1kHwv2eq8aSyXNx2zAMWVxgE794J/GrW1G+ABibt3GCrlFrXlG3SLc72tk0wN3dyodAAhjb13xpPX+VYpLgeqJHh1mpFeKawd+p/gkVyHehL2WCCWSS3MZZe0zkEY7tsdT3Cp3LlAxG82uJ1c2mW2xQHz5RDkjgH9I27NcXFxhHKKqvsNg2dwcnLVK5/DbCgSfEtX6FaBUi7jJOPh7O0V5b4zLbWvEV1l/d20xFt8Ell/kDio2IGZT3kdXpq7r6DjHP1x8DHPL/JAuoEuLi5n7WQagVcbA9OoJP4Vh7uUlQBiV6ringWmmqteUbdInzneFruCykuDDbpGDJJnBY4PU+OAPmSd6zUuELgZMzw+sDTvqVTmcnYdo04ZcxWfELdLO6aaGY6XVmDYJOO4Ad4I28aywLoSwwRLbkfU6R2vr5WXcbYi/DOFm+vbyKWeZYo5CwRHxkk47wdsDpWC3IikDeQuvGk01ViICxHUiaLwqwWCJIlLMqDALHJPqcCtVm5jmeeutNthcjc9o7qMqhSIUiFIhSJ81ydT6n867An0cdBOUmYUiaJ7IuLqrS2zEAuQ6eZxgj1wAfrWpqk6NPPce0xYLcPLY/pNRrSnmIGkSr8N53gnuzbRhj10ybaWI648vPyq5qGVeYzp3cKuqo8Zvl5iWiqZzJX+eeDNd2jxx/fBDKPEju+Y2q2l+R8mb/DdSun1AdunQyv8AC+b7qONIX4fO0igLkKwBxtn7u35Va1Kk5DDE37uG6dnNi3KFO/8AN4hxFJbPictw9rJcRyr8BRdWnpt02O1ZXD1hQcESyo16nRLUtgRl65OMxTl+3uJOJPcyW0kKSQkKGHToAD4E46GsOVFfKDneR1T0poxStgYhv58I/wDZVw+WG2kWaN42MxIDqQcaVGcHuyDUdSwZhiUcburtvUowIx5e8yK4Ly7NIvFI3Ro+1f7NnBAYhnIIPeOm48am9gHIR5Ta1GtrQ6Z1OeUb49wneB8y3dpCtvLYTu8Y0qVVsEd24BB8MjNHqRzzBpjU6HT6iw3JcoB33/n5xXm3hswuYb5Lftl7MCWDGojr3Yz0PXGxFYqYFShOPbI6C+o0vpWflOdmjvgfFBLPGqcMaIZ+KV006MA7j4fHbrUXTC7tKtTpzXUxbUBj2Bzn8Z75N4fLHf3zvG6q7DSzKQG3J2Pf8qWsCigSPELq30tKqwJHWWS+45BDNHDJIFkk+4u++TgemTsM1UEYjIE51eltsraxVyB1kjUJrwpEKRCkQpE+a5Op9T+ddgT6OOgnKTMKROo5UgqSCDkEHBB8QaTBAIwZc+G+0u6jULIscuP7RyrfMjY/StZtMp6bTjXcD07nKkr+UZcd56urpShKxIeqx5yR4Fic/TFSShF3l+m4Tp6DzdT7f2ifs6/WEH+b+E1nUfZmS4t90f4fnNyrmzxEZcY4mltC80pwqj5k9wHmTUlUscCXaeh77BWnUyo23PF1IA6cOlaInZgSSR4gad/971eaFGxbedZ+FUJ6rXgN2/hkvzBzBcQyiO3s5J/hDFxkKM52zgjO1VpWpGS2JqaXR02Jz22hfZ5xPlrm73mSSGaFoJkGooxzkfQeX1rNlXKAQciS1nDvBRbEbmU+ci7bn6adNVrYySY++c/CD4AgHJxvjzqZ04U+s02n4RXU2LrgO0LXn+Wdc2tjJKw+/wDF8KnwBA3/AAodOFPrND8IrpbF1oA8u8f2HO6y2c1x2RDwbPET3+uPXu7jUWpIcLnrNe3hbJqEq5tm6GMpeepynaxWErQAZMjHG3eQAp2HjUhQucFt5evCag3hvcA3b+GTkHMyy2ZuoI3kxt2SjLas4xtnxz6VUayH5TNFtC1eo8CxgPb5Y7yCl56uIdLXVhJFETjXqJx8tI+m1W+Ap+q2TN5eE025FNwZu38MecwX1t77ZB4BI8mDHLnGnfbbv3336VFFbkbBlOlqv9GtKvgDqO/eKcZ5uZLg21rbtcSqMvhsKvzwfLw60SkFeZjgTGn4crU+Nc/Ip6Rpw7neaS4W2aydZcjWNY+FcjLbgZABzWWpAXmDbS23hdSUm4Wgr5bdT2i17zqwnlt4bWSaWNsAKdiMdScfDvWBT6oYnAkK+FqaltssCqf58Yty1zc1xO1vPA0EyjOknORt5DxrFlXKOYHIkNZw4U1C6t+ZTLVVM5c+a5Op9T+ddgT6OOgnKTMKRCkQpEKRLH7Ov1hD/m/hNU6j7MzncW+6P8Pzm5VzZ4iU32roTYHHQOpPp/8AtbGm+0nY4GQNUM9jJ/gN5E1tCyMuns17xtgAY+tVOCGOZoamt1uYMN8mVa84lc3XEJbWKf3eOEbkAFm6ePrVwVVrDEZzOnXRRp9It7pzlvkJH8v25j4xMrSmYiA5kbGTsvh4VJzmkbY3mxqnD8PVgvL63T5x97Hf6pL+2P8AAlY1f1xKf+IPvC/4/qZ59kH/AArn9t/Kmq6iOPfaV/4yB4b/AFPi/wC0H8TVY31km/d940vu/QS8cq3Ua8MiZ2XSsPxZI2ABzmtawE2HHecTW1u2tYKNy0ovLvGZbPhTyRABpLnSrMNh8K5OPlj1rasQPaAe07mr01ep14V+gXJ+Z2jvnbhs6WQkmvWm1Ffs8KF37xjc4qNLKXwFxKeHX1NqeSurl67+cdceP/ruE/8AQn5io1/UeV6X7rqfeZ7vbmWx4rKYY/eDcIGMan41A/1H0NAA9QycYka0r1WgUO3JynGT0khy5w+5nv3vriLsF0aEQn4j5n/Y61CxlCcinM19XdRVpRpqm5jnJMT5V/W9/wDL8xWbPslk9b/0+ieR+vz+w/8AqKf9j4x/4r/2/WX6tacKVS79ntlI7OUdSxyQrkDJ8B3VeNQ4GJ1E4xqkULkbeyJfo2svCT94aekvJ/Teq7j5Q/RtZeEn7w09JePpvVdx8ofo2svCT94aekvH03qu4+UP0bWXhJ+8NPSXj6b1XcfKH6NrLwk/eGnpLx9N6ruPlJDgnJtraydrEra8YBZicZ8BUXuZxgzX1PEtRqE5HO0sFVTQiV1bJKjJIoZGGGU9CKyCQciSR2RgynBEqQ9mtlqz9rjOdHafD+Wfxq/0l51vpzVYxt78SQ45yZbXUnavrSTGC0baSfXY/WoJcyjE19NxO+hORcEdjFOEco21s4kiVg2goSWJyCcknPf51hrWYYMjfxG+9eRztnPSO+A8Chs4zHACFZtRySTnAH5AVh3LnJlWq1dmpYNZ1AxDgXAYbRXWEEB21HJJ3o7l+sanV2agg2eQxK/zNwKG1sL0xAgy/E+STvnu8Opq2tyzrnym/o9XZfqqQ/8ATsPlI7l3kS1uLWCV+1UugLhXwrHxIIP4VJ72ViJsavi2opvdBg4O2RLfNy7btbC1MY7EDZQTkHxz1znfNUeI3Nzec5K624XeNzetIWH2c2YBDdq+2Brk+7/04AxVh1DzcbjWpJyMD3Dr75J8Z5Ut7pYhIG+yGEZWwQNts9/QVBLWXOJrafiF1BYp/V1lKjt4uI305nl93MP2aKjBXYKSNRZuvy8RWxk1oMDOZ2i9mj0qCtecNuc7gZ8tp5u2ayurZLW9kuC8gDxMwfAyBvjbcZ8++gw6ksuIrC6qixrqgmBsek0Cy4HFFPLcID2kv38nb5DurWLkgL2nBs1VllS1N0XpD+gofevesHtdOnOTjHTpTnPLy+Uel2eB4H9OcyTqE1p4Eo8R9aTGRPdJmFIhSIUiFIhSJzPdSJ2kThOOtInaRCkQpEKRG/ELJJ42ilGpHGGGSPxG9ZUkHIllVrVOHQ4InbGzSGNY4xpRBhRknA9TvQkk5MxZY1jl26mL1iQhSJwnHWkSF4tylaXLa5oQXPVgWUn10kZ+dWLa67Azdo4jqaF5Ubb5/nFOEctWtqcwQqrf3t2b6sSaw1jN1MjfrtReMWNkfztJeoTUhSIUiY7YPYe5N2hb3z49Oky6tWTpxj4fCtw8/Nt0nBrNHhet9ffv8PZLxbcwyRRwwtDLPc9iryqmMqOmWJI3Ph1qgoCSc7TpLeyhVIJbG8WPN6MIewikmeZC4RdIIUHByWIHXb5VjwzvmS9KU45RnMVu+ZdHZKLeVp5VLdiNOpQNiWJOB9aBM532km1GMDlOT5TsXMnaQLLDBLIS5RoxpDIy5zq1EAbj8axyYOCYGo5k5lUn2RsOc07MN2MuszGExALqD41Y64OfGpeEc9ZD0teXODnOMe2KT80FWSMWszTspcwgplFzjLNnTv61gV+edpk6nBC8pz2kQvFJF4jI628rs1tHmIFQybk/Fk4+lT5RydfOUeKwvJCk7DaWWx42s9qLiJHcEEhABqyDgjc46+dVlMNgzbS4PX4ijMpF5x2a44cjyxvkTRntAFCv8fRQDnIxjerggV8Cc9r3s04LDzH5y22fMpd5I3t5Y5Uj7QRnSS6/8uCRnO2KqKY3zN1dRklSpBAzEoeaSXaN7aZJezLoh0EuBscENgHyNPD88zA1O5UqQcZnOR+NzXUAaaNgcZ7XChH3OygHO3mKzagU7TGkue1MsPjFbfmYyyFYraWSNZOzaUaAoIOCcE5wPHFYKYG5kl1HM2FUkZxmeeJc0GBz2ttKsQcJ23w6dzjOnOrHnigrz0MWankPrKcd4t//AE0YiuZGVl92Yq6nGSRjGPJs7VjkOQO8z6QvKzH+mM7nnELq028zrGoaZl04jyNWDk7kDc4qQq9sg2rAzhTt19kXuOaB2nZwQSTkIrsU0gAMMj7xGTjuFYFe2ScSR1PrcqqTG/P8hNkDgqTJEcHqPiGxrNX1pDWH/lZ9o/OeH4yltNdyMZnCvEHUkFUDbZUeA76cpYAQbRWzscnpJHivM0UEhRgx0wmVmXcBc4A9WOwFRVCRmWWahUbB7Zja35uXLCeGWArEZhrAOpF6kaSd/I1k19jmRXVDfmBG2Y74Nxt5yM20saMupZGKYI+RJBOe+sMoHnJ1XFz9UgSZqEvlMsuVHPDTbyBVmyzIwPRtRZTqHyq42DnyOk0E0p9H8Nuu/wCe0aXfA7lpEuJbftnaEJJGk5jKuv8AaDKwBBHdnapB1xgGQemwsHZcnGCM4/URe74GRFCi8ODaVOyXJVoySTjWSCw7+p3rAfc+t+Ek1JCqBX8j0+Maz8r3IW2kkX3l44jHIgmZG3OoEOCM4zg5NZFi7gbSDaawBWPrEDB3x+O0WuOX5uyg7O1wiyO0tqLgnXqwAxdjuRjpnG9YDjJyfjJGhwq4XbJyM/rPHD+WLhSh7JEAvhNoVwQqaMde8g7YobB+EwmmcY2x62fhiS/FbO5ivPereITB4uzdC4UjByCC21RUqV5TtL7FsS3xEGcjGItwuwm99e4lQIHt0XAYHDg5I/1rDEcuBJVo/il2HUCKcmcMkt7RIpQA4LZAOerEjf0NLGDNkRpKmrpCN13leh4Fd+5LaNEoMUqMsgkXDqH1E46jA8asLrzc2ZrLTb4XhkdCN++8kuYuCXEtxLJCQuq07NW1YOvUTjxGR3+dQRwAAe8tupdnJX+3EacA4DKtzHKbZYEWFkb7UOzMcfEdz+eay7jlxnMhTSwsDFcbY65MlOSbOe3h93mjCiP7sgcEPkk9BuPnUbCCciXaRHRORh08+8iLngc73AaK1Fu3bBmnW4+FlByfswdyw8RUwwxucyg0uXyq8u/XO3y/1GXE+WLqTtlMCu7Ta1uGm/sashQp6HG3QCpK6jG8hZp7GyOXJznOZL8c5aklvFZMe7y6DcDI3MRyu3X4tht4GoK4C+2XW6dmtBH1TjPwjLifLcguJ29295jmOoYuGi07YKsoYZHnvWVcYG+MSuzTtzseXmB9uPnvPfHuBSP8MNkA4iVEnS5K6Nv7QyC2k+IOcURx5mZupY7Km+Oufz93xktzJwmaWxWJSJJl0E5ONRUgnc+OO+oIwDZl99TtTyjc7ROLgkjzXglQdjcxr8QYEghSpGPEZznyrPMABjymBSxZ+YbMJF2fKdw9pcrcFfeJAqIc7aI8ackdMkH6ipGxQwx0lKaaxqmD/WP6dIrwrgzgszWADCFlBe6Zw5IxpALMAreJ6UZh/d+EzXSwyTX5eZz+pivLPBpo7kOITbQiMqYu3MgdidiBkhQPlWHYEdcmS09Tq+eXlGOmc/vLlVM3oUiFIhSIUiFIhSIUiFIhSIUiFIhSIUiFIhSIUiFIhSIUiFIhSIUiFIhS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6" name="AutoShape 14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8" name="AutoShape 16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90" name="AutoShape 18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92" name="AutoShape 20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94" name="AutoShape 22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96" name="AutoShape 24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98" name="AutoShape 26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900" name="AutoShape 28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902" name="AutoShape 30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904" name="AutoShape 32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906" name="AutoShape 34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908" name="AutoShape 36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" name="Picture 19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0928" y="285728"/>
            <a:ext cx="1902092" cy="10001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More synonyms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Discovery = Training</a:t>
            </a:r>
          </a:p>
          <a:p>
            <a:r>
              <a:rPr lang="en-GB" dirty="0" smtClean="0"/>
              <a:t>Replication = Target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But we did not necessarily </a:t>
            </a:r>
            <a:r>
              <a:rPr lang="en-GB" i="1" dirty="0" smtClean="0"/>
              <a:t>discover</a:t>
            </a:r>
            <a:r>
              <a:rPr lang="en-GB" dirty="0" smtClean="0"/>
              <a:t> anything...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PRS (“</a:t>
            </a:r>
            <a:r>
              <a:rPr lang="en-GB" sz="4000" i="1" dirty="0" smtClean="0">
                <a:solidFill>
                  <a:srgbClr val="FF0000"/>
                </a:solidFill>
              </a:rPr>
              <a:t>profile scoring</a:t>
            </a:r>
            <a:r>
              <a:rPr lang="en-GB" sz="4000" dirty="0" smtClean="0">
                <a:solidFill>
                  <a:srgbClr val="FF0000"/>
                </a:solidFill>
              </a:rPr>
              <a:t>”) in PLINK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032448"/>
          </a:xfrm>
        </p:spPr>
        <p:txBody>
          <a:bodyPr/>
          <a:lstStyle/>
          <a:p>
            <a:endParaRPr lang="en-GB" sz="2800" dirty="0" smtClean="0"/>
          </a:p>
          <a:p>
            <a:r>
              <a:rPr lang="en-GB" sz="2800" dirty="0" smtClean="0"/>
              <a:t>Reduce the SNPs to a set in approximate LD</a:t>
            </a:r>
          </a:p>
          <a:p>
            <a:pPr lvl="1"/>
            <a:r>
              <a:rPr lang="en-GB" sz="2400" dirty="0" smtClean="0"/>
              <a:t>Best done using “clumping”: keep the most associated SNP, remove those in LD with it, then keep the next most associated remaining SNP, etc</a:t>
            </a:r>
          </a:p>
          <a:p>
            <a:pPr lvl="1"/>
            <a:r>
              <a:rPr lang="en-GB" sz="2400" dirty="0" smtClean="0"/>
              <a:t>Recommend LD threshold of r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&lt;0.1</a:t>
            </a:r>
          </a:p>
          <a:p>
            <a:pPr lvl="1">
              <a:buNone/>
            </a:pPr>
            <a:r>
              <a:rPr lang="en-GB" sz="1800" dirty="0" smtClean="0">
                <a:solidFill>
                  <a:srgbClr val="C00000"/>
                </a:solidFill>
              </a:rPr>
              <a:t>plink --clump-p1 1 --clump-p2 1 --clump-r2 0.1 --clump-kb 500</a:t>
            </a:r>
          </a:p>
          <a:p>
            <a:r>
              <a:rPr lang="en-GB" sz="2800" dirty="0" smtClean="0"/>
              <a:t>Estimate effect sizes of these SNPs</a:t>
            </a:r>
          </a:p>
          <a:p>
            <a:pPr lvl="1">
              <a:buNone/>
            </a:pPr>
            <a:r>
              <a:rPr lang="en-GB" sz="1800" dirty="0" smtClean="0">
                <a:solidFill>
                  <a:srgbClr val="C00000"/>
                </a:solidFill>
              </a:rPr>
              <a:t>plink --assoc</a:t>
            </a:r>
            <a:endParaRPr lang="en-GB" sz="2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57683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20097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PRS (“</a:t>
            </a:r>
            <a:r>
              <a:rPr lang="en-GB" sz="4000" i="1" dirty="0" smtClean="0">
                <a:solidFill>
                  <a:srgbClr val="FF0000"/>
                </a:solidFill>
              </a:rPr>
              <a:t>profile scoring</a:t>
            </a:r>
            <a:r>
              <a:rPr lang="en-GB" sz="4000" dirty="0" smtClean="0">
                <a:solidFill>
                  <a:srgbClr val="FF0000"/>
                </a:solidFill>
              </a:rPr>
              <a:t>”) in PLINK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08512"/>
          </a:xfrm>
        </p:spPr>
        <p:txBody>
          <a:bodyPr/>
          <a:lstStyle/>
          <a:p>
            <a:r>
              <a:rPr lang="en-GB" sz="2800" dirty="0" smtClean="0"/>
              <a:t>Create a file listing SNPs and their effect sizes</a:t>
            </a:r>
          </a:p>
          <a:p>
            <a:pPr lvl="1"/>
            <a:r>
              <a:rPr lang="en-GB" sz="2400" dirty="0" smtClean="0"/>
              <a:t>Take logs of odds ratios</a:t>
            </a:r>
          </a:p>
          <a:p>
            <a:pPr lvl="1">
              <a:buNone/>
            </a:pPr>
            <a:r>
              <a:rPr lang="en-GB" sz="1800" dirty="0" err="1">
                <a:solidFill>
                  <a:srgbClr val="C00000"/>
                </a:solidFill>
              </a:rPr>
              <a:t>a</a:t>
            </a:r>
            <a:r>
              <a:rPr lang="en-GB" sz="1800" dirty="0" err="1" smtClean="0">
                <a:solidFill>
                  <a:srgbClr val="C00000"/>
                </a:solidFill>
              </a:rPr>
              <a:t>wk</a:t>
            </a:r>
            <a:endParaRPr lang="en-GB" sz="1800" dirty="0">
              <a:solidFill>
                <a:srgbClr val="C00000"/>
              </a:solidFill>
            </a:endParaRPr>
          </a:p>
          <a:p>
            <a:r>
              <a:rPr lang="en-GB" sz="2800" dirty="0" smtClean="0"/>
              <a:t>Create a file listing p-value thresholds to select SNPs into PRS</a:t>
            </a:r>
          </a:p>
          <a:p>
            <a:r>
              <a:rPr lang="en-GB" sz="2800" dirty="0" smtClean="0"/>
              <a:t>Generate PRS for subjects in the target sample</a:t>
            </a:r>
          </a:p>
          <a:p>
            <a:pPr lvl="1">
              <a:buNone/>
            </a:pPr>
            <a:r>
              <a:rPr lang="en-GB" sz="1800" dirty="0" smtClean="0">
                <a:solidFill>
                  <a:srgbClr val="C00000"/>
                </a:solidFill>
              </a:rPr>
              <a:t>plink --score --q-score-range</a:t>
            </a:r>
          </a:p>
          <a:p>
            <a:r>
              <a:rPr lang="en-GB" sz="2800" dirty="0" smtClean="0"/>
              <a:t>Regress target phenotype against PRS</a:t>
            </a:r>
          </a:p>
          <a:p>
            <a:pPr lvl="1">
              <a:buNone/>
            </a:pPr>
            <a:r>
              <a:rPr lang="en-GB" sz="1800" dirty="0" err="1" smtClean="0">
                <a:solidFill>
                  <a:srgbClr val="C00000"/>
                </a:solidFill>
              </a:rPr>
              <a:t>glm</a:t>
            </a:r>
            <a:r>
              <a:rPr lang="en-GB" sz="1800" dirty="0" smtClean="0">
                <a:solidFill>
                  <a:srgbClr val="C00000"/>
                </a:solidFill>
              </a:rPr>
              <a:t>(</a:t>
            </a:r>
            <a:r>
              <a:rPr lang="en-GB" sz="1800" dirty="0" err="1" smtClean="0">
                <a:solidFill>
                  <a:srgbClr val="C00000"/>
                </a:solidFill>
              </a:rPr>
              <a:t>y~prs</a:t>
            </a:r>
            <a:r>
              <a:rPr lang="en-GB" sz="1800" dirty="0" smtClean="0">
                <a:solidFill>
                  <a:srgbClr val="C00000"/>
                </a:solidFill>
              </a:rPr>
              <a:t>, family=binomial)</a:t>
            </a:r>
            <a:endParaRPr lang="en-GB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 smtClean="0">
                <a:solidFill>
                  <a:srgbClr val="FF0000"/>
                </a:solidFill>
              </a:rPr>
              <a:t>PRSice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 package to simplify calculations of PRS</a:t>
            </a:r>
          </a:p>
          <a:p>
            <a:r>
              <a:rPr lang="en-GB" dirty="0" smtClean="0"/>
              <a:t>http://prsice.info</a:t>
            </a:r>
          </a:p>
          <a:p>
            <a:r>
              <a:rPr lang="en-GB" dirty="0" smtClean="0"/>
              <a:t>Jack </a:t>
            </a:r>
            <a:r>
              <a:rPr lang="en-GB" dirty="0" err="1" smtClean="0"/>
              <a:t>Euesden</a:t>
            </a:r>
            <a:r>
              <a:rPr lang="en-GB" dirty="0" smtClean="0"/>
              <a:t> talk on Saturday</a:t>
            </a:r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365104"/>
            <a:ext cx="63055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05064"/>
            <a:ext cx="18954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Uses of polygenic scores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3948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Evidence for a polygenic signal</a:t>
            </a:r>
          </a:p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Evidence for a shared genetic basis</a:t>
            </a:r>
          </a:p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Patient stratification and sub-</a:t>
            </a:r>
            <a:r>
              <a:rPr lang="en-US" sz="2800" dirty="0" err="1" smtClean="0">
                <a:solidFill>
                  <a:srgbClr val="7030A0"/>
                </a:solidFill>
              </a:rPr>
              <a:t>phenotyping</a:t>
            </a:r>
            <a:endParaRPr lang="en-US" sz="2800" dirty="0" smtClean="0">
              <a:solidFill>
                <a:srgbClr val="7030A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Individual risk prediction</a:t>
            </a:r>
          </a:p>
          <a:p>
            <a:pPr eaLnBrk="1" hangingPunct="1"/>
            <a:r>
              <a:rPr lang="en-US" sz="2800" dirty="0" err="1" smtClean="0">
                <a:solidFill>
                  <a:srgbClr val="7030A0"/>
                </a:solidFill>
              </a:rPr>
              <a:t>Mendelian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randomisation</a:t>
            </a:r>
            <a:endParaRPr lang="en-US" sz="2800" dirty="0" smtClean="0">
              <a:solidFill>
                <a:srgbClr val="7030A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Estimating the genetic architecture of a trait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NB – for each of these applications, there are potentially better methods available</a:t>
            </a:r>
          </a:p>
          <a:p>
            <a:pPr eaLnBrk="1" hangingPunct="1"/>
            <a:r>
              <a:rPr lang="en-US" sz="2400" dirty="0" smtClean="0"/>
              <a:t>PRS is relative simple and generally works well enough</a:t>
            </a:r>
          </a:p>
          <a:p>
            <a:pPr eaLnBrk="1" hangingPunct="1"/>
            <a:r>
              <a:rPr lang="en-US" sz="2400" dirty="0" smtClean="0"/>
              <a:t>A new field of </a:t>
            </a:r>
            <a:r>
              <a:rPr lang="en-US" i="1" dirty="0" smtClean="0">
                <a:solidFill>
                  <a:srgbClr val="FF0000"/>
                </a:solidFill>
              </a:rPr>
              <a:t>polygenic epidemiology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en-US" sz="2400" dirty="0" smtClean="0"/>
          </a:p>
          <a:p>
            <a:pPr marL="400050" eaLnBrk="1" hangingPunct="1"/>
            <a:endParaRPr lang="en-US" sz="2400" dirty="0" smtClean="0"/>
          </a:p>
          <a:p>
            <a:pPr marL="400050" eaLnBrk="1" hangingPunct="1">
              <a:buNone/>
            </a:pPr>
            <a:endParaRPr lang="en-US" sz="2400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Find evidence of a polygenic signal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Train the score on one sample</a:t>
            </a:r>
          </a:p>
          <a:p>
            <a:r>
              <a:rPr lang="en-GB" dirty="0" smtClean="0"/>
              <a:t>Test for association with the same trait in a second sample</a:t>
            </a:r>
          </a:p>
          <a:p>
            <a:endParaRPr lang="en-GB" dirty="0" smtClean="0"/>
          </a:p>
          <a:p>
            <a:r>
              <a:rPr lang="en-GB" dirty="0" smtClean="0"/>
              <a:t>This test should only be significant if there are many associated SNPs within the score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First example – schizophrenia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r>
              <a:rPr lang="en-GB" sz="2400" dirty="0" smtClean="0"/>
              <a:t>Purcell noticed that the genomic control </a:t>
            </a:r>
            <a:r>
              <a:rPr lang="en-GB" sz="2400" dirty="0" smtClean="0">
                <a:sym typeface="Symbol"/>
              </a:rPr>
              <a:t> remained above 1 despite very rigorous QC</a:t>
            </a:r>
          </a:p>
          <a:p>
            <a:r>
              <a:rPr lang="en-GB" sz="2400" dirty="0" smtClean="0">
                <a:sym typeface="Symbol"/>
              </a:rPr>
              <a:t>Argued that this was due to many small, non-null effects – </a:t>
            </a:r>
            <a:r>
              <a:rPr lang="en-GB" sz="2400" i="1" dirty="0" smtClean="0">
                <a:sym typeface="Symbol"/>
              </a:rPr>
              <a:t>polygenic</a:t>
            </a:r>
            <a:r>
              <a:rPr lang="en-GB" sz="2400" dirty="0" smtClean="0">
                <a:sym typeface="Symbol"/>
              </a:rPr>
              <a:t> effects</a:t>
            </a:r>
          </a:p>
          <a:p>
            <a:r>
              <a:rPr lang="en-GB" sz="2400" dirty="0" smtClean="0">
                <a:sym typeface="Symbol"/>
              </a:rPr>
              <a:t>The argument since affirmed by theory</a:t>
            </a:r>
          </a:p>
          <a:p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72816"/>
            <a:ext cx="443636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3995936" y="5301208"/>
            <a:ext cx="3982194" cy="977524"/>
            <a:chOff x="3995936" y="5301208"/>
            <a:chExt cx="3982194" cy="977524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5517232"/>
              <a:ext cx="3782616" cy="76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301208"/>
              <a:ext cx="268605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64035"/>
            <a:ext cx="3379858" cy="113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First example – schizophrenia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64035"/>
            <a:ext cx="4072890" cy="166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64035"/>
            <a:ext cx="3379858" cy="113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76203"/>
            <a:ext cx="32210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573016"/>
            <a:ext cx="3200349" cy="195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2" descr="nature08185-f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437112"/>
            <a:ext cx="2703244" cy="217801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331640" y="126876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Training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292080" y="126876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Target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27584" y="4365104"/>
            <a:ext cx="100811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Other early papers</a:t>
            </a:r>
            <a:endParaRPr lang="en-GB" sz="4000" dirty="0">
              <a:solidFill>
                <a:srgbClr val="FF0000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467544" y="1601366"/>
            <a:ext cx="6446839" cy="1541471"/>
            <a:chOff x="714348" y="1214422"/>
            <a:chExt cx="6446839" cy="154147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1214422"/>
              <a:ext cx="6400800" cy="12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7224" y="2428868"/>
              <a:ext cx="6303963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14"/>
          <p:cNvGrpSpPr/>
          <p:nvPr/>
        </p:nvGrpSpPr>
        <p:grpSpPr>
          <a:xfrm>
            <a:off x="971600" y="2897510"/>
            <a:ext cx="7134225" cy="876305"/>
            <a:chOff x="1071538" y="3929066"/>
            <a:chExt cx="7134225" cy="876305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1538" y="3929066"/>
              <a:ext cx="7134225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29256" y="4643446"/>
              <a:ext cx="26574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Group 18"/>
          <p:cNvGrpSpPr/>
          <p:nvPr/>
        </p:nvGrpSpPr>
        <p:grpSpPr>
          <a:xfrm>
            <a:off x="2843808" y="3329558"/>
            <a:ext cx="5648325" cy="891530"/>
            <a:chOff x="2915816" y="5445224"/>
            <a:chExt cx="5648325" cy="891530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15816" y="5445224"/>
              <a:ext cx="564832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08104" y="6165304"/>
              <a:ext cx="30099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21"/>
          <p:cNvGrpSpPr/>
          <p:nvPr/>
        </p:nvGrpSpPr>
        <p:grpSpPr>
          <a:xfrm>
            <a:off x="395536" y="4239898"/>
            <a:ext cx="6910419" cy="1309689"/>
            <a:chOff x="785786" y="1357298"/>
            <a:chExt cx="6910419" cy="130968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5786" y="1571612"/>
              <a:ext cx="6619875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86380" y="1357298"/>
              <a:ext cx="24098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" name="Group 20"/>
          <p:cNvGrpSpPr/>
          <p:nvPr/>
        </p:nvGrpSpPr>
        <p:grpSpPr>
          <a:xfrm>
            <a:off x="895602" y="4997152"/>
            <a:ext cx="7764501" cy="1600200"/>
            <a:chOff x="714348" y="3071810"/>
            <a:chExt cx="7764501" cy="1600200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4348" y="3071810"/>
              <a:ext cx="631825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215074" y="3071810"/>
              <a:ext cx="22637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Shared genetic basis between traits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Train the score on one sample</a:t>
            </a:r>
          </a:p>
          <a:p>
            <a:r>
              <a:rPr lang="en-GB" dirty="0" smtClean="0"/>
              <a:t>Test association with a different trait in a second sample</a:t>
            </a:r>
          </a:p>
          <a:p>
            <a:endParaRPr lang="en-GB" dirty="0"/>
          </a:p>
          <a:p>
            <a:r>
              <a:rPr lang="en-GB" dirty="0" smtClean="0"/>
              <a:t>This test should only be significant if many SNPs affecting the first trait also affect the second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</a:rPr>
              <a:t>Classes of genetic disease</a:t>
            </a:r>
            <a:endParaRPr lang="de-DE" sz="4000" dirty="0" smtClean="0">
              <a:solidFill>
                <a:srgbClr val="FF0000"/>
              </a:solidFill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9786"/>
            <a:ext cx="4114800" cy="4784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Monogenic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Clear phenotype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/>
              <a:t>Mendelian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Oligogenic</a:t>
            </a: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Variable phenotype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Genetic heterogeneity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Polygenic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‘continuous’ phenotype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Complex traits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/>
              <a:t>Multifactorial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extensive heterogeneity</a:t>
            </a:r>
            <a:endParaRPr lang="de-DE" sz="2400" dirty="0" smtClean="0"/>
          </a:p>
        </p:txBody>
      </p:sp>
      <p:sp>
        <p:nvSpPr>
          <p:cNvPr id="17" name="Rectangle 40"/>
          <p:cNvSpPr>
            <a:spLocks noChangeArrowheads="1"/>
          </p:cNvSpPr>
          <p:nvPr/>
        </p:nvSpPr>
        <p:spPr bwMode="auto">
          <a:xfrm>
            <a:off x="4440238" y="5027692"/>
            <a:ext cx="47180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i="1" dirty="0" err="1"/>
              <a:t>Janssens</a:t>
            </a:r>
            <a:r>
              <a:rPr lang="en-GB" sz="1200" i="1" dirty="0"/>
              <a:t> A. and </a:t>
            </a:r>
            <a:r>
              <a:rPr lang="en-GB" sz="1200" i="1" dirty="0" smtClean="0"/>
              <a:t>van </a:t>
            </a:r>
            <a:r>
              <a:rPr lang="en-GB" sz="1200" i="1" dirty="0" err="1" smtClean="0"/>
              <a:t>Duijn</a:t>
            </a:r>
            <a:r>
              <a:rPr lang="en-GB" sz="1200" i="1" dirty="0" smtClean="0"/>
              <a:t> </a:t>
            </a:r>
            <a:r>
              <a:rPr lang="en-GB" sz="1200" i="1" dirty="0"/>
              <a:t>C, Hum </a:t>
            </a:r>
            <a:r>
              <a:rPr lang="en-GB" sz="1200" i="1" dirty="0" smtClean="0"/>
              <a:t>Mol </a:t>
            </a:r>
            <a:r>
              <a:rPr lang="en-GB" sz="1200" i="1" dirty="0"/>
              <a:t>Genet 2008</a:t>
            </a:r>
          </a:p>
          <a:p>
            <a:r>
              <a:rPr lang="en-GB" sz="1200" dirty="0"/>
              <a:t>Figure 3. Complete cause models or sufficient causes of disease development.</a:t>
            </a:r>
          </a:p>
          <a:p>
            <a:r>
              <a:rPr lang="en-GB" sz="1200" dirty="0"/>
              <a:t>Complete causal models for (A) Huntington Disease; (B) </a:t>
            </a:r>
            <a:r>
              <a:rPr lang="en-GB" sz="1200" dirty="0" err="1"/>
              <a:t>Phenylketonuria</a:t>
            </a:r>
            <a:r>
              <a:rPr lang="en-GB" sz="1200" dirty="0"/>
              <a:t>;</a:t>
            </a:r>
          </a:p>
          <a:p>
            <a:r>
              <a:rPr lang="en-GB" sz="1200" dirty="0"/>
              <a:t>(C–F) Hypothetical examples for complex diseases. White areas refer to</a:t>
            </a:r>
          </a:p>
          <a:p>
            <a:r>
              <a:rPr lang="en-GB" sz="1200" dirty="0"/>
              <a:t>genetic factors and grey areas to environmental factors.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175" y="1641554"/>
            <a:ext cx="44767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First example – schizophrenia &amp; bipolar disorder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64035"/>
            <a:ext cx="3379858" cy="113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2" descr="nature08185-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124" y="1700808"/>
            <a:ext cx="2703244" cy="217801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045220" y="1628800"/>
            <a:ext cx="720080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827584" y="4797152"/>
            <a:ext cx="7790612" cy="1911858"/>
            <a:chOff x="571472" y="4776321"/>
            <a:chExt cx="7790612" cy="1911858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472" y="5460355"/>
              <a:ext cx="3786214" cy="9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576" y="4797152"/>
              <a:ext cx="2386013" cy="621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9782" y="4776321"/>
              <a:ext cx="3892302" cy="191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Some other examples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8"/>
          <p:cNvGrpSpPr/>
          <p:nvPr/>
        </p:nvGrpSpPr>
        <p:grpSpPr>
          <a:xfrm>
            <a:off x="2123728" y="4293096"/>
            <a:ext cx="5461000" cy="1656631"/>
            <a:chOff x="467544" y="3212976"/>
            <a:chExt cx="5461000" cy="1656631"/>
          </a:xfrm>
        </p:grpSpPr>
        <p:pic>
          <p:nvPicPr>
            <p:cNvPr id="145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3212976"/>
              <a:ext cx="5461000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9952" y="4725144"/>
              <a:ext cx="1600200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5"/>
          <p:cNvGrpSpPr/>
          <p:nvPr/>
        </p:nvGrpSpPr>
        <p:grpSpPr>
          <a:xfrm>
            <a:off x="467544" y="1700808"/>
            <a:ext cx="5621635" cy="1117277"/>
            <a:chOff x="390525" y="2671763"/>
            <a:chExt cx="8362950" cy="1652959"/>
          </a:xfrm>
        </p:grpSpPr>
        <p:pic>
          <p:nvPicPr>
            <p:cNvPr id="17817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0525" y="2671763"/>
              <a:ext cx="8362950" cy="151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17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4077072"/>
              <a:ext cx="37147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1"/>
          <p:cNvGrpSpPr/>
          <p:nvPr/>
        </p:nvGrpSpPr>
        <p:grpSpPr>
          <a:xfrm>
            <a:off x="1475656" y="2708920"/>
            <a:ext cx="4633764" cy="1383007"/>
            <a:chOff x="2915816" y="4221088"/>
            <a:chExt cx="4633764" cy="1383007"/>
          </a:xfrm>
        </p:grpSpPr>
        <p:pic>
          <p:nvPicPr>
            <p:cNvPr id="14541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15816" y="4653136"/>
              <a:ext cx="4633764" cy="950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18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28184" y="4221088"/>
              <a:ext cx="12858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817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4725144"/>
            <a:ext cx="37749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8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8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FF0000"/>
                </a:solidFill>
              </a:rPr>
              <a:t>Patient stratification and sub-</a:t>
            </a:r>
            <a:r>
              <a:rPr lang="en-GB" sz="3600" dirty="0" err="1" smtClean="0">
                <a:solidFill>
                  <a:srgbClr val="FF0000"/>
                </a:solidFill>
              </a:rPr>
              <a:t>phenotyping</a:t>
            </a:r>
            <a:endParaRPr lang="en-GB" sz="3600" dirty="0" smtClean="0">
              <a:solidFill>
                <a:srgbClr val="FF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Subtypes of disease correlate with polygenic score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Schizophrenia PRS distinguished schizoaffective bipolar cases from other bipolar cases</a:t>
            </a:r>
          </a:p>
          <a:p>
            <a:r>
              <a:rPr lang="en-GB" dirty="0" smtClean="0"/>
              <a:t>Did not distinguish psychotic bipolar from other cases</a:t>
            </a:r>
            <a:endParaRPr lang="en-GB" dirty="0"/>
          </a:p>
        </p:txBody>
      </p:sp>
      <p:grpSp>
        <p:nvGrpSpPr>
          <p:cNvPr id="2" name="Group 18"/>
          <p:cNvGrpSpPr/>
          <p:nvPr/>
        </p:nvGrpSpPr>
        <p:grpSpPr>
          <a:xfrm>
            <a:off x="1547664" y="2492896"/>
            <a:ext cx="6057918" cy="1381132"/>
            <a:chOff x="2428860" y="4929198"/>
            <a:chExt cx="6057918" cy="1381132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8860" y="4929198"/>
              <a:ext cx="5848350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628" y="5929330"/>
              <a:ext cx="34861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Thanks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More applications, and theory, on Saturday</a:t>
            </a:r>
            <a:endParaRPr lang="en-GB" dirty="0"/>
          </a:p>
        </p:txBody>
      </p:sp>
      <p:pic>
        <p:nvPicPr>
          <p:cNvPr id="4" name="Picture 6" descr="http://cheltenhamfestivals-assets.s3.amazonaws.com/assets/Image/503-fitandcrop-890x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949280"/>
            <a:ext cx="1285884" cy="725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Common diseases are polygenic</a:t>
            </a:r>
            <a:endParaRPr lang="en-GB" sz="4000" dirty="0">
              <a:solidFill>
                <a:srgbClr val="FF0000"/>
              </a:solidFill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467544" y="2780928"/>
          <a:ext cx="4572000" cy="338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835696" y="1556792"/>
            <a:ext cx="5372845" cy="754169"/>
            <a:chOff x="611560" y="205892"/>
            <a:chExt cx="5076353" cy="71255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332656"/>
              <a:ext cx="4986337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6" y="205892"/>
              <a:ext cx="3132137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573016"/>
            <a:ext cx="3779912" cy="283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683568" y="4275844"/>
            <a:ext cx="144016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574056" y="4635884"/>
            <a:ext cx="144016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Polygenic scores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The idea of a polygenic score is to combine all the risk due to thousands of variants with small effects into a single “gene score”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This score can be used in a number of ways, as we shall see</a:t>
            </a:r>
            <a:endParaRPr lang="en-US" sz="2400" dirty="0"/>
          </a:p>
          <a:p>
            <a:pPr eaLnBrk="1" hangingPunct="1"/>
            <a:r>
              <a:rPr lang="en-US" sz="2400" dirty="0" smtClean="0"/>
              <a:t>In its simplest form, a polygenic score for an individual is the total number of risk-increasing alleles carried by that person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marL="400050" eaLnBrk="1" hangingPunct="1"/>
            <a:endParaRPr lang="en-US" sz="2400" dirty="0" smtClean="0"/>
          </a:p>
          <a:p>
            <a:pPr marL="400050" eaLnBrk="1" hangingPunct="1">
              <a:buNone/>
            </a:pPr>
            <a:endParaRPr lang="en-US" sz="2400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781741" y="5085184"/>
            <a:ext cx="5651381" cy="1378293"/>
            <a:chOff x="1781741" y="5085184"/>
            <a:chExt cx="5651381" cy="137829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1741" y="5085184"/>
              <a:ext cx="5651381" cy="992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5722" y="6092371"/>
              <a:ext cx="3313805" cy="37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Acronyms, synonyms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400" dirty="0" smtClean="0"/>
              <a:t>PRS</a:t>
            </a:r>
          </a:p>
          <a:p>
            <a:pPr lvl="1"/>
            <a:r>
              <a:rPr lang="en-US" sz="2000" dirty="0" smtClean="0"/>
              <a:t>Polygenic risk score</a:t>
            </a:r>
          </a:p>
          <a:p>
            <a:r>
              <a:rPr lang="en-US" sz="2400" dirty="0" smtClean="0"/>
              <a:t>GPRS</a:t>
            </a:r>
          </a:p>
          <a:p>
            <a:pPr lvl="1"/>
            <a:r>
              <a:rPr lang="en-US" sz="2000" dirty="0" smtClean="0"/>
              <a:t>Genomic profile risk score</a:t>
            </a:r>
          </a:p>
          <a:p>
            <a:r>
              <a:rPr lang="en-US" sz="2400" dirty="0" smtClean="0"/>
              <a:t>PGS</a:t>
            </a:r>
          </a:p>
          <a:p>
            <a:pPr lvl="1"/>
            <a:r>
              <a:rPr lang="en-US" sz="2000" dirty="0" smtClean="0"/>
              <a:t>Polygenic score</a:t>
            </a:r>
          </a:p>
          <a:p>
            <a:r>
              <a:rPr lang="en-US" sz="2400" dirty="0" smtClean="0"/>
              <a:t>GRS</a:t>
            </a:r>
          </a:p>
          <a:p>
            <a:pPr lvl="1"/>
            <a:r>
              <a:rPr lang="en-US" sz="2000" dirty="0" smtClean="0"/>
              <a:t>Genetic risk score</a:t>
            </a:r>
          </a:p>
          <a:p>
            <a:r>
              <a:rPr lang="en-US" sz="2400" dirty="0" smtClean="0"/>
              <a:t>Gene score</a:t>
            </a:r>
          </a:p>
          <a:p>
            <a:r>
              <a:rPr lang="en-US" sz="2400" dirty="0" smtClean="0"/>
              <a:t>Genetic score</a:t>
            </a:r>
          </a:p>
          <a:p>
            <a:r>
              <a:rPr lang="en-US" sz="2400" dirty="0" smtClean="0"/>
              <a:t>Genotypic score</a:t>
            </a:r>
          </a:p>
          <a:p>
            <a:r>
              <a:rPr lang="en-US" sz="2400" dirty="0" smtClean="0"/>
              <a:t>Allele score</a:t>
            </a:r>
          </a:p>
          <a:p>
            <a:r>
              <a:rPr lang="en-US" sz="2400" dirty="0" smtClean="0"/>
              <a:t>Profile score</a:t>
            </a:r>
          </a:p>
          <a:p>
            <a:r>
              <a:rPr lang="en-US" sz="2400" dirty="0" smtClean="0"/>
              <a:t>Linear predictor</a:t>
            </a:r>
          </a:p>
          <a:p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marL="400050" eaLnBrk="1" hangingPunct="1"/>
            <a:endParaRPr lang="en-US" sz="2400" dirty="0" smtClean="0"/>
          </a:p>
          <a:p>
            <a:pPr marL="400050" eaLnBrk="1" hangingPunct="1">
              <a:buNone/>
            </a:pPr>
            <a:endParaRPr lang="en-US" sz="2400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Polygenic scores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We build a “gene score” by summing the risk alleles across many SNPs</a:t>
            </a:r>
          </a:p>
          <a:p>
            <a:pPr lvl="1" eaLnBrk="1" hangingPunct="1"/>
            <a:r>
              <a:rPr lang="en-US" sz="2000" dirty="0" smtClean="0"/>
              <a:t>Ideally, weighted by their true effect sizes</a:t>
            </a:r>
          </a:p>
          <a:p>
            <a:pPr lvl="1" eaLnBrk="1" hangingPunct="1"/>
            <a:r>
              <a:rPr lang="en-US" sz="2000" dirty="0" smtClean="0"/>
              <a:t>Ideally, including all the SNPs affecting the trait, and no other SNPs</a:t>
            </a:r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 smtClean="0"/>
              <a:t>Departure from these ideals creates options in building scores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The polygenic score accesses more heritability than individually associated SNPs</a:t>
            </a:r>
            <a:endParaRPr lang="en-US" sz="20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marL="400050" eaLnBrk="1" hangingPunct="1"/>
            <a:endParaRPr lang="en-US" sz="2400" dirty="0" smtClean="0"/>
          </a:p>
          <a:p>
            <a:pPr marL="400050" eaLnBrk="1" hangingPunct="1">
              <a:buNone/>
            </a:pPr>
            <a:endParaRPr lang="en-US" sz="2400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851920" y="3284984"/>
          <a:ext cx="1360487" cy="642937"/>
        </p:xfrm>
        <a:graphic>
          <a:graphicData uri="http://schemas.openxmlformats.org/presentationml/2006/ole">
            <p:oleObj spid="_x0000_s2050" name="Equation" r:id="rId3" imgW="723600" imgH="3427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Building polygenic scores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We do not know the true effect sizes of SNPs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Estimate effect sizes from</a:t>
            </a:r>
          </a:p>
          <a:p>
            <a:pPr lvl="1"/>
            <a:r>
              <a:rPr lang="en-US" sz="2000" dirty="0" smtClean="0"/>
              <a:t>The data at hand</a:t>
            </a:r>
          </a:p>
          <a:p>
            <a:pPr lvl="1"/>
            <a:r>
              <a:rPr lang="en-US" sz="2000" dirty="0" smtClean="0"/>
              <a:t>External data, </a:t>
            </a:r>
            <a:r>
              <a:rPr lang="en-US" sz="2000" dirty="0" err="1" smtClean="0"/>
              <a:t>eg</a:t>
            </a:r>
            <a:r>
              <a:rPr lang="en-US" sz="2000" dirty="0" smtClean="0"/>
              <a:t> consortium data</a:t>
            </a:r>
          </a:p>
          <a:p>
            <a:pPr lvl="2"/>
            <a:r>
              <a:rPr lang="en-US" sz="1800" dirty="0" smtClean="0"/>
              <a:t>More precise, but more heterogeneous</a:t>
            </a:r>
          </a:p>
          <a:p>
            <a:pPr lvl="1"/>
            <a:r>
              <a:rPr lang="en-US" sz="2000" dirty="0" smtClean="0"/>
              <a:t>+1 for risk increasing, -1 for risk decreasing: </a:t>
            </a:r>
            <a:r>
              <a:rPr lang="en-US" sz="2000" dirty="0" err="1" smtClean="0"/>
              <a:t>unweighted</a:t>
            </a:r>
            <a:r>
              <a:rPr lang="en-US" sz="2000" dirty="0" smtClean="0"/>
              <a:t> score</a:t>
            </a:r>
          </a:p>
          <a:p>
            <a:r>
              <a:rPr lang="en-US" sz="2400" dirty="0" smtClean="0"/>
              <a:t>We do not know all the SNPs affecting the trait</a:t>
            </a:r>
          </a:p>
          <a:p>
            <a:r>
              <a:rPr lang="en-US" sz="2400" dirty="0" smtClean="0"/>
              <a:t>Could include</a:t>
            </a:r>
          </a:p>
          <a:p>
            <a:pPr lvl="1"/>
            <a:r>
              <a:rPr lang="en-US" sz="2000" dirty="0" err="1" smtClean="0"/>
              <a:t>Genomewide</a:t>
            </a:r>
            <a:r>
              <a:rPr lang="en-US" sz="2000" dirty="0" smtClean="0"/>
              <a:t> significant SNPs</a:t>
            </a:r>
          </a:p>
          <a:p>
            <a:pPr lvl="1"/>
            <a:r>
              <a:rPr lang="en-US" sz="2000" dirty="0" smtClean="0"/>
              <a:t>Nominally significant SNPs (P&lt;0.05)</a:t>
            </a:r>
          </a:p>
          <a:p>
            <a:pPr lvl="1"/>
            <a:r>
              <a:rPr lang="en-US" sz="2000" dirty="0" smtClean="0"/>
              <a:t>All the SNPs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marL="400050" eaLnBrk="1" hangingPunct="1"/>
            <a:endParaRPr lang="en-US" sz="2400" dirty="0" smtClean="0"/>
          </a:p>
          <a:p>
            <a:pPr marL="400050" eaLnBrk="1" hangingPunct="1">
              <a:buNone/>
            </a:pPr>
            <a:endParaRPr lang="en-US" sz="2400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923928" y="1340768"/>
          <a:ext cx="1360487" cy="642937"/>
        </p:xfrm>
        <a:graphic>
          <a:graphicData uri="http://schemas.openxmlformats.org/presentationml/2006/ole">
            <p:oleObj spid="_x0000_s3074" name="Equation" r:id="rId3" imgW="723600" imgH="3427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Polygenic scores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1142976" y="1571612"/>
            <a:ext cx="357190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71736" y="1142984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SNPs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204964" y="1795244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Subjects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3397939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r>
              <a:rPr lang="en-GB" baseline="-25000" dirty="0" smtClean="0"/>
              <a:t>1</a:t>
            </a:r>
            <a:r>
              <a:rPr lang="en-GB" dirty="0" smtClean="0"/>
              <a:t>, </a:t>
            </a:r>
            <a:r>
              <a:rPr lang="el-GR" dirty="0" smtClean="0"/>
              <a:t>β</a:t>
            </a:r>
            <a:r>
              <a:rPr lang="en-GB" baseline="-25000" dirty="0" smtClean="0"/>
              <a:t>2</a:t>
            </a:r>
            <a:r>
              <a:rPr lang="en-GB" dirty="0" smtClean="0"/>
              <a:t>, </a:t>
            </a:r>
            <a:r>
              <a:rPr lang="el-GR" dirty="0" smtClean="0"/>
              <a:t>β</a:t>
            </a:r>
            <a:r>
              <a:rPr lang="en-GB" baseline="-25000" dirty="0" smtClean="0"/>
              <a:t>3</a:t>
            </a:r>
            <a:r>
              <a:rPr lang="en-GB" dirty="0" smtClean="0"/>
              <a:t>, ...,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3397939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,..., </a:t>
            </a:r>
            <a:r>
              <a:rPr lang="el-GR" dirty="0" smtClean="0"/>
              <a:t>β</a:t>
            </a:r>
            <a:r>
              <a:rPr lang="en-GB" baseline="-25000" dirty="0" smtClean="0"/>
              <a:t>m</a:t>
            </a:r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>
            <a:off x="2428860" y="3898005"/>
            <a:ext cx="285752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714612" y="4040881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sort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357422" y="4683823"/>
            <a:ext cx="6429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</a:t>
            </a:r>
            <a:r>
              <a:rPr lang="en-GB" baseline="-25000" dirty="0" smtClean="0"/>
              <a:t>(1)</a:t>
            </a:r>
          </a:p>
          <a:p>
            <a:r>
              <a:rPr lang="en-GB" dirty="0" smtClean="0"/>
              <a:t>P</a:t>
            </a:r>
            <a:r>
              <a:rPr lang="en-GB" baseline="-25000" dirty="0" smtClean="0"/>
              <a:t>(2)</a:t>
            </a:r>
          </a:p>
          <a:p>
            <a:r>
              <a:rPr lang="en-GB" dirty="0" smtClean="0"/>
              <a:t>P</a:t>
            </a:r>
            <a:r>
              <a:rPr lang="en-GB" baseline="-25000" dirty="0" smtClean="0"/>
              <a:t>(3)</a:t>
            </a:r>
          </a:p>
          <a:p>
            <a:r>
              <a:rPr lang="en-GB" dirty="0" smtClean="0"/>
              <a:t>...</a:t>
            </a:r>
          </a:p>
          <a:p>
            <a:r>
              <a:rPr lang="en-GB" dirty="0" smtClean="0"/>
              <a:t>P</a:t>
            </a:r>
            <a:r>
              <a:rPr lang="en-GB" baseline="-25000" dirty="0" smtClean="0"/>
              <a:t>T</a:t>
            </a:r>
          </a:p>
          <a:p>
            <a:r>
              <a:rPr lang="en-GB" dirty="0" smtClean="0"/>
              <a:t>...</a:t>
            </a:r>
          </a:p>
          <a:p>
            <a:r>
              <a:rPr lang="en-GB" dirty="0" smtClean="0"/>
              <a:t>P</a:t>
            </a:r>
            <a:r>
              <a:rPr lang="en-GB" baseline="-25000" dirty="0" smtClean="0"/>
              <a:t>(m)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3000364" y="4826699"/>
            <a:ext cx="285752" cy="10001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428992" y="4826699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857752" y="4755261"/>
            <a:ext cx="1785950" cy="13573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000628" y="4326633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Selected SNPs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643702" y="4755261"/>
            <a:ext cx="64294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r>
              <a:rPr lang="en-GB" baseline="-25000" dirty="0" smtClean="0"/>
              <a:t>(1)</a:t>
            </a:r>
          </a:p>
          <a:p>
            <a:r>
              <a:rPr lang="el-GR" dirty="0" smtClean="0"/>
              <a:t>β</a:t>
            </a:r>
            <a:r>
              <a:rPr lang="en-GB" baseline="-25000" dirty="0" smtClean="0"/>
              <a:t>(2)</a:t>
            </a:r>
          </a:p>
          <a:p>
            <a:r>
              <a:rPr lang="el-GR" dirty="0" smtClean="0"/>
              <a:t>β</a:t>
            </a:r>
            <a:r>
              <a:rPr lang="en-GB" baseline="-25000" dirty="0" smtClean="0"/>
              <a:t>(3)</a:t>
            </a:r>
          </a:p>
          <a:p>
            <a:r>
              <a:rPr lang="en-GB" dirty="0" smtClean="0"/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919740" y="4978893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Subjects</a:t>
            </a:r>
            <a:endParaRPr lang="en-GB" sz="1600" dirty="0"/>
          </a:p>
        </p:txBody>
      </p:sp>
      <p:sp>
        <p:nvSpPr>
          <p:cNvPr id="19" name="Rectangle 18"/>
          <p:cNvSpPr/>
          <p:nvPr/>
        </p:nvSpPr>
        <p:spPr>
          <a:xfrm>
            <a:off x="7715272" y="4755261"/>
            <a:ext cx="276228" cy="13573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500958" y="4326633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Score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286644" y="525532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8429652" y="4755261"/>
            <a:ext cx="276228" cy="1357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215338" y="4326633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Trait 2</a:t>
            </a:r>
            <a:endParaRPr lang="en-GB" sz="1600" dirty="0"/>
          </a:p>
        </p:txBody>
      </p:sp>
      <p:sp>
        <p:nvSpPr>
          <p:cNvPr id="24" name="Rectangle 23"/>
          <p:cNvSpPr/>
          <p:nvPr/>
        </p:nvSpPr>
        <p:spPr>
          <a:xfrm>
            <a:off x="5072066" y="1571612"/>
            <a:ext cx="276228" cy="135732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857752" y="1142984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Trait 1</a:t>
            </a:r>
            <a:endParaRPr lang="en-GB" sz="1600" dirty="0"/>
          </a:p>
        </p:txBody>
      </p:sp>
      <p:sp>
        <p:nvSpPr>
          <p:cNvPr id="26" name="Right Arrow 25"/>
          <p:cNvSpPr/>
          <p:nvPr/>
        </p:nvSpPr>
        <p:spPr>
          <a:xfrm>
            <a:off x="3500430" y="5255327"/>
            <a:ext cx="928694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000232" y="205953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Training sample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072066" y="510906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Target sample</a:t>
            </a:r>
            <a:endParaRPr lang="en-GB" dirty="0"/>
          </a:p>
        </p:txBody>
      </p:sp>
      <p:cxnSp>
        <p:nvCxnSpPr>
          <p:cNvPr id="31" name="Straight Arrow Connector 30"/>
          <p:cNvCxnSpPr/>
          <p:nvPr/>
        </p:nvCxnSpPr>
        <p:spPr>
          <a:xfrm rot="10800000" flipV="1">
            <a:off x="3071802" y="3200398"/>
            <a:ext cx="1785950" cy="30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ket 34"/>
          <p:cNvSpPr/>
          <p:nvPr/>
        </p:nvSpPr>
        <p:spPr>
          <a:xfrm rot="16200000">
            <a:off x="4804174" y="2946792"/>
            <a:ext cx="142876" cy="25003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Left Bracket 37"/>
          <p:cNvSpPr/>
          <p:nvPr/>
        </p:nvSpPr>
        <p:spPr>
          <a:xfrm rot="16200000">
            <a:off x="8126041" y="6090066"/>
            <a:ext cx="142876" cy="25003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4716016" y="19888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~</a:t>
            </a:r>
            <a:endParaRPr lang="en-GB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058827" y="52199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~</a:t>
            </a:r>
            <a:endParaRPr lang="en-GB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Example</a:t>
            </a:r>
            <a:endParaRPr lang="en-GB" sz="40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7157" y="2313292"/>
          <a:ext cx="755655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9"/>
                <a:gridCol w="889009"/>
                <a:gridCol w="944569"/>
                <a:gridCol w="944569"/>
                <a:gridCol w="944569"/>
                <a:gridCol w="944569"/>
                <a:gridCol w="944569"/>
                <a:gridCol w="94456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SNP1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SNP2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SNP3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SNP4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SNP5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SNP6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SNP7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Case1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Case2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Control1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Control2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17602" y="1500174"/>
          <a:ext cx="661198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569"/>
                <a:gridCol w="944569"/>
                <a:gridCol w="944569"/>
                <a:gridCol w="944569"/>
                <a:gridCol w="944569"/>
                <a:gridCol w="944569"/>
                <a:gridCol w="944569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Log odds ratios from  previous GWAS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55" y="4170680"/>
          <a:ext cx="842968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724"/>
                <a:gridCol w="881539"/>
                <a:gridCol w="936632"/>
                <a:gridCol w="936632"/>
                <a:gridCol w="936632"/>
                <a:gridCol w="936632"/>
                <a:gridCol w="936632"/>
                <a:gridCol w="936632"/>
                <a:gridCol w="936632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Score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Case1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0×0.5+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2×0.2+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1×0.6+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2×0.3+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0×0.9+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0×0.7+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1×0.4=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2.0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Case2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2×0.5+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2×0.2+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1×0.6+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2×0.3+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0×0.9+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2×0.7+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1×0.4=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4.4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Control1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0×0.5+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1×0.2+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1×0.6+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0×0.3+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2×0.9+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1×0.7+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2×0.4=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4.3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Control2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1×0.5+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1×0.2+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2×0.6+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1×0.3+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1×0.9+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2×0.7+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1×0.4=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4.7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892</Words>
  <Application>Microsoft Office PowerPoint</Application>
  <PresentationFormat>On-screen Show (4:3)</PresentationFormat>
  <Paragraphs>257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Polygenic risk scoring</vt:lpstr>
      <vt:lpstr>Classes of genetic disease</vt:lpstr>
      <vt:lpstr>Common diseases are polygenic</vt:lpstr>
      <vt:lpstr>Polygenic scores</vt:lpstr>
      <vt:lpstr>Acronyms, synonyms</vt:lpstr>
      <vt:lpstr>Polygenic scores</vt:lpstr>
      <vt:lpstr>Building polygenic scores</vt:lpstr>
      <vt:lpstr>Polygenic scores</vt:lpstr>
      <vt:lpstr>Example</vt:lpstr>
      <vt:lpstr>More synonyms</vt:lpstr>
      <vt:lpstr>PRS (“profile scoring”) in PLINK</vt:lpstr>
      <vt:lpstr>PRS (“profile scoring”) in PLINK</vt:lpstr>
      <vt:lpstr>PRSice</vt:lpstr>
      <vt:lpstr>Uses of polygenic scores</vt:lpstr>
      <vt:lpstr>Find evidence of a polygenic signal</vt:lpstr>
      <vt:lpstr>First example – schizophrenia</vt:lpstr>
      <vt:lpstr>First example – schizophrenia</vt:lpstr>
      <vt:lpstr>Other early papers</vt:lpstr>
      <vt:lpstr>Shared genetic basis between traits</vt:lpstr>
      <vt:lpstr>First example – schizophrenia &amp; bipolar disorder</vt:lpstr>
      <vt:lpstr>Some other examples</vt:lpstr>
      <vt:lpstr>Patient stratification and sub-phenotyping</vt:lpstr>
      <vt:lpstr>Thanks</vt:lpstr>
    </vt:vector>
  </TitlesOfParts>
  <Company>London School of Hygiene &amp; Tropical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Polygenic risk scoring</dc:title>
  <dc:creator>Frank Dudbridge</dc:creator>
  <cp:lastModifiedBy>Frank Dudbridge</cp:lastModifiedBy>
  <cp:revision>13</cp:revision>
  <dcterms:created xsi:type="dcterms:W3CDTF">2015-10-07T12:34:26Z</dcterms:created>
  <dcterms:modified xsi:type="dcterms:W3CDTF">2015-10-12T14:04:46Z</dcterms:modified>
</cp:coreProperties>
</file>