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64" r:id="rId5"/>
    <p:sldId id="266" r:id="rId6"/>
    <p:sldId id="282" r:id="rId7"/>
    <p:sldId id="283" r:id="rId8"/>
    <p:sldId id="284" r:id="rId9"/>
    <p:sldId id="288" r:id="rId10"/>
    <p:sldId id="287" r:id="rId11"/>
    <p:sldId id="289" r:id="rId12"/>
    <p:sldId id="290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bar"/>
        <c:grouping val="stacked"/>
        <c:ser>
          <c:idx val="0"/>
          <c:order val="0"/>
          <c:tx>
            <c:v>GWAS explained</c:v>
          </c:tx>
          <c:cat>
            <c:strRef>
              <c:f>Sheet1!$A$1:$A$16</c:f>
              <c:strCache>
                <c:ptCount val="16"/>
                <c:pt idx="0">
                  <c:v>Breast Ca</c:v>
                </c:pt>
                <c:pt idx="1">
                  <c:v>HDL</c:v>
                </c:pt>
                <c:pt idx="2">
                  <c:v>U Colitis</c:v>
                </c:pt>
                <c:pt idx="3">
                  <c:v>BMI</c:v>
                </c:pt>
                <c:pt idx="4">
                  <c:v>Qti</c:v>
                </c:pt>
                <c:pt idx="5">
                  <c:v>Type 2 Diab</c:v>
                </c:pt>
                <c:pt idx="6">
                  <c:v>Bipolar</c:v>
                </c:pt>
                <c:pt idx="7">
                  <c:v>vWf</c:v>
                </c:pt>
                <c:pt idx="8">
                  <c:v>Schiz</c:v>
                </c:pt>
                <c:pt idx="9">
                  <c:v>BMD</c:v>
                </c:pt>
                <c:pt idx="10">
                  <c:v>Crohn's</c:v>
                </c:pt>
                <c:pt idx="11">
                  <c:v>MS</c:v>
                </c:pt>
                <c:pt idx="12">
                  <c:v>Height</c:v>
                </c:pt>
                <c:pt idx="13">
                  <c:v>Platelet</c:v>
                </c:pt>
                <c:pt idx="14">
                  <c:v>Ank Spol</c:v>
                </c:pt>
                <c:pt idx="15">
                  <c:v>Type 1 Diab</c:v>
                </c:pt>
              </c:strCache>
            </c:strRef>
          </c:cat>
          <c:val>
            <c:numRef>
              <c:f>Sheet1!$B$1:$B$16</c:f>
              <c:numCache>
                <c:formatCode>General</c:formatCode>
                <c:ptCount val="16"/>
                <c:pt idx="0">
                  <c:v>8.000000000000021E-2</c:v>
                </c:pt>
                <c:pt idx="1">
                  <c:v>1.0000000000000028E-2</c:v>
                </c:pt>
                <c:pt idx="2">
                  <c:v>5.0000000000000114E-2</c:v>
                </c:pt>
                <c:pt idx="3">
                  <c:v>2.0000000000000049E-2</c:v>
                </c:pt>
                <c:pt idx="4">
                  <c:v>7.0000000000000034E-2</c:v>
                </c:pt>
                <c:pt idx="5">
                  <c:v>0.1</c:v>
                </c:pt>
                <c:pt idx="6">
                  <c:v>2.0000000000000049E-2</c:v>
                </c:pt>
                <c:pt idx="7">
                  <c:v>0.13</c:v>
                </c:pt>
                <c:pt idx="8">
                  <c:v>1.0000000000000028E-2</c:v>
                </c:pt>
                <c:pt idx="9">
                  <c:v>5.0000000000000114E-2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0.2</c:v>
                </c:pt>
                <c:pt idx="15">
                  <c:v>0.60000000000000064</c:v>
                </c:pt>
              </c:numCache>
            </c:numRef>
          </c:val>
        </c:ser>
        <c:ser>
          <c:idx val="1"/>
          <c:order val="1"/>
          <c:tx>
            <c:v>Unexplained heritability</c:v>
          </c:tx>
          <c:cat>
            <c:strRef>
              <c:f>Sheet1!$A$1:$A$16</c:f>
              <c:strCache>
                <c:ptCount val="16"/>
                <c:pt idx="0">
                  <c:v>Breast Ca</c:v>
                </c:pt>
                <c:pt idx="1">
                  <c:v>HDL</c:v>
                </c:pt>
                <c:pt idx="2">
                  <c:v>U Colitis</c:v>
                </c:pt>
                <c:pt idx="3">
                  <c:v>BMI</c:v>
                </c:pt>
                <c:pt idx="4">
                  <c:v>Qti</c:v>
                </c:pt>
                <c:pt idx="5">
                  <c:v>Type 2 Diab</c:v>
                </c:pt>
                <c:pt idx="6">
                  <c:v>Bipolar</c:v>
                </c:pt>
                <c:pt idx="7">
                  <c:v>vWf</c:v>
                </c:pt>
                <c:pt idx="8">
                  <c:v>Schiz</c:v>
                </c:pt>
                <c:pt idx="9">
                  <c:v>BMD</c:v>
                </c:pt>
                <c:pt idx="10">
                  <c:v>Crohn's</c:v>
                </c:pt>
                <c:pt idx="11">
                  <c:v>MS</c:v>
                </c:pt>
                <c:pt idx="12">
                  <c:v>Height</c:v>
                </c:pt>
                <c:pt idx="13">
                  <c:v>Platelet</c:v>
                </c:pt>
                <c:pt idx="14">
                  <c:v>Ank Spol</c:v>
                </c:pt>
                <c:pt idx="15">
                  <c:v>Type 1 Diab</c:v>
                </c:pt>
              </c:strCache>
            </c:strRef>
          </c:cat>
          <c:val>
            <c:numRef>
              <c:f>Sheet1!$C$1:$C$16</c:f>
              <c:numCache>
                <c:formatCode>General</c:formatCode>
                <c:ptCount val="16"/>
                <c:pt idx="0">
                  <c:v>0.22000000000000031</c:v>
                </c:pt>
                <c:pt idx="1">
                  <c:v>0.49000000000000032</c:v>
                </c:pt>
                <c:pt idx="2">
                  <c:v>0.45</c:v>
                </c:pt>
                <c:pt idx="3">
                  <c:v>0.58000000000000063</c:v>
                </c:pt>
                <c:pt idx="4">
                  <c:v>0.53</c:v>
                </c:pt>
                <c:pt idx="5">
                  <c:v>0.5</c:v>
                </c:pt>
                <c:pt idx="6">
                  <c:v>0.68000000000000138</c:v>
                </c:pt>
                <c:pt idx="7">
                  <c:v>0.62000000000000155</c:v>
                </c:pt>
                <c:pt idx="8">
                  <c:v>0.79</c:v>
                </c:pt>
                <c:pt idx="9">
                  <c:v>0.75000000000000167</c:v>
                </c:pt>
                <c:pt idx="10">
                  <c:v>0.70000000000000062</c:v>
                </c:pt>
                <c:pt idx="11">
                  <c:v>0.70000000000000062</c:v>
                </c:pt>
                <c:pt idx="12">
                  <c:v>0.70000000000000062</c:v>
                </c:pt>
                <c:pt idx="13">
                  <c:v>0.70000000000000062</c:v>
                </c:pt>
                <c:pt idx="14">
                  <c:v>0.70000000000000062</c:v>
                </c:pt>
                <c:pt idx="15">
                  <c:v>0.30000000000000032</c:v>
                </c:pt>
              </c:numCache>
            </c:numRef>
          </c:val>
        </c:ser>
        <c:overlap val="100"/>
        <c:axId val="68646400"/>
        <c:axId val="68648320"/>
      </c:barChart>
      <c:catAx>
        <c:axId val="68646400"/>
        <c:scaling>
          <c:orientation val="minMax"/>
        </c:scaling>
        <c:axPos val="l"/>
        <c:tickLblPos val="nextTo"/>
        <c:crossAx val="68648320"/>
        <c:crosses val="autoZero"/>
        <c:auto val="1"/>
        <c:lblAlgn val="ctr"/>
        <c:lblOffset val="100"/>
      </c:catAx>
      <c:valAx>
        <c:axId val="68648320"/>
        <c:scaling>
          <c:orientation val="minMax"/>
        </c:scaling>
        <c:axPos val="b"/>
        <c:majorGridlines/>
        <c:numFmt formatCode="General" sourceLinked="1"/>
        <c:tickLblPos val="nextTo"/>
        <c:crossAx val="686464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98F9-A14B-4049-8F50-7E6D66A22F79}" type="datetimeFigureOut">
              <a:rPr lang="en-GB" smtClean="0"/>
              <a:pPr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0EB0-29BB-4B35-B0DE-04C0097DBE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cran.r-project.org/web/packages/gtx/vignettes/ashg201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Theory and applications of polygenic risk scores</a:t>
            </a:r>
            <a:endParaRPr lang="en-GB" sz="4000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886200"/>
            <a:ext cx="76438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Frank Dudbridge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600" dirty="0" smtClean="0"/>
              <a:t>London School of Hygiene and Tropical Medicine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 smtClean="0"/>
              <a:t>October 2015</a:t>
            </a:r>
            <a:endParaRPr lang="en-GB" sz="3000" dirty="0" smtClean="0"/>
          </a:p>
        </p:txBody>
      </p:sp>
      <p:sp>
        <p:nvSpPr>
          <p:cNvPr id="79874" name="AutoShape 2" descr="data:image/jpeg;base64,/9j/4AAQSkZJRgABAQAAAQABAAD/2wCEAAkGBxAQEBAUEBQQFBQVEBQVFRIYGBEVGBUVFRIXHBkSFxUYHiggGB0oGxgUIjEhJSktLi8uFx8zODMsNygtLisBCgoKDg0OGxAQFywkHyYsLCwsLCwsLCwsLCwsLSwsLCwsLCwsLCwsLCwsLCwsLCwsLCwsLCwsLCwsLDcrNzcrLP/AABEIAKgBKwMBIgACEQEDEQH/xAAcAAEBAAMBAQEBAAAAAAAAAAAABwQFBgMCAQj/xABJEAABAwICBQUNBgQEBgMAAAABAAIDBBEFEgYTIVGSFzE1QdEHFCI0VGFxc4GRobLBMkJydLPCI1JisRVT0vAlM2OCg6IkQ2T/xAAXAQEBAQEAAAAAAAAAAAAAAAAAAQID/8QAHREBAQADAQEBAQEAAAAAAAAAAAECERIxQSFhUf/aAAwDAQACEQMRAD8AuKIiAiIgIiICIiAiIgIiICIiAiIgIiICIiAiIgIiICIiAiIgIiICIiAiIgIiICIiAsXEMRhp25pnsY3e42v5gOte1RKGMc52wNaXH0AXUJx3FpKyZ0shO0nI3qY2+xoUt01jjtTpu6Fh7TYOld52sdb42XnyjUG6fgHapKix1W+IrXKNQbp+Adqco1Bun4B2qSonVOIrXKNQbp+Adqco1Bun4B2qSonVOIrXKNQbp+Adqco1Bun4B2qSonVOIrXKNQbp+Adqco1Bun4B2qSonVOIrXKNQbp+Adqco1Bun4B2qSonVOIrXKNQbp+Adqco1Bun4B2qSonVOIrXKNQbp+Adqco1Bun4B2qSonVOIrXKNQbp+Adqco1Bun4B2qS3ROqcRWuUag3T8A7U5RqDdPwDtUlROqcRWuUag3T8A7U5RqDdPwDtUlROqcRWuUag3T8A7U5RqDdPwDtUlROqcRWuUag3T8A7U5RqDdPwDtUlROqcRWuUag3T8A7U5RqDdPwDtUlROqcRWuUag3T8A7U5RqDdPwDtUlROqcRWuUag3T8A7U5RqDdPwDtUlROqcRWuUag3T8A7Vm0Om9BKQBLkJ6ntcz4nZ8VGETqnEf0S1wIBFiDzH6r9U07l+OPEhpXklpaXRX+6RzsHmIufYqWty7c7NNPpg8toKsj/ACXD3i31UNVv006Pq/Un6KILOTeHgiIsNiIiAiIgIiICIiAiIgIiICIiDo+57E1+IRB7WuGSTYQCPsHqK0+MNAqagAAATygDcBIdi3fc46Ri/BL8hWlxrxmp/MS/qOV+J9YaL1pos72N/me1vE4D6roNNdHo6N8ZgLzG8OaS4gkSMdtFwB1W9xTS7c0i6qLRqL/DH1Ly/XZNY1txl1ecNBIt17VzdJSySvDImOe48zWgkpo28UWZiGFVFPbXxSR35i4bD6DzLzoaGWd2WFj5HWvZovs3ncgx0XR1OAmHD5JJ4nsmFUxgLsw/hll9gvY7b7VrH08fejX5Js5mLTLs1RFvsD+pNG2vRZeH4XPUE6iN8lufKLgek8y862ilgdlmY+N1r2cCNm/zoPBFtY9G61zQ8U8xaRcHLzjeBzrFwyAPqIWPBs6ZjXN2g2LwCN4QYiLPx+mZFVVEcYsxkrmtFybAHmuVgICIig3ehLiMQpbf5hHvaVb1D9C+kKX1v7SrgumLnn60mmnR9X6k/RRBW/TTo+r9SfoogpkuHgiIsNiIiAiIgIiICIiAiIgIiICIiDpu5x0jF+CX5CtLjXjNT+Yl/Uct13OOkYvwS/IVpca8ZqfzEv6jlfifX3o/Hmq6Ub6iP4PBXY1MRr/8Sph/zI60SxeZpcGPA9lz7Vw+H1boJY5WZS5jg4X2i43hZdDjs8NS+ojLRI8vzAglpzm5Fr77e5WUsdhWVDZH4rCz7EFA2Jg9STf4kj2LV6M6tmHVkjnSsJljY98QBeI9mzbzAkm5XP0GLSwmctykzRvY/MCbh5uSNvOv3B8YmpXOMRaQ4ZXxuGZjxuc1NpptpsUpG0dRBG+qlLyx7NYG2Y5rtpBB2XC+oJXQ4OXwktdLWZJXtNjkDDZtxtAvb3+dYFfpC6WJ0bYaWFrrZtWzKXWNx4XpC88Gx6WlbIwNjkjfbNFIMzSR963UU2abITvfg0udznWrmAZiXWGTmF18TdDRfn3/ACFYmJ6SzVEJhc2FkecPDWMy5co5ht5vSsJ2JSGmbT+Dq2ymQGxzZiLc9+ZNrpvcbnfFh+HMic5jJGPe8tJGeTML5iOe23YuflqJZzG17nPI8BmY3sC77Nz1XKzsM0hlhj1TmQzRZswjlbmDTvbuWPiuKvqHsc5sbMjcrGxtyNaAb7Bvv1qUjpJ+96OoZHNPXyzsdGDkcGsaTazBmNyLELGxxoGNm2z/AOXCfaRGT8brwfphO7K4xUpmAA74MYMmzrudl1q6vFpJKnvlwZrNY19gDluwC2y/NsHWrtJHtpV49V+vf/dape9fVumlkkfbM9xcbbBc7l4KNQREUG60L6QpfW/tKuCh+hfSFL639pVwXTFzz9aTTTo+r9Sfoogrfpp0fV+pP0UQUyXDwREWGxERAREQEREBERAREQEREBERB03c46Ri/BL8hWlxrxmp/MS/qOW67nHSMX4JfkK0uNeM1P5iX9RyvxPrDRe1HBrJI2A2zvay/PbM4C9vauim0UgbKYe/oBKHZcjmPb4X8ua9k0u3LosjEKN8Er4pBZ7HWI6vSDuIsVj/AO7oCIn+7qAiIQgIi/SLc6D8REQET+29bTCsLbNBWSFxBgjY8AWs7MSLHdzKjVoiKDdaF9IUvrf2lXBQ/QvpCl9b+0q4Lpi55+tJpp0fV+pP0UQVv006Pq/Un6KIKZLh4IioegOjdLU0hknjDna1wBu4eCANmw77rMm2rdJ4i6fT/A2UlQzVNyxSMuBtNnN2OFz7D7VzCVZdiLp9AMDZV1D9a3NHGy7htF3O2NFx7T7FvdPdG6SnpBJBGGu1rATdx8E32bTvsrr82nX7pO0WfgMDZKqnY8Xa6ZjXDeCdoVLxLAcGpi0TtjjzXy5nPF7Wvbb5wpJst0kqKoMw7AJDZr4Ln/qOb/crVaVaCNhidNSOc5rRmdGfCOX+Zrhz2HUVdJ1HCIi3WjWjU1c8hngxtPhykXA/pA+8fMo00qKqO0dwigaO+XMc63PI65PnEbexeTajR+XwbQN6rlr4/wD2sFeWekwRddpvo3T0rIpaZ5LJHFuW4cBsvdrlyKljUu3TdzjpGL8EvyFaXGvGan8xL+o5brucdIxfgl+QrS414zU/mJf1HJ8T6YL4zTevi/UC7iowGjqMRnJqHOkEhkdTtYWuJbYlge7YebqXBUM+rlifa+SRj7b8rgbfBZWI4q6SrfUR3jcZc7dty0+lIWMupl7/AMSGcFglqGMLetrQQ3Kf6rD3rqaqrkiqC2Orw+Knjfk71PNkabFrxk2utfbfnXJ41jbaiWKdkZinblMjgRle9trSAc4NwsypxuhqHa2opZNcft6uTKx5/mIO0KppjTmkZiVxldSioB2bW5DYkDeAercF09e/EH651NNS1NOQ60LdX4MdubJYEEDcbrihWxd863Us1ee/e9zly2tlzW9t9629LjtHTOdJSU8rZixzWl8mZjMw2kAbXe1NlhoNRMc6plcY7wQZmGS+QPdcB794FvitsarWQ1DK2to52uicYw0jOyUbWlngiw8y5bAcXdSSFwa2Rj2FkkTuZ7D1X6j51lz1+HBr9VSy53NIGeS7YyRbMAOe3VdIWfr60RZVZppKd8ULWxjWzyBpawE3Frg7TZb3FJG1GHVTpKiOqfC+ItkEZjLMzrFuawzAi65vAcXjgZPFPGZYZg3MGnK4FvM5pWVPj1M2mqKenp3MbLk/iOfmcS117u+gCFn6ysFrNRhc0gjie4VrQ3OMwaTGPCt1kLywGQ4jiERqg1wbG4lrWhocIwSGkDn2laqPFAKJ9NlN3VAlz32CzQMtl4YTiL6aaOWO2ZhvY8xBFi0+Yi6bXTay6ZVb84JiMbgRqCxmRrSNgFhcEb79SytC6gxU2JvDWOLYIiGuGZpOZ1rjrWNPimHHO9tG/WOB8EyXia533gLXO+ywcKxQQQVcZaXa+NrA64GXKSbkdfOia/G+gxSWuoa8VJa8wsjkjdla0sJcdgygbNnxXHLZ4Ziohgq4i0nXxtaHXtlykm5HWtYpVkbrQvpCl9b+0q4KH6F9IUvrf2lXBbxYz9aTTTo+r9Sfoogrfpp0fV+pP0UQUyXDwVS0VJjwSVw2HVVDgfOM1j8FLVVKPwMAd56SQ8WbtUxXJ86YQitwqKdu1zGslHoLbPHxPCpaqj3Mqts1HLTv25HEW/6cl/rmU/8A8Hf353rtza/V381/tcO1L/pj+fig6GwiiwuWofsL2vlPoAswf7/mTSgmTA2OO06uncT57tv/AHX53S6tsFHFTs2Zy1oG6OMD65QvSpGfAB5qRh4SOxa/jP8AU90Y8dpPzEfzLru659uk/DL/AHYuR0Y8dpPzEfzKn6Y6Kur3Qlsgj1YeNrS6+Yt8/mWZ41bqo6qv3Mp3yUL2yXLWyuY2+3wcjTl9AJK1kHcx2/xKjZ/Syx95K2OkGMU2GUppqYjW5S1rQblubnked/OfSrJpLd/kTIU5fNq4+d0uRvtfYKr41VswigYyEDP9hnneRd0h39Z9ynWhjQcQpb/5vxDTb4rpe6246ylHVkkPtu1SeLf26cJUTvke58jnOc43LibkleaIstPvWuy5czst8wbc2Bta9t6+ERB03c46Ri/BL8hWlxrxmp/MS/qOW67nHSMX4JfkK0uNeM1P5iX9RyvxPrDRFuqDRWsmYJAxrGH7LpHNjzegHaUVpUWZimGTUrwyduVxbmG0OBb/ADAjnCw0BERQEREBERARZVLQPkjmkblyxAF9yAbONhlHWvunwx76eacFuWJzGuG25LzYWVGEiIoCIiDdaF9IUvrf2lXBQ/QvpCl9b+0q4Lpi55+tJpp0fV+pP0UQVv006Pq/Un6KIKZLh4KrYkMmAgb6WIcRb2qUO5iqvpkcmDtb/RTt92XsUi5fHHdz3EdRXMBPgygxn0na0+8W9q7w4D/xgVFvB73zf+X7HyqQMeWkOabEEEHcQbg+9W4Y/H3l3zmb/wAjPluL5sv2benYrimSa90TEddXPAPgxARj0ja74m3sXYYSM+Akf/mlHCXdilckhc5znbS5xcTvJNyfeqpoSQ/CHN/pqG+/N2pPTKaieaL+O0nr4/mC7jun4nPA+m1MskeZsl8pIvYstf3lcNov45Sevj+YLru62fDpPwy/3YpPFvrV6L6aTwTjvmSSWJ2x2YlxZue36hdBp9owJ2d9UwBdlBe1u3WMtseLc5A94UzXd9zvSnVkU07vAcf4Tz90n/6ydx6vOkvylmv2ONwyrMM0Uo+5I13pAO0e66qGnmF9+0cc0Hhlg1jbfejcNoHn5j7FzvdB0XELjUQAatx/iMH3HE/aA/lPwK8dCtMu9AIZ7uhv4LhtMd+fZ1t83Uk/Pyl/f2OORVmt0Xw7ELywPDXO2l0RbYne5h5j7lhxdzOBpvJPKW7gGN+O1OadRMkXY6cQUEMUUNJqy8SFzyDndbLbwn+nqXHKVqXbpu5x0jF+CX5CtLjXjNT+Yl/Uct13OOkYvwS/IVpca8ZqfzEv6jk+J9e+jNIyasp437WulGYbwLm3ttZfelWISVFVMZCbNkcxjeprWOIAA6t/tWupqh0T2PYbOY4OadxB2Lpq2XDa5xlfK+kmdtkZkdIxzutzSOa6H1zMYdI6NlybkMbck2zO5huFyuoxSpoqKY0/esUzY8rZZXl2sc4gFxaR9m11osS73jlZ3o+R4bYl7xlu8Ovdreocy3lfLhtZL3xLNJC52UywatziXAAHI8bLGypWNWYNHDicUI8KJ8sRAPXHIR4J+IXi6ij/AMU1OUavv3Jk22yay2X3L5xLHtbXNqQ2zWSRljNl8kZFgfPs+K3D6jCxWCr18xvMJdSIyC117nM47LA7bDaiNfS0ERxbUlg1XfTmZNtsovsWxoJqGSs70FHGGOlfHrS5xkDhm8IHqFxzLVU2KRNxTvgk6rvlz72N8pvty8/WvDC8QjjxBs7idWKl772JOUl1jbn6whp6YFgzJq18UhOriMrnkc5ZETsHp2L6qMapHte0UULGlrhG9pcJGm3gucfvdVwvjCsZbBWvmsXxvfKHN5iY5Cebz8xX3UUeGNa9zKmZ/gnVxatzXB1tge87LA25kV8YJRxvpMRe9oLo44ix23wS55BI9i98L6LxD11P84WLg+IRxUtfG8kOmjiDBYkEteSbnq2FKHEI2UNXC4nWSSROYLGxDHXNz1INOiIsqIiIN1oX0hS+t/aVcFD9C+kKX1v7SrgumLnn60umTb4fV2/yXfBQ9f0HXUwlikjdzPY5p/7hZQOvo3wSvikFnMcWn2cxHmPOpkuDwX7f0r8RYbEREBft1+IgL9JX4iAiIg/bneV+IiD6Y8tN2kg7wSD7wvuSokdsc+Rw3Fzj8CV5IqCIig6bucdIxfgl+QrS414zU/mJf1HLGjkc03aXNO8Eg+8L5cSSSdpO0nf51T6/ERFAREQEREBERAREQEREBERAREQbvQof8QpfWftKt6lHcwwp0lSZyPAiaQDve4WsPQLn3Krrpj455+i0+PaN01aBrmnMBYSNNnAbr9Y8xW4RaYT6XuYx38GoeB52NPxBC+OTAeUHgH+pURFOY11U75MB5QeAdqcmA8oPAO1URE5h1U75MB5QeAdqcmA8oPAO1URE5h1U75MB5QeAdqcmA8oPAO1URE5h1U75MB5QeAdqcmA8oPAO1URE5h1U75MB5QeAdqcmA8oPAO1URE5h1U75MB5QeAdqcmA8oPAO1URE5h1U85MB5QeAdq/OTAeUHgHaqIicw6qd8mA8oPAO1OTAeUHgHaqIicw6qecmA8oPAO1fnJgPKDwDtVEROYdVO+TAeUHgHanJgPKDwDtVEROYdVO+TAeUHgHanJgPKDwDtVEROYdVPOTAeUHgH+pfnJgPKDwDtVEROYdVPOTAeUHgHavzkwHlB4B2qiInMOqnfJgPKDwDtTkwHlB4B2qiInMOqnfJgPKDwDtTkwHlB4B2qiInMOqnnJgPKDwD/Usqi7mtO0gyyyyf0jKwH02ufiu5ROYdV4UdJHCxrImtYxo2NGwBe6Iqy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6" name="AutoShape 4" descr="data:image/jpeg;base64,/9j/4AAQSkZJRgABAQAAAQABAAD/2wCEAAkGBxAQEBAUEBQQFBQVEBQVFRIYGBEVGBUVFRIXHBkSFxUYHiggGB0oGxgUIjEhJSktLi8uFx8zODMsNygtLisBCgoKDg0OGxAQFywkHyYsLCwsLCwsLCwsLCwsLSwsLCwsLCwsLCwsLCwsLCwsLCwsLCwsLCwsLCwsLDcrNzcrLP/AABEIAKgBKwMBIgACEQEDEQH/xAAcAAEBAAMBAQEBAAAAAAAAAAAABwQFBgMCAQj/xABJEAABAwICBQUNBgQEBgMAAAABAAIDBBEFEgYTIVGSFzE1QdEHFCI0VGFxc4GRobLBMkJydLPCI1JisRVT0vAlM2OCg6IkQ2T/xAAXAQEBAQEAAAAAAAAAAAAAAAAAAQID/8QAHREBAQADAQEBAQEAAAAAAAAAAAECERIxQSFhUf/aAAwDAQACEQMRAD8AuKIiAiIgIiICIiAiIgIiICIiAiIgIiICIiAiIgIiICIiAiIgIiICIiAiIgIiICIiAsXEMRhp25pnsY3e42v5gOte1RKGMc52wNaXH0AXUJx3FpKyZ0shO0nI3qY2+xoUt01jjtTpu6Fh7TYOld52sdb42XnyjUG6fgHapKix1W+IrXKNQbp+Adqco1Bun4B2qSonVOIrXKNQbp+Adqco1Bun4B2qSonVOIrXKNQbp+Adqco1Bun4B2qSonVOIrXKNQbp+Adqco1Bun4B2qSonVOIrXKNQbp+Adqco1Bun4B2qSonVOIrXKNQbp+Adqco1Bun4B2qSonVOIrXKNQbp+Adqco1Bun4B2qSonVOIrXKNQbp+Adqco1Bun4B2qS3ROqcRWuUag3T8A7U5RqDdPwDtUlROqcRWuUag3T8A7U5RqDdPwDtUlROqcRWuUag3T8A7U5RqDdPwDtUlROqcRWuUag3T8A7U5RqDdPwDtUlROqcRWuUag3T8A7U5RqDdPwDtUlROqcRWuUag3T8A7U5RqDdPwDtUlROqcRWuUag3T8A7U5RqDdPwDtUlROqcRWuUag3T8A7Vm0Om9BKQBLkJ6ntcz4nZ8VGETqnEf0S1wIBFiDzH6r9U07l+OPEhpXklpaXRX+6RzsHmIufYqWty7c7NNPpg8toKsj/ACXD3i31UNVv006Pq/Un6KILOTeHgiIsNiIiAiIgIiICIiAiIgIiICIiDo+57E1+IRB7WuGSTYQCPsHqK0+MNAqagAAATygDcBIdi3fc46Ri/BL8hWlxrxmp/MS/qOV+J9YaL1pos72N/me1vE4D6roNNdHo6N8ZgLzG8OaS4gkSMdtFwB1W9xTS7c0i6qLRqL/DH1Ly/XZNY1txl1ecNBIt17VzdJSySvDImOe48zWgkpo28UWZiGFVFPbXxSR35i4bD6DzLzoaGWd2WFj5HWvZovs3ncgx0XR1OAmHD5JJ4nsmFUxgLsw/hll9gvY7b7VrH08fejX5Js5mLTLs1RFvsD+pNG2vRZeH4XPUE6iN8lufKLgek8y862ilgdlmY+N1r2cCNm/zoPBFtY9G61zQ8U8xaRcHLzjeBzrFwyAPqIWPBs6ZjXN2g2LwCN4QYiLPx+mZFVVEcYsxkrmtFybAHmuVgICIig3ehLiMQpbf5hHvaVb1D9C+kKX1v7SrgumLnn60mmnR9X6k/RRBW/TTo+r9SfoogpkuHgiIsNiIiAiIgIiICIiAiIgIiICIiDpu5x0jF+CX5CtLjXjNT+Yl/Uct13OOkYvwS/IVpca8ZqfzEv6jlfifX3o/Hmq6Ub6iP4PBXY1MRr/8Sph/zI60SxeZpcGPA9lz7Vw+H1boJY5WZS5jg4X2i43hZdDjs8NS+ojLRI8vzAglpzm5Fr77e5WUsdhWVDZH4rCz7EFA2Jg9STf4kj2LV6M6tmHVkjnSsJljY98QBeI9mzbzAkm5XP0GLSwmctykzRvY/MCbh5uSNvOv3B8YmpXOMRaQ4ZXxuGZjxuc1NpptpsUpG0dRBG+qlLyx7NYG2Y5rtpBB2XC+oJXQ4OXwktdLWZJXtNjkDDZtxtAvb3+dYFfpC6WJ0bYaWFrrZtWzKXWNx4XpC88Gx6WlbIwNjkjfbNFIMzSR963UU2abITvfg0udznWrmAZiXWGTmF18TdDRfn3/ACFYmJ6SzVEJhc2FkecPDWMy5co5ht5vSsJ2JSGmbT+Dq2ymQGxzZiLc9+ZNrpvcbnfFh+HMic5jJGPe8tJGeTML5iOe23YuflqJZzG17nPI8BmY3sC77Nz1XKzsM0hlhj1TmQzRZswjlbmDTvbuWPiuKvqHsc5sbMjcrGxtyNaAb7Bvv1qUjpJ+96OoZHNPXyzsdGDkcGsaTazBmNyLELGxxoGNm2z/AOXCfaRGT8brwfphO7K4xUpmAA74MYMmzrudl1q6vFpJKnvlwZrNY19gDluwC2y/NsHWrtJHtpV49V+vf/dape9fVumlkkfbM9xcbbBc7l4KNQREUG60L6QpfW/tKuCh+hfSFL639pVwXTFzz9aTTTo+r9Sfoogrfpp0fV+pP0UQUyXDwREWGxERAREQEREBERAREQEREBERB03c46Ri/BL8hWlxrxmp/MS/qOW67nHSMX4JfkK0uNeM1P5iX9RyvxPrDRe1HBrJI2A2zvay/PbM4C9vauim0UgbKYe/oBKHZcjmPb4X8ua9k0u3LosjEKN8Er4pBZ7HWI6vSDuIsVj/AO7oCIn+7qAiIQgIi/SLc6D8REQET+29bTCsLbNBWSFxBgjY8AWs7MSLHdzKjVoiKDdaF9IUvrf2lXBQ/QvpCl9b+0q4Lpi55+tJpp0fV+pP0UQVv006Pq/Un6KIKZLh4IioegOjdLU0hknjDna1wBu4eCANmw77rMm2rdJ4i6fT/A2UlQzVNyxSMuBtNnN2OFz7D7VzCVZdiLp9AMDZV1D9a3NHGy7htF3O2NFx7T7FvdPdG6SnpBJBGGu1rATdx8E32bTvsrr82nX7pO0WfgMDZKqnY8Xa6ZjXDeCdoVLxLAcGpi0TtjjzXy5nPF7Wvbb5wpJst0kqKoMw7AJDZr4Ln/qOb/crVaVaCNhidNSOc5rRmdGfCOX+Zrhz2HUVdJ1HCIi3WjWjU1c8hngxtPhykXA/pA+8fMo00qKqO0dwigaO+XMc63PI65PnEbexeTajR+XwbQN6rlr4/wD2sFeWekwRddpvo3T0rIpaZ5LJHFuW4cBsvdrlyKljUu3TdzjpGL8EvyFaXGvGan8xL+o5brucdIxfgl+QrS414zU/mJf1HJ8T6YL4zTevi/UC7iowGjqMRnJqHOkEhkdTtYWuJbYlge7YebqXBUM+rlifa+SRj7b8rgbfBZWI4q6SrfUR3jcZc7dty0+lIWMupl7/AMSGcFglqGMLetrQQ3Kf6rD3rqaqrkiqC2Orw+Knjfk71PNkabFrxk2utfbfnXJ41jbaiWKdkZinblMjgRle9trSAc4NwsypxuhqHa2opZNcft6uTKx5/mIO0KppjTmkZiVxldSioB2bW5DYkDeAercF09e/EH651NNS1NOQ60LdX4MdubJYEEDcbrihWxd863Us1ee/e9zly2tlzW9t9629LjtHTOdJSU8rZixzWl8mZjMw2kAbXe1NlhoNRMc6plcY7wQZmGS+QPdcB794FvitsarWQ1DK2to52uicYw0jOyUbWlngiw8y5bAcXdSSFwa2Rj2FkkTuZ7D1X6j51lz1+HBr9VSy53NIGeS7YyRbMAOe3VdIWfr60RZVZppKd8ULWxjWzyBpawE3Frg7TZb3FJG1GHVTpKiOqfC+ItkEZjLMzrFuawzAi65vAcXjgZPFPGZYZg3MGnK4FvM5pWVPj1M2mqKenp3MbLk/iOfmcS117u+gCFn6ysFrNRhc0gjie4VrQ3OMwaTGPCt1kLywGQ4jiERqg1wbG4lrWhocIwSGkDn2laqPFAKJ9NlN3VAlz32CzQMtl4YTiL6aaOWO2ZhvY8xBFi0+Yi6bXTay6ZVb84JiMbgRqCxmRrSNgFhcEb79SytC6gxU2JvDWOLYIiGuGZpOZ1rjrWNPimHHO9tG/WOB8EyXia533gLXO+ywcKxQQQVcZaXa+NrA64GXKSbkdfOia/G+gxSWuoa8VJa8wsjkjdla0sJcdgygbNnxXHLZ4Ziohgq4i0nXxtaHXtlykm5HWtYpVkbrQvpCl9b+0q4KH6F9IUvrf2lXBbxYz9aTTTo+r9Sfoogrfpp0fV+pP0UQUyXDwVS0VJjwSVw2HVVDgfOM1j8FLVVKPwMAd56SQ8WbtUxXJ86YQitwqKdu1zGslHoLbPHxPCpaqj3Mqts1HLTv25HEW/6cl/rmU/8A8Hf353rtza/V381/tcO1L/pj+fig6GwiiwuWofsL2vlPoAswf7/mTSgmTA2OO06uncT57tv/AHX53S6tsFHFTs2Zy1oG6OMD65QvSpGfAB5qRh4SOxa/jP8AU90Y8dpPzEfzLru659uk/DL/AHYuR0Y8dpPzEfzKn6Y6Kur3Qlsgj1YeNrS6+Yt8/mWZ41bqo6qv3Mp3yUL2yXLWyuY2+3wcjTl9AJK1kHcx2/xKjZ/Syx95K2OkGMU2GUppqYjW5S1rQblubnked/OfSrJpLd/kTIU5fNq4+d0uRvtfYKr41VswigYyEDP9hnneRd0h39Z9ynWhjQcQpb/5vxDTb4rpe6246ylHVkkPtu1SeLf26cJUTvke58jnOc43LibkleaIstPvWuy5czst8wbc2Bta9t6+ERB03c46Ri/BL8hWlxrxmp/MS/qOW67nHSMX4JfkK0uNeM1P5iX9RyvxPrDRFuqDRWsmYJAxrGH7LpHNjzegHaUVpUWZimGTUrwyduVxbmG0OBb/ADAjnCw0BERQEREBERARZVLQPkjmkblyxAF9yAbONhlHWvunwx76eacFuWJzGuG25LzYWVGEiIoCIiDdaF9IUvrf2lXBQ/QvpCl9b+0q4Lpi55+tJpp0fV+pP0UQVv006Pq/Un6KIKZLh4KrYkMmAgb6WIcRb2qUO5iqvpkcmDtb/RTt92XsUi5fHHdz3EdRXMBPgygxn0na0+8W9q7w4D/xgVFvB73zf+X7HyqQMeWkOabEEEHcQbg+9W4Y/H3l3zmb/wAjPluL5sv2benYrimSa90TEddXPAPgxARj0ja74m3sXYYSM+Akf/mlHCXdilckhc5znbS5xcTvJNyfeqpoSQ/CHN/pqG+/N2pPTKaieaL+O0nr4/mC7jun4nPA+m1MskeZsl8pIvYstf3lcNov45Sevj+YLru62fDpPwy/3YpPFvrV6L6aTwTjvmSSWJ2x2YlxZue36hdBp9owJ2d9UwBdlBe1u3WMtseLc5A94UzXd9zvSnVkU07vAcf4Tz90n/6ydx6vOkvylmv2ONwyrMM0Uo+5I13pAO0e66qGnmF9+0cc0Hhlg1jbfejcNoHn5j7FzvdB0XELjUQAatx/iMH3HE/aA/lPwK8dCtMu9AIZ7uhv4LhtMd+fZ1t83Uk/Pyl/f2OORVmt0Xw7ELywPDXO2l0RbYne5h5j7lhxdzOBpvJPKW7gGN+O1OadRMkXY6cQUEMUUNJqy8SFzyDndbLbwn+nqXHKVqXbpu5x0jF+CX5CtLjXjNT+Yl/Uct13OOkYvwS/IVpca8ZqfzEv6jk+J9e+jNIyasp437WulGYbwLm3ttZfelWISVFVMZCbNkcxjeprWOIAA6t/tWupqh0T2PYbOY4OadxB2Lpq2XDa5xlfK+kmdtkZkdIxzutzSOa6H1zMYdI6NlybkMbck2zO5huFyuoxSpoqKY0/esUzY8rZZXl2sc4gFxaR9m11osS73jlZ3o+R4bYl7xlu8Ovdreocy3lfLhtZL3xLNJC52UywatziXAAHI8bLGypWNWYNHDicUI8KJ8sRAPXHIR4J+IXi6ij/AMU1OUavv3Jk22yay2X3L5xLHtbXNqQ2zWSRljNl8kZFgfPs+K3D6jCxWCr18xvMJdSIyC117nM47LA7bDaiNfS0ERxbUlg1XfTmZNtsovsWxoJqGSs70FHGGOlfHrS5xkDhm8IHqFxzLVU2KRNxTvgk6rvlz72N8pvty8/WvDC8QjjxBs7idWKl772JOUl1jbn6whp6YFgzJq18UhOriMrnkc5ZETsHp2L6qMapHte0UULGlrhG9pcJGm3gucfvdVwvjCsZbBWvmsXxvfKHN5iY5Cebz8xX3UUeGNa9zKmZ/gnVxatzXB1tge87LA25kV8YJRxvpMRe9oLo44ix23wS55BI9i98L6LxD11P84WLg+IRxUtfG8kOmjiDBYkEteSbnq2FKHEI2UNXC4nWSSROYLGxDHXNz1INOiIsqIiIN1oX0hS+t/aVcFD9C+kKX1v7SrgumLnn60umTb4fV2/yXfBQ9f0HXUwlikjdzPY5p/7hZQOvo3wSvikFnMcWn2cxHmPOpkuDwX7f0r8RYbEREBft1+IgL9JX4iAiIg/bneV+IiD6Y8tN2kg7wSD7wvuSokdsc+Rw3Fzj8CV5IqCIig6bucdIxfgl+QrS414zU/mJf1HLGjkc03aXNO8Eg+8L5cSSSdpO0nf51T6/ERFAREQEREBERAREQEREBERAREQbvQof8QpfWftKt6lHcwwp0lSZyPAiaQDve4WsPQLn3Krrpj455+i0+PaN01aBrmnMBYSNNnAbr9Y8xW4RaYT6XuYx38GoeB52NPxBC+OTAeUHgH+pURFOY11U75MB5QeAdqcmA8oPAO1URE5h1U75MB5QeAdqcmA8oPAO1URE5h1U75MB5QeAdqcmA8oPAO1URE5h1U75MB5QeAdqcmA8oPAO1URE5h1U75MB5QeAdqcmA8oPAO1URE5h1U75MB5QeAdqcmA8oPAO1URE5h1U85MB5QeAdq/OTAeUHgHaqIicw6qd8mA8oPAO1OTAeUHgHaqIicw6qecmA8oPAO1fnJgPKDwDtVEROYdVO+TAeUHgHanJgPKDwDtVEROYdVO+TAeUHgHanJgPKDwDtVEROYdVPOTAeUHgH+pfnJgPKDwDtVEROYdVPOTAeUHgHavzkwHlB4B2qiInMOqnfJgPKDwDtTkwHlB4B2qiInMOqnfJgPKDwDtTkwHlB4B2qiInMOqnnJgPKDwD/Usqi7mtO0gyyyyf0jKwH02ufiu5ROYdV4UdJHCxrImtYxo2NGwBe6Iqy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0" name="AutoShape 8" descr="data:image/jpeg;base64,/9j/4AAQSkZJRgABAQAAAQABAAD/2wCEAAkGBxQSEhUUEhQWFhUXFyAaGBYXFxofHBsdHyMdHScfHhwcHygiHyIpHRsdITEhJi0rLy4uGyIzODMsNygtMisBCgoKDg0OGhAQGzQkICYwLzQ1LzU2NDQwNzQ0LCwsLC4sMCwyLCw0LCwsLCwsNC8sNCwvLCwsLCwsLCwsLCwsLP/AABEIAHIAvwMBEQACEQEDEQH/xAAcAAABBQEBAQAAAAAAAAAAAAAAAwQFBgcBAgj/xABFEAACAQMCAwUFBAYIBQUBAAABAgMABBESIQUGMRNBUWFxBxQigZEjMqGxFzVzk7LBFTRCUlOC4fAzYnLR0iQlg8LxFv/EABsBAQACAwEBAAAAAAAAAAAAAAACAwEEBQYH/8QAOhEAAgIBAgQCBgkEAAcAAAAAAQIAAxEEIQUSMVETQRQiYXGBkRUyMzShscHR8EJScuEGIzVDRYLx/9oADAMBAAIRAxEAPwDcaRCkTP8AnH2g9hI0NqFZ12eRtwp8AO8+Jraq0/MMtO/w/g/iqLLjgHoJUIufr4NntQf+UoMfhV/o9fadZuD6QjHL+M0bkvnBb4FGUJMoyVzsw8V/mO6tS2kp7p57iPDW0p5gcqfP95aapnLhSIUiFIhSIUiFIhSIUiFIhSIUiFIhSIUiFIhSIUiFIhSI14rOY4JXXqsbMPUAmsqMkCW0KHsVT5kT5zBzuetdefQ52kSW5RuWjvbdl6mVVPox0n8DVdoyhmpr6w+msB7E/Leb/XLngoUiFIhSIUiFIhSIUiFIhSIUiFIhSIUiFIhSIUiFIhSIUieZEDAqRkEYI8jSZBIORMD5n4A9lMY2BKH/AIb42Zf+47xXUrsDjM95otYmqr5h18x2/wBSIqybcu/sy5deWcXLqRFHupI++3l4gePjWtqLAByicTjOtWus0qfWPX2D/c16tCeShSIUiR/G+MRWkfaTEhcgbAnc+QqSIWOBL9PprNQ/JWN4+ikDAMOhGR6Goykgg4M9UmIUiFIhSIUiFIhSIUiFIhSIUiFIhSIUiUe69p1sjsojlcKcalC4OPDLZrZGlYjM7acCvZQxIGfLf9ol+lO2/wAGb6J/5Vn0Vu4kvoC/+4fj+0hubefYbq2aFIXy2PifThcd4wTvVlWnZGyTNzQ8It09wsZxt2zM/IranfmqWvtQt1RQbeVSABhdGkem42rSOlbPWeXfgNxYkOD78/tFf0p23+DN9E/8qx6K3cSH0Bf/AHD8f2kny9z3BdyiFVkRiMrrAwcd2xNV2UMgzNbV8Ju09fiEgj2S1VTOXKV7W/6iP2i/zrY03152eBfefgYhD7Qo40j1W1x2YVV7UphegG2etZ9HJPUSbcGd2bDrzb7Z3k7xfm23t0hkYs0c2dLKM7AZye/yqtamYkDymlRw665nRdivUGI8H5uWcyFoJYY0Qv2kq4UgUaor55ktRw5quUBwxJxgdZFt7Sot2W3nMQODKFGn/fzqz0Y9MjM2hwOzoXXm7Sf4jzLFFbLcqryo+NIjGSc+VVLWS3LNCnRWWXGkkKR1zIe09oEZlSOaCaDWcK0i4G+3rjJ61M6c4yDmbj8HcIXrcNjtH3MHOMVtKIVjkmmIzojGSB5/6VFKSwz0Eo0vDXvTxCwVe5idhzmsiSs9vcRmIAlWQ5OTjYVlqcEbiSt4YyMoV1PN55lT5V50aOW4MqXE3aSDSFGrQMtsRnbqNh4VfbTkDGBOrruFhkQIVXA38s9JqgrSnl4UiFIhSIUiFInzXJ1PqfzrsCfRx0E5SZhSIUiFIhSJY/Z1+sIf838JqnUfZmc7i33R/h+c3KubPESk+1v+o/8AyL/OtjTfXnZ4F96+BklzHp/ouTVjHu4+uBj8cVCv7Qe+a+kz6cuP7v1mfX+fcOGav8VsemoY/CtsfaPO/Vj0rUY7D8poPtEz/R8+nwGfTIrUo+0E4HCcelpmVrhFrxCawSKIWnYPFpGdWrB8d8av51cxrD5OczpX2aOvVF35uYHPlj/5FZr244XZ2tqoRriV2VSSSqjUPT++BQKtrlvISK1U6/UWXnIRQPf0/wBSM5/tLtEga6nSQGUBVRNODjrnvqVBQk8o8pscLs07M4pQjbzMsnGeW7pbxruykjDsulkkG31+QqpLF5OVhOdp9bQdOKNQpwD1EV5T5jnluJrW6RBLEM6o84PyyfEb/hWLa1Chl6GR12iprqW+knlbvI/2ZH7a/wD2/wDN6lqOi+6X8Y+zo/x/QS/VrThQpEKRCkQpEKRPmuTqfU/nXYE+jjoJykzCkRS1t3kdUjUs7HCqBuawSAMmRd1RSzHAE0Dh3ssdlzPOEP8AdRdWPUkitVtV2E4F3H1BxWmR7Yw4/wCzmeBS8Ldso3KhcPjyG+fQVJNSGODtL9Lxqq1gtg5T+EjfZ0f/AHCD/N/CanqPszNni33R/h+c3KubPESL5h4HHeRiKUsFDBvhIBOO7pU0cocibOl1T6Z+dOuJW5vZ1GxCm6uDCDkRFwQPIZ/7VaNQRvgZnRXjLr6wrXm74kzxflSCdIEJZFgIKBCO7GxyD4VBbWUk95qUcQtqZ26luuZNXMCyIyOAysCGB6EGqwSDkTSR2Rgy7ESmD2dKhIiu7iOMnOgNt9Rj8RWx6QT1AnZ+mWbd61J74kpxDk2Ca2jt2aT7LdJMjWD5nGDnwqtbmVi01auJ213NaAPW6jykcfZ7G+O3ubiVgRpZnHw4PcDnrU/SCOgAmx9Muv2daqPdHnGuT+2laVLqeEtjUEb4dhjYbVFLeUYwDKdPxLwqxW1atjuN465Y5Wis9bIzySP96Rzk+gx9fGsWWl+sr1mvs1OAwAA6ARjdcjRm4M8U8sJZtTqh2bfJ+vnnrUheeXlIzL04q/g+E6BsDYmW2qJyYUiFIhSIUiFInzXJ1PqfzrsCfRx0E5SZhSJpXsf4apE1wRlgRGvltqP1yPpWnqm6LPN8fvOUqHTr+gml1pzzcKRIO05Uto7k3SKRIc7Z+EE9SB4mrDaxXlM3X4he9IpY7fjJyq5pSt+0Hiz21m7xnDsQoPhnvHniraEDOAZ0eFadb9QFfp1kHwv2eq8aSyXNx2zAMWVxgE794J/GrW1G+ABibt3GCrlFrXlG3SLc72tk0wN3dyodAAhjb13xpPX+VYpLgeqJHh1mpFeKawd+p/gkVyHehL2WCCWSS3MZZe0zkEY7tsdT3Cp3LlAxG82uJ1c2mW2xQHz5RDkjgH9I27NcXFxhHKKqvsNg2dwcnLVK5/DbCgSfEtX6FaBUi7jJOPh7O0V5b4zLbWvEV1l/d20xFt8Ell/kDio2IGZT3kdXpq7r6DjHP1x8DHPL/JAuoEuLi5n7WQagVcbA9OoJP4Vh7uUlQBiV6ringWmmqteUbdInzneFruCykuDDbpGDJJnBY4PU+OAPmSd6zUuELgZMzw+sDTvqVTmcnYdo04ZcxWfELdLO6aaGY6XVmDYJOO4Ad4I28aywLoSwwRLbkfU6R2vr5WXcbYi/DOFm+vbyKWeZYo5CwRHxkk47wdsDpWC3IikDeQuvGk01ViICxHUiaLwqwWCJIlLMqDALHJPqcCtVm5jmeeutNthcjc9o7qMqhSIUiFIhSJ81ydT6n867An0cdBOUmYUiaJ7IuLqrS2zEAuQ6eZxgj1wAfrWpqk6NPPce0xYLcPLY/pNRrSnmIGkSr8N53gnuzbRhj10ybaWI648vPyq5qGVeYzp3cKuqo8Zvl5iWiqZzJX+eeDNd2jxx/fBDKPEju+Y2q2l+R8mb/DdSun1AdunQyv8AC+b7qONIX4fO0igLkKwBxtn7u35Va1Kk5DDE37uG6dnNi3KFO/8AN4hxFJbPictw9rJcRyr8BRdWnpt02O1ZXD1hQcESyo16nRLUtgRl65OMxTl+3uJOJPcyW0kKSQkKGHToAD4E46GsOVFfKDneR1T0poxStgYhv58I/wDZVw+WG2kWaN42MxIDqQcaVGcHuyDUdSwZhiUcburtvUowIx5e8yK4Ly7NIvFI3Ro+1f7NnBAYhnIIPeOm48am9gHIR5Ta1GtrQ6Z1OeUb49wneB8y3dpCtvLYTu8Y0qVVsEd24BB8MjNHqRzzBpjU6HT6iw3JcoB33/n5xXm3hswuYb5Lftl7MCWDGojr3Yz0PXGxFYqYFShOPbI6C+o0vpWflOdmjvgfFBLPGqcMaIZ+KV006MA7j4fHbrUXTC7tKtTpzXUxbUBj2Bzn8Z75N4fLHf3zvG6q7DSzKQG3J2Pf8qWsCigSPELq30tKqwJHWWS+45BDNHDJIFkk+4u++TgemTsM1UEYjIE51eltsraxVyB1kjUJrwpEKRCkQpE+a5Op9T+ddgT6OOgnKTMKROo5UgqSCDkEHBB8QaTBAIwZc+G+0u6jULIscuP7RyrfMjY/StZtMp6bTjXcD07nKkr+UZcd56urpShKxIeqx5yR4Fic/TFSShF3l+m4Tp6DzdT7f2ifs6/WEH+b+E1nUfZmS4t90f4fnNyrmzxEZcY4mltC80pwqj5k9wHmTUlUscCXaeh77BWnUyo23PF1IA6cOlaInZgSSR4gad/971eaFGxbedZ+FUJ6rXgN2/hkvzBzBcQyiO3s5J/hDFxkKM52zgjO1VpWpGS2JqaXR02Jz22hfZ5xPlrm73mSSGaFoJkGooxzkfQeX1rNlXKAQciS1nDvBRbEbmU+ci7bn6adNVrYySY++c/CD4AgHJxvjzqZ04U+s02n4RXU2LrgO0LXn+Wdc2tjJKw+/wDF8KnwBA3/AAodOFPrND8IrpbF1oA8u8f2HO6y2c1x2RDwbPET3+uPXu7jUWpIcLnrNe3hbJqEq5tm6GMpeepynaxWErQAZMjHG3eQAp2HjUhQucFt5evCag3hvcA3b+GTkHMyy2ZuoI3kxt2SjLas4xtnxz6VUayH5TNFtC1eo8CxgPb5Y7yCl56uIdLXVhJFETjXqJx8tI+m1W+Ap+q2TN5eE025FNwZu38MecwX1t77ZB4BI8mDHLnGnfbbv3336VFFbkbBlOlqv9GtKvgDqO/eKcZ5uZLg21rbtcSqMvhsKvzwfLw60SkFeZjgTGn4crU+Nc/Ip6Rpw7neaS4W2aydZcjWNY+FcjLbgZABzWWpAXmDbS23hdSUm4Wgr5bdT2i17zqwnlt4bWSaWNsAKdiMdScfDvWBT6oYnAkK+FqaltssCqf58Yty1zc1xO1vPA0EyjOknORt5DxrFlXKOYHIkNZw4U1C6t+ZTLVVM5c+a5Op9T+ddgT6OOgnKTMKRCkQpEKRLH7Ov1hD/m/hNU6j7MzncW+6P8Pzm5VzZ4iU32roTYHHQOpPp/8AtbGm+0nY4GQNUM9jJ/gN5E1tCyMuns17xtgAY+tVOCGOZoamt1uYMN8mVa84lc3XEJbWKf3eOEbkAFm6ePrVwVVrDEZzOnXRRp9It7pzlvkJH8v25j4xMrSmYiA5kbGTsvh4VJzmkbY3mxqnD8PVgvL63T5x97Hf6pL+2P8AAlY1f1xKf+IPvC/4/qZ59kH/AArn9t/Kmq6iOPfaV/4yB4b/AFPi/wC0H8TVY31km/d940vu/QS8cq3Ua8MiZ2XSsPxZI2ABzmtawE2HHecTW1u2tYKNy0ovLvGZbPhTyRABpLnSrMNh8K5OPlj1rasQPaAe07mr01ep14V+gXJ+Z2jvnbhs6WQkmvWm1Ffs8KF37xjc4qNLKXwFxKeHX1NqeSurl67+cdceP/ruE/8AQn5io1/UeV6X7rqfeZ7vbmWx4rKYY/eDcIGMan41A/1H0NAA9QycYka0r1WgUO3JynGT0khy5w+5nv3vriLsF0aEQn4j5n/Y61CxlCcinM19XdRVpRpqm5jnJMT5V/W9/wDL8xWbPslk9b/0+ieR+vz+w/8AqKf9j4x/4r/2/WX6tacKVS79ntlI7OUdSxyQrkDJ8B3VeNQ4GJ1E4xqkULkbeyJfo2svCT94aekvJ/Teq7j5Q/RtZeEn7w09JePpvVdx8ofo2svCT94aekvH03qu4+UP0bWXhJ+8NPSXj6b1XcfKH6NrLwk/eGnpLx9N6ruPlJDgnJtraydrEra8YBZicZ8BUXuZxgzX1PEtRqE5HO0sFVTQiV1bJKjJIoZGGGU9CKyCQciSR2RgynBEqQ9mtlqz9rjOdHafD+Wfxq/0l51vpzVYxt78SQ45yZbXUnavrSTGC0baSfXY/WoJcyjE19NxO+hORcEdjFOEco21s4kiVg2goSWJyCcknPf51hrWYYMjfxG+9eRztnPSO+A8Chs4zHACFZtRySTnAH5AVh3LnJlWq1dmpYNZ1AxDgXAYbRXWEEB21HJJ3o7l+sanV2agg2eQxK/zNwKG1sL0xAgy/E+STvnu8Opq2tyzrnym/o9XZfqqQ/8ATsPlI7l3kS1uLWCV+1UugLhXwrHxIIP4VJ72ViJsavi2opvdBg4O2RLfNy7btbC1MY7EDZQTkHxz1znfNUeI3Nzec5K624XeNzetIWH2c2YBDdq+2Brk+7/04AxVh1DzcbjWpJyMD3Dr75J8Z5Ut7pYhIG+yGEZWwQNts9/QVBLWXOJrafiF1BYp/V1lKjt4uI305nl93MP2aKjBXYKSNRZuvy8RWxk1oMDOZ2i9mj0qCtecNuc7gZ8tp5u2ayurZLW9kuC8gDxMwfAyBvjbcZ8++gw6ksuIrC6qixrqgmBsek0Cy4HFFPLcID2kv38nb5DurWLkgL2nBs1VllS1N0XpD+gofevesHtdOnOTjHTpTnPLy+Uel2eB4H9OcyTqE1p4Eo8R9aTGRPdJmFIhSIUiFIhSJzPdSJ2kThOOtInaRCkQpEKRG/ELJJ42ilGpHGGGSPxG9ZUkHIllVrVOHQ4InbGzSGNY4xpRBhRknA9TvQkk5MxZY1jl26mL1iQhSJwnHWkSF4tylaXLa5oQXPVgWUn10kZ+dWLa67Azdo4jqaF5Ubb5/nFOEctWtqcwQqrf3t2b6sSaw1jN1MjfrtReMWNkfztJeoTUhSIUiY7YPYe5N2hb3z49Oky6tWTpxj4fCtw8/Nt0nBrNHhet9ffv8PZLxbcwyRRwwtDLPc9iryqmMqOmWJI3Ph1qgoCSc7TpLeyhVIJbG8WPN6MIewikmeZC4RdIIUHByWIHXb5VjwzvmS9KU45RnMVu+ZdHZKLeVp5VLdiNOpQNiWJOB9aBM532km1GMDlOT5TsXMnaQLLDBLIS5RoxpDIy5zq1EAbj8axyYOCYGo5k5lUn2RsOc07MN2MuszGExALqD41Y64OfGpeEc9ZD0teXODnOMe2KT80FWSMWszTspcwgplFzjLNnTv61gV+edpk6nBC8pz2kQvFJF4jI628rs1tHmIFQybk/Fk4+lT5RydfOUeKwvJCk7DaWWx42s9qLiJHcEEhABqyDgjc46+dVlMNgzbS4PX4ijMpF5x2a44cjyxvkTRntAFCv8fRQDnIxjerggV8Cc9r3s04LDzH5y22fMpd5I3t5Y5Uj7QRnSS6/8uCRnO2KqKY3zN1dRklSpBAzEoeaSXaN7aZJezLoh0EuBscENgHyNPD88zA1O5UqQcZnOR+NzXUAaaNgcZ7XChH3OygHO3mKzagU7TGkue1MsPjFbfmYyyFYraWSNZOzaUaAoIOCcE5wPHFYKYG5kl1HM2FUkZxmeeJc0GBz2ttKsQcJ23w6dzjOnOrHnigrz0MWankPrKcd4t//AE0YiuZGVl92Yq6nGSRjGPJs7VjkOQO8z6QvKzH+mM7nnELq028zrGoaZl04jyNWDk7kDc4qQq9sg2rAzhTt19kXuOaB2nZwQSTkIrsU0gAMMj7xGTjuFYFe2ScSR1PrcqqTG/P8hNkDgqTJEcHqPiGxrNX1pDWH/lZ9o/OeH4yltNdyMZnCvEHUkFUDbZUeA76cpYAQbRWzscnpJHivM0UEhRgx0wmVmXcBc4A9WOwFRVCRmWWahUbB7Zja35uXLCeGWArEZhrAOpF6kaSd/I1k19jmRXVDfmBG2Y74Nxt5yM20saMupZGKYI+RJBOe+sMoHnJ1XFz9UgSZqEvlMsuVHPDTbyBVmyzIwPRtRZTqHyq42DnyOk0E0p9H8Nuu/wCe0aXfA7lpEuJbftnaEJJGk5jKuv8AaDKwBBHdnapB1xgGQemwsHZcnGCM4/URe74GRFCi8ODaVOyXJVoySTjWSCw7+p3rAfc+t+Ek1JCqBX8j0+Maz8r3IW2kkX3l44jHIgmZG3OoEOCM4zg5NZFi7gbSDaawBWPrEDB3x+O0WuOX5uyg7O1wiyO0tqLgnXqwAxdjuRjpnG9YDjJyfjJGhwq4XbJyM/rPHD+WLhSh7JEAvhNoVwQqaMde8g7YobB+EwmmcY2x62fhiS/FbO5ivPereITB4uzdC4UjByCC21RUqV5TtL7FsS3xEGcjGItwuwm99e4lQIHt0XAYHDg5I/1rDEcuBJVo/il2HUCKcmcMkt7RIpQA4LZAOerEjf0NLGDNkRpKmrpCN13leh4Fd+5LaNEoMUqMsgkXDqH1E46jA8asLrzc2ZrLTb4XhkdCN++8kuYuCXEtxLJCQuq07NW1YOvUTjxGR3+dQRwAAe8tupdnJX+3EacA4DKtzHKbZYEWFkb7UOzMcfEdz+eay7jlxnMhTSwsDFcbY65MlOSbOe3h93mjCiP7sgcEPkk9BuPnUbCCciXaRHRORh08+8iLngc73AaK1Fu3bBmnW4+FlByfswdyw8RUwwxucyg0uXyq8u/XO3y/1GXE+WLqTtlMCu7Ta1uGm/sashQp6HG3QCpK6jG8hZp7GyOXJznOZL8c5aklvFZMe7y6DcDI3MRyu3X4tht4GoK4C+2XW6dmtBH1TjPwjLifLcguJ29295jmOoYuGi07YKsoYZHnvWVcYG+MSuzTtzseXmB9uPnvPfHuBSP8MNkA4iVEnS5K6Nv7QyC2k+IOcURx5mZupY7Km+Oufz93xktzJwmaWxWJSJJl0E5ONRUgnc+OO+oIwDZl99TtTyjc7ROLgkjzXglQdjcxr8QYEghSpGPEZznyrPMABjymBSxZ+YbMJF2fKdw9pcrcFfeJAqIc7aI8ackdMkH6ipGxQwx0lKaaxqmD/WP6dIrwrgzgszWADCFlBe6Zw5IxpALMAreJ6UZh/d+EzXSwyTX5eZz+pivLPBpo7kOITbQiMqYu3MgdidiBkhQPlWHYEdcmS09Tq+eXlGOmc/vLlVM3oUiFIhSIUiFIhSIUiFIhSIUiFIhSIUiFIhSIUiFIhSIUiFIhSIUiFIh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2" name="AutoShape 10" descr="data:image/jpeg;base64,/9j/4AAQSkZJRgABAQAAAQABAAD/2wCEAAkGBxQSEhUUEhQWFhUXFyAaGBYXFxofHBsdHyMdHScfHhwcHygiHyIpHRsdITEhJi0rLy4uGyIzODMsNygtMisBCgoKDg0OGhAQGzQkICYwLzQ1LzU2NDQwNzQ0LCwsLC4sMCwyLCw0LCwsLCwsNC8sNCwvLCwsLCwsLCwsLCwsLP/AABEIAHIAvwMBEQACEQEDEQH/xAAcAAABBQEBAQAAAAAAAAAAAAAAAwQFBgcBAgj/xABFEAACAQMCAwUFBAYIBQUBAAABAgMABBESIQUGMRNBUWFxBxQigZEjMqGxFzVzk7LBFTRCUlOC4fAzYnLR0iQlg8LxFv/EABsBAQACAwEBAAAAAAAAAAAAAAACAwEEBQYH/8QAOhEAAgIBAgQCBgkEAAcAAAAAAQIAAxEEIQUSMVETQRQiYXGBkRUyMzShscHR8EJScuEGIzVDRYLx/9oADAMBAAIRAxEAPwDcaRCkTP8AnH2g9hI0NqFZ12eRtwp8AO8+Jraq0/MMtO/w/g/iqLLjgHoJUIufr4NntQf+UoMfhV/o9fadZuD6QjHL+M0bkvnBb4FGUJMoyVzsw8V/mO6tS2kp7p57iPDW0p5gcqfP95aapnLhSIUiFIhSIUiFIhSIUiFIhSIUiFIhSIUiFIhSIUiFIhSI14rOY4JXXqsbMPUAmsqMkCW0KHsVT5kT5zBzuetdefQ52kSW5RuWjvbdl6mVVPox0n8DVdoyhmpr6w+msB7E/Leb/XLngoUiFIhSIUiFIhSIUiFIhSIUiFIhSIUiFIhSIUiFIhSIUieZEDAqRkEYI8jSZBIORMD5n4A9lMY2BKH/AIb42Zf+47xXUrsDjM95otYmqr5h18x2/wBSIqybcu/sy5deWcXLqRFHupI++3l4gePjWtqLAByicTjOtWus0qfWPX2D/c16tCeShSIUiR/G+MRWkfaTEhcgbAnc+QqSIWOBL9PprNQ/JWN4+ikDAMOhGR6Goykgg4M9UmIUiFIhSIUiFIhSIUiFIhSIUiFIhSIUiUe69p1sjsojlcKcalC4OPDLZrZGlYjM7acCvZQxIGfLf9ol+lO2/wAGb6J/5Vn0Vu4kvoC/+4fj+0hubefYbq2aFIXy2PifThcd4wTvVlWnZGyTNzQ8It09wsZxt2zM/IranfmqWvtQt1RQbeVSABhdGkem42rSOlbPWeXfgNxYkOD78/tFf0p23+DN9E/8qx6K3cSH0Bf/AHD8f2kny9z3BdyiFVkRiMrrAwcd2xNV2UMgzNbV8Ju09fiEgj2S1VTOXKV7W/6iP2i/zrY03152eBfefgYhD7Qo40j1W1x2YVV7UphegG2etZ9HJPUSbcGd2bDrzb7Z3k7xfm23t0hkYs0c2dLKM7AZye/yqtamYkDymlRw665nRdivUGI8H5uWcyFoJYY0Qv2kq4UgUaor55ktRw5quUBwxJxgdZFt7Sot2W3nMQODKFGn/fzqz0Y9MjM2hwOzoXXm7Sf4jzLFFbLcqryo+NIjGSc+VVLWS3LNCnRWWXGkkKR1zIe09oEZlSOaCaDWcK0i4G+3rjJ61M6c4yDmbj8HcIXrcNjtH3MHOMVtKIVjkmmIzojGSB5/6VFKSwz0Eo0vDXvTxCwVe5idhzmsiSs9vcRmIAlWQ5OTjYVlqcEbiSt4YyMoV1PN55lT5V50aOW4MqXE3aSDSFGrQMtsRnbqNh4VfbTkDGBOrruFhkQIVXA38s9JqgrSnl4UiFIhSIUiFInzXJ1PqfzrsCfRx0E5SZhSIUiFIhSJY/Z1+sIf838JqnUfZmc7i33R/h+c3KubPESk+1v+o/8AyL/OtjTfXnZ4F96+BklzHp/ouTVjHu4+uBj8cVCv7Qe+a+kz6cuP7v1mfX+fcOGav8VsemoY/CtsfaPO/Vj0rUY7D8poPtEz/R8+nwGfTIrUo+0E4HCcelpmVrhFrxCawSKIWnYPFpGdWrB8d8av51cxrD5OczpX2aOvVF35uYHPlj/5FZr244XZ2tqoRriV2VSSSqjUPT++BQKtrlvISK1U6/UWXnIRQPf0/wBSM5/tLtEga6nSQGUBVRNODjrnvqVBQk8o8pscLs07M4pQjbzMsnGeW7pbxruykjDsulkkG31+QqpLF5OVhOdp9bQdOKNQpwD1EV5T5jnluJrW6RBLEM6o84PyyfEb/hWLa1Chl6GR12iprqW+knlbvI/2ZH7a/wD2/wDN6lqOi+6X8Y+zo/x/QS/VrThQpEKRCkQpEKRPmuTqfU/nXYE+jjoJykzCkRS1t3kdUjUs7HCqBuawSAMmRd1RSzHAE0Dh3ssdlzPOEP8AdRdWPUkitVtV2E4F3H1BxWmR7Yw4/wCzmeBS8Ldso3KhcPjyG+fQVJNSGODtL9Lxqq1gtg5T+EjfZ0f/AHCD/N/CanqPszNni33R/h+c3KubPESL5h4HHeRiKUsFDBvhIBOO7pU0cocibOl1T6Z+dOuJW5vZ1GxCm6uDCDkRFwQPIZ/7VaNQRvgZnRXjLr6wrXm74kzxflSCdIEJZFgIKBCO7GxyD4VBbWUk95qUcQtqZ26luuZNXMCyIyOAysCGB6EGqwSDkTSR2Rgy7ESmD2dKhIiu7iOMnOgNt9Rj8RWx6QT1AnZ+mWbd61J74kpxDk2Ca2jt2aT7LdJMjWD5nGDnwqtbmVi01auJ213NaAPW6jykcfZ7G+O3ubiVgRpZnHw4PcDnrU/SCOgAmx9Muv2daqPdHnGuT+2laVLqeEtjUEb4dhjYbVFLeUYwDKdPxLwqxW1atjuN465Y5Wis9bIzySP96Rzk+gx9fGsWWl+sr1mvs1OAwAA6ARjdcjRm4M8U8sJZtTqh2bfJ+vnnrUheeXlIzL04q/g+E6BsDYmW2qJyYUiFIhSIUiFInzXJ1PqfzrsCfRx0E5SZhSJpXsf4apE1wRlgRGvltqP1yPpWnqm6LPN8fvOUqHTr+gml1pzzcKRIO05Uto7k3SKRIc7Z+EE9SB4mrDaxXlM3X4he9IpY7fjJyq5pSt+0Hiz21m7xnDsQoPhnvHniraEDOAZ0eFadb9QFfp1kHwv2eq8aSyXNx2zAMWVxgE794J/GrW1G+ABibt3GCrlFrXlG3SLc72tk0wN3dyodAAhjb13xpPX+VYpLgeqJHh1mpFeKawd+p/gkVyHehL2WCCWSS3MZZe0zkEY7tsdT3Cp3LlAxG82uJ1c2mW2xQHz5RDkjgH9I27NcXFxhHKKqvsNg2dwcnLVK5/DbCgSfEtX6FaBUi7jJOPh7O0V5b4zLbWvEV1l/d20xFt8Ell/kDio2IGZT3kdXpq7r6DjHP1x8DHPL/JAuoEuLi5n7WQagVcbA9OoJP4Vh7uUlQBiV6ringWmmqteUbdInzneFruCykuDDbpGDJJnBY4PU+OAPmSd6zUuELgZMzw+sDTvqVTmcnYdo04ZcxWfELdLO6aaGY6XVmDYJOO4Ad4I28aywLoSwwRLbkfU6R2vr5WXcbYi/DOFm+vbyKWeZYo5CwRHxkk47wdsDpWC3IikDeQuvGk01ViICxHUiaLwqwWCJIlLMqDALHJPqcCtVm5jmeeutNthcjc9o7qMqhSIUiFIhSJ81ydT6n867An0cdBOUmYUiaJ7IuLqrS2zEAuQ6eZxgj1wAfrWpqk6NPPce0xYLcPLY/pNRrSnmIGkSr8N53gnuzbRhj10ybaWI648vPyq5qGVeYzp3cKuqo8Zvl5iWiqZzJX+eeDNd2jxx/fBDKPEju+Y2q2l+R8mb/DdSun1AdunQyv8AC+b7qONIX4fO0igLkKwBxtn7u35Va1Kk5DDE37uG6dnNi3KFO/8AN4hxFJbPictw9rJcRyr8BRdWnpt02O1ZXD1hQcESyo16nRLUtgRl65OMxTl+3uJOJPcyW0kKSQkKGHToAD4E46GsOVFfKDneR1T0poxStgYhv58I/wDZVw+WG2kWaN42MxIDqQcaVGcHuyDUdSwZhiUcburtvUowIx5e8yK4Ly7NIvFI3Ro+1f7NnBAYhnIIPeOm48am9gHIR5Ta1GtrQ6Z1OeUb49wneB8y3dpCtvLYTu8Y0qVVsEd24BB8MjNHqRzzBpjU6HT6iw3JcoB33/n5xXm3hswuYb5Lftl7MCWDGojr3Yz0PXGxFYqYFShOPbI6C+o0vpWflOdmjvgfFBLPGqcMaIZ+KV006MA7j4fHbrUXTC7tKtTpzXUxbUBj2Bzn8Z75N4fLHf3zvG6q7DSzKQG3J2Pf8qWsCigSPELq30tKqwJHWWS+45BDNHDJIFkk+4u++TgemTsM1UEYjIE51eltsraxVyB1kjUJrwpEKRCkQpE+a5Op9T+ddgT6OOgnKTMKROo5UgqSCDkEHBB8QaTBAIwZc+G+0u6jULIscuP7RyrfMjY/StZtMp6bTjXcD07nKkr+UZcd56urpShKxIeqx5yR4Fic/TFSShF3l+m4Tp6DzdT7f2ifs6/WEH+b+E1nUfZmS4t90f4fnNyrmzxEZcY4mltC80pwqj5k9wHmTUlUscCXaeh77BWnUyo23PF1IA6cOlaInZgSSR4gad/971eaFGxbedZ+FUJ6rXgN2/hkvzBzBcQyiO3s5J/hDFxkKM52zgjO1VpWpGS2JqaXR02Jz22hfZ5xPlrm73mSSGaFoJkGooxzkfQeX1rNlXKAQciS1nDvBRbEbmU+ci7bn6adNVrYySY++c/CD4AgHJxvjzqZ04U+s02n4RXU2LrgO0LXn+Wdc2tjJKw+/wDF8KnwBA3/AAodOFPrND8IrpbF1oA8u8f2HO6y2c1x2RDwbPET3+uPXu7jUWpIcLnrNe3hbJqEq5tm6GMpeepynaxWErQAZMjHG3eQAp2HjUhQucFt5evCag3hvcA3b+GTkHMyy2ZuoI3kxt2SjLas4xtnxz6VUayH5TNFtC1eo8CxgPb5Y7yCl56uIdLXVhJFETjXqJx8tI+m1W+Ap+q2TN5eE025FNwZu38MecwX1t77ZB4BI8mDHLnGnfbbv3336VFFbkbBlOlqv9GtKvgDqO/eKcZ5uZLg21rbtcSqMvhsKvzwfLw60SkFeZjgTGn4crU+Nc/Ip6Rpw7neaS4W2aydZcjWNY+FcjLbgZABzWWpAXmDbS23hdSUm4Wgr5bdT2i17zqwnlt4bWSaWNsAKdiMdScfDvWBT6oYnAkK+FqaltssCqf58Yty1zc1xO1vPA0EyjOknORt5DxrFlXKOYHIkNZw4U1C6t+ZTLVVM5c+a5Op9T+ddgT6OOgnKTMKRCkQpEKRLH7Ov1hD/m/hNU6j7MzncW+6P8Pzm5VzZ4iU32roTYHHQOpPp/8AtbGm+0nY4GQNUM9jJ/gN5E1tCyMuns17xtgAY+tVOCGOZoamt1uYMN8mVa84lc3XEJbWKf3eOEbkAFm6ePrVwVVrDEZzOnXRRp9It7pzlvkJH8v25j4xMrSmYiA5kbGTsvh4VJzmkbY3mxqnD8PVgvL63T5x97Hf6pL+2P8AAlY1f1xKf+IPvC/4/qZ59kH/AArn9t/Kmq6iOPfaV/4yB4b/AFPi/wC0H8TVY31km/d940vu/QS8cq3Ua8MiZ2XSsPxZI2ABzmtawE2HHecTW1u2tYKNy0ovLvGZbPhTyRABpLnSrMNh8K5OPlj1rasQPaAe07mr01ep14V+gXJ+Z2jvnbhs6WQkmvWm1Ffs8KF37xjc4qNLKXwFxKeHX1NqeSurl67+cdceP/ruE/8AQn5io1/UeV6X7rqfeZ7vbmWx4rKYY/eDcIGMan41A/1H0NAA9QycYka0r1WgUO3JynGT0khy5w+5nv3vriLsF0aEQn4j5n/Y61CxlCcinM19XdRVpRpqm5jnJMT5V/W9/wDL8xWbPslk9b/0+ieR+vz+w/8AqKf9j4x/4r/2/WX6tacKVS79ntlI7OUdSxyQrkDJ8B3VeNQ4GJ1E4xqkULkbeyJfo2svCT94aekvJ/Teq7j5Q/RtZeEn7w09JePpvVdx8ofo2svCT94aekvH03qu4+UP0bWXhJ+8NPSXj6b1XcfKH6NrLwk/eGnpLx9N6ruPlJDgnJtraydrEra8YBZicZ8BUXuZxgzX1PEtRqE5HO0sFVTQiV1bJKjJIoZGGGU9CKyCQciSR2RgynBEqQ9mtlqz9rjOdHafD+Wfxq/0l51vpzVYxt78SQ45yZbXUnavrSTGC0baSfXY/WoJcyjE19NxO+hORcEdjFOEco21s4kiVg2goSWJyCcknPf51hrWYYMjfxG+9eRztnPSO+A8Chs4zHACFZtRySTnAH5AVh3LnJlWq1dmpYNZ1AxDgXAYbRXWEEB21HJJ3o7l+sanV2agg2eQxK/zNwKG1sL0xAgy/E+STvnu8Opq2tyzrnym/o9XZfqqQ/8ATsPlI7l3kS1uLWCV+1UugLhXwrHxIIP4VJ72ViJsavi2opvdBg4O2RLfNy7btbC1MY7EDZQTkHxz1znfNUeI3Nzec5K624XeNzetIWH2c2YBDdq+2Brk+7/04AxVh1DzcbjWpJyMD3Dr75J8Z5Ut7pYhIG+yGEZWwQNts9/QVBLWXOJrafiF1BYp/V1lKjt4uI305nl93MP2aKjBXYKSNRZuvy8RWxk1oMDOZ2i9mj0qCtecNuc7gZ8tp5u2ayurZLW9kuC8gDxMwfAyBvjbcZ8++gw6ksuIrC6qixrqgmBsek0Cy4HFFPLcID2kv38nb5DurWLkgL2nBs1VllS1N0XpD+gofevesHtdOnOTjHTpTnPLy+Uel2eB4H9OcyTqE1p4Eo8R9aTGRPdJmFIhSIUiFIhSJzPdSJ2kThOOtInaRCkQpEKRG/ELJJ42ilGpHGGGSPxG9ZUkHIllVrVOHQ4InbGzSGNY4xpRBhRknA9TvQkk5MxZY1jl26mL1iQhSJwnHWkSF4tylaXLa5oQXPVgWUn10kZ+dWLa67Azdo4jqaF5Ubb5/nFOEctWtqcwQqrf3t2b6sSaw1jN1MjfrtReMWNkfztJeoTUhSIUiY7YPYe5N2hb3z49Oky6tWTpxj4fCtw8/Nt0nBrNHhet9ffv8PZLxbcwyRRwwtDLPc9iryqmMqOmWJI3Ph1qgoCSc7TpLeyhVIJbG8WPN6MIewikmeZC4RdIIUHByWIHXb5VjwzvmS9KU45RnMVu+ZdHZKLeVp5VLdiNOpQNiWJOB9aBM532km1GMDlOT5TsXMnaQLLDBLIS5RoxpDIy5zq1EAbj8axyYOCYGo5k5lUn2RsOc07MN2MuszGExALqD41Y64OfGpeEc9ZD0teXODnOMe2KT80FWSMWszTspcwgplFzjLNnTv61gV+edpk6nBC8pz2kQvFJF4jI628rs1tHmIFQybk/Fk4+lT5RydfOUeKwvJCk7DaWWx42s9qLiJHcEEhABqyDgjc46+dVlMNgzbS4PX4ijMpF5x2a44cjyxvkTRntAFCv8fRQDnIxjerggV8Cc9r3s04LDzH5y22fMpd5I3t5Y5Uj7QRnSS6/8uCRnO2KqKY3zN1dRklSpBAzEoeaSXaN7aZJezLoh0EuBscENgHyNPD88zA1O5UqQcZnOR+NzXUAaaNgcZ7XChH3OygHO3mKzagU7TGkue1MsPjFbfmYyyFYraWSNZOzaUaAoIOCcE5wPHFYKYG5kl1HM2FUkZxmeeJc0GBz2ttKsQcJ23w6dzjOnOrHnigrz0MWankPrKcd4t//AE0YiuZGVl92Yq6nGSRjGPJs7VjkOQO8z6QvKzH+mM7nnELq028zrGoaZl04jyNWDk7kDc4qQq9sg2rAzhTt19kXuOaB2nZwQSTkIrsU0gAMMj7xGTjuFYFe2ScSR1PrcqqTG/P8hNkDgqTJEcHqPiGxrNX1pDWH/lZ9o/OeH4yltNdyMZnCvEHUkFUDbZUeA76cpYAQbRWzscnpJHivM0UEhRgx0wmVmXcBc4A9WOwFRVCRmWWahUbB7Zja35uXLCeGWArEZhrAOpF6kaSd/I1k19jmRXVDfmBG2Y74Nxt5yM20saMupZGKYI+RJBOe+sMoHnJ1XFz9UgSZqEvlMsuVHPDTbyBVmyzIwPRtRZTqHyq42DnyOk0E0p9H8Nuu/wCe0aXfA7lpEuJbftnaEJJGk5jKuv8AaDKwBBHdnapB1xgGQemwsHZcnGCM4/URe74GRFCi8ODaVOyXJVoySTjWSCw7+p3rAfc+t+Ek1JCqBX8j0+Maz8r3IW2kkX3l44jHIgmZG3OoEOCM4zg5NZFi7gbSDaawBWPrEDB3x+O0WuOX5uyg7O1wiyO0tqLgnXqwAxdjuRjpnG9YDjJyfjJGhwq4XbJyM/rPHD+WLhSh7JEAvhNoVwQqaMde8g7YobB+EwmmcY2x62fhiS/FbO5ivPereITB4uzdC4UjByCC21RUqV5TtL7FsS3xEGcjGItwuwm99e4lQIHt0XAYHDg5I/1rDEcuBJVo/il2HUCKcmcMkt7RIpQA4LZAOerEjf0NLGDNkRpKmrpCN13leh4Fd+5LaNEoMUqMsgkXDqH1E46jA8asLrzc2ZrLTb4XhkdCN++8kuYuCXEtxLJCQuq07NW1YOvUTjxGR3+dQRwAAe8tupdnJX+3EacA4DKtzHKbZYEWFkb7UOzMcfEdz+eay7jlxnMhTSwsDFcbY65MlOSbOe3h93mjCiP7sgcEPkk9BuPnUbCCciXaRHRORh08+8iLngc73AaK1Fu3bBmnW4+FlByfswdyw8RUwwxucyg0uXyq8u/XO3y/1GXE+WLqTtlMCu7Ta1uGm/sashQp6HG3QCpK6jG8hZp7GyOXJznOZL8c5aklvFZMe7y6DcDI3MRyu3X4tht4GoK4C+2XW6dmtBH1TjPwjLifLcguJ29295jmOoYuGi07YKsoYZHnvWVcYG+MSuzTtzseXmB9uPnvPfHuBSP8MNkA4iVEnS5K6Nv7QyC2k+IOcURx5mZupY7Km+Oufz93xktzJwmaWxWJSJJl0E5ONRUgnc+OO+oIwDZl99TtTyjc7ROLgkjzXglQdjcxr8QYEghSpGPEZznyrPMABjymBSxZ+YbMJF2fKdw9pcrcFfeJAqIc7aI8ackdMkH6ipGxQwx0lKaaxqmD/WP6dIrwrgzgszWADCFlBe6Zw5IxpALMAreJ6UZh/d+EzXSwyTX5eZz+pivLPBpo7kOITbQiMqYu3MgdidiBkhQPlWHYEdcmS09Tq+eXlGOmc/vLlVM3oUiFIhSIUiFIhSIUiFIhSIUiFIhSIUiFIhSIUiFIhSIUiFIhSIUiFIh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6" name="AutoShape 14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8" name="AutoShape 16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0" name="AutoShape 18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2" name="AutoShape 20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4" name="AutoShape 22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6" name="AutoShape 24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98" name="AutoShape 26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0" name="AutoShape 28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2" name="AutoShape 30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4" name="AutoShape 32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6" name="AutoShape 34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08" name="AutoShape 36" descr="data:image/jpeg;base64,/9j/4AAQSkZJRgABAQAAAQABAAD/2wCEAAkGBhQQERQUExQVFRUWGRwVGBgYFhwXHxweHBocHR0fGBwZGyYgGCEjGR0cIDAgIycpLCwsGB4xNTAqNScuLCkBCQoKBQUFDQUFDSkYEhgpKSkpKSkpKSkpKSkpKSkpKSkpKSkpKSkpKSkpKSkpKSkpKSkpKSkpKSkpKSkpKSkpKf/AABEIAKMBNgMBIgACEQEDEQH/xAAcAAACAgMBAQAAAAAAAAAAAAAABgUHAwQIAgH/xABLEAACAQIEBAMEBAsFBgUFAAABAgMEEQAFEiEGEzFBByJRFDJhcSNCgZEIFTM1UmJyc4KhsSR0s8HCJTRjkqKyNoOj0fAWJlR1k//EABQBAQAAAAAAAAAAAAAAAAAAAAD/xAAUEQEAAAAAAAAAAAAAAAAAAAAA/9oADAMBAAIRAxEAPwC8cGDBgDBgwYAwYMGAMGDBgDBgwYAwYMGAMGDBgDBgwYAwYMGAMGDBgDBgwYAwYMGAMGDBgDBgxB8Rca0lAVWeW0j+5EqmR27CyICbEgi5sNsBOYMLFL4iUrOscvOpnc2QVMEkAY+is66Sfhe5wz4AwYhK3jeggcpLWUyODYqZkuD8Re4+3ErSVaTIrxurowurIwZSPUEbHAZsGDBgDBgwYAwYMGAMGDBgDBgws+ImWJLl9U7A64oJXjdWZSrKhYEFSO6jbvgGbBiv/BvLUfLKWpcF525hMjMzN+UkT6xNvKALDDjnucx0dPLUSmyRKXNup9APiTYD4kYDfwXwicI0UuawrWV9yk3mhpQxESR38pkUW5zMPNd7ixFgMSuZeHdHIpMUYpZQPLNTfQOp9fo7BvkwIwDNgxW/BXFk0lTUZRmWl54gdEgGkTR2B3A6NpIbbqL33Ukqcj1uV1VZXUpeakgqWp5qZndrRhI31DUTaxc+Ye7YXupNgvTBiM4d4ihr6dJ6dtSN9hU91YfVYdx/UEHCjxPw/D+NsuGlgsxqTKokcK5SIOpZQ1tmJPx73wFg4+XxWvjbk0SZXJMilJYjEqMrMpC61SxsdxpPQ4YeHOFaSWhpi9NAxaCIljGtyTGpJLWvcne98A1YMVvxpQ1GTRe20EsjQxkc+kldpUKE21RFyWiIJFwptbe1gQZjNvEqCHKVzFRqWRRy0JsS7XGgntpYNqI7I1r4BwwYUeH+F2qIkmzI8+eQBzE35GK+4RIfcuo2LMGYkHfBnPh1Cyl6ImhqALpJB9Gt+wkjWySKT1uL4BuwYr3gLiv8bRT0dfGBVUzaJlBKhrErrXSQVIYEGxtexHWwRuGc+rcmVKyRpKjLqiSSORSzO0LJM8akaieoUb3s3umxCnAX3gxrUFfHUxJLE4eOQalYG4IP/wA6dsIicNwDPTFpblexCbl8x9GvnlNWnVb3drdO9r4CxMGDBgDBgwYAwYMLvFfH1Hli3qZQHIusa+Z2+SjoPi1h8cAt8Y+IoSWSGOpipIom0S1DLzXL2BMdNEL62UEanIIUta18KZfIq8f2iur5j05k7ShQfgRHy0HzAGIWnzTL5JJcwnpmMLzvyKYkPJUzsdbtKegjQOoCC63b6xvqsDLOMs4cApkoWC3lQzrEwHpZ7W+WgYCOHCktBTlqWX8a5W4+kpXKyME7tTuvlYr10rp6bC9iNGgr9VIpqKqp9gkdloqSMhqqoQG2h2Q69AIKhbg2NmYWUGbEy87XRo+W17XJpJ10Q1VuoGk8t29JIyGG9x6LfCNaI4pKiEw08jsxrMwnjAWJ2JY09HF0cg77Gx6m91ACWhyDOJk00lPR5VT9BH5eaw/XdY3sT8gfXEjwxRS5CrmogHIkYNLPDUSTLGb+/JFIilQb+Z0vsBcWG2hNRUc4vLDneYA780rMqb/oIDGAPgqHC5mfC9GolfLqioLojc6glklp5Smm78rUAxIW91ZZARf4AhfyOCAQbg7gjH3FX+GPinQPTwUjSvFJGojUVBUagPdAkWymwsouFJt0xaGAMGDBgDBgwYAwYMGAMQfHX5srv7tP/hNicwvcc816OohhgkmeaGSNdJjUAupUajI62G99r9DgInwW/MlJ8pP8eTGp47I5yabT0DxF/wBnWP8AVpx48P5K3L8vhpZctqGePWCyS0xB1SM4tqnB6Nbp2xOQU0+YvKKynaCl0GJYWkRmlLjzPJymIUKvlVbndmbqFsG5wLUrJltEyW0+zxDbtZACPsII+zE7iueG8krsjLQxo1dQFi0ehlWaG+5GlyqyAn9Eje5sL2wztxO7r9DR1LP2EiCBQf1nkPT4qHPoDgETNqfXxfSmMfk6fVKR28kw3+YZB9ow28DqDLmgIuDXOCP/ACYceuG+FWo2qKub+0VtR5pDGAAAPdihDkWVQALsQTpF+gA1OC2qop6znUU0S1FS06OXhYBSiJ5wspIPkvsD1+GAVc9yabhupauolL0EhHtNOPqb+8noN9j2vY7EWYarPIa2vyWeBw8b+1kH0+gFww7EHYg4fJYg6lWAZSCCCLgg7EEHqCMVflfhc+X51BPTajREyuU1fkXaJl6E7q2wBFzsAegJCV8c/wAy1H7UX+KmGjhL/cKT9xF/hrha8W6CprKGSkpqWSVnKHXqiVAFYMffkDE7Wtbv1xKZDmM8NLBG9FU644kjYA053VApseeBa464DJ4i1Cx5VXFyADTyLv6spVf+ojFH8Q0csPDuVM4PL57yEH0cuyfemoj9rFu5zw1UZuyJVgU9EjBzAr65JiOgmZfLGg/RQsT6g2swcQcMQV1I9LKtomUKNNgU0+6U2sCthbt26bYCThlDqGUgqwDAjuDuCPsx7wgcMLmGUxilnhasp4/LDPAVLqnZZInYMbDoVLWAA3xPVPEE8qFaSll5h2D1C8mND6uCeY1v0UU36XHXAI3BtPq4pzSSMfRrHoYjprYw7H46kc/YcM3htRJNlCxyKHR3qVZWFwQama4IxucOcNDKaZ9KyVU8rmWd1CB5ZG3J87qqgHoNW1z1JJxq+GkdTT0qU9TSywsrytqLxOhDyvIN0kLX81vd7YBOBm4VqrHXLlU7/FjAx/8An8QH6Q3bKKsSbPVkjYOj5aGVlNwQak2IOG7MstjqYnimQPG40srdCP8AL1uNwQCMV3wD4dTZVmkx1NJSGArA5a5S8qsY2F9iDqNwLG99iSAFm4MGDAGPjNbc4+4598ZvFg1DPQ0j2hXyzSKfyh7opH1B0J+sf1feCV8SfHbQWp8tYEjyvUdR8RCDsf2zt6A7NijqmqeV2eRmd2N2ZiWJPqSdycYsGAtvwneny+jlzWsJbluaemTqdVtT8sHYFr2vtYB/XELn3i5meYSOYpWp40BcRwvoso6lnuGc2+PyUYSajNJHiihZvo4tRRewLm7H4k2Av6KMS2Q5kkUVuYIn5isG3Yhhq0yW5LXVFLoUDAsZVNvJgG/h/jepJNNmrpU0zSCB45XVpkfVp1xFbyAoTfUdtiFN8WBx7R0+TQ00kKpzFApqUTm8MBszvLpC7yNYXc3N7dBe9M5FmapOa1lKxU7KsUaEqbszFEDizHSuti53OgAnzDDx4s5g8uU0aStqmp6mSlmJuSXiUrqN+pdNL/x4Bek8TM6jcv7Q7gFt1SOSI6LFtJVChADC9umoXthxh4mi4joJhIiw5lRxmoikjupOje8ZvqUE2VlubFlYfCtslr0aIA8sOhA0OIgr6RcXDCPSuhXDnmapGMItiKyzOTRVDSU7FhaSNSw0lkdWS7KGIB0te1zYgbm2AjCcWF4feMdTlpWKYtPS9NBPmQf8Jj6foHb009cR3hlHE9Q4eg9vdVEioZuWFVPfOgi0xN1sh62tY3xYGczZLmaJHBTezq4RTWJAEWnkke6xzKpUEnSRqJKrrG9jcBcOQ5/DXQLPTuHjbuOoPcMOqkdwcSGKNqOHJ+EtFXDUGop3kWKaExlLghjquGIUgjY7e9bcEg3JkmcxVkEc8Da45BqU/wBQR2INwR2IOA3sGDBgDBgwYAxCcR8ULSNBEqGWeoYpDECFuVF2ZmPuqo3JsTuLA4m8JviLwbLWrBPSScqrpGMkJPum9tSt89I63HUHYkgJCr4iqKdohPSrolkSLmQzcwIXYKOYHjQgXIFwDuRe1xjb4g4oholTmamklOiKGMapJG9EW46dySALi5GFfhPxOE0woswhNJWiwCN7kh7GMm/UjYXIPZmxH8Pze1cT1zSb+ywrFCD9UNp1EfEktv6PgHKPMK5l1eyQL3CPVnV8jop2QH5MR8cYMq4vaoaohWlljqacIWilZVVteq2iRSwYWU+a1unxsyYwikQOZNI1lQhbuVBJAPwBJP2nALPAnHDZqski0xijjcxEtIGOtQCQFVegBG9/vxJ8VZ5JRU7zrDzkiUvIBIEYBdyVBUhtrnqOnfFb+DuftBSVKilqpr1craokRlHljFiWkU32v07jDFxxxS8mXViGhrU1QSDU0cYVbod2IlJAHewOAYuFeJTW0q1TxciN11rqkDHTv5msAFFhfqdutsYqDih6wF6OASQ3IE0shhR7bHlAI7uL7aiqg22JxWXFmaPDwrQIh0io5ULn9XS7n79IB9RfF0UVIsMaRoNKIoRQOwUWA+4YBar+OWoXUV9OYInYKtRHJz4gT0Eh0I8fzKW+PXDO1SgQyFlCAaixI06bXvfpa298aXEeUpV0k8EgBWSNl37G2x+YaxHxAxQp4jmfhmmgZiFkq/ZS3/CHntf0BIHyW2Auug4nkrF10kAeH6ss0hhWT4xARu7L+syqD2vjUreOjRSIuYQGnjdtK1CSc6G56B20o8ZP6yW677GzPTU6xoqIAqoAqgdAALAD5AYjeL8pSqoamFwCHiYb9iBdT81YA/ZgNHjXi5stpzU8jnQrp1FZQpGpgospWzC5XcHv074k8izGWoiWSSIRB1V1HM1mzC9msoAIFuhOKbGZPNwZJzCSY2WJSe6rUx6fuB0j4KMXPkH+60/7qP8A7BgN/BiN4jzxKGlmqZBdYkL2G1z2A9CWsPtwh8eUs0eVLXtLItdEYpgUdlQM7oDEIw2koA2ncEtpuSbnAOnE+fmmEKIAZqiVYIgdwCd2dgCCVRAWIBF7AXF7j3luVVEUzu9W80TKAI3ijUq1+oeNVuLbaSD88KOb5YKvPoI2aYCCleobTNImlpGEQClWGjyg3ta464sRFsAN9ttzf7yeuA+4MGMVTUrGjO5CqilmJ6AAXJPyGArTxx4/NDTilha09QpuR1SPoSPQsbqD8GOxAxzZia4w4jfMa2apa/0jeUfooNkX7FA+Zue+JCLgCWN4lq25BlGoRBTNOVt1ECbr/GU7+mAVcGLTpfDWBzrjpM2ngW4ZrQwMSOuhHGpgNxb177Yjs68PqadlXK5ZnmILNS1KcmXYXblsyqshWxui3O1xffAV7jb/ABVNy1l5T8tiVV9JsSttQBtva4xgngaNmR1KspKsrAggjYgg7gg9sfVqXAADMACSBc2BNrkDtew+4YCd9gkNFTDQ3mqpgfKeuimAvt8Tb5nFi+KVDLmD1PsNPVTJ7QpkYQ+TmxI8MhjOrU9wEU2W14jub4X+EuIKGDLzLVQ1UlQsxRJIqmSMi6al3EgC2sfqnE7nmYR0qF66knq0R40ZZc0mm0NLG0qgjlKjHQLkAm2pb9RgK5o+BK+VtCUs2r4ro/m1hjPXeHlZDKkBRXqH6QRuJZAPVxHdUHxJ/lhtl8UMq06RkUBH7aqfvEJOPsniDlMihUypoJAfo5IJVjkVuxWQKDcH1uPhgJLgrwxr6Iye0ZdT1UcyhWjeeNSpVgynVvYX6hb3sPTEtwplMNC8lHmME0RnnZF5ZlNJKKhVCKT7pK2KrfdTv1Fw7+H3E886PTVyGKtpwC4a30iN7kg0+U36Np2DDtewXM54gHEFV+LqRylLFaaoqQLltDjSsBOw849/vpNrgeYEjxW4iqaWnGUTAuI2DpUMTeWEfkr9LsDdWJ6mMd98a/gbx8aKqFJK30FQwAv0SU7KfgG2U/wnscfPE96itoqevqJ4mVppIII0i0EoGe8ha9zflrYdPNfa5vWIOA7iwYUvC7iv8ZZdFKxvKn0Uv7aW3P7SlW/iw24AwYMGAMQOe8Tex1ECyK3IlWTVIqMwjZTHpMhW+lGDMNRGxA7XInsRfEHEkNBHzagusfdlieQL097Qp0i5G5wCL4liDNkggo2SerEyMkkJD8hb+d5JEuEW31Sbk6bAkYy8UZBUUGaLmtJE06OnKq4U3crYDXGPrGyqdI3unoxIdOH+JYa+PmU/MaPs7RPGG3I8pdRqsQemPmf8Tw0KF5+YsYFy6wySKu9vMUU6d/XAa1Hx5QyrqFVEp7pI4jcH0aN7MD8LYxUnFolllfS0dJCoBlljdObIxFuUGAJRVBubeYuLbC5zZdxpT1MBqIRPJF2ZaaY6uo8i6LuAQQSoNsYcg8QqOvkaOmaSRlsH+glUJe9tbMgC3sep7HAKfgVVBaaoicMkjVMkoR0ZCUZY7EagL7g/K2GbxKzBEy6rjJ+kkgkREALMxZSosFBPU/ZidzbNkpYjLIH0LuxSNpCAASSQgJAAG5tjSyLi+nrUMkJkMQBbmPFJEhA62eRQGt3sdrHAI+V8OR5vw9DR6tE0UaW1KymORLgagRexGoX9GJGJrhbjUwxJT5oDS1MYCF5dopdIsHjl9wkjci4N77ekrBxzDMT7NHPVKCQXhiJjuOumRyqP/CTj1Fx3SmZIJDJDO5AWKaJ4y1zYaCV0uL91YjAavEXERqIHgy8ionlUxq6G8cWoWLyyi6rpFyFBLE2sDvaLzbwnjkyZMujazxWkjkIteXclmA3AbUw72BHW2JziDj+ky+RUqWkjLbKeRKyt02RlQhiLi4B2vjeqeI444RMyThLEn+zyllC9SyBNSj5jAL/DXHPLjSHMwaSqQaGaXyxy221xy/k21dSL3BvjY4mz01UElPl5E80ymPmIbxRBhZnklHlBCkkICWJtta+PVB4mUVQmuH2mVL21R0dS4uOousRF8SGU8X09TK0MZlEqJzCkkEsR03tcCVFvvttgEbxCyeKg4fbL4SXkCxhVCks55yu7WW9rkOfQdMMeT8f0aU0KtI4ZY0BHImuCFAIsI/XG7T+IVG9UKQyPHUN0jlhkiJ9LGRADftvv2vhkwCtmNA2cZZPG68kVCnlBgQyrsY2kHqSA5XawYL1BJKPI6ipjp1rxEOQVcpE7OJZEHlZyyrZQ3n5YBuwW7WFjuZvxpT0kixzCcM7BEtTzOHY7gIyIQx+APriIz98vgc11RHURsyAPIqVKjTfSFmWLy9drOO49RgMvCNIZa7Ma0+5I6U8N+6QLpdl9VaUtb9jDfhWoeP6No0MSVJjsNBShqSuntp0w2tb0xK5HxLBW8zkl7xMEdXieJlJFwCsiqehv0wEpiv8Axxzw02UyKps07LAPk12f70Vh/FiwMUZ+EtX70UIPaSQj/kVf6N9+AUvD/LZEtf2aMTsixVbQe1GKViAqho2Ip5LkH6QXBAO3XF1eHGUU8BqwkZWeKZoJpZJDJJKFAZJGZumtGDaRYXv1tikvD/MY4IotaytrrUmfQtwVpYmkRBvu7yOLL+r8cXFwbnaz5lLLGkiJXUkVUFkGlg0MjQNcX7qUN+4scBP5lwtQ5mFnIEhK2SaGZlNrm2l4mAYA39cJXGPBc9PEHaWetpYiX8zH2qm23lglWxl0jco/UKPmGPwyNlzCNfcizCoSMDoq+RiqjsAzNt8cOmA5K43qfa44KslXlu9LPIosJHh0lJTfu8Tr1tcxtsMKVsXvxpwsMrkm0Bo6KqZZFZW0pDOLjRKNDrypAxtqRgradgBfC7ErCmZhHC9pUWMRvRyRzSMyDkSxwKvO1JdlbTqTSSCL4BS4Jy8VgnpWElivtKlFLnVArkqR21xNIovbz8vFi8VRQVOXx0azc6r5/ttV7MnPAZlcMGcMI0CalQFnFljGI6t9n9panWSmkQzcuJZal5Ivf0qVpqGJEU/tm2JHxOyBsrooXeQVLNLoEZjWGnj8rNqSmisjNcAXk1fEHAJVJlEagmKKNtOxclZwp9JJpSlIt+1hJ8zjPHwlVVkr06UkEjCNZRLE0MYiDjUhaSELE2pbHSyliDcEdcJeYZrLUEGV2a2yjoFHoijyoPgoAwx5NxXzI/ZppJIBKggaZJNKsqraIVMeg8xUsq6lKty7g6rAYCy66HOawwSrSU5nhR4Xljq4/pY3Uq6sobbfzA38rbgY0oKebJ8ueGqljirswaOlQtItoadFEetip0qFUvuD1ZTub4Xk4Wi5iCWm5cbPd2HNjMKPu7rOFanmij3ZHLlmUgb7WsXwm4ey6ty2KRqeGeVSyStKgkbUGNrl7kAoVIHSxGAqbxU4himmhpaVg1JRRrDEwNwxsNb3HW9gL99JPfCPjqbjPweoq6DTDFFTTKPo3iQIPk6qAGU/eO3cHmrP8gmoZ3gqEKSIfsI7Mp+sp7HAWh+DjnuiqqKUnyyoJV3+tGbG3zVif4MdBY5J8KMw5GcUTfpScr/+gMf+rHW2AMGDBgDCv4ofmit/cthowr+J/wCaK39y2AweGVbGuU0QLoDyVuCwH+ePXiTXRtlVaA6EmB7AMD2+eIzw64OoZcro3ko6V3aJSzNTxsxPqSVuT88evELg6hiyyseOjpUdYXKstPGpBA6ghbg/EYCU8LR/sii/cj+pwo8bUrZJmSZrApNNORFWxqPU7OB6nrfbzDr9IcN3hb+aKL9yP6nE/m2Vx1UMkEy6o5FKMPgfT0I6g9iAcAqcXZl7eYMvpnuKtBNNIh92l2uQfWW/LXr1bEB4jS8+ty7JYvo4JLPME8t4kvZBboNMbm3qE9MfPwd6VfYJpTcyGYxFiSTojRCqi/QAuxsP0sY/EcewZ5luZP8AkCPZ5G7ITzBdvTySE/8AltgLVpaVYkVEUIigKqqLAAbAADoAMR+ecPJVNTs2z08yzo1rm69R8mXY/Ye2JRWuLg7HuMVjx1mNZSZhlsENdMI6uQxveOBiLNGCUJh6kP3v0wHnxrH0mU/3xf6riy6sfRv+yf6YrLxkQq2UAsWIq0Go2ud13NgBc/ADFm1f5N/2T/TAVd4D5vDFlWmSaJG50hs0iqei9icPuW1tPV1DyxEO9ODTl1IKnmCOQgEE3tpX5EkYr/wKyGnnyvVLTwyNzpBqeJHNgF2uwJxYGX5XTUEjCMLH7VKNMaqFXWIt9IUWF0jLH5H1wCRxNwNHmuY16MdEscFK8Mo6o15/TqpsLj4AjcDG54fceS805bmQ5dbFsrHpMo6EHu1t/wBYb9bjE1lH55zD9xS/1nx58QvD+PNIgVPKqYvNBMLgqRuAxG+kn03B3HoQOPfymV/3+P8AwZ8ZPFD80Vv7lv8ALFfUfG81TNQUNchjrqaujL7bSIIpRrFtr+Zb22OoMuxIFg+KH5orf3Lf5YDS8N89p0yqiVp4VYQqCDKgI+YJ2xP5DPBUcyqg3ErGMsCCG5DyR6ltcEEg2PcBcLnhzwzSSZXRu9NTszQqSzQoST6klbnDJk1HBRBaSIhb86dEAsApl1MBYWCq0oUD0+RwEtjnb8I9v9oU47ezg/fLJ/7Y6Jxz/wDhJ0lqqkk7NEyf8r3/ANeAVOBanl0OYPcAxPSTRkmx5qTnTo9WKGTYfHFp+IubVcOZRS07RhY6eQhjpKmMEmp5hV+YChSPSEUm9+9xjn6nzJ445I1I0SaSwKg7oSVZSRdGF2GpbGzMOhOJCt4vqJb3KLqjaJtEapqDuHcmw952G5Fttum2Asvw34iaKdqehno+ZUnURMKxwzKGJsW0gMRe/rYfDFpihzdx5qqhj/YpZG/758cp5PmLU1RDMvvRSLIP4WB/yx2qjXAI6HcYBSPClfICJs1cqdisVJDHcel31nBl/hZRRA6hLK5Vk5kkrF1DbNy9OkRXG10ANiR0w34MBXcfgPliuGCTCxuBzmFvkR5h9+JmLwsy0NqamEjesryTf4rthrwYCAl4Ay5lKGhpbH0gRT9hCgj5g4qni/wvyrK51nqpKkU0raUhjQsFa1yGkJLabbge9sdzbF64rP8ACBQNlai12NRGEHq1n6fw3wCz4heElIMuNZlzOERBNo1s6PGQCWXWbqQp1fEAi2JHjfg9qOoStpHqKamkRRP7INo3UfRyvCu0sf6Si3Qn61jI+IVeMo4eSlJBleFaRfidAEh+QXV9pXD/AMOz8ykp2/Shjb70BwFWR+LM9MrSNV5fXoQCERnppAR6KY21X9Dvf0wi+JPFdXm0ccsmXtBFFciXlyE2PYyFQum+9rdcPXEPEEpzOrphUVKMrIsNPRU0ZlcNErsxmZboATuSe9+2Fam4gkyxpZa7MHqpijxrRCc1C3cFf7S9zEoXrpW5J9NxgEHg5rZhRkdRUQn/ANVcdl4498PqUy5pQqP/AMiIn5K4Y/yBx2FgDBgwYAxDcU8MjMIWgeaaKNxpcRcsahcGxLxsR07EYmcQ/GFbJBQVUkJAlSJ2Qm2zaTbrsTfoD1NhgPPC3DQy+FYEmmljQWQS8s6RcmwKRqSN/rXt2x84n4Y9vieF6ieOJ10ukXLGoXv7zxswvsDYjYfO8Vw9BHWQUtXR1M+m6s6vPJKHHR0lV2IDjfdbbgdRid4hy+SeHlxyPEWePU6NoYKsis+k9iVBX+LAa/CvDAy6FYEnmkiQWRZeWdIuTsUjUnc9ycb+Z0TTJpWaSG/Vo9Grp25iMB8wL4r7xGo5aGKlaGrrAZauKBr1DN5HD3tfodhvhnl4TdGieKqq2KSKWSSoZlZCbOCD6KSw+KjAY+DfD+PKgUp6ioMTMXMchiZSxXTe4iDDYDow90Yn81yqKqieGdFkjcWZW6H/ADBB3BG4PTCDksTtnldTPPUtDHDHIiGpm8pYLexDgnqepPXG3HnM1FncNBzHmp6mFpFEh1vEy6ybOfMyEJazkm567bhKZXwXLRqI6aumWEe7FKiTBB6IxAcAdgSQMbB4KikniqKmSSplhOqEuVVYySCSiRKoJuB72o7DGlmXEMtTmP4vpn5fKjEtVMACyhraI4wwKh2BBLEGynbfpJ1XCSMvlnq437OtVMSD6lXdkb5MpHwwEfxb4dx5nJG81TUqIm1xrG0ShG23F4ixNwDuTbtbErWZHJLFyzWVC3VlZ1EAZtXqeTZSBtdQPv3wr8PcQSzz1WWVzH2mnHMSaFmh50ZAs/kI0sNS3UG1z08pxg8Lad6/KYpZ6iqMzmQGQVEoItIwBALFNgBsVI23BwEjkPhgtBGYqaurooy2rSGgIuQAT5qc26DpjfpuBwKmKpkrKud4Q4jErRaVLqVJ0pCovpPXCPHxZU1WR10rzOtRRSPEs0TcvmaClmZV8puDYi1uhFr4nZuKXocsodBaorK0RJFznZgZJEUszb7It72W3UdLk4CapOCTHVSVQrasyyBVe/IKlU90aeRYW33Fjud98M+IGj4W8oNRUVM0p95xPJCt/wBSOF1VB6bE+pPXHjKspqaerI58k1G0RKrIVZo5A67ayNbqUJtqJtpNzuMBkzng6nqqmmqXBWamYMjrYEjfyPceZbm/qD0Iub/OJ+FPb43hkqZ44pAAyR8oXA395ombcjff+WFTxXzCra6UUjxtRxe3SlSRqAcKkbWIuCqzOVN78seuHrIs2SspoahPdlRXHw1C5B+IO3zGAgMr8PzSxJDDmNekaCyrqp2sPQFqcm3243sl4PWmqXqWqKmoldBFeZkOlQ2qyBI1C774V8uWRs/qaVqipNOlMsyx897BmKA+YNqI3OxPf5YsjAGKk/CNynmUME4FzDLpPwWRdz/zKg+3Ft4heMsgFfQ1FMbXkQhb9nHmQn5OFOA42wY9zRFGKsCGUkEHYgjYg/I48YDZy/LpKiRYoUaSRjZVUXJ+7+uOseAOJfaYBBKDHV0yrFURN7wYADUP0lf3gwuN+vql0GY0XDtJRinpzPVVyKVYsq6y2j35G/JpqYWUC22/rjUzbieSlzijmq5qZajUKeWngRzohmFw00zbMVbQ2m3xG3UH/wAS+Kfxdl00wNpCOVF+2+wI/ZF3/hwn5V48ZdBBFEWq5TGioZHjBZyBYsxMnUnf7cRn4S1Ywjoor+Vmlcj4qEA/72+/FEYDpWg8dYauZYKOkqJpnvpVmihB0qWO7SEdATv6YjOL/EarpXirFgrYIw6RSw1AhWJ9iWEQ3kLbEiQG3lva22Ko8LJCub0RXrzQPsIIP8icOPjdn/NzSGOVS1LSsiuoNtTMFkkt8eWUX4W+OA6DgnDqrqbqwDAjuCLg/dih/Gvjn/adNAg1pROkzr+nISrafsSw+bt6YsHw74gEVssncGaBRyH6CopyLxSR+pCbFRe2nvvao/Fqhky3PBVBQyu8dVHqFwSpGpW/jXp6MuAePwiJ6dqKAMwFQJA8afW0MpD3XsNl3PdQMTXCvH7exUqQ0FdOUgiVnWIIl1RQ2l5GXVuD0FsVpljxLHU59XRiVpZmWjgc6gzkk3bbzJGBpG1vIdgdOJ6SeerTL6morasrVxVcjxxS8hEaCNnQRrGBtZSDq1E2G+AkMzzGGrzERVMM+Ww1ADTtMDE1U6hUSESqSqxhBcgMNRuLAm+Izxy8NY4YY6ykiWNIgIpURQoC38r2HoTpY9d1PYnGOhrqqBKeOZmr6aagFdUwVDcxipezGBm8yskZDhb/AFW72s9cIVIDyZZM3tFPJAJ6SRvNzKZ/KY3P1ilwPUqR0tgKi8A8p52bLJ2gjeQ/Mjlj/vv/AA46cxXHg3wjHRpVzREtHNO6QsbEmGJmVT9ra9+4Cnvix8AYMGDAGFHiXMUjzTLo59onE3Lv7vPHL5d+19BkC/F9t7YbsRnEPDkFfCYamMOhNx2KkdGUjdSPUepHQ4BRz3J5sqqHrqGMyQSG9ZSL39ZoB2cDqB1/mN/w4qIpxVVEEkkkMkwEWuR30qsUeoBZGJj+lMm221u1sZabw7VQEetr5ohtypKjykejFFV2HwLWxnTgCCKoM9K8tGzACRYNAje3QtG8bICPVQD19TgIPxn/AN3of/2FP/STFhYW+JuCI8x0Caeo0xuJUVGRArqLBriPUSN+pPU4nKanKJpMjuf0m0X/AOlFX+WArzLYpG4kzDluEPs8NyU19k/WFsYcszFsuzZ/xoFaSoHLpq4AqmgHaHTcrCb77dSdybg4aaPgNIqySsWoqefIAshLRkMotYFeVpAGkdAD9+JnO8igrYWhqI1kjbqD69iCN1I9RvgEHh6b2TiSvim29tjSWBj9fQN1HxHm2/4fyxZuFMeHEDRrFNLUTxx7w8x11wkEEGKVEWVbWFruR09BiRi4ekC6DXVTLa2/JDW/bWEN9t9XxwCnS0vtPEdTOg+jpaUU7sOhlbzab9yEJv6EC+NTwiyqWfJIVWpkhRjKDy0TWBzHB0uwbTf1tcX2Iw/w5DHFAYIC0Cm5vHYtc+8S0gbUx7sbk9b3xp8KcHx5bGIoZZjECSI3ZGALG5sdAYb72vbc7YCA4z4dgoMgq4KdNCLET1uSSRdmJ3JPr8h0AGFniomnh4drmB5FOIllNr6RJHFZjb4K322HfFncTcOpXwNBJJIkb7OIyqlhcGxJUkC47Wx8oOGooqX2Ry08IURhZtLeQAAKbKLgAdTc/HASscgYAgggi4I3BHqPXGKWsRXVCwDOGKjuQttR+QuLnpuPUYg8t4N9lXRTVVTFCPdivHKqD0QzRs6j4aiPhj5UcDRyc1mnqTJMnKeXmLq5e90TyaYlJNzy1W5AwELkHDz1yzVvtVTCKxiwSMQ2MK3SG/Nhc+aIB7Xt9Idut8PhNIaVqzK3Yk0cpaIm1zDL5kO3xNz+8GHXJ8q9lhWISO6ooRNei6qoAAGlFvYDvc4h4+BEFZ7b7RU88qIy2qIAoLeVlEWki4B6X2wEFlf/AIoq/wC5R/8AfHiwJahVKhiAWOlQe5sTYevlBPyBwrv4eoap6sVVWs7qI2dXjF1FrLpEWkDYdsSWWcMLDNzmnqJ3ClFMzhggJBbQqqoBNhc2vYWwE1gwYMBzf488FGlrPa41+hqTdrDZZfrD+Mef4nX6Yq0Y7O4m4dizClkpphdJBa46qRurL8Qd/wCXQ45H4q4Ymy2pennFmXdW7Op91l9Qf5EEHcHAO3icrDLMjYkahTEdbEC0RQ262t3+GNHxjHMrIapQ9qmlgmZipC6ilvKeh8oX7cYc94tpKzKaaOSImvpwtOsgJAEKbgns23l0ncHU1xexjajxBqZMsXLna8SuGVrnVpW9oz6qGsw7jSB0AAB18YcyNbleT1RNyyOHP6+mMP8A9aNio8WXxWwg4dy2nluJ3kepRbe7ETJ19NWtWH2+mK2RCSABcnYAYB/8E8sDZgaqQhYKON55XPQeRlW/x3LfwHHjxLjlnMVY0ZRa6WSaGM7voVYURmA7uLEAf5jDllGRJT0lFlBZRVV0yzVqA+ZIlHMKNbdCUVRY99frjd8Yc5jo81ymR0Bjgu5UDoNai6j1XTcD1UYBT8Sc49jpsvy/3qyjRHecGzRMRqWKNhvsCvwsqd+kt4l57+MOHsvqpFUzNNoL2tYqsqva3TWUBt02HoMKXi7kM0VfLUsgEFS5eFxKsgdbKdQsbi4INiLDUACRYmTmnRuE0WQlWWsPJFvesDqt8AHff1Fu+A3uIMuppKTJ4aqpNLTiieYOIzJeV2TUuldydyfv9cRJzWnHIpRmUs1NCkugpTGnZOYbSC4WR3vE8vUAbAEgHGbJoBneUpRoR7dQl3gVjbnQtuyKSfeU2+xV9SRH+FdKsGbKtWy04RJlfnERWLRsljrtY+bpgNrJuJIpDTS1GbTwSwwinUR0Y8kfTTrRvPt3Kk4ZMpppammymKkmYSCSshWW1mFKW0u5B6WUqFv0bSBvinYqN3bSil2LBAFGq7E2AFupJ6euOpvC3gU5bSqZrNUMgVu4jW5YRp8AzMzEdWYncAYBuy+hSCKOKMaUjUIo9AosB9wxsYMGAMGDBgDCp4nllyyokSSWJ411o8cjxkG4H1GGoW7G4w14VfFL801n7v8A1LgI7wpz+WSKejq3LVVFIYnZiSXQklHud2vuL+gU98T/ABhmrwU+mH/eJ2FPB8Hf6x26IoaQ/BDhO47H4rzSlzRdoZf7JV29D7jn5W/9NR3wxZc3tuYyz9YaMGmi9DMwBncfsrpiB9ebgF7wWD1eXNLUT1MzvI6FnqJjZV02C+fy79xvuRe22NXgjLmqswzaGaprWjppkWEe21C6QxluLrKC3ugb36Y3PAD80j99J/pxHcF5S0+bZ3pqZ4NM8d+SYxqvzfe5kb9LbWt1PXAPNDw1yKtXjnqGj5TpJFLVSzbsylHUSOxU+V1uLdfnhRpKP/7jlpjJO0HsnOEb1EzKH1ILjU/pf7zhvyHh56WoqJJKiSdZVhVWmZSwKGW6jQirp84IsOpbCxTf+K5P7gP8RMAz5jwerKTTz1FNL1V0md1B7aopGaNx6gi/oRiG4G4rfMFqaKsGiqpW5cpidow4vYOhQhluRvYjqD0awesVfwFD7RnubVkf5EFaYN2Z10arHobcu/8AGPXAHg/Vs1NV1NTU1EnJqJY9UtRI6rHGiNcqW09yb2viS4UnmztWq5nkipGZlp6eN2iLKpKl53jIdiWBGgEKNP1uuFbgWjebIc4jjBLtPVBQOpPKj2Hz6fbhv8GMwSbJ6bSReMNE4HZlYnf5qVb+IYCVruCYyh9nkmpZfqyRSvse2tGYpIPUMPtHXCf4lNVU+RxzvNPFWRCJHaKd0DMTpa4jYK1+t7X6dOmLTxXXjrIGyaaxBtJGNjfcSAEfMHAS3EmWCLKJyktSHip5Jlk9pm161iJBLcy7bgHSfL12wtcH8YVGXTR0WaOXSYB6WrYkh9VjokYnqCbXJuCQDcFThy4w/NFZ/c5v8Fsea/heDMsujp51urRoVYe8jaBZkPYj+YJBuCRgJPP6ETQOC0iWViGjleJgdJ3vGwP2G4+GIHhPKRNlVO0ktSXlgjld/ap9Wpo7khuZdd2Ow26bbDCzkHFE+Wu2V5m1yUYUlSdllWxAViejdhc9fKfqlnTgX800X91i/wAJcAmeEmWnMMuWepqa15DI6kitqV2B22WUDDxw/krU0s9ppZYX0FBLM8zIw1B1BkJIB8h69SfhivfBXIXmytHWsqoRzJBoiMQXY9fPCx3+eLE4WydqOJopJTKxllkDsQWZWfUC1gBcXANhbp06YCawYMGAML/F/A1LmiKtSmoobo6nSy36gMOx7g3Gw7gYYMGA5a4ryely2cw1GW1KH6rLXAq4/SQml3H8x3AOImkzPLRIh9hqmswOg1iMGsb2IFKCQehsRjqnPuHaeuhMNTEsiH16g+qkbqfiMUXxh4B1NMxloHM6A6ghIWVbb7HYPb1Fj6A4CN418SqLNzEaijqEMQZVMVRGLhrbHVA1wLbWt1OMuQmmyp469sszLSvuNO6aAWFg20C7+hJtvcb2xo03iO9K1qrLaSSrj6SywcuQN2aVbDW363lPxvvjFk/F61s8zZg9MHlBtUVFPLPoHQLEiSBIwNyPIbnqcBKwZ5BW5i9bSU+aCpJ1n2flS6NSaCbGM2BF+vqcR3FWdUtVMBXPmnNjGi0kcCsovexXy2633GN7iPxHgpoIsvyrUtMhBnmIZHnO2r3SrgN3N1J2UaVG+7Q5pk9I3tsjU9RMi2gpqeGZF19nlNQzeYbDc2W1wGNsBG//AExFMkMkkOeSwxqFT+yIRywS1kbmeVdzvYgXxKcW51Q5tDTwQU2Y06UusKsVIkg82m9wJhbdb373N8KOZ+IjVXNknhElS5Jjn50qGAbaVhRWCqF+O5JuScZ6DxizOOIxNPzkYFbSrrNjsfPs5+1r4DQghoIJAyVlfFIhuCKONWUj4irBBGH6h8Roaoxwz/7Se4VFlyqMyN8FZauw+en4nC3wz4SZhmj8x09mhZixklUj3jc6EPnf4XsPji9+CfDekypPoV1SkWaZ7Fz6gdkX4D4Xv1wGPhfg/Q4qJ4oYnF+TTwqojpwRY+6AJJSNmkt+qthuW7BgwBgwYMAYMGDAGIDjXIJq+lemjljiWQaXZozIbXB8tnUDp3vifwYCBzbh1q6hmpato2MqldUaMoB2KsFZ2N1carX7DHzKuHXoqKGlpXjUxrpLyIzAsbln0q67lyWtfvifwYBL4E4KqMqpmp1qIZV1F1JhZSGa172lOobH0O/XGtkfAtdR1NXUR1lMWq3DyK9K5UEFraNNQCLaiNye2H3BgFhshrZZ6d56qnMcLmTlxUzx620Mq6med9lLarD0+REfFwVVrmbZh7RAXaLkcvkPpC3B2POve46/E7Yd8GAgK7J6uoUxvVLFG2zezxFJCPRZHkYJf1CX9CMblDki0lMIKNY4ggsgYFlBvuWswZidyTe5PfEngwCb4f8ABM+VrLG1RHNHLI0xtCyMHYAGx5hFvKNreu+Pg4BekqZKnLplg5pvLTyIXhc+oCsrRHc7rcfC22HPBgICpgzCVCokpqZiLcxFecj4qH5ag/PUPhiF4o8OnqsvjoIqhY4l0l3eMyO7AlixPMAuzksTvck4ecGAW80yKrnoXpTPAGkjaF5OS9tLJpJVObs1ie5G42xJ5DRzQwrHM8chRVUMiFLgC1yC7b/I4kcGAg+MOEIM0pmgnHxRx7yN2Zf8x3G2PNFktRT0VPTQyxBooVhLvGzAlUCghQ6+hNicT2DAIfB/A9dldP7PDV0zIGLgyUkhI1WuLrUrt9nfE3lWR1IqzUVNRHLaIwpHFC0SrqZWZvNK5JbQo6/VGGHBgDBgwYAwYMGAMGDBgI7OOHqasXTUQRzDtrQMR+yTuv2EYRM0/B+y2U3j50B9Ek1D7pAx/nizMGApKf8ABoUnyVzAfrQBv5iUf0x4j/BnH1q8n5U9v6zHF4YMBVOXfg6UKWMstRKfTUqKfsVdX/Vh3yHgKhobGnpokYdHI1v/AM73YffifwYAwYMGAMGDBgDBgwYAwYMGAMGDBgDBgwYAwYMGAMGDBgDBgwYAwYMGAMGDBgDBgwYAwYMGAMGDBgDBgwYAwYMGAMGDBgDBgwYAwYMGAMGDBgDBgwYAwYMGAMGDBgDBgw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0928" y="285728"/>
            <a:ext cx="1902092" cy="1000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Sampling error in the polygenic score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weights in the gene score must be estimated from finite training data: we have the </a:t>
            </a:r>
            <a:r>
              <a:rPr lang="en-US" sz="2400" i="1" dirty="0" smtClean="0">
                <a:solidFill>
                  <a:srgbClr val="FF0000"/>
                </a:solidFill>
              </a:rPr>
              <a:t>estimated</a:t>
            </a:r>
            <a:r>
              <a:rPr lang="en-US" sz="2400" dirty="0" smtClean="0">
                <a:solidFill>
                  <a:srgbClr val="FF0000"/>
                </a:solidFill>
              </a:rPr>
              <a:t> gene score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more SNPs in the score:</a:t>
            </a:r>
          </a:p>
          <a:p>
            <a:pPr lvl="1"/>
            <a:r>
              <a:rPr lang="en-US" sz="2000" dirty="0" smtClean="0"/>
              <a:t>The more variation we could explain </a:t>
            </a:r>
            <a:r>
              <a:rPr lang="en-US" sz="2000" dirty="0" smtClean="0">
                <a:sym typeface="Wingdings"/>
              </a:rPr>
              <a:t></a:t>
            </a:r>
            <a:endParaRPr lang="en-US" sz="2000" dirty="0" smtClean="0"/>
          </a:p>
          <a:p>
            <a:pPr lvl="1"/>
            <a:r>
              <a:rPr lang="en-US" sz="2000" dirty="0" smtClean="0"/>
              <a:t>The greater its sampling error </a:t>
            </a:r>
            <a:r>
              <a:rPr lang="en-US" sz="2000" dirty="0" smtClean="0">
                <a:sym typeface="Wingdings"/>
              </a:rPr>
              <a:t>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How do we manage the trade-off?</a:t>
            </a:r>
          </a:p>
          <a:p>
            <a:pPr lvl="1"/>
            <a:r>
              <a:rPr lang="en-US" sz="2000" dirty="0" smtClean="0"/>
              <a:t>GW-significant SNPs only, or all the SNPs?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438400" y="2476503"/>
          <a:ext cx="3770313" cy="1381125"/>
        </p:xfrm>
        <a:graphic>
          <a:graphicData uri="http://schemas.openxmlformats.org/presentationml/2006/ole">
            <p:oleObj spid="_x0000_s22530" name="Equation" r:id="rId3" imgW="2006280" imgH="736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Analysis of polygenic scores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7030A0"/>
                </a:solidFill>
              </a:rPr>
              <a:t>Study design parameters</a:t>
            </a:r>
          </a:p>
          <a:p>
            <a:pPr lvl="1"/>
            <a:r>
              <a:rPr lang="en-GB" sz="2000" dirty="0" smtClean="0"/>
              <a:t>Size of training and target samples</a:t>
            </a:r>
          </a:p>
          <a:p>
            <a:pPr lvl="1"/>
            <a:r>
              <a:rPr lang="en-GB" sz="2000" dirty="0" smtClean="0"/>
              <a:t>Number of SNPs in GWAS panel</a:t>
            </a:r>
          </a:p>
          <a:p>
            <a:pPr lvl="1"/>
            <a:r>
              <a:rPr lang="en-GB" sz="2000" dirty="0" smtClean="0"/>
              <a:t>P-value thresholds to select SNPs into gene score</a:t>
            </a:r>
          </a:p>
          <a:p>
            <a:pPr lvl="1"/>
            <a:r>
              <a:rPr lang="en-GB" sz="2000" dirty="0" smtClean="0"/>
              <a:t>(Binary traits) prevalence</a:t>
            </a:r>
          </a:p>
          <a:p>
            <a:pPr lvl="1"/>
            <a:r>
              <a:rPr lang="en-GB" sz="2000" dirty="0" smtClean="0"/>
              <a:t>(Case/control) sampling fractions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Genetic model parameters</a:t>
            </a:r>
          </a:p>
          <a:p>
            <a:pPr lvl="1"/>
            <a:r>
              <a:rPr lang="en-GB" sz="2000" dirty="0" smtClean="0"/>
              <a:t>Chip heritability in training sample</a:t>
            </a:r>
          </a:p>
          <a:p>
            <a:pPr lvl="1"/>
            <a:r>
              <a:rPr lang="en-GB" sz="2000" dirty="0" smtClean="0"/>
              <a:t>Proportion of SNPs with effects in training sample</a:t>
            </a:r>
          </a:p>
          <a:p>
            <a:pPr lvl="1"/>
            <a:r>
              <a:rPr lang="en-GB" sz="2000" dirty="0" smtClean="0"/>
              <a:t>Genetic covariance (or correlation) </a:t>
            </a:r>
            <a:r>
              <a:rPr lang="en-GB" sz="2000" dirty="0" err="1" smtClean="0"/>
              <a:t>training</a:t>
            </a:r>
            <a:r>
              <a:rPr lang="en-GB" sz="2000" dirty="0" err="1" smtClean="0">
                <a:sym typeface="Symbol"/>
              </a:rPr>
              <a:t>target</a:t>
            </a:r>
            <a:endParaRPr lang="en-GB" sz="20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68659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Analytic results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eaLnBrk="1" hangingPunct="1">
              <a:buNone/>
            </a:pPr>
            <a:r>
              <a:rPr lang="en-GB" sz="2400" dirty="0" smtClean="0">
                <a:sym typeface="Wingdings"/>
              </a:rPr>
              <a:t>In terms of the study design and genetic model, we obtain</a:t>
            </a:r>
          </a:p>
          <a:p>
            <a:pPr eaLnBrk="1" hangingPunct="1"/>
            <a:r>
              <a:rPr lang="en-GB" sz="2400" dirty="0" smtClean="0">
                <a:sym typeface="Wingdings"/>
              </a:rPr>
              <a:t>Correlation (R</a:t>
            </a:r>
            <a:r>
              <a:rPr lang="en-GB" sz="2400" baseline="30000" dirty="0" smtClean="0">
                <a:sym typeface="Wingdings"/>
              </a:rPr>
              <a:t>2</a:t>
            </a:r>
            <a:r>
              <a:rPr lang="en-GB" sz="2400" dirty="0" smtClean="0">
                <a:sym typeface="Wingdings"/>
              </a:rPr>
              <a:t>) of polygenic score with replication trait</a:t>
            </a:r>
          </a:p>
          <a:p>
            <a:pPr eaLnBrk="1" hangingPunct="1"/>
            <a:endParaRPr lang="en-GB" sz="2400" dirty="0" smtClean="0">
              <a:sym typeface="Wingdings"/>
            </a:endParaRPr>
          </a:p>
          <a:p>
            <a:pPr eaLnBrk="1" hangingPunct="1">
              <a:buNone/>
            </a:pPr>
            <a:r>
              <a:rPr lang="en-GB" sz="2400" dirty="0" smtClean="0">
                <a:sym typeface="Wingdings"/>
              </a:rPr>
              <a:t>From which we get</a:t>
            </a:r>
            <a:endParaRPr lang="en-GB" sz="2000" dirty="0" smtClean="0">
              <a:sym typeface="Wingdings"/>
            </a:endParaRPr>
          </a:p>
          <a:p>
            <a:pPr eaLnBrk="1" hangingPunct="1"/>
            <a:r>
              <a:rPr lang="en-GB" sz="2400" dirty="0" smtClean="0">
                <a:sym typeface="Wingdings"/>
              </a:rPr>
              <a:t>Expected </a:t>
            </a:r>
            <a:r>
              <a:rPr lang="en-GB" sz="2400" dirty="0" smtClean="0">
                <a:sym typeface="Symbol"/>
              </a:rPr>
              <a:t></a:t>
            </a:r>
            <a:r>
              <a:rPr lang="en-GB" sz="2400" baseline="30000" dirty="0" smtClean="0">
                <a:sym typeface="Symbol"/>
              </a:rPr>
              <a:t>2</a:t>
            </a:r>
            <a:r>
              <a:rPr lang="en-GB" sz="2400" dirty="0" smtClean="0">
                <a:sym typeface="Symbol"/>
              </a:rPr>
              <a:t> test of association between polygenic score and replication trait</a:t>
            </a:r>
            <a:endParaRPr lang="en-GB" sz="2400" dirty="0" smtClean="0">
              <a:sym typeface="Wingdings"/>
            </a:endParaRPr>
          </a:p>
          <a:p>
            <a:pPr eaLnBrk="1" hangingPunct="1"/>
            <a:r>
              <a:rPr lang="en-GB" sz="2400" dirty="0" smtClean="0">
                <a:sym typeface="Wingdings"/>
              </a:rPr>
              <a:t>Power of this association test</a:t>
            </a:r>
          </a:p>
          <a:p>
            <a:pPr eaLnBrk="1" hangingPunct="1"/>
            <a:r>
              <a:rPr lang="en-GB" sz="2400" dirty="0" smtClean="0">
                <a:sym typeface="Wingdings"/>
              </a:rPr>
              <a:t>Expected Area Under ROC Curve when discriminating binary outcomes with estimated score</a:t>
            </a:r>
          </a:p>
          <a:p>
            <a:pPr eaLnBrk="1" hangingPunct="1"/>
            <a:r>
              <a:rPr lang="en-GB" sz="2400" dirty="0" smtClean="0">
                <a:sym typeface="Wingdings"/>
              </a:rPr>
              <a:t>...and more</a:t>
            </a:r>
          </a:p>
          <a:p>
            <a:pPr lvl="1" eaLnBrk="1" hangingPunct="1"/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4248472" cy="4240575"/>
          </a:xfrm>
          <a:prstGeom prst="rect">
            <a:avLst/>
          </a:prstGeom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solidFill>
                  <a:srgbClr val="FF0000"/>
                </a:solidFill>
              </a:rPr>
              <a:t>Sample sizes for accurate discrimination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Current SNP chips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6" y="242886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Schizophrenia heritability = 80%</a:t>
            </a:r>
          </a:p>
          <a:p>
            <a:endParaRPr lang="en-GB" dirty="0" smtClean="0"/>
          </a:p>
          <a:p>
            <a:r>
              <a:rPr lang="en-GB" dirty="0" smtClean="0"/>
              <a:t>Depression heritability = 40%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564357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Assumes 100,000 independent SNPs explaining half the heritability</a:t>
            </a:r>
          </a:p>
          <a:p>
            <a:r>
              <a:rPr lang="en-GB" dirty="0" smtClean="0"/>
              <a:t>Assumes 95% of these SNPs are null</a:t>
            </a:r>
          </a:p>
          <a:p>
            <a:r>
              <a:rPr lang="en-GB" dirty="0" smtClean="0"/>
              <a:t>P-value threshold on SNPs chosen at each point to maximise AUC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414338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50,000 cases + 50,000 controls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198884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Schizophrenia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29249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Depression</a:t>
            </a:r>
            <a:endParaRPr lang="en-GB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56992"/>
            <a:ext cx="3209760" cy="3203794"/>
          </a:xfrm>
          <a:prstGeom prst="rect">
            <a:avLst/>
          </a:prstGeom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P-value thresholds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 smtClean="0"/>
              <a:t>When deriving a predictor from finite training data, the most accurate predictor is expected to contain many null SNPs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 smtClean="0"/>
              <a:t>Clinically useful predictors could be obtained well before all the heritability has been explained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 smtClean="0"/>
              <a:t>Restricting gene scores to GW-significant SNPs is limiting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4293096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0770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</a:rPr>
              <a:t>Schizophrenia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5091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</a:rPr>
              <a:t>Depression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5589240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</a:rPr>
              <a:t>50,000 cases + 50,000 controls</a:t>
            </a:r>
            <a:endParaRPr lang="en-GB" sz="1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Estimating the genetic model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Recall: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Genetic model parameters</a:t>
            </a:r>
          </a:p>
          <a:p>
            <a:pPr lvl="1"/>
            <a:r>
              <a:rPr lang="en-GB" sz="2000" dirty="0" smtClean="0"/>
              <a:t>Chip heritability in training sample</a:t>
            </a:r>
          </a:p>
          <a:p>
            <a:pPr lvl="1"/>
            <a:r>
              <a:rPr lang="en-GB" sz="2000" dirty="0" smtClean="0"/>
              <a:t>Proportion of SNPs with effects in training sample</a:t>
            </a:r>
          </a:p>
          <a:p>
            <a:pPr lvl="1"/>
            <a:r>
              <a:rPr lang="en-GB" sz="2000" dirty="0" smtClean="0"/>
              <a:t>Genetic covariance (or correlation) </a:t>
            </a:r>
            <a:r>
              <a:rPr lang="en-GB" sz="2000" dirty="0" err="1" smtClean="0"/>
              <a:t>training</a:t>
            </a:r>
            <a:r>
              <a:rPr lang="en-GB" sz="2000" dirty="0" err="1" smtClean="0">
                <a:sym typeface="Symbol"/>
              </a:rPr>
              <a:t></a:t>
            </a:r>
            <a:r>
              <a:rPr lang="en-GB" sz="2000" dirty="0" err="1" smtClean="0"/>
              <a:t>replication</a:t>
            </a:r>
            <a:endParaRPr lang="en-GB" sz="2400" dirty="0" smtClean="0">
              <a:sym typeface="Wingdings"/>
            </a:endParaRPr>
          </a:p>
          <a:p>
            <a:pPr eaLnBrk="1" hangingPunct="1">
              <a:buNone/>
            </a:pPr>
            <a:r>
              <a:rPr lang="en-GB" sz="2400" dirty="0" smtClean="0">
                <a:sym typeface="Wingdings"/>
              </a:rPr>
              <a:t>In terms of the study design and genetic model, we obtain</a:t>
            </a:r>
          </a:p>
          <a:p>
            <a:pPr eaLnBrk="1" hangingPunct="1"/>
            <a:r>
              <a:rPr lang="en-GB" sz="2400" dirty="0" smtClean="0">
                <a:sym typeface="Wingdings"/>
              </a:rPr>
              <a:t>Expected </a:t>
            </a:r>
            <a:r>
              <a:rPr lang="en-GB" sz="2400" dirty="0" smtClean="0">
                <a:sym typeface="Symbol"/>
              </a:rPr>
              <a:t></a:t>
            </a:r>
            <a:r>
              <a:rPr lang="en-GB" sz="2400" baseline="30000" dirty="0" smtClean="0">
                <a:sym typeface="Symbol"/>
              </a:rPr>
              <a:t>2</a:t>
            </a:r>
            <a:r>
              <a:rPr lang="en-GB" sz="2400" dirty="0" smtClean="0">
                <a:sym typeface="Symbol"/>
              </a:rPr>
              <a:t> test of association between polygenic score and replication trait</a:t>
            </a:r>
          </a:p>
          <a:p>
            <a:pPr eaLnBrk="1" hangingPunct="1">
              <a:buNone/>
            </a:pPr>
            <a:r>
              <a:rPr lang="en-GB" sz="2400" b="1" dirty="0" smtClean="0">
                <a:sym typeface="Symbol"/>
              </a:rPr>
              <a:t>Conversely:</a:t>
            </a:r>
          </a:p>
          <a:p>
            <a:pPr eaLnBrk="1" hangingPunct="1"/>
            <a:r>
              <a:rPr lang="en-GB" sz="2400" dirty="0" smtClean="0">
                <a:sym typeface="Symbol"/>
              </a:rPr>
              <a:t>Given </a:t>
            </a:r>
            <a:r>
              <a:rPr lang="en-GB" sz="2400" baseline="30000" dirty="0" smtClean="0">
                <a:sym typeface="Symbol"/>
              </a:rPr>
              <a:t>2</a:t>
            </a:r>
            <a:r>
              <a:rPr lang="en-GB" sz="2400" dirty="0" smtClean="0">
                <a:sym typeface="Symbol"/>
              </a:rPr>
              <a:t> test of association, we can solve for the genetic model parameters under which this result is the expected one</a:t>
            </a:r>
          </a:p>
          <a:p>
            <a:pPr eaLnBrk="1" hangingPunct="1"/>
            <a:endParaRPr lang="en-GB" sz="2400" dirty="0" smtClean="0">
              <a:sym typeface="Wingdings"/>
            </a:endParaRP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Parameter estimation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Genetic model parameters</a:t>
            </a:r>
          </a:p>
          <a:p>
            <a:pPr lvl="1"/>
            <a:r>
              <a:rPr lang="en-GB" sz="2000" dirty="0" smtClean="0"/>
              <a:t>Chip heritability in training sample</a:t>
            </a:r>
          </a:p>
          <a:p>
            <a:pPr lvl="1"/>
            <a:r>
              <a:rPr lang="en-GB" sz="2000" dirty="0" smtClean="0"/>
              <a:t>Proportion of SNPs with effects in training sample</a:t>
            </a:r>
          </a:p>
          <a:p>
            <a:pPr lvl="1"/>
            <a:r>
              <a:rPr lang="en-GB" sz="2000" dirty="0" smtClean="0"/>
              <a:t>Genetic covariance (or correlation) </a:t>
            </a:r>
            <a:r>
              <a:rPr lang="en-GB" sz="2000" dirty="0" err="1" smtClean="0"/>
              <a:t>training</a:t>
            </a:r>
            <a:r>
              <a:rPr lang="en-GB" sz="2000" dirty="0" err="1" smtClean="0">
                <a:sym typeface="Symbol"/>
              </a:rPr>
              <a:t></a:t>
            </a:r>
            <a:r>
              <a:rPr lang="en-GB" sz="2000" dirty="0" err="1" smtClean="0"/>
              <a:t>replication</a:t>
            </a:r>
            <a:endParaRPr lang="en-GB" sz="2400" dirty="0" smtClean="0">
              <a:sym typeface="Wingdings"/>
            </a:endParaRPr>
          </a:p>
          <a:p>
            <a:r>
              <a:rPr lang="en-GB" sz="2400" dirty="0" smtClean="0"/>
              <a:t>To estimate multiple parameters, use tests of polygenic scores constructed from different P-value selections in the training data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Cannot match parameters exactly to the observed </a:t>
            </a:r>
            <a:r>
              <a:rPr lang="en-GB" sz="2400" dirty="0" smtClean="0">
                <a:sym typeface="Symbol"/>
              </a:rPr>
              <a:t></a:t>
            </a:r>
            <a:r>
              <a:rPr lang="en-GB" sz="2400" baseline="30000" dirty="0" smtClean="0">
                <a:sym typeface="Symbol"/>
              </a:rPr>
              <a:t>2</a:t>
            </a:r>
            <a:r>
              <a:rPr lang="en-GB" sz="2400" dirty="0" smtClean="0">
                <a:sym typeface="Symbol"/>
              </a:rPr>
              <a:t> tests, so we estimate the parameters as those for which the observed </a:t>
            </a:r>
            <a:r>
              <a:rPr lang="en-GB" sz="2400" baseline="30000" dirty="0" smtClean="0">
                <a:sym typeface="Symbol"/>
              </a:rPr>
              <a:t>2</a:t>
            </a:r>
            <a:r>
              <a:rPr lang="en-GB" sz="2400" dirty="0" smtClean="0">
                <a:sym typeface="Symbol"/>
              </a:rPr>
              <a:t> tests are </a:t>
            </a:r>
            <a:r>
              <a:rPr lang="en-GB" sz="2400" i="1" dirty="0" smtClean="0">
                <a:sym typeface="Symbol"/>
              </a:rPr>
              <a:t>most likely</a:t>
            </a:r>
            <a:endParaRPr lang="en-GB" sz="2000" dirty="0" smtClean="0">
              <a:sym typeface="Symbol"/>
            </a:endParaRPr>
          </a:p>
          <a:p>
            <a:r>
              <a:rPr lang="en-GB" sz="2400" dirty="0" smtClean="0">
                <a:sym typeface="Symbol"/>
              </a:rPr>
              <a:t>Confidence intervals can be calculated using </a:t>
            </a:r>
            <a:r>
              <a:rPr lang="en-GB" sz="2400" i="1" dirty="0" smtClean="0">
                <a:sym typeface="Symbol"/>
              </a:rPr>
              <a:t>profile likelihood</a:t>
            </a:r>
            <a:endParaRPr lang="en-GB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AVENGEME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“A</a:t>
            </a:r>
            <a:r>
              <a:rPr lang="en-GB" sz="2400" dirty="0" smtClean="0"/>
              <a:t>dditive </a:t>
            </a:r>
            <a:r>
              <a:rPr lang="en-GB" sz="2400" dirty="0" smtClean="0">
                <a:solidFill>
                  <a:srgbClr val="FF0000"/>
                </a:solidFill>
              </a:rPr>
              <a:t>V</a:t>
            </a:r>
            <a:r>
              <a:rPr lang="en-GB" sz="2400" dirty="0" smtClean="0"/>
              <a:t>ariance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xplained and </a:t>
            </a:r>
            <a:r>
              <a:rPr lang="en-GB" sz="2400" dirty="0" smtClean="0">
                <a:solidFill>
                  <a:srgbClr val="FF0000"/>
                </a:solidFill>
              </a:rPr>
              <a:t>N</a:t>
            </a:r>
            <a:r>
              <a:rPr lang="en-GB" sz="2400" dirty="0" smtClean="0"/>
              <a:t>umber of </a:t>
            </a:r>
            <a:r>
              <a:rPr lang="en-GB" sz="2400" dirty="0" smtClean="0">
                <a:solidFill>
                  <a:srgbClr val="FF0000"/>
                </a:solidFill>
              </a:rPr>
              <a:t>G</a:t>
            </a:r>
            <a:r>
              <a:rPr lang="en-GB" sz="2400" dirty="0" smtClean="0"/>
              <a:t>enetic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ffects </a:t>
            </a:r>
            <a:r>
              <a:rPr lang="en-GB" sz="2400" dirty="0" smtClean="0">
                <a:solidFill>
                  <a:srgbClr val="FF0000"/>
                </a:solidFill>
              </a:rPr>
              <a:t>M</a:t>
            </a:r>
            <a:r>
              <a:rPr lang="en-GB" sz="2400" dirty="0" smtClean="0"/>
              <a:t>ethod of </a:t>
            </a:r>
            <a:r>
              <a:rPr lang="en-GB" sz="2400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stimation”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R code at sites.google.com/sites/</a:t>
            </a:r>
            <a:r>
              <a:rPr lang="en-GB" sz="2400" dirty="0" err="1" smtClean="0"/>
              <a:t>fdudbridge</a:t>
            </a:r>
            <a:r>
              <a:rPr lang="en-GB" sz="2400" dirty="0" smtClean="0"/>
              <a:t>/software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15616" y="3429000"/>
            <a:ext cx="3672408" cy="934003"/>
            <a:chOff x="395536" y="4005064"/>
            <a:chExt cx="6353175" cy="1615802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4005064"/>
              <a:ext cx="635317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5373216"/>
              <a:ext cx="37052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avenge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0285" y="4077072"/>
            <a:ext cx="4471524" cy="24034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Example: schizophrenia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786454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Thanks to Stephan </a:t>
            </a:r>
            <a:r>
              <a:rPr lang="en-GB" sz="1400" dirty="0" err="1" smtClean="0"/>
              <a:t>Ripke</a:t>
            </a:r>
            <a:endParaRPr lang="en-GB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85786" y="1928802"/>
          <a:ext cx="443428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143"/>
                <a:gridCol w="2217143"/>
              </a:tblGrid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Selection P &lt;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Polygenic</a:t>
                      </a:r>
                      <a:r>
                        <a:rPr lang="en-GB" sz="1600" baseline="0" dirty="0" smtClean="0"/>
                        <a:t> score P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5e-8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1e-6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0.003165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1e-4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1.951e-10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0.001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4.484e-16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3.568e-18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0.05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4.078e-22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3.326e-25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7.636e-27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7.718e-26</a:t>
                      </a:r>
                      <a:endParaRPr lang="en-GB" sz="1600" dirty="0"/>
                    </a:p>
                  </a:txBody>
                  <a:tcPr/>
                </a:tc>
              </a:tr>
              <a:tr h="17173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4.024e-26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292080" y="4437112"/>
            <a:ext cx="3672408" cy="20313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Estimate two parameters from these data:</a:t>
            </a:r>
          </a:p>
          <a:p>
            <a:r>
              <a:rPr lang="en-GB" dirty="0" smtClean="0"/>
              <a:t>Vg1=variance explained by SNPs</a:t>
            </a:r>
          </a:p>
          <a:p>
            <a:r>
              <a:rPr lang="el-GR" dirty="0" smtClean="0"/>
              <a:t>π</a:t>
            </a:r>
            <a:r>
              <a:rPr lang="en-GB" baseline="-25000" dirty="0" smtClean="0"/>
              <a:t>0</a:t>
            </a:r>
            <a:r>
              <a:rPr lang="en-GB" dirty="0" smtClean="0"/>
              <a:t>=proportion of null SNPs</a:t>
            </a:r>
          </a:p>
          <a:p>
            <a:endParaRPr lang="en-GB" dirty="0" smtClean="0"/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V</a:t>
            </a:r>
            <a:r>
              <a:rPr lang="en-GB" dirty="0" smtClean="0"/>
              <a:t>g1=0.30 (0.27-0.33)</a:t>
            </a:r>
          </a:p>
          <a:p>
            <a:pPr>
              <a:buFont typeface="Wingdings"/>
              <a:buChar char="à"/>
            </a:pPr>
            <a:r>
              <a:rPr lang="el-GR" dirty="0" smtClean="0"/>
              <a:t>π</a:t>
            </a:r>
            <a:r>
              <a:rPr lang="en-GB" baseline="-25000" dirty="0" smtClean="0"/>
              <a:t>0 </a:t>
            </a:r>
            <a:r>
              <a:rPr lang="en-GB" dirty="0" smtClean="0"/>
              <a:t>=0.95 (0.94-0.96)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1428736"/>
            <a:ext cx="788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P-values of polygenic score using different SNP selections: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2636913"/>
            <a:ext cx="3168352" cy="160043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ym typeface="Symbol"/>
              </a:rPr>
              <a:t>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dirty="0" smtClean="0">
                <a:sym typeface="Symbol"/>
              </a:rPr>
              <a:t>=8.7</a:t>
            </a:r>
          </a:p>
          <a:p>
            <a:r>
              <a:rPr lang="en-GB" sz="1400" dirty="0" smtClean="0">
                <a:sym typeface="Symbol"/>
              </a:rPr>
              <a:t>likelihood contribution  Pr(</a:t>
            </a:r>
            <a:r>
              <a:rPr lang="en-GB" sz="1400" baseline="30000" dirty="0" smtClean="0">
                <a:sym typeface="Symbol"/>
              </a:rPr>
              <a:t>2</a:t>
            </a:r>
            <a:r>
              <a:rPr lang="en-GB" sz="1400" baseline="-25000" dirty="0" smtClean="0">
                <a:sym typeface="Symbol"/>
              </a:rPr>
              <a:t>NCP</a:t>
            </a:r>
            <a:r>
              <a:rPr lang="en-GB" sz="1400" dirty="0" smtClean="0">
                <a:sym typeface="Symbol"/>
              </a:rPr>
              <a:t>=8.7) where NCP determined by model parameters</a:t>
            </a:r>
          </a:p>
          <a:p>
            <a:endParaRPr lang="en-GB" sz="1400" dirty="0" smtClean="0">
              <a:sym typeface="Symbol"/>
            </a:endParaRPr>
          </a:p>
          <a:p>
            <a:r>
              <a:rPr lang="en-GB" sz="1400" dirty="0" smtClean="0">
                <a:sym typeface="Symbol"/>
              </a:rPr>
              <a:t>Sum log-likelihoods over selection intervals</a:t>
            </a:r>
            <a:endParaRPr lang="en-GB" sz="2000" dirty="0" smtClean="0">
              <a:sym typeface="Symbol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292080" y="2708920"/>
            <a:ext cx="28803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Summary statistics only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hlinkClick r:id="rId2"/>
              </a:rPr>
              <a:t>http://cran.r-project.org/web/packages/gtx/vignettes/ashg2012.pdf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Odds ratios and SEs in training &amp; target samples are sufficient to reconstruct association test of the polygenic score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35825"/>
            <a:ext cx="3512468" cy="15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8343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95536" y="2348880"/>
          <a:ext cx="45720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907704" y="980728"/>
            <a:ext cx="5372845" cy="754169"/>
            <a:chOff x="611560" y="205892"/>
            <a:chExt cx="5076353" cy="7125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332656"/>
              <a:ext cx="4986337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205892"/>
              <a:ext cx="3132137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780928"/>
            <a:ext cx="3779912" cy="283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AVENGEME pros &amp; cons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J"/>
            </a:pPr>
            <a:r>
              <a:rPr lang="en-GB" sz="2800" dirty="0" smtClean="0"/>
              <a:t>Fast and analytic</a:t>
            </a:r>
          </a:p>
          <a:p>
            <a:pPr>
              <a:buFont typeface="Wingdings" pitchFamily="2" charset="2"/>
              <a:buChar char="J"/>
            </a:pPr>
            <a:r>
              <a:rPr lang="en-GB" sz="2800" dirty="0" smtClean="0"/>
              <a:t>Needs only summary ORs and SEs</a:t>
            </a:r>
          </a:p>
          <a:p>
            <a:pPr>
              <a:buFont typeface="Wingdings" pitchFamily="2" charset="2"/>
              <a:buChar char="J"/>
            </a:pPr>
            <a:r>
              <a:rPr lang="en-GB" sz="2800" dirty="0" smtClean="0"/>
              <a:t>Can estimate chip heritability, genetic correlation and proportion of SNPs with effects</a:t>
            </a:r>
          </a:p>
          <a:p>
            <a:endParaRPr lang="en-GB" sz="2800" dirty="0" smtClean="0"/>
          </a:p>
          <a:p>
            <a:pPr>
              <a:buFont typeface="Wingdings" pitchFamily="2" charset="2"/>
              <a:buChar char="L"/>
            </a:pPr>
            <a:r>
              <a:rPr lang="en-GB" sz="2800" dirty="0" smtClean="0"/>
              <a:t>Needs SNPs clumped to about r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&lt;0.1</a:t>
            </a:r>
          </a:p>
          <a:p>
            <a:pPr>
              <a:buFont typeface="Wingdings" pitchFamily="2" charset="2"/>
              <a:buChar char="L"/>
            </a:pPr>
            <a:r>
              <a:rPr lang="en-GB" sz="2800" dirty="0" smtClean="0"/>
              <a:t>Assumes normal distribution of genetic effects</a:t>
            </a:r>
          </a:p>
          <a:p>
            <a:pPr>
              <a:buFont typeface="Wingdings" pitchFamily="2" charset="2"/>
              <a:buChar char="L"/>
            </a:pPr>
            <a:r>
              <a:rPr lang="en-GB" sz="2800" dirty="0" smtClean="0"/>
              <a:t>Estimate of chip heritability has large variance, unless it is fixed to equal the genetic covariance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Thanks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 descr="http://cheltenhamfestivals-assets.s3.amazonaws.com/assets/Image/503-fitandcrop-890x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49280"/>
            <a:ext cx="1285884" cy="725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Polygenic scores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To access the missing heritability, a popular approach is to build a “gene score” by summing the number of risk alleles across many SNPs</a:t>
            </a:r>
          </a:p>
          <a:p>
            <a:pPr lvl="1" eaLnBrk="1" hangingPunct="1"/>
            <a:r>
              <a:rPr lang="en-US" sz="2000" dirty="0" smtClean="0"/>
              <a:t>Ideally, weighted by their effect sizes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The score could include just the GW significant SNPs, or all SNPs with “small” </a:t>
            </a:r>
            <a:r>
              <a:rPr lang="en-US" sz="2400" i="1" dirty="0" smtClean="0"/>
              <a:t>P</a:t>
            </a:r>
            <a:r>
              <a:rPr lang="en-US" sz="2400" dirty="0" smtClean="0"/>
              <a:t>-values, or all SNPs on the chip</a:t>
            </a:r>
          </a:p>
          <a:p>
            <a:pPr eaLnBrk="1" hangingPunct="1"/>
            <a:r>
              <a:rPr lang="en-US" sz="2400" dirty="0" smtClean="0"/>
              <a:t>The score accesses more heritability than individually significant SNPs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851920" y="3429000"/>
          <a:ext cx="1360487" cy="642937"/>
        </p:xfrm>
        <a:graphic>
          <a:graphicData uri="http://schemas.openxmlformats.org/presentationml/2006/ole">
            <p:oleObj spid="_x0000_s21506" name="Equation" r:id="rId3" imgW="723600" imgH="342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Polygenic scores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1142976" y="1571612"/>
            <a:ext cx="357190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71736" y="114298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SNPs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04964" y="179524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Subjects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397939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GB" baseline="-25000" dirty="0" smtClean="0"/>
              <a:t>1</a:t>
            </a:r>
            <a:r>
              <a:rPr lang="en-GB" dirty="0" smtClean="0"/>
              <a:t>, </a:t>
            </a:r>
            <a:r>
              <a:rPr lang="el-GR" dirty="0" smtClean="0"/>
              <a:t>β</a:t>
            </a:r>
            <a:r>
              <a:rPr lang="en-GB" baseline="-25000" dirty="0" smtClean="0"/>
              <a:t>2</a:t>
            </a:r>
            <a:r>
              <a:rPr lang="en-GB" dirty="0" smtClean="0"/>
              <a:t>, </a:t>
            </a:r>
            <a:r>
              <a:rPr lang="el-GR" dirty="0" smtClean="0"/>
              <a:t>β</a:t>
            </a:r>
            <a:r>
              <a:rPr lang="en-GB" baseline="-25000" dirty="0" smtClean="0"/>
              <a:t>3</a:t>
            </a:r>
            <a:r>
              <a:rPr lang="en-GB" dirty="0" smtClean="0"/>
              <a:t>, ...,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3397939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,..., </a:t>
            </a:r>
            <a:r>
              <a:rPr lang="el-GR" dirty="0" smtClean="0"/>
              <a:t>β</a:t>
            </a:r>
            <a:r>
              <a:rPr lang="en-GB" baseline="-25000" dirty="0" smtClean="0"/>
              <a:t>m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2428860" y="3898005"/>
            <a:ext cx="28575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14612" y="404088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sort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4683823"/>
            <a:ext cx="642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(1)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(2)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(3)</a:t>
            </a:r>
          </a:p>
          <a:p>
            <a:r>
              <a:rPr lang="en-GB" dirty="0" smtClean="0"/>
              <a:t>...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T</a:t>
            </a:r>
          </a:p>
          <a:p>
            <a:r>
              <a:rPr lang="en-GB" dirty="0" smtClean="0"/>
              <a:t>...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(m)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3000364" y="4826699"/>
            <a:ext cx="285752" cy="1000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428992" y="4826699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857752" y="4755261"/>
            <a:ext cx="1785950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000628" y="4326633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Selected SNPs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4755261"/>
            <a:ext cx="64294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GB" baseline="-25000" dirty="0" smtClean="0"/>
              <a:t>(1)</a:t>
            </a:r>
          </a:p>
          <a:p>
            <a:r>
              <a:rPr lang="el-GR" dirty="0" smtClean="0"/>
              <a:t>β</a:t>
            </a:r>
            <a:r>
              <a:rPr lang="en-GB" baseline="-25000" dirty="0" smtClean="0"/>
              <a:t>(2)</a:t>
            </a:r>
          </a:p>
          <a:p>
            <a:r>
              <a:rPr lang="el-GR" dirty="0" smtClean="0"/>
              <a:t>β</a:t>
            </a:r>
            <a:r>
              <a:rPr lang="en-GB" baseline="-25000" dirty="0" smtClean="0"/>
              <a:t>(3)</a:t>
            </a:r>
          </a:p>
          <a:p>
            <a:r>
              <a:rPr lang="en-GB" dirty="0" smtClean="0"/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919740" y="4978893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Subjects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7715272" y="4755261"/>
            <a:ext cx="276228" cy="13573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500958" y="4326633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Score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44" y="52553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8429652" y="4755261"/>
            <a:ext cx="276228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215338" y="4326633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Trait 2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5072066" y="1571612"/>
            <a:ext cx="276228" cy="13573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857752" y="1142984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Trait 1</a:t>
            </a:r>
            <a:endParaRPr lang="en-GB" sz="1600" dirty="0"/>
          </a:p>
        </p:txBody>
      </p:sp>
      <p:sp>
        <p:nvSpPr>
          <p:cNvPr id="26" name="Right Arrow 25"/>
          <p:cNvSpPr/>
          <p:nvPr/>
        </p:nvSpPr>
        <p:spPr>
          <a:xfrm>
            <a:off x="3500430" y="5255327"/>
            <a:ext cx="928694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000232" y="20595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Training sample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072066" y="510906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Target sample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3071802" y="3200398"/>
            <a:ext cx="1785950" cy="30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ket 34"/>
          <p:cNvSpPr/>
          <p:nvPr/>
        </p:nvSpPr>
        <p:spPr>
          <a:xfrm rot="16200000">
            <a:off x="4804174" y="2946792"/>
            <a:ext cx="142876" cy="25003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Bracket 37"/>
          <p:cNvSpPr/>
          <p:nvPr/>
        </p:nvSpPr>
        <p:spPr>
          <a:xfrm rot="16200000">
            <a:off x="8126041" y="6090066"/>
            <a:ext cx="142876" cy="25003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716016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~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58827" y="52199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~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Uses of polygenic scores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Evidence for a polygenic signal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Evidence for a shared genetic basis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Patient stratification and sub-</a:t>
            </a:r>
            <a:r>
              <a:rPr lang="en-US" sz="2800" dirty="0" err="1" smtClean="0">
                <a:solidFill>
                  <a:srgbClr val="7030A0"/>
                </a:solidFill>
              </a:rPr>
              <a:t>phenotyping</a:t>
            </a: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Individual risk prediction</a:t>
            </a:r>
          </a:p>
          <a:p>
            <a:pPr eaLnBrk="1" hangingPunct="1"/>
            <a:r>
              <a:rPr lang="en-US" sz="2800" dirty="0" err="1" smtClean="0">
                <a:solidFill>
                  <a:srgbClr val="7030A0"/>
                </a:solidFill>
              </a:rPr>
              <a:t>Mendelian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randomisation</a:t>
            </a: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Estimating the genetic architecture of a trait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NB – for each of these applications, there are potentially better methods available</a:t>
            </a:r>
          </a:p>
          <a:p>
            <a:pPr eaLnBrk="1" hangingPunct="1"/>
            <a:r>
              <a:rPr lang="en-US" sz="2400" dirty="0" smtClean="0"/>
              <a:t>PRS is relative simple and generally works well enough</a:t>
            </a:r>
          </a:p>
          <a:p>
            <a:pPr eaLnBrk="1" hangingPunct="1"/>
            <a:r>
              <a:rPr lang="en-US" sz="2400" dirty="0" smtClean="0"/>
              <a:t>A new field of </a:t>
            </a:r>
            <a:r>
              <a:rPr lang="en-US" i="1" dirty="0" smtClean="0">
                <a:solidFill>
                  <a:srgbClr val="FF0000"/>
                </a:solidFill>
              </a:rPr>
              <a:t>polygenic epidemiology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Uses of polygenic scores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solidFill>
                  <a:schemeClr val="bg2"/>
                </a:solidFill>
              </a:rPr>
              <a:t>Evidence for a polygenic signal</a:t>
            </a:r>
          </a:p>
          <a:p>
            <a:pPr eaLnBrk="1" hangingPunct="1"/>
            <a:r>
              <a:rPr lang="en-US" sz="2800" dirty="0" smtClean="0">
                <a:solidFill>
                  <a:schemeClr val="bg2"/>
                </a:solidFill>
              </a:rPr>
              <a:t>Evidence for a shared genetic basis</a:t>
            </a:r>
          </a:p>
          <a:p>
            <a:pPr eaLnBrk="1" hangingPunct="1"/>
            <a:r>
              <a:rPr lang="en-US" sz="2800" dirty="0" smtClean="0">
                <a:solidFill>
                  <a:schemeClr val="bg2"/>
                </a:solidFill>
              </a:rPr>
              <a:t>Patient stratification and sub-</a:t>
            </a:r>
            <a:r>
              <a:rPr lang="en-US" sz="2800" dirty="0" err="1" smtClean="0">
                <a:solidFill>
                  <a:schemeClr val="bg2"/>
                </a:solidFill>
              </a:rPr>
              <a:t>phenotyping</a:t>
            </a:r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Individual risk prediction</a:t>
            </a:r>
          </a:p>
          <a:p>
            <a:pPr eaLnBrk="1" hangingPunct="1"/>
            <a:r>
              <a:rPr lang="en-US" sz="2800" dirty="0" err="1" smtClean="0">
                <a:solidFill>
                  <a:schemeClr val="bg2"/>
                </a:solidFill>
              </a:rPr>
              <a:t>Mendelian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</a:rPr>
              <a:t>randomisation</a:t>
            </a:r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Estimating the genetic architecture of a trait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NB – for each of these applications, there are potentially better methods available</a:t>
            </a:r>
          </a:p>
          <a:p>
            <a:pPr eaLnBrk="1" hangingPunct="1"/>
            <a:r>
              <a:rPr lang="en-US" sz="2400" dirty="0" smtClean="0"/>
              <a:t>PRS is relative simple and generally works well enough</a:t>
            </a:r>
          </a:p>
          <a:p>
            <a:pPr eaLnBrk="1" hangingPunct="1"/>
            <a:r>
              <a:rPr lang="en-US" sz="2400" dirty="0" smtClean="0"/>
              <a:t>A new field of </a:t>
            </a:r>
            <a:r>
              <a:rPr lang="en-US" i="1" dirty="0" smtClean="0">
                <a:solidFill>
                  <a:srgbClr val="FF0000"/>
                </a:solidFill>
              </a:rPr>
              <a:t>polygenic epidemiology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sz="2400" dirty="0" smtClean="0"/>
          </a:p>
          <a:p>
            <a:pPr marL="400050" eaLnBrk="1" hangingPunct="1"/>
            <a:endParaRPr lang="en-US" sz="2400" dirty="0" smtClean="0"/>
          </a:p>
          <a:p>
            <a:pPr marL="400050" eaLnBrk="1" hangingPunct="1">
              <a:buNone/>
            </a:pPr>
            <a:endParaRPr lang="en-US" sz="24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Find evidence of a polygenic signal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 the score on one sample</a:t>
            </a:r>
          </a:p>
          <a:p>
            <a:r>
              <a:rPr lang="en-GB" dirty="0" smtClean="0"/>
              <a:t>Test for association with the same trait in a second sample</a:t>
            </a:r>
            <a:endParaRPr lang="en-GB" dirty="0"/>
          </a:p>
        </p:txBody>
      </p:sp>
      <p:grpSp>
        <p:nvGrpSpPr>
          <p:cNvPr id="2" name="Group 18"/>
          <p:cNvGrpSpPr/>
          <p:nvPr/>
        </p:nvGrpSpPr>
        <p:grpSpPr>
          <a:xfrm>
            <a:off x="683568" y="3448216"/>
            <a:ext cx="6351587" cy="1204920"/>
            <a:chOff x="2500298" y="5429264"/>
            <a:chExt cx="6351587" cy="1204920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6500834"/>
              <a:ext cx="5457825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5429264"/>
              <a:ext cx="6351587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1"/>
          <p:cNvGrpSpPr/>
          <p:nvPr/>
        </p:nvGrpSpPr>
        <p:grpSpPr>
          <a:xfrm>
            <a:off x="1043608" y="4005064"/>
            <a:ext cx="6446839" cy="1541471"/>
            <a:chOff x="714348" y="1214422"/>
            <a:chExt cx="6446839" cy="1541471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48" y="1214422"/>
              <a:ext cx="6400800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7224" y="2428868"/>
              <a:ext cx="6303963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4"/>
          <p:cNvGrpSpPr/>
          <p:nvPr/>
        </p:nvGrpSpPr>
        <p:grpSpPr>
          <a:xfrm>
            <a:off x="1547664" y="5301208"/>
            <a:ext cx="7134225" cy="876305"/>
            <a:chOff x="1071538" y="3929066"/>
            <a:chExt cx="7134225" cy="876305"/>
          </a:xfrm>
        </p:grpSpPr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38" y="3929066"/>
              <a:ext cx="71342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29256" y="4643446"/>
              <a:ext cx="26574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8"/>
          <p:cNvGrpSpPr/>
          <p:nvPr/>
        </p:nvGrpSpPr>
        <p:grpSpPr>
          <a:xfrm>
            <a:off x="3419872" y="5733256"/>
            <a:ext cx="5648325" cy="891530"/>
            <a:chOff x="2915816" y="5445224"/>
            <a:chExt cx="5648325" cy="891530"/>
          </a:xfrm>
        </p:grpSpPr>
        <p:pic>
          <p:nvPicPr>
            <p:cNvPr id="130049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5816" y="5445224"/>
              <a:ext cx="56483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5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8104" y="6165304"/>
              <a:ext cx="30099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Less successful applications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21"/>
          <p:cNvGrpSpPr/>
          <p:nvPr/>
        </p:nvGrpSpPr>
        <p:grpSpPr>
          <a:xfrm>
            <a:off x="785786" y="1357298"/>
            <a:ext cx="6910419" cy="1309689"/>
            <a:chOff x="785786" y="1357298"/>
            <a:chExt cx="6910419" cy="1309689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1571612"/>
              <a:ext cx="661987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6380" y="1357298"/>
              <a:ext cx="24098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0"/>
          <p:cNvGrpSpPr/>
          <p:nvPr/>
        </p:nvGrpSpPr>
        <p:grpSpPr>
          <a:xfrm>
            <a:off x="1285852" y="2114552"/>
            <a:ext cx="7764501" cy="1600200"/>
            <a:chOff x="714348" y="3071810"/>
            <a:chExt cx="7764501" cy="1600200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48" y="3071810"/>
              <a:ext cx="631825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5074" y="3071810"/>
              <a:ext cx="226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091260"/>
            <a:ext cx="4488010" cy="363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42910" y="5072074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7030A0"/>
                </a:solidFill>
              </a:rPr>
              <a:t>Are breast cancer, prostate cancer, Framingham risk score not polygenic?</a:t>
            </a:r>
          </a:p>
          <a:p>
            <a:endParaRPr lang="en-GB" i="1" dirty="0" smtClean="0">
              <a:solidFill>
                <a:srgbClr val="7030A0"/>
              </a:solidFill>
            </a:endParaRPr>
          </a:p>
          <a:p>
            <a:r>
              <a:rPr lang="en-GB" i="1" dirty="0" smtClean="0">
                <a:solidFill>
                  <a:srgbClr val="7030A0"/>
                </a:solidFill>
              </a:rPr>
              <a:t>Or were these studies underpowered?</a:t>
            </a:r>
            <a:endParaRPr lang="en-GB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Risk prediction is challenging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904656" cy="17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5477738" cy="131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611560" y="4797152"/>
            <a:ext cx="4914900" cy="1747162"/>
            <a:chOff x="611560" y="4941168"/>
            <a:chExt cx="4914900" cy="1747162"/>
          </a:xfrm>
        </p:grpSpPr>
        <p:pic>
          <p:nvPicPr>
            <p:cNvPr id="1710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5157192"/>
              <a:ext cx="49149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0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445224"/>
              <a:ext cx="4656609" cy="124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01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4941168"/>
              <a:ext cx="7143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644007"/>
            <a:ext cx="3122667" cy="22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946</Words>
  <Application>Microsoft Office PowerPoint</Application>
  <PresentationFormat>On-screen Show (4:3)</PresentationFormat>
  <Paragraphs>204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Theory and applications of polygenic risk scores</vt:lpstr>
      <vt:lpstr>Slide 2</vt:lpstr>
      <vt:lpstr>Polygenic scores</vt:lpstr>
      <vt:lpstr>Polygenic scores</vt:lpstr>
      <vt:lpstr>Uses of polygenic scores</vt:lpstr>
      <vt:lpstr>Uses of polygenic scores</vt:lpstr>
      <vt:lpstr>Find evidence of a polygenic signal</vt:lpstr>
      <vt:lpstr>Less successful applications</vt:lpstr>
      <vt:lpstr>Risk prediction is challenging</vt:lpstr>
      <vt:lpstr>Sampling error in the polygenic score</vt:lpstr>
      <vt:lpstr>Analysis of polygenic scores</vt:lpstr>
      <vt:lpstr>Analytic results</vt:lpstr>
      <vt:lpstr>Sample sizes for accurate discrimination Current SNP chips</vt:lpstr>
      <vt:lpstr>P-value thresholds</vt:lpstr>
      <vt:lpstr>Estimating the genetic model</vt:lpstr>
      <vt:lpstr>Parameter estimation</vt:lpstr>
      <vt:lpstr>AVENGEME</vt:lpstr>
      <vt:lpstr>Example: schizophrenia</vt:lpstr>
      <vt:lpstr>Summary statistics only</vt:lpstr>
      <vt:lpstr>AVENGEME pros &amp; cons</vt:lpstr>
      <vt:lpstr>Thanks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Polygenic risk scoring</dc:title>
  <dc:creator>Frank Dudbridge</dc:creator>
  <cp:lastModifiedBy>Frank Dudbridge</cp:lastModifiedBy>
  <cp:revision>19</cp:revision>
  <dcterms:created xsi:type="dcterms:W3CDTF">2015-10-07T12:34:26Z</dcterms:created>
  <dcterms:modified xsi:type="dcterms:W3CDTF">2015-10-14T08:50:01Z</dcterms:modified>
</cp:coreProperties>
</file>