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591" r:id="rId3"/>
    <p:sldId id="538" r:id="rId4"/>
    <p:sldId id="545" r:id="rId5"/>
    <p:sldId id="546" r:id="rId6"/>
    <p:sldId id="547" r:id="rId7"/>
    <p:sldId id="548" r:id="rId8"/>
    <p:sldId id="549" r:id="rId9"/>
    <p:sldId id="553" r:id="rId10"/>
    <p:sldId id="554" r:id="rId11"/>
    <p:sldId id="556" r:id="rId12"/>
    <p:sldId id="557" r:id="rId13"/>
    <p:sldId id="558" r:id="rId14"/>
    <p:sldId id="559" r:id="rId15"/>
    <p:sldId id="560" r:id="rId16"/>
    <p:sldId id="561" r:id="rId17"/>
    <p:sldId id="562" r:id="rId18"/>
    <p:sldId id="563" r:id="rId19"/>
    <p:sldId id="564" r:id="rId20"/>
    <p:sldId id="565" r:id="rId21"/>
    <p:sldId id="566" r:id="rId22"/>
    <p:sldId id="568" r:id="rId23"/>
    <p:sldId id="569" r:id="rId24"/>
    <p:sldId id="571" r:id="rId25"/>
    <p:sldId id="572" r:id="rId26"/>
    <p:sldId id="573" r:id="rId27"/>
    <p:sldId id="577" r:id="rId28"/>
    <p:sldId id="578" r:id="rId29"/>
    <p:sldId id="580" r:id="rId30"/>
    <p:sldId id="581" r:id="rId31"/>
    <p:sldId id="610" r:id="rId32"/>
    <p:sldId id="611" r:id="rId33"/>
    <p:sldId id="614" r:id="rId34"/>
    <p:sldId id="616" r:id="rId35"/>
    <p:sldId id="617" r:id="rId36"/>
    <p:sldId id="615" r:id="rId37"/>
    <p:sldId id="61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248" y="240"/>
      </p:cViewPr>
      <p:guideLst>
        <p:guide orient="horz" pos="2403"/>
        <p:guide pos="1224"/>
      </p:guideLst>
    </p:cSldViewPr>
  </p:slideViewPr>
  <p:notesTextViewPr>
    <p:cViewPr>
      <p:scale>
        <a:sx n="100" d="100"/>
        <a:sy n="100" d="100"/>
      </p:scale>
      <p:origin x="0" y="0"/>
    </p:cViewPr>
  </p:notesTextViewPr>
  <p:sorterViewPr>
    <p:cViewPr>
      <p:scale>
        <a:sx n="124" d="100"/>
        <a:sy n="124" d="100"/>
      </p:scale>
      <p:origin x="0" y="20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D15CB-5716-8B46-86BE-EAAB894D134B}" type="datetimeFigureOut">
              <a:rPr lang="en-US" smtClean="0"/>
              <a:t>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05B67-6CD6-5A45-B896-CBF891F1A219}" type="slidenum">
              <a:rPr lang="en-US" smtClean="0"/>
              <a:t>‹#›</a:t>
            </a:fld>
            <a:endParaRPr lang="en-US"/>
          </a:p>
        </p:txBody>
      </p:sp>
    </p:spTree>
    <p:extLst>
      <p:ext uri="{BB962C8B-B14F-4D97-AF65-F5344CB8AC3E}">
        <p14:creationId xmlns:p14="http://schemas.microsoft.com/office/powerpoint/2010/main" val="512173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6963" y="676275"/>
            <a:ext cx="4610100" cy="3459163"/>
          </a:xfrm>
        </p:spPr>
      </p:sp>
      <p:sp>
        <p:nvSpPr>
          <p:cNvPr id="3" name="Notes Placeholder 2"/>
          <p:cNvSpPr>
            <a:spLocks noGrp="1"/>
          </p:cNvSpPr>
          <p:nvPr>
            <p:ph type="body" idx="1"/>
          </p:nvPr>
        </p:nvSpPr>
        <p:spPr/>
        <p:txBody>
          <a:bodyPr/>
          <a:lstStyle/>
          <a:p>
            <a:r>
              <a:rPr lang="en-US" dirty="0" smtClean="0"/>
              <a:t>standard fixed-effects model: a powerfu</a:t>
            </a:r>
            <a:r>
              <a:rPr lang="en-US" baseline="0" dirty="0" smtClean="0"/>
              <a:t>l tool for combining distinct GWAS on a single trait</a:t>
            </a:r>
          </a:p>
          <a:p>
            <a:r>
              <a:rPr lang="en-US" baseline="0" dirty="0" smtClean="0"/>
              <a:t>based on summary level data</a:t>
            </a:r>
          </a:p>
          <a:p>
            <a:r>
              <a:rPr lang="en-US" dirty="0" smtClean="0"/>
              <a:t>weighted combination of the Z statistics</a:t>
            </a:r>
          </a:p>
          <a:p>
            <a:endParaRPr lang="en-US" dirty="0" smtClean="0"/>
          </a:p>
          <a:p>
            <a:pPr defTabSz="457175">
              <a:defRPr/>
            </a:pPr>
            <a:r>
              <a:rPr lang="en-US" dirty="0"/>
              <a:t>Cycle through different  combinations of traits and maximizes meta-analysis test statistic.</a:t>
            </a:r>
          </a:p>
          <a:p>
            <a:endParaRPr lang="en-US" dirty="0"/>
          </a:p>
        </p:txBody>
      </p:sp>
      <p:sp>
        <p:nvSpPr>
          <p:cNvPr id="4" name="Slide Number Placeholder 3"/>
          <p:cNvSpPr>
            <a:spLocks noGrp="1"/>
          </p:cNvSpPr>
          <p:nvPr>
            <p:ph type="sldNum" sz="quarter" idx="10"/>
          </p:nvPr>
        </p:nvSpPr>
        <p:spPr/>
        <p:txBody>
          <a:bodyPr/>
          <a:lstStyle/>
          <a:p>
            <a:fld id="{0CAE946A-4D02-6E49-8E48-A1B3E7AAEA07}" type="slidenum">
              <a:rPr lang="en-US" smtClean="0"/>
              <a:t>10</a:t>
            </a:fld>
            <a:endParaRPr lang="en-US"/>
          </a:p>
        </p:txBody>
      </p:sp>
    </p:spTree>
    <p:extLst>
      <p:ext uri="{BB962C8B-B14F-4D97-AF65-F5344CB8AC3E}">
        <p14:creationId xmlns:p14="http://schemas.microsoft.com/office/powerpoint/2010/main" val="420891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6B08BF4B-614A-A940-89A9-8ABB250B3A8B}" type="slidenum">
              <a:rPr lang="en-US"/>
              <a:pPr>
                <a:defRPr/>
              </a:pPr>
              <a:t>34</a:t>
            </a:fld>
            <a:endParaRPr lang="en-US"/>
          </a:p>
        </p:txBody>
      </p:sp>
      <p:sp>
        <p:nvSpPr>
          <p:cNvPr id="179201" name="Text Box 1"/>
          <p:cNvSpPr txBox="1">
            <a:spLocks noGrp="1" noRot="1" noChangeAspect="1" noChangeArrowheads="1"/>
          </p:cNvSpPr>
          <p:nvPr>
            <p:ph type="sldImg"/>
          </p:nvPr>
        </p:nvSpPr>
        <p:spPr>
          <a:xfrm>
            <a:off x="1109086" y="676235"/>
            <a:ext cx="4588569" cy="3459258"/>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a:xfrm>
            <a:off x="899385" y="4360384"/>
            <a:ext cx="5012630" cy="413393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618FCC51-E9E0-B941-96B9-3BB818D8E73B}" type="slidenum">
              <a:rPr lang="en-US"/>
              <a:pPr>
                <a:defRPr/>
              </a:pPr>
              <a:t>35</a:t>
            </a:fld>
            <a:endParaRPr lang="en-US"/>
          </a:p>
        </p:txBody>
      </p:sp>
      <p:sp>
        <p:nvSpPr>
          <p:cNvPr id="180225" name="Text Box 1"/>
          <p:cNvSpPr txBox="1">
            <a:spLocks noGrp="1" noRot="1" noChangeAspect="1" noChangeArrowheads="1"/>
          </p:cNvSpPr>
          <p:nvPr>
            <p:ph type="sldImg"/>
          </p:nvPr>
        </p:nvSpPr>
        <p:spPr>
          <a:xfrm>
            <a:off x="1109086" y="676235"/>
            <a:ext cx="4588569" cy="3459258"/>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a:xfrm>
            <a:off x="899385" y="4360384"/>
            <a:ext cx="5012630" cy="413393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AF269D1E-1201-B44E-A4B7-DD4066D4B316}" type="slidenum">
              <a:rPr lang="en-US"/>
              <a:pPr>
                <a:defRPr/>
              </a:pPr>
              <a:t>36</a:t>
            </a:fld>
            <a:endParaRPr lang="en-US"/>
          </a:p>
        </p:txBody>
      </p:sp>
      <p:sp>
        <p:nvSpPr>
          <p:cNvPr id="178177" name="Text Box 1"/>
          <p:cNvSpPr txBox="1">
            <a:spLocks noGrp="1" noRot="1" noChangeAspect="1" noChangeArrowheads="1"/>
          </p:cNvSpPr>
          <p:nvPr>
            <p:ph type="sldImg"/>
          </p:nvPr>
        </p:nvSpPr>
        <p:spPr>
          <a:xfrm>
            <a:off x="1109086" y="676235"/>
            <a:ext cx="4588569" cy="3459258"/>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a:xfrm>
            <a:off x="899385" y="4360384"/>
            <a:ext cx="5012630" cy="413393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301" eaLnBrk="0" fontAlgn="base" hangingPunct="0">
              <a:spcBef>
                <a:spcPct val="30000"/>
              </a:spcBef>
              <a:spcAft>
                <a:spcPct val="0"/>
              </a:spcAft>
              <a:defRPr/>
            </a:pPr>
            <a:r>
              <a:rPr lang="en-US" sz="2400" dirty="0"/>
              <a:t>What if we have different types of traits: binary, discrete, or continuous?</a:t>
            </a:r>
          </a:p>
          <a:p>
            <a:endParaRPr lang="en-US" dirty="0"/>
          </a:p>
        </p:txBody>
      </p:sp>
      <p:sp>
        <p:nvSpPr>
          <p:cNvPr id="4" name="Slide Number Placeholder 3"/>
          <p:cNvSpPr>
            <a:spLocks noGrp="1"/>
          </p:cNvSpPr>
          <p:nvPr>
            <p:ph type="sldNum" sz="quarter" idx="10"/>
          </p:nvPr>
        </p:nvSpPr>
        <p:spPr/>
        <p:txBody>
          <a:bodyPr/>
          <a:lstStyle/>
          <a:p>
            <a:pPr>
              <a:defRPr/>
            </a:pPr>
            <a:fld id="{D14EC3AF-F419-FE4B-8A81-7DF5FB696149}" type="slidenum">
              <a:rPr lang="en-US" smtClean="0"/>
              <a:pPr>
                <a:defRPr/>
              </a:pPr>
              <a:t>16</a:t>
            </a:fld>
            <a:endParaRPr lang="en-US"/>
          </a:p>
        </p:txBody>
      </p:sp>
    </p:spTree>
    <p:extLst>
      <p:ext uri="{BB962C8B-B14F-4D97-AF65-F5344CB8AC3E}">
        <p14:creationId xmlns:p14="http://schemas.microsoft.com/office/powerpoint/2010/main" val="343734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85"/>
              </a:spcBef>
            </a:pPr>
            <a:r>
              <a:rPr lang="en-US" dirty="0"/>
              <a:t>Different penalties; Minimize:</a:t>
            </a:r>
          </a:p>
          <a:p>
            <a:pPr>
              <a:spcBef>
                <a:spcPts val="785"/>
              </a:spcBef>
            </a:pPr>
            <a:r>
              <a:rPr lang="en-US" dirty="0"/>
              <a:t>	-2log(L) + 2k 									(AIC)</a:t>
            </a:r>
          </a:p>
          <a:p>
            <a:pPr>
              <a:spcBef>
                <a:spcPts val="785"/>
              </a:spcBef>
            </a:pPr>
            <a:r>
              <a:rPr lang="en-US" dirty="0"/>
              <a:t>	-2log(L) + k*log(n) 							(BIC)</a:t>
            </a:r>
            <a:endParaRPr lang="en-US" dirty="0">
              <a:cs typeface="Arial" charset="0"/>
            </a:endParaRPr>
          </a:p>
          <a:p>
            <a:pPr>
              <a:spcBef>
                <a:spcPts val="785"/>
              </a:spcBef>
            </a:pPr>
            <a:r>
              <a:rPr lang="en-US" dirty="0"/>
              <a:t>	-2log(L) + k*log(n) + 2</a:t>
            </a:r>
            <a:r>
              <a:rPr lang="en-US" dirty="0">
                <a:cs typeface="Arial" charset="0"/>
              </a:rPr>
              <a:t>γ*log(</a:t>
            </a:r>
            <a:r>
              <a:rPr lang="en-US" dirty="0" err="1">
                <a:cs typeface="Arial" charset="0"/>
              </a:rPr>
              <a:t>τ</a:t>
            </a:r>
            <a:r>
              <a:rPr lang="en-US" dirty="0">
                <a:cs typeface="Arial" charset="0"/>
              </a:rPr>
              <a:t>(S</a:t>
            </a:r>
            <a:r>
              <a:rPr lang="en-US" baseline="-25000" dirty="0">
                <a:cs typeface="Arial" charset="0"/>
              </a:rPr>
              <a:t>k-2</a:t>
            </a:r>
            <a:r>
              <a:rPr lang="en-US" dirty="0">
                <a:cs typeface="Arial" charset="0"/>
              </a:rPr>
              <a:t>)) (EBIC)</a:t>
            </a:r>
          </a:p>
          <a:p>
            <a:pPr>
              <a:spcBef>
                <a:spcPts val="785"/>
              </a:spcBef>
            </a:pPr>
            <a:endParaRPr lang="en-US" dirty="0"/>
          </a:p>
          <a:p>
            <a:pPr>
              <a:spcBef>
                <a:spcPts val="785"/>
              </a:spcBef>
            </a:pPr>
            <a:r>
              <a:rPr lang="en-US" dirty="0">
                <a:cs typeface="Arial" charset="0"/>
              </a:rPr>
              <a:t>k = # parameters in model; n=sample size.</a:t>
            </a:r>
          </a:p>
          <a:p>
            <a:r>
              <a:rPr lang="en-US" dirty="0" err="1">
                <a:cs typeface="Arial" charset="0"/>
              </a:rPr>
              <a:t>γ</a:t>
            </a:r>
            <a:r>
              <a:rPr lang="en-US" dirty="0">
                <a:cs typeface="Arial" charset="0"/>
              </a:rPr>
              <a:t> = tuning parameter for specificity of EBIC.</a:t>
            </a:r>
          </a:p>
          <a:p>
            <a:r>
              <a:rPr lang="en-US" dirty="0" err="1">
                <a:cs typeface="Arial" charset="0"/>
              </a:rPr>
              <a:t>τ</a:t>
            </a:r>
            <a:r>
              <a:rPr lang="en-US" dirty="0">
                <a:cs typeface="Arial" charset="0"/>
              </a:rPr>
              <a:t>(S</a:t>
            </a:r>
            <a:r>
              <a:rPr lang="en-US" baseline="-25000" dirty="0">
                <a:cs typeface="Arial" charset="0"/>
              </a:rPr>
              <a:t>k-2</a:t>
            </a:r>
            <a:r>
              <a:rPr lang="en-US" dirty="0"/>
              <a:t>)=size of the model space w/ k-2 traits. </a:t>
            </a:r>
            <a:endParaRPr lang="en-US" dirty="0">
              <a:cs typeface="Arial" charset="0"/>
            </a:endParaRPr>
          </a:p>
          <a:p>
            <a:endParaRPr lang="en-US" dirty="0" smtClean="0"/>
          </a:p>
          <a:p>
            <a:pPr defTabSz="897301" eaLnBrk="0" fontAlgn="base" hangingPunct="0">
              <a:spcBef>
                <a:spcPct val="30000"/>
              </a:spcBef>
              <a:spcAft>
                <a:spcPct val="0"/>
              </a:spcAft>
              <a:defRPr/>
            </a:pPr>
            <a:r>
              <a:rPr lang="en-US" dirty="0"/>
              <a:t>log(L): log-likelihood of data under model.</a:t>
            </a:r>
            <a:endParaRPr lang="en-US" dirty="0">
              <a:cs typeface="Arial" charset="0"/>
            </a:endParaRPr>
          </a:p>
          <a:p>
            <a:pPr defTabSz="897301" eaLnBrk="0" fontAlgn="base" hangingPunct="0">
              <a:spcBef>
                <a:spcPct val="30000"/>
              </a:spcBef>
              <a:spcAft>
                <a:spcPct val="0"/>
              </a:spcAft>
              <a:defRPr/>
            </a:pPr>
            <a:r>
              <a:rPr lang="en-US" dirty="0"/>
              <a:t>(k parameters w/ 2 intercepts, k choose k-2).</a:t>
            </a:r>
          </a:p>
          <a:p>
            <a:pPr defTabSz="897301" eaLnBrk="0" fontAlgn="base" hangingPunct="0">
              <a:spcBef>
                <a:spcPct val="30000"/>
              </a:spcBef>
              <a:spcAft>
                <a:spcPct val="0"/>
              </a:spcAft>
              <a:defRPr/>
            </a:pPr>
            <a:endParaRPr lang="en-US" dirty="0"/>
          </a:p>
          <a:p>
            <a:r>
              <a:rPr lang="en-US" dirty="0" smtClean="0"/>
              <a:t>AIC tends to choose higher number of traits.</a:t>
            </a:r>
          </a:p>
          <a:p>
            <a:r>
              <a:rPr lang="en-US" dirty="0" smtClean="0"/>
              <a:t>BIC assigns equal prior probability to each possible model, thus induces higher prior for model space with larger K. </a:t>
            </a:r>
          </a:p>
          <a:p>
            <a:r>
              <a:rPr lang="en-US" dirty="0" smtClean="0"/>
              <a:t>EBIC helps address this potential bias, developed to deal with small n large p problem. May be useful as K increases.</a:t>
            </a:r>
          </a:p>
          <a:p>
            <a:pPr defTabSz="897301"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14EC3AF-F419-FE4B-8A81-7DF5FB696149}" type="slidenum">
              <a:rPr lang="en-US" smtClean="0"/>
              <a:pPr>
                <a:defRPr/>
              </a:pPr>
              <a:t>19</a:t>
            </a:fld>
            <a:endParaRPr lang="en-US"/>
          </a:p>
        </p:txBody>
      </p:sp>
    </p:spTree>
    <p:extLst>
      <p:ext uri="{BB962C8B-B14F-4D97-AF65-F5344CB8AC3E}">
        <p14:creationId xmlns:p14="http://schemas.microsoft.com/office/powerpoint/2010/main" val="22390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sldNum"/>
          </p:nvPr>
        </p:nvSpPr>
        <p:spPr>
          <a:ln/>
        </p:spPr>
        <p:txBody>
          <a:bodyPr/>
          <a:lstStyle/>
          <a:p>
            <a:fld id="{CCB8220B-4487-4848-A366-5F66B1E57980}" type="slidenum">
              <a:rPr lang="en-US"/>
              <a:pPr/>
              <a:t>20</a:t>
            </a:fld>
            <a:endParaRPr lang="en-US"/>
          </a:p>
        </p:txBody>
      </p:sp>
      <p:sp>
        <p:nvSpPr>
          <p:cNvPr id="87041" name="Text Box 1"/>
          <p:cNvSpPr txBox="1">
            <a:spLocks noGrp="1" noRot="1" noChangeAspect="1" noChangeArrowheads="1"/>
          </p:cNvSpPr>
          <p:nvPr>
            <p:ph type="sldImg"/>
          </p:nvPr>
        </p:nvSpPr>
        <p:spPr bwMode="auto">
          <a:xfrm>
            <a:off x="1096963" y="676275"/>
            <a:ext cx="4611687" cy="34591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7042" name="Text Box 2"/>
          <p:cNvSpPr txBox="1">
            <a:spLocks noChangeArrowheads="1"/>
          </p:cNvSpPr>
          <p:nvPr/>
        </p:nvSpPr>
        <p:spPr bwMode="auto">
          <a:xfrm>
            <a:off x="899385" y="4360385"/>
            <a:ext cx="5012630" cy="4133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9739" tIns="44870" rIns="89739" bIns="44870"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t>Type I error rate @ nominal level.</a:t>
            </a:r>
          </a:p>
          <a:p>
            <a:endParaRPr lang="en-US" dirty="0">
              <a:latin typeface="Times New Roman" pitchFamily="18" charset="0"/>
              <a:ea typeface="ＭＳ Ｐゴシック" charset="0"/>
              <a:cs typeface="ＭＳ Ｐゴシック" charset="0"/>
            </a:endParaRPr>
          </a:p>
          <a:p>
            <a:endParaRPr lang="en-US" dirty="0">
              <a:latin typeface="Times New Roman" pitchFamily="18" charset="0"/>
              <a:ea typeface="ＭＳ Ｐゴシック" charset="0"/>
              <a:cs typeface="ＭＳ Ｐゴシック" charset="0"/>
            </a:endParaRPr>
          </a:p>
          <a:p>
            <a:r>
              <a:rPr lang="en-US" dirty="0">
                <a:latin typeface="Times New Roman" pitchFamily="18" charset="0"/>
                <a:ea typeface="ＭＳ Ｐゴシック" charset="0"/>
                <a:cs typeface="ＭＳ Ｐゴシック" charset="0"/>
              </a:rPr>
              <a:t>  One possible explanation for this is that </a:t>
            </a:r>
            <a:r>
              <a:rPr lang="en-US" dirty="0" err="1">
                <a:latin typeface="Times New Roman" pitchFamily="18" charset="0"/>
                <a:ea typeface="ＭＳ Ｐゴシック" charset="0"/>
                <a:cs typeface="ＭＳ Ｐゴシック" charset="0"/>
              </a:rPr>
              <a:t>MultiPhen</a:t>
            </a:r>
            <a:r>
              <a:rPr lang="en-US" dirty="0">
                <a:latin typeface="Times New Roman" pitchFamily="18" charset="0"/>
                <a:ea typeface="ＭＳ Ｐゴシック" charset="0"/>
                <a:cs typeface="ＭＳ Ｐゴシック" charset="0"/>
              </a:rPr>
              <a:t>  models the individual-level data for</a:t>
            </a:r>
          </a:p>
          <a:p>
            <a:r>
              <a:rPr lang="en-US" dirty="0">
                <a:latin typeface="Times New Roman" pitchFamily="18" charset="0"/>
                <a:ea typeface="ＭＳ Ｐゴシック" charset="0"/>
                <a:cs typeface="ＭＳ Ｐゴシック" charset="0"/>
              </a:rPr>
              <a:t>multiple phenotypes jointly, and hence is more multivariate in nature than ASSET , which combines</a:t>
            </a:r>
          </a:p>
          <a:p>
            <a:r>
              <a:rPr lang="en-US" dirty="0">
                <a:latin typeface="Times New Roman" pitchFamily="18" charset="0"/>
                <a:ea typeface="ＭＳ Ｐゴシック" charset="0"/>
                <a:cs typeface="ＭＳ Ｐゴシック" charset="0"/>
              </a:rPr>
              <a:t>the </a:t>
            </a:r>
            <a:r>
              <a:rPr lang="en-US" dirty="0" err="1">
                <a:latin typeface="Times New Roman" pitchFamily="18" charset="0"/>
                <a:ea typeface="ＭＳ Ｐゴシック" charset="0"/>
                <a:cs typeface="ＭＳ Ｐゴシック" charset="0"/>
              </a:rPr>
              <a:t>univariate</a:t>
            </a:r>
            <a:r>
              <a:rPr lang="en-US" dirty="0">
                <a:latin typeface="Times New Roman" pitchFamily="18" charset="0"/>
                <a:ea typeface="ＭＳ Ｐゴシック" charset="0"/>
                <a:cs typeface="ＭＳ Ｐゴシック" charset="0"/>
              </a:rPr>
              <a:t> association statistics. Furthermore, the power and type I error of ASSET decrease as</a:t>
            </a:r>
          </a:p>
          <a:p>
            <a:r>
              <a:rPr lang="en-US" dirty="0">
                <a:latin typeface="Times New Roman" pitchFamily="18" charset="0"/>
                <a:ea typeface="ＭＳ Ｐゴシック" charset="0"/>
                <a:cs typeface="ＭＳ Ｐゴシック" charset="0"/>
              </a:rPr>
              <a:t>the phenotypic correlation increases (</a:t>
            </a:r>
            <a:r>
              <a:rPr lang="en-US" dirty="0" err="1">
                <a:latin typeface="Times New Roman" pitchFamily="18" charset="0"/>
                <a:ea typeface="ＭＳ Ｐゴシック" charset="0"/>
                <a:cs typeface="ＭＳ Ｐゴシック" charset="0"/>
              </a:rPr>
              <a:t>rE</a:t>
            </a:r>
            <a:r>
              <a:rPr lang="en-US" dirty="0">
                <a:latin typeface="Times New Roman" pitchFamily="18" charset="0"/>
                <a:ea typeface="ＭＳ Ｐゴシック" charset="0"/>
                <a:cs typeface="ＭＳ Ｐゴシック" charset="0"/>
              </a:rPr>
              <a:t> = (0:3; 0:3); (0:5; 0:5)) (Figures 1, S1, S2, and Table 2). This</a:t>
            </a:r>
          </a:p>
          <a:p>
            <a:r>
              <a:rPr lang="en-US" dirty="0">
                <a:latin typeface="Times New Roman" pitchFamily="18" charset="0"/>
                <a:ea typeface="ＭＳ Ｐゴシック" charset="0"/>
                <a:cs typeface="ＭＳ Ｐゴシック" charset="0"/>
              </a:rPr>
              <a:t>conservative behavior of ASSET may be due to estimating the p-value of overall pleiotropic association</a:t>
            </a:r>
          </a:p>
          <a:p>
            <a:r>
              <a:rPr lang="en-US" dirty="0">
                <a:latin typeface="Times New Roman" pitchFamily="18" charset="0"/>
                <a:ea typeface="ＭＳ Ｐゴシック" charset="0"/>
                <a:cs typeface="ＭＳ Ｐゴシック" charset="0"/>
              </a:rPr>
              <a:t>by using the discrete local maxima (DLM) method [Taylor et al., 2007] to approximate tail probabilities</a:t>
            </a:r>
          </a:p>
          <a:p>
            <a:r>
              <a:rPr lang="en-US" dirty="0">
                <a:latin typeface="Times New Roman" pitchFamily="18" charset="0"/>
                <a:ea typeface="ＭＳ Ｐゴシック" charset="0"/>
                <a:cs typeface="ＭＳ Ｐゴシック" charset="0"/>
              </a:rPr>
              <a:t>of a test statistic that is maximized over a grid.</a:t>
            </a:r>
          </a:p>
          <a:p>
            <a:endParaRPr lang="en-US" dirty="0">
              <a:latin typeface="Times New Roman" pitchFamily="18" charset="0"/>
              <a:ea typeface="ＭＳ Ｐゴシック" charset="0"/>
              <a:cs typeface="ＭＳ Ｐゴシック" charset="0"/>
            </a:endParaRPr>
          </a:p>
          <a:p>
            <a:r>
              <a:rPr lang="en-US" dirty="0">
                <a:latin typeface="Times New Roman" pitchFamily="18" charset="0"/>
                <a:ea typeface="ＭＳ Ｐゴシック" charset="0"/>
                <a:cs typeface="ＭＳ Ｐゴシック" charset="0"/>
              </a:rPr>
              <a:t> The issue of multi-</a:t>
            </a:r>
            <a:r>
              <a:rPr lang="en-US" dirty="0" err="1">
                <a:latin typeface="Times New Roman" pitchFamily="18" charset="0"/>
                <a:ea typeface="ＭＳ Ｐゴシック" charset="0"/>
                <a:cs typeface="ＭＳ Ｐゴシック" charset="0"/>
              </a:rPr>
              <a:t>colinearity</a:t>
            </a:r>
            <a:r>
              <a:rPr lang="en-US" dirty="0">
                <a:latin typeface="Times New Roman" pitchFamily="18" charset="0"/>
                <a:ea typeface="ＭＳ Ｐゴシック" charset="0"/>
                <a:cs typeface="ＭＳ Ｐゴシック" charset="0"/>
              </a:rPr>
              <a:t> may</a:t>
            </a:r>
          </a:p>
          <a:p>
            <a:r>
              <a:rPr lang="en-US" dirty="0">
                <a:latin typeface="Times New Roman" pitchFamily="18" charset="0"/>
                <a:ea typeface="ＭＳ Ｐゴシック" charset="0"/>
                <a:cs typeface="ＭＳ Ｐゴシック" charset="0"/>
              </a:rPr>
              <a:t>explain the poor performance of the inverse regression based criteria for strongly correlated phenotypes.</a:t>
            </a:r>
          </a:p>
          <a:p>
            <a:r>
              <a:rPr lang="en-US" dirty="0">
                <a:latin typeface="Times New Roman" pitchFamily="18" charset="0"/>
                <a:ea typeface="ＭＳ Ｐゴシック" charset="0"/>
                <a:cs typeface="ＭＳ Ｐゴシック" charset="0"/>
              </a:rPr>
              <a:t>The </a:t>
            </a:r>
            <a:r>
              <a:rPr lang="en-US" dirty="0" err="1">
                <a:latin typeface="Times New Roman" pitchFamily="18" charset="0"/>
                <a:ea typeface="ＭＳ Ｐゴシック" charset="0"/>
                <a:cs typeface="ＭＳ Ｐゴシック" charset="0"/>
              </a:rPr>
              <a:t>modied</a:t>
            </a:r>
            <a:r>
              <a:rPr lang="en-US" dirty="0">
                <a:latin typeface="Times New Roman" pitchFamily="18" charset="0"/>
                <a:ea typeface="ＭＳ Ｐゴシック" charset="0"/>
                <a:cs typeface="ＭＳ Ｐゴシック" charset="0"/>
              </a:rPr>
              <a:t> B-H procedure </a:t>
            </a:r>
            <a:r>
              <a:rPr lang="en-US" dirty="0" err="1">
                <a:latin typeface="Times New Roman" pitchFamily="18" charset="0"/>
                <a:ea typeface="ＭＳ Ｐゴシック" charset="0"/>
                <a:cs typeface="ＭＳ Ｐゴシック" charset="0"/>
              </a:rPr>
              <a:t>oers</a:t>
            </a:r>
            <a:r>
              <a:rPr lang="en-US" dirty="0">
                <a:latin typeface="Times New Roman" pitchFamily="18" charset="0"/>
                <a:ea typeface="ＭＳ Ｐゴシック" charset="0"/>
                <a:cs typeface="ＭＳ Ｐゴシック" charset="0"/>
              </a:rPr>
              <a:t> overall good </a:t>
            </a:r>
            <a:r>
              <a:rPr lang="en-US" dirty="0" err="1">
                <a:latin typeface="Times New Roman" pitchFamily="18" charset="0"/>
                <a:ea typeface="ＭＳ Ｐゴシック" charset="0"/>
                <a:cs typeface="ＭＳ Ｐゴシック" charset="0"/>
              </a:rPr>
              <a:t>specicity</a:t>
            </a:r>
            <a:r>
              <a:rPr lang="en-US" dirty="0">
                <a:latin typeface="Times New Roman" pitchFamily="18" charset="0"/>
                <a:ea typeface="ＭＳ Ｐゴシック" charset="0"/>
                <a:cs typeface="ＭＳ Ｐゴシック" charset="0"/>
              </a:rPr>
              <a:t> as it is designed to keep control over the</a:t>
            </a:r>
          </a:p>
          <a:p>
            <a:r>
              <a:rPr lang="en-US" dirty="0">
                <a:latin typeface="Times New Roman" pitchFamily="18" charset="0"/>
                <a:ea typeface="ＭＳ Ｐゴシック" charset="0"/>
                <a:cs typeface="ＭＳ Ｐゴシック" charset="0"/>
              </a:rPr>
              <a:t>expected FDR and lower FDR induces higher </a:t>
            </a:r>
            <a:r>
              <a:rPr lang="en-US" dirty="0" err="1">
                <a:latin typeface="Times New Roman" pitchFamily="18" charset="0"/>
                <a:ea typeface="ＭＳ Ｐゴシック" charset="0"/>
                <a:cs typeface="ＭＳ Ｐゴシック" charset="0"/>
              </a:rPr>
              <a:t>specicity</a:t>
            </a:r>
            <a:r>
              <a:rPr lang="en-US" dirty="0">
                <a:latin typeface="Times New Roman" pitchFamily="18"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D14EC3AF-F419-FE4B-8A81-7DF5FB696149}" type="slidenum">
              <a:rPr lang="en-US" smtClean="0"/>
              <a:pPr>
                <a:defRPr/>
              </a:pPr>
              <a:t>21</a:t>
            </a:fld>
            <a:endParaRPr lang="en-US"/>
          </a:p>
        </p:txBody>
      </p:sp>
    </p:spTree>
    <p:extLst>
      <p:ext uri="{BB962C8B-B14F-4D97-AF65-F5344CB8AC3E}">
        <p14:creationId xmlns:p14="http://schemas.microsoft.com/office/powerpoint/2010/main" val="275102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835" y="676119"/>
            <a:ext cx="4587530" cy="3458668"/>
          </a:xfrm>
        </p:spPr>
      </p:sp>
      <p:sp>
        <p:nvSpPr>
          <p:cNvPr id="3" name="Notes Placeholder 2"/>
          <p:cNvSpPr>
            <a:spLocks noGrp="1"/>
          </p:cNvSpPr>
          <p:nvPr>
            <p:ph type="body" idx="1"/>
          </p:nvPr>
        </p:nvSpPr>
        <p:spPr/>
        <p:txBody>
          <a:bodyPr/>
          <a:lstStyle/>
          <a:p>
            <a:r>
              <a:rPr lang="en-US" b="1" dirty="0" smtClean="0"/>
              <a:t>The</a:t>
            </a:r>
            <a:r>
              <a:rPr lang="en-US" b="1" baseline="0" dirty="0" smtClean="0"/>
              <a:t> endometrial risk score only contains one variant</a:t>
            </a:r>
          </a:p>
          <a:p>
            <a:r>
              <a:rPr lang="en-US" b="1" baseline="0" dirty="0" smtClean="0"/>
              <a:t>Observed p-values by applying risk score profile to target cancer</a:t>
            </a:r>
          </a:p>
          <a:p>
            <a:r>
              <a:rPr lang="en-US" b="1" baseline="0" dirty="0" smtClean="0"/>
              <a:t>Only showing pairwise comparisons where profile/cancer had at least one significant associations</a:t>
            </a:r>
          </a:p>
          <a:p>
            <a:endParaRPr lang="en-US" b="1" baseline="0" dirty="0" smtClean="0"/>
          </a:p>
          <a:p>
            <a:r>
              <a:rPr lang="en-US" b="1" baseline="0" dirty="0" smtClean="0"/>
              <a:t>196 tests. Multiple test correction = 0.0002</a:t>
            </a:r>
            <a:endParaRPr lang="en-US" b="1" dirty="0"/>
          </a:p>
        </p:txBody>
      </p:sp>
      <p:sp>
        <p:nvSpPr>
          <p:cNvPr id="4" name="Slide Number Placeholder 3"/>
          <p:cNvSpPr>
            <a:spLocks noGrp="1"/>
          </p:cNvSpPr>
          <p:nvPr>
            <p:ph type="sldNum" sz="quarter" idx="10"/>
          </p:nvPr>
        </p:nvSpPr>
        <p:spPr/>
        <p:txBody>
          <a:bodyPr/>
          <a:lstStyle/>
          <a:p>
            <a:fld id="{906354F3-4B80-DD4D-8383-2934AEA21C8E}" type="slidenum">
              <a:rPr lang="en-US" smtClean="0"/>
              <a:t>27</a:t>
            </a:fld>
            <a:endParaRPr lang="en-US"/>
          </a:p>
        </p:txBody>
      </p:sp>
    </p:spTree>
    <p:extLst>
      <p:ext uri="{BB962C8B-B14F-4D97-AF65-F5344CB8AC3E}">
        <p14:creationId xmlns:p14="http://schemas.microsoft.com/office/powerpoint/2010/main" val="193337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 from the literature.</a:t>
            </a:r>
          </a:p>
          <a:p>
            <a:r>
              <a:rPr lang="en-US" dirty="0" smtClean="0"/>
              <a:t>Josh Sampson recent results.</a:t>
            </a:r>
          </a:p>
          <a:p>
            <a:endParaRPr lang="en-US" dirty="0"/>
          </a:p>
        </p:txBody>
      </p:sp>
      <p:sp>
        <p:nvSpPr>
          <p:cNvPr id="4" name="Slide Number Placeholder 3"/>
          <p:cNvSpPr>
            <a:spLocks noGrp="1"/>
          </p:cNvSpPr>
          <p:nvPr>
            <p:ph type="sldNum" sz="quarter" idx="10"/>
          </p:nvPr>
        </p:nvSpPr>
        <p:spPr/>
        <p:txBody>
          <a:bodyPr/>
          <a:lstStyle/>
          <a:p>
            <a:pPr>
              <a:defRPr/>
            </a:pPr>
            <a:fld id="{D14EC3AF-F419-FE4B-8A81-7DF5FB696149}" type="slidenum">
              <a:rPr lang="en-US" smtClean="0"/>
              <a:pPr>
                <a:defRPr/>
              </a:pPr>
              <a:t>29</a:t>
            </a:fld>
            <a:endParaRPr lang="en-US"/>
          </a:p>
        </p:txBody>
      </p:sp>
    </p:spTree>
    <p:extLst>
      <p:ext uri="{BB962C8B-B14F-4D97-AF65-F5344CB8AC3E}">
        <p14:creationId xmlns:p14="http://schemas.microsoft.com/office/powerpoint/2010/main" val="138438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 from the literature.</a:t>
            </a:r>
          </a:p>
          <a:p>
            <a:r>
              <a:rPr lang="en-US" dirty="0" smtClean="0"/>
              <a:t>Josh Sampson recent results.</a:t>
            </a:r>
          </a:p>
          <a:p>
            <a:endParaRPr lang="en-US" dirty="0"/>
          </a:p>
        </p:txBody>
      </p:sp>
      <p:sp>
        <p:nvSpPr>
          <p:cNvPr id="4" name="Slide Number Placeholder 3"/>
          <p:cNvSpPr>
            <a:spLocks noGrp="1"/>
          </p:cNvSpPr>
          <p:nvPr>
            <p:ph type="sldNum" sz="quarter" idx="10"/>
          </p:nvPr>
        </p:nvSpPr>
        <p:spPr/>
        <p:txBody>
          <a:bodyPr/>
          <a:lstStyle/>
          <a:p>
            <a:pPr>
              <a:defRPr/>
            </a:pPr>
            <a:fld id="{D14EC3AF-F419-FE4B-8A81-7DF5FB696149}" type="slidenum">
              <a:rPr lang="en-US" smtClean="0"/>
              <a:pPr>
                <a:defRPr/>
              </a:pPr>
              <a:t>30</a:t>
            </a:fld>
            <a:endParaRPr lang="en-US"/>
          </a:p>
        </p:txBody>
      </p:sp>
    </p:spTree>
    <p:extLst>
      <p:ext uri="{BB962C8B-B14F-4D97-AF65-F5344CB8AC3E}">
        <p14:creationId xmlns:p14="http://schemas.microsoft.com/office/powerpoint/2010/main" val="138438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463D5CC-D124-D44D-A6F3-A5CE83AD8954}" type="slidenum">
              <a:rPr lang="en-US"/>
              <a:pPr>
                <a:defRPr/>
              </a:pPr>
              <a:t>32</a:t>
            </a:fld>
            <a:endParaRPr lang="en-US"/>
          </a:p>
        </p:txBody>
      </p:sp>
      <p:sp>
        <p:nvSpPr>
          <p:cNvPr id="169985" name="Text Box 1"/>
          <p:cNvSpPr txBox="1">
            <a:spLocks noGrp="1" noRot="1" noChangeAspect="1" noChangeArrowheads="1"/>
          </p:cNvSpPr>
          <p:nvPr>
            <p:ph type="sldImg"/>
          </p:nvPr>
        </p:nvSpPr>
        <p:spPr>
          <a:xfrm>
            <a:off x="1098550" y="676275"/>
            <a:ext cx="4610100" cy="3459163"/>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9986" name="Text Box 2"/>
          <p:cNvSpPr txBox="1">
            <a:spLocks noGrp="1" noChangeArrowheads="1"/>
          </p:cNvSpPr>
          <p:nvPr>
            <p:ph type="body" idx="1"/>
          </p:nvPr>
        </p:nvSpPr>
        <p:spPr>
          <a:xfrm>
            <a:off x="899385" y="4360384"/>
            <a:ext cx="5012630" cy="413393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r>
              <a:rPr lang="en-US" sz="1200" dirty="0" smtClean="0"/>
              <a:t>Detect novel risk variants.</a:t>
            </a:r>
          </a:p>
          <a:p>
            <a:pPr>
              <a:spcBef>
                <a:spcPts val="800"/>
              </a:spcBef>
              <a:buClrTx/>
              <a:buFontTx/>
              <a:buNone/>
              <a:defRPr/>
            </a:pPr>
            <a:r>
              <a:rPr lang="en-US" sz="1200" dirty="0" smtClean="0"/>
              <a:t>More fully understand the genetic variation and architecture of disease.</a:t>
            </a:r>
            <a:r>
              <a:rPr lang="en-US" sz="1200" dirty="0" smtClean="0">
                <a:latin typeface="Calibri" charset="0"/>
              </a:rPr>
              <a:t> </a:t>
            </a:r>
          </a:p>
          <a:p>
            <a:pPr>
              <a:spcBef>
                <a:spcPts val="800"/>
              </a:spcBef>
              <a:buClrTx/>
              <a:buFontTx/>
              <a:buNone/>
              <a:defRPr/>
            </a:pPr>
            <a:r>
              <a:rPr lang="en-US" sz="1200" dirty="0" smtClean="0">
                <a:latin typeface="Calibri" charset="0"/>
              </a:rPr>
              <a:t>"Sequencing and </a:t>
            </a:r>
            <a:r>
              <a:rPr lang="en-US" sz="1200" dirty="0" err="1" smtClean="0">
                <a:latin typeface="Calibri" charset="0"/>
              </a:rPr>
              <a:t>analysing</a:t>
            </a:r>
            <a:r>
              <a:rPr lang="en-US" sz="1200" dirty="0" smtClean="0">
                <a:latin typeface="Calibri" charset="0"/>
              </a:rPr>
              <a:t> individuals with extreme medical histories provides the greatest potential scientific value.“</a:t>
            </a:r>
          </a:p>
          <a:p>
            <a:pPr>
              <a:spcBef>
                <a:spcPts val="800"/>
              </a:spcBef>
              <a:buClrTx/>
              <a:buFontTx/>
              <a:buNone/>
              <a:defRPr/>
            </a:pPr>
            <a:r>
              <a:rPr lang="en-US" sz="1200" dirty="0" smtClean="0">
                <a:latin typeface="Calibri" charset="0"/>
              </a:rPr>
              <a:t>	Nathan Pearson, Director of Research </a:t>
            </a:r>
            <a:r>
              <a:rPr lang="en-US" sz="1200" dirty="0" err="1" smtClean="0">
                <a:latin typeface="Calibri" charset="0"/>
              </a:rPr>
              <a:t>Knome</a:t>
            </a:r>
            <a:r>
              <a:rPr lang="en-US" sz="1200" dirty="0" smtClean="0">
                <a:latin typeface="Calibri" charset="0"/>
              </a:rPr>
              <a:t> </a:t>
            </a:r>
          </a:p>
          <a:p>
            <a:r>
              <a:rPr lang="en-US" sz="1200" i="1" kern="1200" dirty="0" smtClean="0">
                <a:solidFill>
                  <a:srgbClr val="000000"/>
                </a:solidFill>
                <a:latin typeface="Times New Roman" charset="0"/>
                <a:ea typeface="ＭＳ Ｐゴシック" charset="0"/>
                <a:cs typeface="+mn-cs"/>
              </a:rPr>
              <a:t>“Look, Mr. </a:t>
            </a:r>
            <a:r>
              <a:rPr lang="en-US" sz="1200" i="1" kern="1200" dirty="0" err="1" smtClean="0">
                <a:solidFill>
                  <a:srgbClr val="000000"/>
                </a:solidFill>
                <a:latin typeface="Times New Roman" charset="0"/>
                <a:ea typeface="ＭＳ Ｐゴシック" charset="0"/>
                <a:cs typeface="+mn-cs"/>
              </a:rPr>
              <a:t>Osbourne</a:t>
            </a:r>
            <a:r>
              <a:rPr lang="en-US" sz="1200" i="1" kern="1200" dirty="0" smtClean="0">
                <a:solidFill>
                  <a:srgbClr val="000000"/>
                </a:solidFill>
                <a:latin typeface="Times New Roman" charset="0"/>
                <a:ea typeface="ＭＳ Ｐゴシック" charset="0"/>
                <a:cs typeface="+mn-cs"/>
              </a:rPr>
              <a:t>, after studying your history, taking your blood, extracting your genes from the white cells, making them readable, sequencing them, </a:t>
            </a:r>
            <a:r>
              <a:rPr lang="en-US" sz="1200" i="1" kern="1200" dirty="0" err="1" smtClean="0">
                <a:solidFill>
                  <a:srgbClr val="000000"/>
                </a:solidFill>
                <a:latin typeface="Times New Roman" charset="0"/>
                <a:ea typeface="ＭＳ Ｐゴシック" charset="0"/>
                <a:cs typeface="+mn-cs"/>
              </a:rPr>
              <a:t>analysing</a:t>
            </a:r>
            <a:r>
              <a:rPr lang="en-US" sz="1200" i="1" kern="1200" dirty="0" smtClean="0">
                <a:solidFill>
                  <a:srgbClr val="000000"/>
                </a:solidFill>
                <a:latin typeface="Times New Roman" charset="0"/>
                <a:ea typeface="ＭＳ Ｐゴシック" charset="0"/>
                <a:cs typeface="+mn-cs"/>
              </a:rPr>
              <a:t> and interpreting the data using some of the most advanced technology available in the world today–and of course comparing your DNA against all the current research in the US National Library of Medicine, not to mention the 18th revision of the public human reference genome–I think I can say with a good deal of confidence why you’re still alive.”</a:t>
            </a:r>
          </a:p>
          <a:p>
            <a:r>
              <a:rPr lang="en-US" sz="1200" i="1" kern="1200" dirty="0" smtClean="0">
                <a:solidFill>
                  <a:srgbClr val="000000"/>
                </a:solidFill>
                <a:latin typeface="Times New Roman" charset="0"/>
                <a:ea typeface="ＭＳ Ｐゴシック" charset="0"/>
                <a:cs typeface="+mn-cs"/>
              </a:rPr>
              <a:t>I looked at him. He looked at me.</a:t>
            </a:r>
          </a:p>
          <a:p>
            <a:r>
              <a:rPr lang="en-US" sz="1200" i="1" kern="1200" dirty="0" smtClean="0">
                <a:solidFill>
                  <a:srgbClr val="000000"/>
                </a:solidFill>
                <a:latin typeface="Times New Roman" charset="0"/>
                <a:ea typeface="ＭＳ Ｐゴシック" charset="0"/>
                <a:cs typeface="+mn-cs"/>
              </a:rPr>
              <a:t>“Go on, then,” I said. “Spit it out.”</a:t>
            </a:r>
          </a:p>
          <a:p>
            <a:r>
              <a:rPr lang="en-US" sz="1200" i="1" kern="1200" dirty="0" smtClean="0">
                <a:solidFill>
                  <a:srgbClr val="000000"/>
                </a:solidFill>
                <a:latin typeface="Times New Roman" charset="0"/>
                <a:ea typeface="ＭＳ Ｐゴシック" charset="0"/>
                <a:cs typeface="+mn-cs"/>
              </a:rPr>
              <a:t>“Sharon,” he replied.</a:t>
            </a:r>
            <a:endParaRPr lang="en-US" sz="1200" dirty="0" smtClean="0">
              <a:latin typeface="Calibri" charset="0"/>
            </a:endParaRPr>
          </a:p>
          <a:p>
            <a:endParaRPr lang="en-US" sz="1200" dirty="0" smtClean="0"/>
          </a:p>
        </p:txBody>
      </p:sp>
      <p:sp>
        <p:nvSpPr>
          <p:cNvPr id="169987" name="Text Box 3"/>
          <p:cNvSpPr txBox="1">
            <a:spLocks noChangeArrowheads="1"/>
          </p:cNvSpPr>
          <p:nvPr/>
        </p:nvSpPr>
        <p:spPr bwMode="auto">
          <a:xfrm>
            <a:off x="3891119" y="8720767"/>
            <a:ext cx="2993287" cy="449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9739" tIns="44870" rIns="89739" bIns="4487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B1C7313C-B713-8949-ABE1-F4A4158E9EFE}" type="slidenum">
              <a:rPr lang="en-US" sz="1200">
                <a:latin typeface="Times New Roman" charset="0"/>
              </a:rPr>
              <a:pPr algn="r">
                <a:buClrTx/>
                <a:buFontTx/>
                <a:buNone/>
                <a:defRPr/>
              </a:pPr>
              <a:t>32</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5292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336619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98233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27774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73555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82901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CAC303-50B7-FF45-B7C6-D3280B530A1B}" type="datetimeFigureOut">
              <a:rPr lang="en-US" smtClean="0"/>
              <a:t>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6655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AC303-50B7-FF45-B7C6-D3280B530A1B}" type="datetimeFigureOut">
              <a:rPr lang="en-US" smtClean="0"/>
              <a:t>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2084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AC303-50B7-FF45-B7C6-D3280B530A1B}" type="datetimeFigureOut">
              <a:rPr lang="en-US" smtClean="0"/>
              <a:t>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12096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13545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938600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AC303-50B7-FF45-B7C6-D3280B530A1B}" type="datetimeFigureOut">
              <a:rPr lang="en-US" smtClean="0"/>
              <a:t>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B0CB2-4768-5C4D-8229-22C9203D5630}" type="slidenum">
              <a:rPr lang="en-US" smtClean="0"/>
              <a:t>‹#›</a:t>
            </a:fld>
            <a:endParaRPr lang="en-US"/>
          </a:p>
        </p:txBody>
      </p:sp>
    </p:spTree>
    <p:extLst>
      <p:ext uri="{BB962C8B-B14F-4D97-AF65-F5344CB8AC3E}">
        <p14:creationId xmlns:p14="http://schemas.microsoft.com/office/powerpoint/2010/main" val="83844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 Id="rId11"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a:t>Module </a:t>
            </a:r>
            <a:r>
              <a:rPr lang="en-US" i="1" dirty="0" smtClean="0"/>
              <a:t>10: </a:t>
            </a:r>
            <a:r>
              <a:rPr lang="en-US" i="1" dirty="0"/>
              <a:t>Statistical and Quantitative Genetics of </a:t>
            </a:r>
            <a:r>
              <a:rPr lang="en-US" i="1" dirty="0" smtClean="0"/>
              <a:t>Disease: </a:t>
            </a:r>
            <a:r>
              <a:rPr lang="en-US" i="1" smtClean="0"/>
              <a:t>Pleiotropy</a:t>
            </a:r>
            <a:endParaRPr lang="en-US" dirty="0"/>
          </a:p>
        </p:txBody>
      </p:sp>
      <p:sp>
        <p:nvSpPr>
          <p:cNvPr id="3" name="Subtitle 2"/>
          <p:cNvSpPr>
            <a:spLocks noGrp="1"/>
          </p:cNvSpPr>
          <p:nvPr>
            <p:ph type="subTitle" idx="1"/>
          </p:nvPr>
        </p:nvSpPr>
        <p:spPr/>
        <p:txBody>
          <a:bodyPr/>
          <a:lstStyle/>
          <a:p>
            <a:r>
              <a:rPr lang="en-US" dirty="0" smtClean="0"/>
              <a:t>John Witte</a:t>
            </a:r>
          </a:p>
          <a:p>
            <a:r>
              <a:rPr lang="en-US" dirty="0" smtClean="0"/>
              <a:t>Lecture 8</a:t>
            </a:r>
          </a:p>
        </p:txBody>
      </p:sp>
    </p:spTree>
    <p:extLst>
      <p:ext uri="{BB962C8B-B14F-4D97-AF65-F5344CB8AC3E}">
        <p14:creationId xmlns:p14="http://schemas.microsoft.com/office/powerpoint/2010/main" val="236600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07962"/>
            <a:ext cx="8229600" cy="1143000"/>
          </a:xfrm>
        </p:spPr>
        <p:txBody>
          <a:bodyPr>
            <a:normAutofit/>
          </a:bodyPr>
          <a:lstStyle/>
          <a:p>
            <a:r>
              <a:rPr lang="en-US" dirty="0" smtClean="0"/>
              <a:t>ASSET</a:t>
            </a:r>
            <a:endParaRPr lang="en-US" i="1" dirty="0"/>
          </a:p>
        </p:txBody>
      </p:sp>
      <p:sp>
        <p:nvSpPr>
          <p:cNvPr id="3" name="Content Placeholder 2"/>
          <p:cNvSpPr>
            <a:spLocks noGrp="1"/>
          </p:cNvSpPr>
          <p:nvPr>
            <p:ph idx="1"/>
          </p:nvPr>
        </p:nvSpPr>
        <p:spPr>
          <a:xfrm>
            <a:off x="457200" y="1765300"/>
            <a:ext cx="8229600" cy="4525963"/>
          </a:xfrm>
        </p:spPr>
        <p:txBody>
          <a:bodyPr/>
          <a:lstStyle/>
          <a:p>
            <a:pPr marL="0" indent="0">
              <a:buNone/>
            </a:pPr>
            <a:r>
              <a:rPr lang="en-US" dirty="0" smtClean="0"/>
              <a:t>Standard fixed-effects</a:t>
            </a:r>
          </a:p>
          <a:p>
            <a:endParaRPr lang="en-US" dirty="0"/>
          </a:p>
          <a:p>
            <a:endParaRPr lang="en-US" dirty="0" smtClean="0"/>
          </a:p>
          <a:p>
            <a:endParaRPr lang="en-US" dirty="0"/>
          </a:p>
          <a:p>
            <a:pPr marL="0" indent="0">
              <a:buNone/>
            </a:pPr>
            <a:r>
              <a:rPr lang="en-US" dirty="0" smtClean="0"/>
              <a:t>Subset-based</a:t>
            </a:r>
          </a:p>
          <a:p>
            <a:endParaRPr lang="en-US" dirty="0"/>
          </a:p>
          <a:p>
            <a:endParaRPr lang="en-US" dirty="0" smtClean="0"/>
          </a:p>
          <a:p>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99486487"/>
              </p:ext>
            </p:extLst>
          </p:nvPr>
        </p:nvGraphicFramePr>
        <p:xfrm>
          <a:off x="822326" y="2305050"/>
          <a:ext cx="2847975" cy="1276350"/>
        </p:xfrm>
        <a:graphic>
          <a:graphicData uri="http://schemas.openxmlformats.org/presentationml/2006/ole">
            <mc:AlternateContent xmlns:mc="http://schemas.openxmlformats.org/markup-compatibility/2006">
              <mc:Choice xmlns:v="urn:schemas-microsoft-com:vml" Requires="v">
                <p:oleObj spid="_x0000_s318622" name="Equation" r:id="rId4" imgW="1104900" imgH="495300" progId="Equation.3">
                  <p:embed/>
                </p:oleObj>
              </mc:Choice>
              <mc:Fallback>
                <p:oleObj name="Equation" r:id="rId4" imgW="1104900" imgH="495300" progId="Equation.3">
                  <p:embed/>
                  <p:pic>
                    <p:nvPicPr>
                      <p:cNvPr id="0" name=""/>
                      <p:cNvPicPr/>
                      <p:nvPr/>
                    </p:nvPicPr>
                    <p:blipFill>
                      <a:blip r:embed="rId5"/>
                      <a:stretch>
                        <a:fillRect/>
                      </a:stretch>
                    </p:blipFill>
                    <p:spPr>
                      <a:xfrm>
                        <a:off x="822326" y="2305050"/>
                        <a:ext cx="2847975" cy="12763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00202714"/>
              </p:ext>
            </p:extLst>
          </p:nvPr>
        </p:nvGraphicFramePr>
        <p:xfrm>
          <a:off x="5092701" y="2211388"/>
          <a:ext cx="2965450" cy="1568450"/>
        </p:xfrm>
        <a:graphic>
          <a:graphicData uri="http://schemas.openxmlformats.org/presentationml/2006/ole">
            <mc:AlternateContent xmlns:mc="http://schemas.openxmlformats.org/markup-compatibility/2006">
              <mc:Choice xmlns:v="urn:schemas-microsoft-com:vml" Requires="v">
                <p:oleObj spid="_x0000_s318623" name="Equation" r:id="rId6" imgW="1054100" imgH="558800" progId="Equation.3">
                  <p:embed/>
                </p:oleObj>
              </mc:Choice>
              <mc:Fallback>
                <p:oleObj name="Equation" r:id="rId6" imgW="1054100" imgH="558800" progId="Equation.3">
                  <p:embed/>
                  <p:pic>
                    <p:nvPicPr>
                      <p:cNvPr id="0" name=""/>
                      <p:cNvPicPr/>
                      <p:nvPr/>
                    </p:nvPicPr>
                    <p:blipFill>
                      <a:blip r:embed="rId7"/>
                      <a:stretch>
                        <a:fillRect/>
                      </a:stretch>
                    </p:blipFill>
                    <p:spPr>
                      <a:xfrm>
                        <a:off x="5092701" y="2211388"/>
                        <a:ext cx="2965450" cy="1568450"/>
                      </a:xfrm>
                      <a:prstGeom prst="rect">
                        <a:avLst/>
                      </a:prstGeom>
                    </p:spPr>
                  </p:pic>
                </p:oleObj>
              </mc:Fallback>
            </mc:AlternateContent>
          </a:graphicData>
        </a:graphic>
      </p:graphicFrame>
      <p:sp>
        <p:nvSpPr>
          <p:cNvPr id="6" name="TextBox 5"/>
          <p:cNvSpPr txBox="1"/>
          <p:nvPr/>
        </p:nvSpPr>
        <p:spPr>
          <a:xfrm>
            <a:off x="3725863" y="2692402"/>
            <a:ext cx="1227137" cy="461665"/>
          </a:xfrm>
          <a:prstGeom prst="rect">
            <a:avLst/>
          </a:prstGeom>
          <a:noFill/>
        </p:spPr>
        <p:txBody>
          <a:bodyPr wrap="square" rtlCol="0">
            <a:spAutoFit/>
          </a:bodyPr>
          <a:lstStyle/>
          <a:p>
            <a:pPr algn="ctr"/>
            <a:r>
              <a:rPr lang="en-US" sz="2400" dirty="0"/>
              <a:t>w</a:t>
            </a:r>
            <a:r>
              <a:rPr lang="en-US" sz="2400" dirty="0" smtClean="0"/>
              <a:t>here</a:t>
            </a:r>
            <a:endParaRPr lang="en-US" sz="2400" dirty="0"/>
          </a:p>
        </p:txBody>
      </p:sp>
      <p:sp>
        <p:nvSpPr>
          <p:cNvPr id="7" name="Rectangle 6"/>
          <p:cNvSpPr/>
          <p:nvPr/>
        </p:nvSpPr>
        <p:spPr>
          <a:xfrm>
            <a:off x="5572582" y="6412468"/>
            <a:ext cx="3495218" cy="369332"/>
          </a:xfrm>
          <a:prstGeom prst="rect">
            <a:avLst/>
          </a:prstGeom>
        </p:spPr>
        <p:txBody>
          <a:bodyPr wrap="none">
            <a:spAutoFit/>
          </a:bodyPr>
          <a:lstStyle/>
          <a:p>
            <a:r>
              <a:rPr lang="en-US" dirty="0" err="1" smtClean="0"/>
              <a:t>Bhattacharjee</a:t>
            </a:r>
            <a:r>
              <a:rPr lang="en-US" dirty="0" smtClean="0"/>
              <a:t> </a:t>
            </a:r>
            <a:r>
              <a:rPr lang="en-US" i="1" dirty="0" smtClean="0"/>
              <a:t>et al.</a:t>
            </a:r>
            <a:r>
              <a:rPr lang="en-US" dirty="0" smtClean="0"/>
              <a:t> </a:t>
            </a:r>
            <a:r>
              <a:rPr lang="en-US" i="1" dirty="0" smtClean="0"/>
              <a:t>AJHG,</a:t>
            </a:r>
            <a:r>
              <a:rPr lang="en-US" dirty="0" smtClean="0"/>
              <a:t> 2012</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305956018"/>
              </p:ext>
            </p:extLst>
          </p:nvPr>
        </p:nvGraphicFramePr>
        <p:xfrm>
          <a:off x="822325" y="4778376"/>
          <a:ext cx="3992562" cy="620713"/>
        </p:xfrm>
        <a:graphic>
          <a:graphicData uri="http://schemas.openxmlformats.org/presentationml/2006/ole">
            <mc:AlternateContent xmlns:mc="http://schemas.openxmlformats.org/markup-compatibility/2006">
              <mc:Choice xmlns:v="urn:schemas-microsoft-com:vml" Requires="v">
                <p:oleObj spid="_x0000_s318624" name="Equation" r:id="rId8" imgW="1549400" imgH="241300" progId="Equation.3">
                  <p:embed/>
                </p:oleObj>
              </mc:Choice>
              <mc:Fallback>
                <p:oleObj name="Equation" r:id="rId8" imgW="1549400" imgH="241300" progId="Equation.3">
                  <p:embed/>
                  <p:pic>
                    <p:nvPicPr>
                      <p:cNvPr id="0" name=""/>
                      <p:cNvPicPr/>
                      <p:nvPr/>
                    </p:nvPicPr>
                    <p:blipFill>
                      <a:blip r:embed="rId9"/>
                      <a:stretch>
                        <a:fillRect/>
                      </a:stretch>
                    </p:blipFill>
                    <p:spPr>
                      <a:xfrm>
                        <a:off x="822325" y="4778376"/>
                        <a:ext cx="3992562" cy="6207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02864627"/>
              </p:ext>
            </p:extLst>
          </p:nvPr>
        </p:nvGraphicFramePr>
        <p:xfrm>
          <a:off x="2089151" y="5727900"/>
          <a:ext cx="3273425" cy="1014413"/>
        </p:xfrm>
        <a:graphic>
          <a:graphicData uri="http://schemas.openxmlformats.org/presentationml/2006/ole">
            <mc:AlternateContent xmlns:mc="http://schemas.openxmlformats.org/markup-compatibility/2006">
              <mc:Choice xmlns:v="urn:schemas-microsoft-com:vml" Requires="v">
                <p:oleObj spid="_x0000_s318625" name="Equation" r:id="rId10" imgW="1270000" imgH="393700" progId="Equation.DSMT4">
                  <p:embed/>
                </p:oleObj>
              </mc:Choice>
              <mc:Fallback>
                <p:oleObj name="Equation" r:id="rId10" imgW="1270000" imgH="393700" progId="Equation.DSMT4">
                  <p:embed/>
                  <p:pic>
                    <p:nvPicPr>
                      <p:cNvPr id="0" name=""/>
                      <p:cNvPicPr/>
                      <p:nvPr/>
                    </p:nvPicPr>
                    <p:blipFill>
                      <a:blip r:embed="rId11"/>
                      <a:stretch>
                        <a:fillRect/>
                      </a:stretch>
                    </p:blipFill>
                    <p:spPr>
                      <a:xfrm>
                        <a:off x="2089151" y="5727900"/>
                        <a:ext cx="3273425" cy="1014413"/>
                      </a:xfrm>
                      <a:prstGeom prst="rect">
                        <a:avLst/>
                      </a:prstGeom>
                    </p:spPr>
                  </p:pic>
                </p:oleObj>
              </mc:Fallback>
            </mc:AlternateContent>
          </a:graphicData>
        </a:graphic>
      </p:graphicFrame>
      <p:sp>
        <p:nvSpPr>
          <p:cNvPr id="11" name="TextBox 10"/>
          <p:cNvSpPr txBox="1"/>
          <p:nvPr/>
        </p:nvSpPr>
        <p:spPr>
          <a:xfrm>
            <a:off x="879476" y="5862937"/>
            <a:ext cx="1177925" cy="461665"/>
          </a:xfrm>
          <a:prstGeom prst="rect">
            <a:avLst/>
          </a:prstGeom>
          <a:noFill/>
        </p:spPr>
        <p:txBody>
          <a:bodyPr wrap="square" rtlCol="0">
            <a:spAutoFit/>
          </a:bodyPr>
          <a:lstStyle/>
          <a:p>
            <a:pPr algn="ctr"/>
            <a:r>
              <a:rPr lang="en-US" sz="2400" dirty="0"/>
              <a:t>w</a:t>
            </a:r>
            <a:r>
              <a:rPr lang="en-US" sz="2400" dirty="0" smtClean="0"/>
              <a:t>here</a:t>
            </a:r>
            <a:endParaRPr lang="en-US" sz="2400" dirty="0"/>
          </a:p>
        </p:txBody>
      </p:sp>
      <p:sp>
        <p:nvSpPr>
          <p:cNvPr id="12" name="TextBox 5"/>
          <p:cNvSpPr txBox="1">
            <a:spLocks noChangeArrowheads="1"/>
          </p:cNvSpPr>
          <p:nvPr/>
        </p:nvSpPr>
        <p:spPr bwMode="auto">
          <a:xfrm>
            <a:off x="161982" y="666986"/>
            <a:ext cx="9004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en-US" sz="3200" dirty="0" smtClean="0"/>
              <a:t>Cycle </a:t>
            </a:r>
            <a:r>
              <a:rPr lang="en-US" sz="3200" dirty="0"/>
              <a:t>through different </a:t>
            </a:r>
            <a:r>
              <a:rPr lang="en-US" sz="3200" dirty="0" smtClean="0"/>
              <a:t>combinations </a:t>
            </a:r>
            <a:r>
              <a:rPr lang="en-US" sz="3200" dirty="0"/>
              <a:t>of traits </a:t>
            </a:r>
            <a:endParaRPr lang="en-US" sz="3200" dirty="0" smtClean="0"/>
          </a:p>
          <a:p>
            <a:pPr eaLnBrk="1" hangingPunct="1"/>
            <a:r>
              <a:rPr lang="en-US" sz="3200" dirty="0" smtClean="0"/>
              <a:t>and </a:t>
            </a:r>
            <a:r>
              <a:rPr lang="en-US" sz="3200" dirty="0" smtClean="0"/>
              <a:t>maximize </a:t>
            </a:r>
            <a:r>
              <a:rPr lang="en-US" sz="3200" dirty="0"/>
              <a:t>meta-analysis test statistic.</a:t>
            </a:r>
          </a:p>
        </p:txBody>
      </p:sp>
    </p:spTree>
    <p:extLst>
      <p:ext uri="{BB962C8B-B14F-4D97-AF65-F5344CB8AC3E}">
        <p14:creationId xmlns:p14="http://schemas.microsoft.com/office/powerpoint/2010/main" val="14134943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869534180"/>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52484338"/>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07437960"/>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a:latin typeface="Arial" charset="0"/>
              </a:rPr>
              <a:t>3</a:t>
            </a:r>
            <a:r>
              <a:rPr lang="en-US" dirty="0" smtClean="0">
                <a:latin typeface="Arial" charset="0"/>
              </a:rPr>
              <a:t>. </a:t>
            </a:r>
            <a:r>
              <a:rPr lang="en-US" dirty="0" err="1">
                <a:latin typeface="Arial" charset="0"/>
              </a:rPr>
              <a:t>Multiphenotype</a:t>
            </a:r>
            <a:r>
              <a:rPr lang="en-US" dirty="0">
                <a:latin typeface="Arial" charset="0"/>
              </a:rPr>
              <a:t> Approach</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2" name="TextBox 1"/>
          <p:cNvSpPr txBox="1"/>
          <p:nvPr/>
        </p:nvSpPr>
        <p:spPr>
          <a:xfrm>
            <a:off x="3048000" y="1981200"/>
            <a:ext cx="5943600" cy="2677656"/>
          </a:xfrm>
          <a:prstGeom prst="rect">
            <a:avLst/>
          </a:prstGeom>
          <a:noFill/>
        </p:spPr>
        <p:txBody>
          <a:bodyPr wrap="square" rtlCol="0">
            <a:spAutoFit/>
          </a:bodyPr>
          <a:lstStyle/>
          <a:p>
            <a:pPr marL="342900" indent="-342900">
              <a:buFont typeface="Arial"/>
              <a:buChar char="•"/>
            </a:pPr>
            <a:r>
              <a:rPr lang="en-US" sz="2400" dirty="0"/>
              <a:t>Model all traits simultaneously.</a:t>
            </a:r>
          </a:p>
          <a:p>
            <a:pPr marL="342900" indent="-342900">
              <a:buFont typeface="Arial"/>
              <a:buChar char="•"/>
            </a:pPr>
            <a:r>
              <a:rPr lang="en-US" sz="2400" dirty="0" smtClean="0"/>
              <a:t>Can </a:t>
            </a:r>
            <a:r>
              <a:rPr lang="en-US" sz="2400" dirty="0"/>
              <a:t>be more: </a:t>
            </a:r>
            <a:endParaRPr lang="en-US" sz="2400" dirty="0" smtClean="0"/>
          </a:p>
          <a:p>
            <a:pPr marL="800100" lvl="1" indent="-342900">
              <a:buFont typeface="Arial"/>
              <a:buChar char="•"/>
            </a:pPr>
            <a:r>
              <a:rPr lang="en-US" sz="2400" dirty="0" smtClean="0"/>
              <a:t>consistent </a:t>
            </a:r>
            <a:r>
              <a:rPr lang="en-US" sz="2400" dirty="0"/>
              <a:t>with underlying biology</a:t>
            </a:r>
            <a:r>
              <a:rPr lang="en-US" sz="2400" dirty="0" smtClean="0"/>
              <a:t>;</a:t>
            </a:r>
          </a:p>
          <a:p>
            <a:pPr marL="800100" lvl="1" indent="-342900">
              <a:buFont typeface="Arial"/>
              <a:buChar char="•"/>
            </a:pPr>
            <a:r>
              <a:rPr lang="en-US" sz="2400" dirty="0" smtClean="0"/>
              <a:t>powerful </a:t>
            </a:r>
            <a:r>
              <a:rPr lang="en-US" sz="2400" dirty="0"/>
              <a:t>than </a:t>
            </a:r>
            <a:r>
              <a:rPr lang="en-US" sz="2400" dirty="0" err="1"/>
              <a:t>univariate</a:t>
            </a:r>
            <a:r>
              <a:rPr lang="en-US" sz="2400" dirty="0"/>
              <a:t>.</a:t>
            </a:r>
          </a:p>
          <a:p>
            <a:pPr marL="342900" indent="-342900">
              <a:buFont typeface="Arial"/>
              <a:buChar char="•"/>
            </a:pPr>
            <a:r>
              <a:rPr lang="en-US" sz="2400" dirty="0"/>
              <a:t>Power gain due to: </a:t>
            </a:r>
            <a:endParaRPr lang="en-US" sz="2400" dirty="0" smtClean="0"/>
          </a:p>
          <a:p>
            <a:pPr marL="800100" lvl="1" indent="-342900">
              <a:buFont typeface="Arial"/>
              <a:buChar char="•"/>
            </a:pPr>
            <a:r>
              <a:rPr lang="en-US" sz="2400" dirty="0" smtClean="0"/>
              <a:t>genetic </a:t>
            </a:r>
            <a:r>
              <a:rPr lang="en-US" sz="2400" dirty="0"/>
              <a:t>correlations among traits</a:t>
            </a:r>
            <a:r>
              <a:rPr lang="en-US" sz="2400" dirty="0" smtClean="0"/>
              <a:t>;</a:t>
            </a:r>
          </a:p>
          <a:p>
            <a:pPr marL="800100" lvl="1" indent="-342900">
              <a:buFont typeface="Arial"/>
              <a:buChar char="•"/>
            </a:pPr>
            <a:r>
              <a:rPr lang="en-US" sz="2400" dirty="0" smtClean="0"/>
              <a:t>fewer tests.</a:t>
            </a:r>
            <a:endParaRPr lang="en-US" sz="2400" dirty="0"/>
          </a:p>
        </p:txBody>
      </p:sp>
    </p:spTree>
    <p:extLst>
      <p:ext uri="{BB962C8B-B14F-4D97-AF65-F5344CB8AC3E}">
        <p14:creationId xmlns:p14="http://schemas.microsoft.com/office/powerpoint/2010/main" val="607279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381000"/>
            <a:ext cx="8229600" cy="1143000"/>
          </a:xfrm>
        </p:spPr>
        <p:txBody>
          <a:bodyPr/>
          <a:lstStyle/>
          <a:p>
            <a:r>
              <a:rPr lang="en-US" dirty="0">
                <a:latin typeface="Arial" charset="0"/>
              </a:rPr>
              <a:t>Multinomial Regression</a:t>
            </a:r>
          </a:p>
        </p:txBody>
      </p:sp>
      <p:sp>
        <p:nvSpPr>
          <p:cNvPr id="50178" name="Content Placeholder 2"/>
          <p:cNvSpPr>
            <a:spLocks noGrp="1"/>
          </p:cNvSpPr>
          <p:nvPr>
            <p:ph idx="1"/>
          </p:nvPr>
        </p:nvSpPr>
        <p:spPr>
          <a:xfrm>
            <a:off x="914400" y="1905000"/>
            <a:ext cx="8229600" cy="4525963"/>
          </a:xfrm>
        </p:spPr>
        <p:txBody>
          <a:bodyPr/>
          <a:lstStyle/>
          <a:p>
            <a:pPr marL="0" indent="0">
              <a:buNone/>
            </a:pPr>
            <a:r>
              <a:rPr lang="en-US" dirty="0" err="1">
                <a:latin typeface="Arial" charset="0"/>
              </a:rPr>
              <a:t>logit</a:t>
            </a:r>
            <a:r>
              <a:rPr lang="en-US" dirty="0">
                <a:latin typeface="Arial" charset="0"/>
              </a:rPr>
              <a:t> (</a:t>
            </a:r>
            <a:r>
              <a:rPr lang="en-US" dirty="0" err="1" smtClean="0">
                <a:latin typeface="Arial" charset="0"/>
              </a:rPr>
              <a:t>Pr</a:t>
            </a:r>
            <a:r>
              <a:rPr lang="en-US" dirty="0" smtClean="0">
                <a:latin typeface="Arial" charset="0"/>
              </a:rPr>
              <a:t>(</a:t>
            </a:r>
            <a:r>
              <a:rPr lang="en-US" b="1" dirty="0" smtClean="0">
                <a:latin typeface="Arial" charset="0"/>
              </a:rPr>
              <a:t>Y</a:t>
            </a:r>
            <a:r>
              <a:rPr lang="en-US" b="1" baseline="-25000" dirty="0" smtClean="0">
                <a:latin typeface="Arial" charset="0"/>
              </a:rPr>
              <a:t>i</a:t>
            </a:r>
            <a:r>
              <a:rPr lang="en-US" dirty="0">
                <a:latin typeface="Arial" charset="0"/>
              </a:rPr>
              <a:t>=1</a:t>
            </a:r>
            <a:r>
              <a:rPr lang="en-US" dirty="0" smtClean="0">
                <a:latin typeface="Arial" charset="0"/>
              </a:rPr>
              <a:t>|</a:t>
            </a:r>
            <a:r>
              <a:rPr lang="en-US" b="1" dirty="0" smtClean="0">
                <a:latin typeface="Arial" charset="0"/>
              </a:rPr>
              <a:t>G, </a:t>
            </a:r>
            <a:r>
              <a:rPr lang="en-US" b="1" dirty="0">
                <a:latin typeface="Arial" charset="0"/>
              </a:rPr>
              <a:t>C</a:t>
            </a:r>
            <a:r>
              <a:rPr lang="en-US" dirty="0">
                <a:latin typeface="Arial" charset="0"/>
              </a:rPr>
              <a:t>)) = α</a:t>
            </a:r>
            <a:r>
              <a:rPr lang="en-US" baseline="-25000" dirty="0" err="1">
                <a:latin typeface="Arial" charset="0"/>
              </a:rPr>
              <a:t>i</a:t>
            </a:r>
            <a:r>
              <a:rPr lang="en-US" dirty="0">
                <a:latin typeface="Arial" charset="0"/>
              </a:rPr>
              <a:t> + </a:t>
            </a:r>
            <a:r>
              <a:rPr lang="en-US" b="1" dirty="0" err="1" smtClean="0">
                <a:latin typeface="Arial" charset="0"/>
              </a:rPr>
              <a:t>G</a:t>
            </a:r>
            <a:r>
              <a:rPr lang="en-US" b="1" baseline="-25000" dirty="0" err="1" smtClean="0">
                <a:latin typeface="Arial" charset="0"/>
              </a:rPr>
              <a:t>i</a:t>
            </a:r>
            <a:r>
              <a:rPr lang="en-US" b="1" dirty="0" smtClean="0">
                <a:latin typeface="Arial" charset="0"/>
              </a:rPr>
              <a:t>β</a:t>
            </a:r>
            <a:r>
              <a:rPr lang="en-US" baseline="-25000" dirty="0" err="1" smtClean="0">
                <a:latin typeface="Arial" charset="0"/>
              </a:rPr>
              <a:t>i</a:t>
            </a:r>
            <a:r>
              <a:rPr lang="en-US" dirty="0" smtClean="0">
                <a:latin typeface="Arial" charset="0"/>
              </a:rPr>
              <a:t> </a:t>
            </a:r>
            <a:r>
              <a:rPr lang="en-US" dirty="0">
                <a:latin typeface="Arial" charset="0"/>
              </a:rPr>
              <a:t>+ </a:t>
            </a:r>
            <a:r>
              <a:rPr lang="en-US" b="1" dirty="0" err="1" smtClean="0">
                <a:latin typeface="Arial" charset="0"/>
              </a:rPr>
              <a:t>Cγ</a:t>
            </a:r>
            <a:r>
              <a:rPr lang="en-US" b="1" baseline="-25000" dirty="0" err="1" smtClean="0">
                <a:latin typeface="Arial" charset="0"/>
              </a:rPr>
              <a:t>i</a:t>
            </a:r>
            <a:r>
              <a:rPr lang="en-US" dirty="0">
                <a:latin typeface="Arial" charset="0"/>
              </a:rPr>
              <a:t>	</a:t>
            </a:r>
          </a:p>
          <a:p>
            <a:pPr marL="0" indent="0">
              <a:buNone/>
            </a:pPr>
            <a:endParaRPr lang="en-US" b="1" dirty="0" smtClean="0">
              <a:latin typeface="Arial" charset="0"/>
            </a:endParaRPr>
          </a:p>
          <a:p>
            <a:pPr marL="0" indent="0">
              <a:buNone/>
            </a:pPr>
            <a:r>
              <a:rPr lang="en-US" b="1" dirty="0" smtClean="0">
                <a:latin typeface="Arial" charset="0"/>
              </a:rPr>
              <a:t>Y</a:t>
            </a:r>
            <a:r>
              <a:rPr lang="en-US" dirty="0" smtClean="0">
                <a:latin typeface="Arial" charset="0"/>
              </a:rPr>
              <a:t> </a:t>
            </a:r>
            <a:r>
              <a:rPr lang="en-US" dirty="0">
                <a:latin typeface="Arial" charset="0"/>
              </a:rPr>
              <a:t>is multivariate with </a:t>
            </a:r>
            <a:r>
              <a:rPr lang="en-US" dirty="0" smtClean="0">
                <a:latin typeface="Arial" charset="0"/>
              </a:rPr>
              <a:t>dimension = # traits</a:t>
            </a:r>
          </a:p>
          <a:p>
            <a:pPr marL="0" indent="0">
              <a:buNone/>
            </a:pPr>
            <a:endParaRPr lang="en-US" dirty="0" smtClean="0">
              <a:latin typeface="Arial" charset="0"/>
            </a:endParaRPr>
          </a:p>
          <a:p>
            <a:pPr marL="0" indent="0">
              <a:buNone/>
            </a:pPr>
            <a:r>
              <a:rPr lang="en-US" dirty="0" smtClean="0">
                <a:latin typeface="Arial" charset="0"/>
              </a:rPr>
              <a:t>Test </a:t>
            </a:r>
            <a:r>
              <a:rPr lang="en-US" dirty="0">
                <a:latin typeface="Arial" charset="0"/>
              </a:rPr>
              <a:t>different pleiotropic models by specifying assumptions about the </a:t>
            </a:r>
            <a:r>
              <a:rPr lang="en-US" b="1" dirty="0" smtClean="0">
                <a:latin typeface="Arial" charset="0"/>
              </a:rPr>
              <a:t>β</a:t>
            </a:r>
            <a:r>
              <a:rPr lang="en-US" baseline="-25000" dirty="0" err="1" smtClean="0">
                <a:latin typeface="Arial" charset="0"/>
              </a:rPr>
              <a:t>i</a:t>
            </a:r>
            <a:r>
              <a:rPr lang="en-US" dirty="0">
                <a:latin typeface="Arial" charset="0"/>
              </a:rPr>
              <a:t>. </a:t>
            </a:r>
          </a:p>
        </p:txBody>
      </p:sp>
    </p:spTree>
    <p:extLst>
      <p:ext uri="{BB962C8B-B14F-4D97-AF65-F5344CB8AC3E}">
        <p14:creationId xmlns:p14="http://schemas.microsoft.com/office/powerpoint/2010/main" val="1444083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88913915"/>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703509606"/>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15041998"/>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smtClean="0">
                <a:latin typeface="Arial" charset="0"/>
              </a:rPr>
              <a:t>Null Model</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3" name="TextBox 12"/>
          <p:cNvSpPr txBox="1"/>
          <p:nvPr/>
        </p:nvSpPr>
        <p:spPr>
          <a:xfrm>
            <a:off x="3048000" y="2209800"/>
            <a:ext cx="4876800" cy="461665"/>
          </a:xfrm>
          <a:prstGeom prst="rect">
            <a:avLst/>
          </a:prstGeom>
          <a:noFill/>
        </p:spPr>
        <p:txBody>
          <a:bodyPr wrap="square" rtlCol="0">
            <a:spAutoFit/>
          </a:bodyPr>
          <a:lstStyle/>
          <a:p>
            <a:r>
              <a:rPr lang="en-US" sz="2400" dirty="0"/>
              <a:t> </a:t>
            </a:r>
            <a:r>
              <a:rPr lang="en-US" sz="2400" dirty="0" smtClean="0"/>
              <a:t>    </a:t>
            </a:r>
            <a:r>
              <a:rPr lang="en-US" sz="2400" dirty="0"/>
              <a:t>H</a:t>
            </a:r>
            <a:r>
              <a:rPr lang="en-US" sz="2400" baseline="-25000" dirty="0"/>
              <a:t>0</a:t>
            </a:r>
            <a:r>
              <a:rPr lang="en-US" sz="2400" dirty="0"/>
              <a:t>: </a:t>
            </a:r>
            <a:r>
              <a:rPr lang="en-US" sz="2400" b="1" dirty="0"/>
              <a:t>β</a:t>
            </a:r>
            <a:r>
              <a:rPr lang="en-US" sz="2400" baseline="-25000" dirty="0"/>
              <a:t>1</a:t>
            </a:r>
            <a:r>
              <a:rPr lang="en-US" sz="2400" dirty="0"/>
              <a:t>=</a:t>
            </a:r>
            <a:r>
              <a:rPr lang="en-US" sz="2400" b="1" dirty="0"/>
              <a:t>β</a:t>
            </a:r>
            <a:r>
              <a:rPr lang="en-US" sz="2400" baseline="-25000" dirty="0"/>
              <a:t>2</a:t>
            </a:r>
            <a:r>
              <a:rPr lang="en-US" sz="2400" dirty="0"/>
              <a:t>=...=</a:t>
            </a:r>
            <a:r>
              <a:rPr lang="en-US" sz="2400" b="1" dirty="0"/>
              <a:t>β</a:t>
            </a:r>
            <a:r>
              <a:rPr lang="en-US" sz="2400" baseline="-25000" dirty="0"/>
              <a:t>k</a:t>
            </a:r>
            <a:r>
              <a:rPr lang="en-US" sz="2400" dirty="0"/>
              <a:t>=0 </a:t>
            </a:r>
            <a:endParaRPr lang="en-US" dirty="0"/>
          </a:p>
        </p:txBody>
      </p:sp>
    </p:spTree>
    <p:extLst>
      <p:ext uri="{BB962C8B-B14F-4D97-AF65-F5344CB8AC3E}">
        <p14:creationId xmlns:p14="http://schemas.microsoft.com/office/powerpoint/2010/main" val="41445384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13390799"/>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967364531"/>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57479544"/>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3" name="TextBox 12"/>
          <p:cNvSpPr txBox="1"/>
          <p:nvPr/>
        </p:nvSpPr>
        <p:spPr>
          <a:xfrm>
            <a:off x="3048000" y="2209800"/>
            <a:ext cx="4876800" cy="461665"/>
          </a:xfrm>
          <a:prstGeom prst="rect">
            <a:avLst/>
          </a:prstGeom>
          <a:noFill/>
        </p:spPr>
        <p:txBody>
          <a:bodyPr wrap="square" rtlCol="0">
            <a:spAutoFit/>
          </a:bodyPr>
          <a:lstStyle/>
          <a:p>
            <a:r>
              <a:rPr lang="en-US" sz="2400" dirty="0"/>
              <a:t> </a:t>
            </a:r>
            <a:r>
              <a:rPr lang="en-US" sz="2400" dirty="0" smtClean="0"/>
              <a:t>    At least one </a:t>
            </a:r>
            <a:r>
              <a:rPr lang="en-US" sz="2400" b="1" dirty="0" smtClean="0"/>
              <a:t>β</a:t>
            </a:r>
            <a:r>
              <a:rPr lang="en-US" sz="2400" baseline="-25000" dirty="0" smtClean="0"/>
              <a:t>i</a:t>
            </a:r>
            <a:r>
              <a:rPr lang="en-US" sz="2400" dirty="0" smtClean="0"/>
              <a:t>≠0 </a:t>
            </a:r>
            <a:endParaRPr lang="en-US" dirty="0"/>
          </a:p>
        </p:txBody>
      </p:sp>
      <p:sp>
        <p:nvSpPr>
          <p:cNvPr id="17" name="Title 3"/>
          <p:cNvSpPr>
            <a:spLocks noGrp="1"/>
          </p:cNvSpPr>
          <p:nvPr>
            <p:ph type="title"/>
          </p:nvPr>
        </p:nvSpPr>
        <p:spPr>
          <a:xfrm>
            <a:off x="457200" y="152400"/>
            <a:ext cx="8229600" cy="1143000"/>
          </a:xfrm>
        </p:spPr>
        <p:txBody>
          <a:bodyPr/>
          <a:lstStyle/>
          <a:p>
            <a:r>
              <a:rPr lang="en-US" dirty="0" smtClean="0">
                <a:latin typeface="Arial" charset="0"/>
              </a:rPr>
              <a:t>Alternative Hypotheses</a:t>
            </a:r>
            <a:endParaRPr lang="en-US" dirty="0"/>
          </a:p>
        </p:txBody>
      </p:sp>
    </p:spTree>
    <p:extLst>
      <p:ext uri="{BB962C8B-B14F-4D97-AF65-F5344CB8AC3E}">
        <p14:creationId xmlns:p14="http://schemas.microsoft.com/office/powerpoint/2010/main" val="9236504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444768184"/>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432187584"/>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41238331"/>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smtClean="0">
                <a:latin typeface="Arial" charset="0"/>
              </a:rPr>
              <a:t>Alternative Hypotheses</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2" name="TextBox 1"/>
          <p:cNvSpPr txBox="1"/>
          <p:nvPr/>
        </p:nvSpPr>
        <p:spPr>
          <a:xfrm>
            <a:off x="3048000" y="2209800"/>
            <a:ext cx="4876800" cy="461665"/>
          </a:xfrm>
          <a:prstGeom prst="rect">
            <a:avLst/>
          </a:prstGeom>
          <a:noFill/>
        </p:spPr>
        <p:txBody>
          <a:bodyPr wrap="square" rtlCol="0">
            <a:spAutoFit/>
          </a:bodyPr>
          <a:lstStyle/>
          <a:p>
            <a:pPr lvl="1"/>
            <a:r>
              <a:rPr lang="en-US" sz="2400" dirty="0" smtClean="0"/>
              <a:t>All </a:t>
            </a:r>
            <a:r>
              <a:rPr lang="en-US" sz="2400" b="1" dirty="0"/>
              <a:t>β</a:t>
            </a:r>
            <a:r>
              <a:rPr lang="en-US" sz="2400" baseline="-25000" dirty="0"/>
              <a:t>I</a:t>
            </a:r>
            <a:r>
              <a:rPr lang="en-US" sz="2400" dirty="0"/>
              <a:t> are equal and non-</a:t>
            </a:r>
            <a:r>
              <a:rPr lang="en-US" sz="2400" dirty="0" smtClean="0"/>
              <a:t>zero</a:t>
            </a:r>
          </a:p>
        </p:txBody>
      </p:sp>
    </p:spTree>
    <p:extLst>
      <p:ext uri="{BB962C8B-B14F-4D97-AF65-F5344CB8AC3E}">
        <p14:creationId xmlns:p14="http://schemas.microsoft.com/office/powerpoint/2010/main" val="7222379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169389313"/>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79142767"/>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32013090"/>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smtClean="0">
                <a:latin typeface="Arial" charset="0"/>
              </a:rPr>
              <a:t>Alternative Hypotheses</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2" name="TextBox 1"/>
          <p:cNvSpPr txBox="1"/>
          <p:nvPr/>
        </p:nvSpPr>
        <p:spPr>
          <a:xfrm>
            <a:off x="3048000" y="2286000"/>
            <a:ext cx="4876800" cy="1200328"/>
          </a:xfrm>
          <a:prstGeom prst="rect">
            <a:avLst/>
          </a:prstGeom>
          <a:noFill/>
        </p:spPr>
        <p:txBody>
          <a:bodyPr wrap="square" rtlCol="0">
            <a:spAutoFit/>
          </a:bodyPr>
          <a:lstStyle/>
          <a:p>
            <a:pPr lvl="1"/>
            <a:r>
              <a:rPr lang="en-US" sz="2400" dirty="0"/>
              <a:t>A</a:t>
            </a:r>
            <a:r>
              <a:rPr lang="en-US" sz="2400" dirty="0" smtClean="0"/>
              <a:t> </a:t>
            </a:r>
            <a:r>
              <a:rPr lang="en-US" sz="2400" dirty="0"/>
              <a:t>pre-specified subset of </a:t>
            </a:r>
            <a:r>
              <a:rPr lang="en-US" sz="2400" b="1" dirty="0"/>
              <a:t>β</a:t>
            </a:r>
            <a:r>
              <a:rPr lang="en-US" sz="2400" baseline="-25000" dirty="0"/>
              <a:t>I </a:t>
            </a:r>
            <a:r>
              <a:rPr lang="en-US" sz="2400" dirty="0"/>
              <a:t>are non-zero. </a:t>
            </a:r>
            <a:endParaRPr lang="en-US" sz="2400" dirty="0" smtClean="0"/>
          </a:p>
          <a:p>
            <a:pPr lvl="1"/>
            <a:endParaRPr lang="en-US" sz="2400" dirty="0"/>
          </a:p>
        </p:txBody>
      </p:sp>
    </p:spTree>
    <p:extLst>
      <p:ext uri="{BB962C8B-B14F-4D97-AF65-F5344CB8AC3E}">
        <p14:creationId xmlns:p14="http://schemas.microsoft.com/office/powerpoint/2010/main" val="370335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436152709"/>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3FF08"/>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0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9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1EE"/>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99881618"/>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711230400"/>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smtClean="0">
                <a:latin typeface="Arial" charset="0"/>
              </a:rPr>
              <a:t>Alternative Hypotheses</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2" name="TextBox 1"/>
          <p:cNvSpPr txBox="1"/>
          <p:nvPr/>
        </p:nvSpPr>
        <p:spPr>
          <a:xfrm>
            <a:off x="3048000" y="2209800"/>
            <a:ext cx="4876800" cy="461665"/>
          </a:xfrm>
          <a:prstGeom prst="rect">
            <a:avLst/>
          </a:prstGeom>
          <a:noFill/>
        </p:spPr>
        <p:txBody>
          <a:bodyPr wrap="square" rtlCol="0">
            <a:spAutoFit/>
          </a:bodyPr>
          <a:lstStyle/>
          <a:p>
            <a:pPr lvl="1"/>
            <a:r>
              <a:rPr lang="en-US" sz="2400" dirty="0"/>
              <a:t>All traits have different </a:t>
            </a:r>
            <a:r>
              <a:rPr lang="en-US" sz="2400" dirty="0" smtClean="0"/>
              <a:t>effects</a:t>
            </a:r>
            <a:endParaRPr lang="en-US" sz="2400" dirty="0"/>
          </a:p>
        </p:txBody>
      </p:sp>
      <p:sp>
        <p:nvSpPr>
          <p:cNvPr id="12" name="TextBox 11"/>
          <p:cNvSpPr txBox="1"/>
          <p:nvPr/>
        </p:nvSpPr>
        <p:spPr>
          <a:xfrm>
            <a:off x="3048000" y="3600272"/>
            <a:ext cx="4876800" cy="1569660"/>
          </a:xfrm>
          <a:prstGeom prst="rect">
            <a:avLst/>
          </a:prstGeom>
          <a:noFill/>
        </p:spPr>
        <p:txBody>
          <a:bodyPr wrap="square" rtlCol="0">
            <a:spAutoFit/>
          </a:bodyPr>
          <a:lstStyle/>
          <a:p>
            <a:pPr lvl="1"/>
            <a:r>
              <a:rPr lang="en-US" sz="2400" dirty="0"/>
              <a:t>What if we have different types of traits: binary, discrete, or continuous?</a:t>
            </a:r>
          </a:p>
          <a:p>
            <a:pPr lvl="1"/>
            <a:endParaRPr lang="en-US" sz="2400" dirty="0"/>
          </a:p>
        </p:txBody>
      </p:sp>
    </p:spTree>
    <p:extLst>
      <p:ext uri="{BB962C8B-B14F-4D97-AF65-F5344CB8AC3E}">
        <p14:creationId xmlns:p14="http://schemas.microsoft.com/office/powerpoint/2010/main" val="4176215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839648565"/>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53134937"/>
              </p:ext>
            </p:extLst>
          </p:nvPr>
        </p:nvGraphicFramePr>
        <p:xfrm>
          <a:off x="1871583" y="5426912"/>
          <a:ext cx="6172200" cy="1431088"/>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1431088">
                <a:tc>
                  <a:txBody>
                    <a:bodyPr/>
                    <a:lstStyle/>
                    <a:p>
                      <a:pPr algn="ctr"/>
                      <a:r>
                        <a:rPr lang="en-US" dirty="0" smtClean="0"/>
                        <a:t>Prostate</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effectLst/>
                          <a:latin typeface="+mn-lt"/>
                          <a:cs typeface="+mn-cs"/>
                        </a:rPr>
                        <a:t>Breast</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Testicular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Melanoma</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Colon</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Bladder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Lung</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Rectum</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NHL</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Ovary</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7853850"/>
              </p:ext>
            </p:extLst>
          </p:nvPr>
        </p:nvGraphicFramePr>
        <p:xfrm>
          <a:off x="990600" y="1676400"/>
          <a:ext cx="838200" cy="3708400"/>
        </p:xfrm>
        <a:graphic>
          <a:graphicData uri="http://schemas.openxmlformats.org/drawingml/2006/table">
            <a:tbl>
              <a:tblPr firstRow="1" bandRow="1">
                <a:tableStyleId>{5C22544A-7EE6-4342-B048-85BDC9FD1C3A}</a:tableStyleId>
              </a:tblPr>
              <a:tblGrid>
                <a:gridCol w="838200"/>
              </a:tblGrid>
              <a:tr h="370840">
                <a:tc>
                  <a:txBody>
                    <a:bodyPr/>
                    <a:lstStyle/>
                    <a:p>
                      <a:pPr algn="r"/>
                      <a:r>
                        <a:rPr lang="en-US" dirty="0" smtClean="0">
                          <a:solidFill>
                            <a:srgbClr val="000000"/>
                          </a:solidFill>
                        </a:rPr>
                        <a:t>…</a:t>
                      </a:r>
                      <a:endParaRPr lang="en-US" dirty="0">
                        <a:solidFill>
                          <a:srgbClr val="000000"/>
                        </a:solidFil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1M</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1K</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101</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100</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2</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err="1">
                <a:latin typeface="Arial" charset="0"/>
              </a:rPr>
              <a:t>MultiPhen</a:t>
            </a:r>
            <a:r>
              <a:rPr lang="en-US" dirty="0">
                <a:latin typeface="Arial" charset="0"/>
              </a:rPr>
              <a:t>: </a:t>
            </a:r>
            <a:r>
              <a:rPr lang="en-US" dirty="0" smtClean="0">
                <a:latin typeface="Arial" charset="0"/>
              </a:rPr>
              <a:t>‘Inverse Regression’</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26638" y="3402696"/>
            <a:ext cx="2334143" cy="461665"/>
          </a:xfrm>
          <a:prstGeom prst="rect">
            <a:avLst/>
          </a:prstGeom>
          <a:noFill/>
        </p:spPr>
        <p:txBody>
          <a:bodyPr wrap="none" rtlCol="0">
            <a:spAutoFit/>
          </a:bodyPr>
          <a:lstStyle/>
          <a:p>
            <a:r>
              <a:rPr lang="en-US" sz="2400" dirty="0" smtClean="0"/>
              <a:t>Variants </a:t>
            </a:r>
            <a:r>
              <a:rPr lang="en-US" sz="2400" dirty="0"/>
              <a:t>/ SNPs</a:t>
            </a:r>
          </a:p>
        </p:txBody>
      </p:sp>
      <p:sp>
        <p:nvSpPr>
          <p:cNvPr id="11" name="TextBox 10"/>
          <p:cNvSpPr txBox="1"/>
          <p:nvPr/>
        </p:nvSpPr>
        <p:spPr>
          <a:xfrm>
            <a:off x="7847436" y="6248400"/>
            <a:ext cx="1330713" cy="461665"/>
          </a:xfrm>
          <a:prstGeom prst="rect">
            <a:avLst/>
          </a:prstGeom>
          <a:noFill/>
        </p:spPr>
        <p:txBody>
          <a:bodyPr wrap="none" rtlCol="0">
            <a:spAutoFit/>
          </a:bodyPr>
          <a:lstStyle/>
          <a:p>
            <a:r>
              <a:rPr lang="en-US" sz="2400" dirty="0" smtClean="0"/>
              <a:t>Cancers</a:t>
            </a:r>
            <a:endParaRPr lang="en-US" sz="2400" dirty="0"/>
          </a:p>
        </p:txBody>
      </p:sp>
      <p:sp>
        <p:nvSpPr>
          <p:cNvPr id="3" name="TextBox 2"/>
          <p:cNvSpPr txBox="1"/>
          <p:nvPr/>
        </p:nvSpPr>
        <p:spPr>
          <a:xfrm>
            <a:off x="2057400" y="2142899"/>
            <a:ext cx="7086600" cy="2591479"/>
          </a:xfrm>
          <a:prstGeom prst="rect">
            <a:avLst/>
          </a:prstGeom>
          <a:noFill/>
        </p:spPr>
        <p:txBody>
          <a:bodyPr wrap="square" rtlCol="0">
            <a:spAutoFit/>
          </a:bodyPr>
          <a:lstStyle/>
          <a:p>
            <a:pPr lvl="0" eaLnBrk="0" hangingPunct="0">
              <a:spcBef>
                <a:spcPct val="20000"/>
              </a:spcBef>
            </a:pPr>
            <a:r>
              <a:rPr lang="en-US" sz="2400" kern="0" dirty="0" smtClean="0">
                <a:solidFill>
                  <a:srgbClr val="000000"/>
                </a:solidFill>
              </a:rPr>
              <a:t>Proportional odds logistic regression of genotype on cancers:</a:t>
            </a:r>
            <a:endParaRPr lang="en-US" sz="2400" kern="0" dirty="0">
              <a:solidFill>
                <a:srgbClr val="000000"/>
              </a:solidFill>
            </a:endParaRPr>
          </a:p>
          <a:p>
            <a:pPr lvl="0" eaLnBrk="0" hangingPunct="0">
              <a:spcBef>
                <a:spcPct val="20000"/>
              </a:spcBef>
              <a:buSzPct val="45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2400" kern="0" dirty="0">
                <a:solidFill>
                  <a:srgbClr val="000000"/>
                </a:solidFill>
              </a:rPr>
              <a:t> </a:t>
            </a:r>
          </a:p>
          <a:p>
            <a:pPr lvl="0" eaLnBrk="0" hangingPunct="0">
              <a:spcBef>
                <a:spcPct val="20000"/>
              </a:spcBef>
              <a:buSzPct val="45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2400" kern="0" dirty="0" smtClean="0">
                <a:solidFill>
                  <a:srgbClr val="000000"/>
                </a:solidFill>
              </a:rPr>
              <a:t>log (</a:t>
            </a:r>
            <a:r>
              <a:rPr lang="en-US" sz="2400" kern="0" dirty="0" err="1" smtClean="0">
                <a:solidFill>
                  <a:srgbClr val="000000"/>
                </a:solidFill>
              </a:rPr>
              <a:t>Pr</a:t>
            </a:r>
            <a:r>
              <a:rPr lang="en-US" sz="2400" kern="0" dirty="0" smtClean="0">
                <a:solidFill>
                  <a:srgbClr val="000000"/>
                </a:solidFill>
              </a:rPr>
              <a:t>(</a:t>
            </a:r>
            <a:r>
              <a:rPr lang="en-US" sz="2400" b="1" kern="0" dirty="0" smtClean="0">
                <a:solidFill>
                  <a:srgbClr val="000000"/>
                </a:solidFill>
                <a:latin typeface="Arial"/>
              </a:rPr>
              <a:t>G&gt;</a:t>
            </a:r>
            <a:r>
              <a:rPr lang="en-US" sz="2400" kern="0" dirty="0" err="1" smtClean="0">
                <a:solidFill>
                  <a:srgbClr val="000000"/>
                </a:solidFill>
                <a:latin typeface="Arial"/>
                <a:cs typeface="Ubuntu" charset="0"/>
              </a:rPr>
              <a:t>m|</a:t>
            </a:r>
            <a:r>
              <a:rPr lang="en-US" sz="2400" b="1" kern="0" dirty="0" err="1" smtClean="0">
                <a:solidFill>
                  <a:srgbClr val="000000"/>
                </a:solidFill>
                <a:latin typeface="Arial"/>
                <a:cs typeface="Ubuntu" charset="0"/>
              </a:rPr>
              <a:t>Y</a:t>
            </a:r>
            <a:r>
              <a:rPr lang="en-US" sz="2400" kern="0" dirty="0" smtClean="0">
                <a:solidFill>
                  <a:srgbClr val="000000"/>
                </a:solidFill>
                <a:latin typeface="Arial"/>
              </a:rPr>
              <a:t>)/</a:t>
            </a:r>
            <a:r>
              <a:rPr lang="en-US" sz="2400" kern="0" dirty="0" err="1" smtClean="0">
                <a:solidFill>
                  <a:srgbClr val="000000"/>
                </a:solidFill>
                <a:latin typeface="Arial"/>
              </a:rPr>
              <a:t>Pr</a:t>
            </a:r>
            <a:r>
              <a:rPr lang="en-US" sz="2400" kern="0" dirty="0" smtClean="0">
                <a:solidFill>
                  <a:srgbClr val="000000"/>
                </a:solidFill>
                <a:latin typeface="Arial"/>
              </a:rPr>
              <a:t>(</a:t>
            </a:r>
            <a:r>
              <a:rPr lang="en-US" sz="2400" b="1" kern="0" dirty="0" err="1" smtClean="0">
                <a:solidFill>
                  <a:srgbClr val="000000"/>
                </a:solidFill>
                <a:latin typeface="Arial"/>
              </a:rPr>
              <a:t>G</a:t>
            </a:r>
            <a:r>
              <a:rPr lang="en-US" sz="2400" kern="0" dirty="0" err="1">
                <a:solidFill>
                  <a:srgbClr val="000000"/>
                </a:solidFill>
                <a:latin typeface="Arial"/>
                <a:cs typeface="Ubuntu" charset="0"/>
              </a:rPr>
              <a:t>≤</a:t>
            </a:r>
            <a:r>
              <a:rPr lang="en-US" sz="2400" kern="0" dirty="0" err="1" smtClean="0">
                <a:solidFill>
                  <a:srgbClr val="000000"/>
                </a:solidFill>
                <a:latin typeface="Arial"/>
              </a:rPr>
              <a:t>m|</a:t>
            </a:r>
            <a:r>
              <a:rPr lang="en-US" sz="2400" b="1" kern="0" dirty="0" err="1" smtClean="0">
                <a:solidFill>
                  <a:srgbClr val="000000"/>
                </a:solidFill>
                <a:latin typeface="Arial"/>
              </a:rPr>
              <a:t>Y</a:t>
            </a:r>
            <a:r>
              <a:rPr lang="en-US" sz="2400" kern="0" dirty="0" smtClean="0">
                <a:solidFill>
                  <a:srgbClr val="000000"/>
                </a:solidFill>
                <a:latin typeface="Arial"/>
              </a:rPr>
              <a:t>)) </a:t>
            </a:r>
            <a:r>
              <a:rPr lang="en-US" sz="2400" kern="0" dirty="0" smtClean="0">
                <a:solidFill>
                  <a:srgbClr val="000000"/>
                </a:solidFill>
              </a:rPr>
              <a:t>= α</a:t>
            </a:r>
            <a:r>
              <a:rPr lang="en-US" sz="2400" kern="0" baseline="-25000" dirty="0" err="1" smtClean="0">
                <a:solidFill>
                  <a:srgbClr val="000000"/>
                </a:solidFill>
              </a:rPr>
              <a:t>m</a:t>
            </a:r>
            <a:r>
              <a:rPr lang="en-US" sz="2400" kern="0" dirty="0" err="1" smtClean="0">
                <a:solidFill>
                  <a:srgbClr val="000000"/>
                </a:solidFill>
              </a:rPr>
              <a:t>+</a:t>
            </a:r>
            <a:r>
              <a:rPr lang="en-US" sz="2400" b="1" kern="0" dirty="0" err="1" smtClean="0">
                <a:solidFill>
                  <a:srgbClr val="000000"/>
                </a:solidFill>
              </a:rPr>
              <a:t>Y</a:t>
            </a:r>
            <a:r>
              <a:rPr lang="en-US" sz="2400" b="1" kern="0" dirty="0" smtClean="0">
                <a:solidFill>
                  <a:srgbClr val="000000"/>
                </a:solidFill>
              </a:rPr>
              <a:t>’β</a:t>
            </a:r>
            <a:r>
              <a:rPr lang="en-US" sz="2400" kern="0" dirty="0" smtClean="0">
                <a:solidFill>
                  <a:srgbClr val="000000"/>
                </a:solidFill>
              </a:rPr>
              <a:t>+</a:t>
            </a:r>
            <a:r>
              <a:rPr lang="en-US" sz="2400" b="1" kern="0" dirty="0" err="1" smtClean="0">
                <a:solidFill>
                  <a:srgbClr val="000000"/>
                </a:solidFill>
              </a:rPr>
              <a:t>Cγ</a:t>
            </a:r>
            <a:endParaRPr lang="en-US" sz="2400" kern="0" dirty="0" smtClean="0">
              <a:solidFill>
                <a:srgbClr val="000000"/>
              </a:solidFill>
              <a:latin typeface="Arial"/>
              <a:cs typeface="Symbol" charset="0"/>
            </a:endParaRPr>
          </a:p>
          <a:p>
            <a:pPr lvl="0" eaLnBrk="0" hangingPunct="0">
              <a:spcBef>
                <a:spcPct val="20000"/>
              </a:spcBef>
              <a:buSzPct val="4500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n-US" sz="2400" kern="0" dirty="0" smtClean="0">
                <a:solidFill>
                  <a:srgbClr val="000000"/>
                </a:solidFill>
                <a:latin typeface="Arial"/>
                <a:cs typeface="Symbol" charset="0"/>
              </a:rPr>
              <a:t>			m = 0,1 </a:t>
            </a:r>
          </a:p>
          <a:p>
            <a:endParaRPr lang="en-US" sz="2800" dirty="0"/>
          </a:p>
        </p:txBody>
      </p:sp>
      <p:sp>
        <p:nvSpPr>
          <p:cNvPr id="10" name="TextBox 9"/>
          <p:cNvSpPr txBox="1"/>
          <p:nvPr/>
        </p:nvSpPr>
        <p:spPr>
          <a:xfrm>
            <a:off x="-28127" y="6487925"/>
            <a:ext cx="3372362" cy="369332"/>
          </a:xfrm>
          <a:prstGeom prst="rect">
            <a:avLst/>
          </a:prstGeom>
          <a:noFill/>
        </p:spPr>
        <p:txBody>
          <a:bodyPr wrap="none" rtlCol="0">
            <a:spAutoFit/>
          </a:bodyPr>
          <a:lstStyle/>
          <a:p>
            <a:r>
              <a:rPr lang="en-US" dirty="0"/>
              <a:t> </a:t>
            </a:r>
            <a:r>
              <a:rPr lang="en-US" dirty="0" smtClean="0"/>
              <a:t>O'Reilly </a:t>
            </a:r>
            <a:r>
              <a:rPr lang="en-US" dirty="0"/>
              <a:t>et al.</a:t>
            </a:r>
            <a:r>
              <a:rPr lang="en-US" dirty="0" smtClean="0"/>
              <a:t>,</a:t>
            </a:r>
            <a:r>
              <a:rPr lang="en-US" dirty="0" err="1" smtClean="0"/>
              <a:t>PLoS</a:t>
            </a:r>
            <a:r>
              <a:rPr lang="en-US" dirty="0" smtClean="0"/>
              <a:t> One 2012</a:t>
            </a:r>
            <a:endParaRPr lang="en-US" dirty="0"/>
          </a:p>
        </p:txBody>
      </p:sp>
    </p:spTree>
    <p:extLst>
      <p:ext uri="{BB962C8B-B14F-4D97-AF65-F5344CB8AC3E}">
        <p14:creationId xmlns:p14="http://schemas.microsoft.com/office/powerpoint/2010/main" val="9466362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122343638"/>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99"/>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85351903"/>
              </p:ext>
            </p:extLst>
          </p:nvPr>
        </p:nvGraphicFramePr>
        <p:xfrm>
          <a:off x="1871583" y="5426912"/>
          <a:ext cx="6172200" cy="1431088"/>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1431088">
                <a:tc>
                  <a:txBody>
                    <a:bodyPr/>
                    <a:lstStyle/>
                    <a:p>
                      <a:pPr algn="ctr"/>
                      <a:r>
                        <a:rPr lang="en-US" dirty="0" smtClean="0"/>
                        <a:t>Prostate</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effectLst/>
                          <a:latin typeface="+mn-lt"/>
                          <a:cs typeface="+mn-cs"/>
                        </a:rPr>
                        <a:t>Breast</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Testicular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Melanoma</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Colon</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Bladder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Lung</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Rectum</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NHL</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Ovary</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86467605"/>
              </p:ext>
            </p:extLst>
          </p:nvPr>
        </p:nvGraphicFramePr>
        <p:xfrm>
          <a:off x="990600" y="1676400"/>
          <a:ext cx="838200" cy="3708400"/>
        </p:xfrm>
        <a:graphic>
          <a:graphicData uri="http://schemas.openxmlformats.org/drawingml/2006/table">
            <a:tbl>
              <a:tblPr firstRow="1" bandRow="1">
                <a:tableStyleId>{5C22544A-7EE6-4342-B048-85BDC9FD1C3A}</a:tableStyleId>
              </a:tblPr>
              <a:tblGrid>
                <a:gridCol w="838200"/>
              </a:tblGrid>
              <a:tr h="370840">
                <a:tc>
                  <a:txBody>
                    <a:bodyPr/>
                    <a:lstStyle/>
                    <a:p>
                      <a:pPr algn="r"/>
                      <a:r>
                        <a:rPr lang="en-US" dirty="0" smtClean="0">
                          <a:solidFill>
                            <a:srgbClr val="000000"/>
                          </a:solidFill>
                        </a:rPr>
                        <a:t>…</a:t>
                      </a:r>
                      <a:endParaRPr lang="en-US" dirty="0">
                        <a:solidFill>
                          <a:srgbClr val="000000"/>
                        </a:solidFil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1M</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1K</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101</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100</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2</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r"/>
                      <a:r>
                        <a:rPr lang="en-US" dirty="0" smtClean="0"/>
                        <a:t>1</a:t>
                      </a:r>
                      <a:endParaRPr lang="en-US" dirty="0"/>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26638" y="3402696"/>
            <a:ext cx="2334143" cy="461665"/>
          </a:xfrm>
          <a:prstGeom prst="rect">
            <a:avLst/>
          </a:prstGeom>
          <a:noFill/>
        </p:spPr>
        <p:txBody>
          <a:bodyPr wrap="none" rtlCol="0">
            <a:spAutoFit/>
          </a:bodyPr>
          <a:lstStyle/>
          <a:p>
            <a:r>
              <a:rPr lang="en-US" sz="2400" dirty="0" smtClean="0"/>
              <a:t>Variants </a:t>
            </a:r>
            <a:r>
              <a:rPr lang="en-US" sz="2400" dirty="0"/>
              <a:t>/ SNPs</a:t>
            </a:r>
          </a:p>
        </p:txBody>
      </p:sp>
      <p:sp>
        <p:nvSpPr>
          <p:cNvPr id="11" name="TextBox 10"/>
          <p:cNvSpPr txBox="1"/>
          <p:nvPr/>
        </p:nvSpPr>
        <p:spPr>
          <a:xfrm>
            <a:off x="7847436" y="6248400"/>
            <a:ext cx="1330713" cy="461665"/>
          </a:xfrm>
          <a:prstGeom prst="rect">
            <a:avLst/>
          </a:prstGeom>
          <a:noFill/>
        </p:spPr>
        <p:txBody>
          <a:bodyPr wrap="none" rtlCol="0">
            <a:spAutoFit/>
          </a:bodyPr>
          <a:lstStyle/>
          <a:p>
            <a:r>
              <a:rPr lang="en-US" sz="2400" dirty="0" smtClean="0"/>
              <a:t>Cancers</a:t>
            </a:r>
            <a:endParaRPr lang="en-US" sz="2400" dirty="0"/>
          </a:p>
        </p:txBody>
      </p:sp>
      <p:sp>
        <p:nvSpPr>
          <p:cNvPr id="3" name="TextBox 2"/>
          <p:cNvSpPr txBox="1"/>
          <p:nvPr/>
        </p:nvSpPr>
        <p:spPr>
          <a:xfrm>
            <a:off x="1905000" y="1752600"/>
            <a:ext cx="7239000" cy="3767185"/>
          </a:xfrm>
          <a:prstGeom prst="rect">
            <a:avLst/>
          </a:prstGeom>
          <a:noFill/>
        </p:spPr>
        <p:txBody>
          <a:bodyPr wrap="square" rtlCol="0">
            <a:spAutoFit/>
          </a:bodyPr>
          <a:lstStyle/>
          <a:p>
            <a:pPr marL="342900" lvl="0" indent="-342900" eaLnBrk="0" hangingPunct="0">
              <a:spcBef>
                <a:spcPct val="20000"/>
              </a:spcBef>
              <a:buFont typeface="Arial"/>
              <a:buChar char="•"/>
            </a:pPr>
            <a:r>
              <a:rPr lang="en-US" sz="2400" kern="0" dirty="0">
                <a:solidFill>
                  <a:srgbClr val="000000"/>
                </a:solidFill>
                <a:latin typeface="Arial"/>
              </a:rPr>
              <a:t>M</a:t>
            </a:r>
            <a:r>
              <a:rPr lang="en-US" sz="2400" kern="0" dirty="0" smtClean="0">
                <a:solidFill>
                  <a:srgbClr val="000000"/>
                </a:solidFill>
                <a:latin typeface="Arial"/>
              </a:rPr>
              <a:t>odel selection or shrinkage to detect </a:t>
            </a:r>
            <a:r>
              <a:rPr lang="en-US" sz="2400" kern="0" dirty="0" err="1" smtClean="0">
                <a:solidFill>
                  <a:srgbClr val="000000"/>
                </a:solidFill>
                <a:latin typeface="Arial"/>
              </a:rPr>
              <a:t>pleiotropy</a:t>
            </a:r>
            <a:r>
              <a:rPr lang="en-US" sz="2400" kern="0" dirty="0" smtClean="0">
                <a:solidFill>
                  <a:srgbClr val="000000"/>
                </a:solidFill>
                <a:latin typeface="Arial"/>
              </a:rPr>
              <a:t>.</a:t>
            </a:r>
          </a:p>
          <a:p>
            <a:pPr marL="342900" indent="-342900">
              <a:buFont typeface="Arial"/>
              <a:buChar char="•"/>
            </a:pPr>
            <a:endParaRPr lang="en-US" sz="2400" kern="0" dirty="0" smtClean="0">
              <a:solidFill>
                <a:srgbClr val="000000"/>
              </a:solidFill>
              <a:latin typeface="Arial"/>
            </a:endParaRPr>
          </a:p>
          <a:p>
            <a:pPr marL="342900" indent="-342900">
              <a:buFont typeface="Arial"/>
              <a:buChar char="•"/>
            </a:pPr>
            <a:r>
              <a:rPr lang="en-US" sz="2400" kern="0" dirty="0" smtClean="0">
                <a:solidFill>
                  <a:srgbClr val="000000"/>
                </a:solidFill>
                <a:latin typeface="Arial"/>
              </a:rPr>
              <a:t>Explore </a:t>
            </a:r>
            <a:r>
              <a:rPr lang="en-US" sz="2400" kern="0" dirty="0">
                <a:solidFill>
                  <a:srgbClr val="000000"/>
                </a:solidFill>
                <a:latin typeface="Arial"/>
              </a:rPr>
              <a:t>subsets of traits, select ‘best’ </a:t>
            </a:r>
            <a:r>
              <a:rPr lang="en-US" sz="2400" kern="0" dirty="0" smtClean="0">
                <a:solidFill>
                  <a:srgbClr val="000000"/>
                </a:solidFill>
                <a:latin typeface="Arial"/>
              </a:rPr>
              <a:t>model that minimizes expected loss of information penalized by model complexity </a:t>
            </a:r>
            <a:r>
              <a:rPr lang="en-US" sz="2400" kern="0" dirty="0" smtClean="0">
                <a:solidFill>
                  <a:srgbClr val="000000"/>
                </a:solidFill>
              </a:rPr>
              <a:t>(e.g., AIC, BIC).</a:t>
            </a:r>
            <a:r>
              <a:rPr lang="en-US" dirty="0"/>
              <a:t> </a:t>
            </a:r>
            <a:endParaRPr lang="en-US" dirty="0" smtClean="0"/>
          </a:p>
          <a:p>
            <a:pPr marL="342900" indent="-342900">
              <a:buFont typeface="Arial"/>
              <a:buChar char="•"/>
            </a:pPr>
            <a:endParaRPr lang="en-US" sz="2400" kern="0" dirty="0" smtClean="0">
              <a:solidFill>
                <a:srgbClr val="000000"/>
              </a:solidFill>
            </a:endParaRPr>
          </a:p>
          <a:p>
            <a:pPr marL="342900" indent="-342900">
              <a:buFont typeface="Arial"/>
              <a:buChar char="•"/>
            </a:pPr>
            <a:r>
              <a:rPr lang="en-US" sz="2400" kern="0" dirty="0" smtClean="0">
                <a:solidFill>
                  <a:srgbClr val="000000"/>
                </a:solidFill>
              </a:rPr>
              <a:t>Shrinkage via </a:t>
            </a:r>
            <a:r>
              <a:rPr lang="en-US" sz="2400" kern="0" dirty="0">
                <a:solidFill>
                  <a:srgbClr val="000000"/>
                </a:solidFill>
              </a:rPr>
              <a:t>LASSO (adaptive</a:t>
            </a:r>
            <a:r>
              <a:rPr lang="en-US" sz="2400" kern="0" dirty="0" smtClean="0">
                <a:solidFill>
                  <a:srgbClr val="000000"/>
                </a:solidFill>
              </a:rPr>
              <a:t>) to select non-null traits.</a:t>
            </a:r>
          </a:p>
          <a:p>
            <a:pPr lvl="0" eaLnBrk="0" hangingPunct="0">
              <a:spcBef>
                <a:spcPct val="20000"/>
              </a:spcBef>
            </a:pPr>
            <a:endParaRPr lang="en-US" sz="2400" kern="0" dirty="0">
              <a:solidFill>
                <a:srgbClr val="000000"/>
              </a:solidFill>
            </a:endParaRPr>
          </a:p>
          <a:p>
            <a:endParaRPr lang="en-US" dirty="0"/>
          </a:p>
        </p:txBody>
      </p:sp>
      <p:sp>
        <p:nvSpPr>
          <p:cNvPr id="13" name="Title 3"/>
          <p:cNvSpPr>
            <a:spLocks noGrp="1"/>
          </p:cNvSpPr>
          <p:nvPr>
            <p:ph type="title"/>
          </p:nvPr>
        </p:nvSpPr>
        <p:spPr>
          <a:xfrm>
            <a:off x="457200" y="152400"/>
            <a:ext cx="8229600" cy="1143000"/>
          </a:xfrm>
        </p:spPr>
        <p:txBody>
          <a:bodyPr/>
          <a:lstStyle/>
          <a:p>
            <a:r>
              <a:rPr lang="en-US" dirty="0" err="1">
                <a:latin typeface="Arial" charset="0"/>
              </a:rPr>
              <a:t>MultiPhen</a:t>
            </a:r>
            <a:r>
              <a:rPr lang="en-US" dirty="0">
                <a:latin typeface="Arial" charset="0"/>
              </a:rPr>
              <a:t>: </a:t>
            </a:r>
            <a:r>
              <a:rPr lang="en-US" dirty="0" smtClean="0">
                <a:latin typeface="Arial" charset="0"/>
              </a:rPr>
              <a:t>‘Inverse Regression’</a:t>
            </a:r>
            <a:endParaRPr lang="en-US" dirty="0"/>
          </a:p>
        </p:txBody>
      </p:sp>
    </p:spTree>
    <p:extLst>
      <p:ext uri="{BB962C8B-B14F-4D97-AF65-F5344CB8AC3E}">
        <p14:creationId xmlns:p14="http://schemas.microsoft.com/office/powerpoint/2010/main" val="3598277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Pleiotropy</a:t>
            </a:r>
            <a:endParaRPr lang="en-US" dirty="0"/>
          </a:p>
        </p:txBody>
      </p:sp>
      <p:sp>
        <p:nvSpPr>
          <p:cNvPr id="3" name="Content Placeholder 2"/>
          <p:cNvSpPr>
            <a:spLocks noGrp="1"/>
          </p:cNvSpPr>
          <p:nvPr>
            <p:ph idx="1"/>
          </p:nvPr>
        </p:nvSpPr>
        <p:spPr>
          <a:xfrm>
            <a:off x="227934" y="1453680"/>
            <a:ext cx="8686800" cy="5042088"/>
          </a:xfrm>
        </p:spPr>
        <p:txBody>
          <a:bodyPr>
            <a:normAutofit/>
          </a:bodyPr>
          <a:lstStyle/>
          <a:p>
            <a:r>
              <a:rPr lang="en-US" sz="2800" dirty="0" smtClean="0"/>
              <a:t>From Greek: </a:t>
            </a:r>
            <a:r>
              <a:rPr lang="en-US" sz="2800" dirty="0" err="1" smtClean="0"/>
              <a:t>Pleio</a:t>
            </a:r>
            <a:r>
              <a:rPr lang="en-US" sz="2800" dirty="0" smtClean="0"/>
              <a:t> (many) and tropic (affecting).</a:t>
            </a:r>
          </a:p>
          <a:p>
            <a:pPr marL="0" indent="0">
              <a:buNone/>
            </a:pPr>
            <a:endParaRPr lang="en-US" dirty="0" smtClean="0"/>
          </a:p>
          <a:p>
            <a:endParaRPr lang="en-US" dirty="0" smtClean="0"/>
          </a:p>
          <a:p>
            <a:endParaRPr lang="en-US" dirty="0"/>
          </a:p>
          <a:p>
            <a:endParaRPr lang="en-US" dirty="0" smtClean="0"/>
          </a:p>
          <a:p>
            <a:endParaRPr lang="en-US" dirty="0"/>
          </a:p>
          <a:p>
            <a:r>
              <a:rPr lang="en-US" sz="2800" dirty="0" smtClean="0"/>
              <a:t>One gene, multiple traits.</a:t>
            </a:r>
          </a:p>
          <a:p>
            <a:endParaRPr lang="en-US" dirty="0" smtClean="0"/>
          </a:p>
          <a:p>
            <a:endParaRPr lang="en-US" dirty="0" smtClean="0"/>
          </a:p>
          <a:p>
            <a:endParaRPr lang="en-US" dirty="0"/>
          </a:p>
          <a:p>
            <a:endParaRPr lang="en-US" dirty="0" smtClean="0"/>
          </a:p>
          <a:p>
            <a:endParaRPr lang="en-US" dirty="0" smtClean="0"/>
          </a:p>
        </p:txBody>
      </p:sp>
      <p:pic>
        <p:nvPicPr>
          <p:cNvPr id="5" name="Picture 4"/>
          <p:cNvPicPr>
            <a:picLocks noChangeAspect="1"/>
          </p:cNvPicPr>
          <p:nvPr/>
        </p:nvPicPr>
        <p:blipFill>
          <a:blip r:embed="rId2"/>
          <a:stretch>
            <a:fillRect/>
          </a:stretch>
        </p:blipFill>
        <p:spPr>
          <a:xfrm>
            <a:off x="1908632" y="2084428"/>
            <a:ext cx="5563207" cy="2962408"/>
          </a:xfrm>
          <a:prstGeom prst="rect">
            <a:avLst/>
          </a:prstGeom>
        </p:spPr>
      </p:pic>
    </p:spTree>
    <p:extLst>
      <p:ext uri="{BB962C8B-B14F-4D97-AF65-F5344CB8AC3E}">
        <p14:creationId xmlns:p14="http://schemas.microsoft.com/office/powerpoint/2010/main" val="36495126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81000"/>
            <a:ext cx="9525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800" dirty="0" smtClean="0">
                <a:solidFill>
                  <a:srgbClr val="000000"/>
                </a:solidFill>
              </a:rPr>
              <a:t>Comparison of FDR, ASSET &amp; </a:t>
            </a:r>
            <a:r>
              <a:rPr lang="en-US" sz="3800" dirty="0" err="1" smtClean="0">
                <a:solidFill>
                  <a:srgbClr val="000000"/>
                </a:solidFill>
              </a:rPr>
              <a:t>MultiPhen</a:t>
            </a:r>
            <a:endParaRPr lang="en-US" sz="3800" dirty="0">
              <a:solidFill>
                <a:srgbClr val="000000"/>
              </a:solidFill>
            </a:endParaRPr>
          </a:p>
        </p:txBody>
      </p:sp>
      <p:sp>
        <p:nvSpPr>
          <p:cNvPr id="5" name="TextBox 4"/>
          <p:cNvSpPr txBox="1"/>
          <p:nvPr/>
        </p:nvSpPr>
        <p:spPr>
          <a:xfrm>
            <a:off x="4419600" y="6336268"/>
            <a:ext cx="4611058" cy="369332"/>
          </a:xfrm>
          <a:prstGeom prst="rect">
            <a:avLst/>
          </a:prstGeom>
          <a:noFill/>
        </p:spPr>
        <p:txBody>
          <a:bodyPr wrap="none" rtlCol="0">
            <a:spAutoFit/>
          </a:bodyPr>
          <a:lstStyle/>
          <a:p>
            <a:r>
              <a:rPr lang="en-US" dirty="0" err="1" smtClean="0"/>
              <a:t>Majumdar</a:t>
            </a:r>
            <a:r>
              <a:rPr lang="en-US" dirty="0" smtClean="0"/>
              <a:t>, </a:t>
            </a:r>
            <a:r>
              <a:rPr lang="en-US" dirty="0" err="1" smtClean="0"/>
              <a:t>Haldar</a:t>
            </a:r>
            <a:r>
              <a:rPr lang="en-US" dirty="0" smtClean="0"/>
              <a:t>, Witte, Genetic </a:t>
            </a:r>
            <a:r>
              <a:rPr lang="en-US" dirty="0" err="1" smtClean="0"/>
              <a:t>Epi</a:t>
            </a:r>
            <a:r>
              <a:rPr lang="en-US" dirty="0" smtClean="0"/>
              <a:t> 2016.</a:t>
            </a:r>
            <a:endParaRPr lang="en-US" dirty="0"/>
          </a:p>
        </p:txBody>
      </p:sp>
      <p:sp>
        <p:nvSpPr>
          <p:cNvPr id="8" name="Text Box 2"/>
          <p:cNvSpPr txBox="1">
            <a:spLocks noChangeArrowheads="1"/>
          </p:cNvSpPr>
          <p:nvPr/>
        </p:nvSpPr>
        <p:spPr bwMode="auto">
          <a:xfrm>
            <a:off x="228600" y="1265237"/>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30200" indent="-3302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charset="0"/>
                <a:ea typeface="ＭＳ Ｐゴシック" charset="0"/>
                <a:cs typeface="ＭＳ Ｐゴシック" charset="0"/>
              </a:defRPr>
            </a:lvl9pPr>
          </a:lstStyle>
          <a:p>
            <a:pPr marL="342900" indent="-342900">
              <a:lnSpc>
                <a:spcPct val="150000"/>
              </a:lnSpc>
              <a:buFont typeface="Arial"/>
              <a:buChar char="•"/>
            </a:pPr>
            <a:r>
              <a:rPr lang="en-US" dirty="0" smtClean="0"/>
              <a:t>Traits simulated under </a:t>
            </a:r>
            <a:r>
              <a:rPr lang="en-US" dirty="0"/>
              <a:t>a</a:t>
            </a:r>
            <a:r>
              <a:rPr lang="en-US" dirty="0" smtClean="0"/>
              <a:t>dditive </a:t>
            </a:r>
            <a:r>
              <a:rPr lang="en-US" dirty="0"/>
              <a:t>model </a:t>
            </a:r>
            <a:r>
              <a:rPr lang="en-US" dirty="0" smtClean="0"/>
              <a:t>(</a:t>
            </a:r>
            <a:r>
              <a:rPr lang="en-US" dirty="0" err="1" smtClean="0"/>
              <a:t>Galesloot</a:t>
            </a:r>
            <a:r>
              <a:rPr lang="en-US" dirty="0" smtClean="0"/>
              <a:t> </a:t>
            </a:r>
            <a:r>
              <a:rPr lang="en-US" dirty="0"/>
              <a:t>et al</a:t>
            </a:r>
            <a:r>
              <a:rPr lang="en-US" dirty="0" smtClean="0"/>
              <a:t>. 2014)</a:t>
            </a:r>
            <a:endParaRPr lang="nl-NL" dirty="0"/>
          </a:p>
          <a:p>
            <a:pPr marL="342900" indent="-342900">
              <a:lnSpc>
                <a:spcPct val="150000"/>
              </a:lnSpc>
              <a:buFont typeface="Arial"/>
              <a:buChar char="•"/>
            </a:pPr>
            <a:r>
              <a:rPr lang="en-US" dirty="0"/>
              <a:t>Single causal variant with influence on a subset of traits.</a:t>
            </a:r>
          </a:p>
          <a:p>
            <a:pPr marL="342900" indent="-342900">
              <a:lnSpc>
                <a:spcPct val="150000"/>
              </a:lnSpc>
              <a:buFont typeface="Arial"/>
              <a:buChar char="•"/>
            </a:pPr>
            <a:endParaRPr lang="en-US" dirty="0" smtClean="0"/>
          </a:p>
          <a:p>
            <a:pPr marL="342900" indent="-342900">
              <a:lnSpc>
                <a:spcPct val="150000"/>
              </a:lnSpc>
              <a:buFont typeface="Arial"/>
              <a:buChar char="•"/>
            </a:pPr>
            <a:r>
              <a:rPr lang="en-US" dirty="0" smtClean="0"/>
              <a:t>Number </a:t>
            </a:r>
            <a:r>
              <a:rPr lang="en-US" dirty="0"/>
              <a:t>of traits: </a:t>
            </a:r>
            <a:r>
              <a:rPr lang="en-US" dirty="0" smtClean="0"/>
              <a:t>							4 - 20</a:t>
            </a:r>
            <a:endParaRPr lang="en-US" dirty="0"/>
          </a:p>
          <a:p>
            <a:pPr marL="342900" indent="-342900">
              <a:lnSpc>
                <a:spcPct val="150000"/>
              </a:lnSpc>
              <a:buFont typeface="Arial"/>
              <a:buChar char="•"/>
            </a:pPr>
            <a:r>
              <a:rPr lang="en-US" dirty="0"/>
              <a:t>Residual correlation between </a:t>
            </a:r>
            <a:r>
              <a:rPr lang="en-US" dirty="0" smtClean="0"/>
              <a:t>traits:		0.05 </a:t>
            </a:r>
            <a:r>
              <a:rPr lang="en-US" dirty="0"/>
              <a:t>- </a:t>
            </a:r>
            <a:r>
              <a:rPr lang="en-US" dirty="0" smtClean="0"/>
              <a:t>0.3</a:t>
            </a:r>
          </a:p>
          <a:p>
            <a:pPr marL="342900" indent="-342900">
              <a:lnSpc>
                <a:spcPct val="150000"/>
              </a:lnSpc>
              <a:buFont typeface="Arial"/>
              <a:buChar char="•"/>
            </a:pPr>
            <a:r>
              <a:rPr lang="en-US" dirty="0" smtClean="0"/>
              <a:t>Heritability of </a:t>
            </a:r>
            <a:r>
              <a:rPr lang="en-US" dirty="0"/>
              <a:t>trait due </a:t>
            </a:r>
            <a:r>
              <a:rPr lang="en-US" dirty="0" smtClean="0"/>
              <a:t>to variant: 			0 - 0.4%</a:t>
            </a:r>
            <a:endParaRPr lang="en-US" dirty="0"/>
          </a:p>
          <a:p>
            <a:pPr marL="342900" indent="-342900">
              <a:lnSpc>
                <a:spcPct val="150000"/>
              </a:lnSpc>
              <a:buFont typeface="Arial"/>
              <a:buChar char="•"/>
            </a:pPr>
            <a:r>
              <a:rPr lang="en-US" dirty="0"/>
              <a:t>LD </a:t>
            </a:r>
            <a:r>
              <a:rPr lang="en-US" dirty="0" smtClean="0"/>
              <a:t>between variant and typed SNP: 	0.80</a:t>
            </a:r>
            <a:r>
              <a:rPr lang="en-US" dirty="0"/>
              <a:t>, </a:t>
            </a:r>
            <a:r>
              <a:rPr lang="en-US" dirty="0" smtClean="0"/>
              <a:t>0.95</a:t>
            </a:r>
            <a:endParaRPr lang="en-US" dirty="0"/>
          </a:p>
          <a:p>
            <a:pPr marL="342900" indent="-342900">
              <a:lnSpc>
                <a:spcPct val="150000"/>
              </a:lnSpc>
              <a:buFont typeface="Arial"/>
              <a:buChar char="•"/>
            </a:pPr>
            <a:r>
              <a:rPr lang="en-US" dirty="0" smtClean="0"/>
              <a:t>MAF at variant and SNP:						0.1, 0.2</a:t>
            </a:r>
          </a:p>
          <a:p>
            <a:pPr marL="342900" indent="-342900">
              <a:lnSpc>
                <a:spcPct val="150000"/>
              </a:lnSpc>
              <a:buFont typeface="Arial"/>
              <a:buChar char="•"/>
            </a:pPr>
            <a:r>
              <a:rPr lang="en-US" dirty="0" smtClean="0"/>
              <a:t>Number of individuals:							10K - 30K  </a:t>
            </a:r>
            <a:endParaRPr lang="en-US" dirty="0"/>
          </a:p>
        </p:txBody>
      </p:sp>
    </p:spTree>
    <p:extLst>
      <p:ext uri="{BB962C8B-B14F-4D97-AF65-F5344CB8AC3E}">
        <p14:creationId xmlns:p14="http://schemas.microsoft.com/office/powerpoint/2010/main" val="33344487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4800" y="1230222"/>
            <a:ext cx="4724400" cy="4560978"/>
            <a:chOff x="-304800" y="1230222"/>
            <a:chExt cx="4724400" cy="4560978"/>
          </a:xfrm>
        </p:grpSpPr>
        <p:pic>
          <p:nvPicPr>
            <p:cNvPr id="2" name="Picture 1" descr="Screenshot 2016-05-02 18.33.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30222"/>
              <a:ext cx="4724400" cy="4560978"/>
            </a:xfrm>
            <a:prstGeom prst="rect">
              <a:avLst/>
            </a:prstGeom>
          </p:spPr>
        </p:pic>
        <p:pic>
          <p:nvPicPr>
            <p:cNvPr id="3" name="Picture 2" descr="Screenshot 2016-05-02 18.40.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971800"/>
              <a:ext cx="1371599" cy="2200588"/>
            </a:xfrm>
            <a:prstGeom prst="rect">
              <a:avLst/>
            </a:prstGeom>
          </p:spPr>
        </p:pic>
      </p:grpSp>
      <p:sp>
        <p:nvSpPr>
          <p:cNvPr id="5" name="Title 4"/>
          <p:cNvSpPr>
            <a:spLocks noGrp="1"/>
          </p:cNvSpPr>
          <p:nvPr>
            <p:ph type="title"/>
          </p:nvPr>
        </p:nvSpPr>
        <p:spPr>
          <a:xfrm>
            <a:off x="457200" y="76200"/>
            <a:ext cx="8229600" cy="1143000"/>
          </a:xfrm>
        </p:spPr>
        <p:txBody>
          <a:bodyPr/>
          <a:lstStyle/>
          <a:p>
            <a:r>
              <a:rPr lang="en-US" dirty="0" smtClean="0"/>
              <a:t>      Results</a:t>
            </a:r>
            <a:endParaRPr lang="en-US" dirty="0"/>
          </a:p>
        </p:txBody>
      </p:sp>
      <p:sp>
        <p:nvSpPr>
          <p:cNvPr id="6" name="Content Placeholder 5"/>
          <p:cNvSpPr>
            <a:spLocks noGrp="1"/>
          </p:cNvSpPr>
          <p:nvPr>
            <p:ph idx="1"/>
          </p:nvPr>
        </p:nvSpPr>
        <p:spPr>
          <a:xfrm>
            <a:off x="4038600" y="1295400"/>
            <a:ext cx="5334000" cy="4525963"/>
          </a:xfrm>
        </p:spPr>
        <p:txBody>
          <a:bodyPr/>
          <a:lstStyle/>
          <a:p>
            <a:pPr marL="0" indent="0">
              <a:buNone/>
            </a:pPr>
            <a:r>
              <a:rPr lang="en-US" sz="2400" dirty="0" smtClean="0"/>
              <a:t>Overall </a:t>
            </a:r>
            <a:r>
              <a:rPr lang="en-US" sz="2400" dirty="0" err="1" smtClean="0"/>
              <a:t>pleiotropy</a:t>
            </a:r>
            <a:r>
              <a:rPr lang="en-US" sz="2400" dirty="0" smtClean="0"/>
              <a:t>: </a:t>
            </a:r>
          </a:p>
          <a:p>
            <a:pPr marL="457200" lvl="1" indent="0">
              <a:buNone/>
            </a:pPr>
            <a:r>
              <a:rPr lang="en-US" sz="2000" dirty="0" err="1" smtClean="0"/>
              <a:t>MultiPhen</a:t>
            </a:r>
            <a:r>
              <a:rPr lang="en-US" sz="2000" dirty="0" smtClean="0"/>
              <a:t> &gt; ASSET (power)</a:t>
            </a:r>
          </a:p>
          <a:p>
            <a:pPr lvl="1"/>
            <a:r>
              <a:rPr lang="en-US" sz="2000" dirty="0" smtClean="0"/>
              <a:t>Except when all traits associated </a:t>
            </a:r>
          </a:p>
          <a:p>
            <a:pPr marL="457200" lvl="1" indent="0">
              <a:buNone/>
            </a:pPr>
            <a:r>
              <a:rPr lang="en-US" sz="2000" dirty="0" smtClean="0"/>
              <a:t>    &amp; in same direction.</a:t>
            </a:r>
          </a:p>
          <a:p>
            <a:pPr marL="457200" lvl="1" indent="0">
              <a:buNone/>
            </a:pPr>
            <a:r>
              <a:rPr lang="en-US" sz="2000" dirty="0" smtClean="0"/>
              <a:t>Increases with increasing correlation.</a:t>
            </a:r>
          </a:p>
          <a:p>
            <a:endParaRPr lang="en-US" sz="2400" dirty="0" smtClean="0"/>
          </a:p>
          <a:p>
            <a:pPr marL="0" indent="0">
              <a:buNone/>
            </a:pPr>
            <a:r>
              <a:rPr lang="en-US" sz="2400" dirty="0" smtClean="0"/>
              <a:t>Traits underlying </a:t>
            </a:r>
            <a:r>
              <a:rPr lang="en-US" sz="2400" dirty="0" err="1" smtClean="0"/>
              <a:t>pleiotropy</a:t>
            </a:r>
            <a:r>
              <a:rPr lang="en-US" sz="2400" dirty="0" smtClean="0"/>
              <a:t>:</a:t>
            </a:r>
          </a:p>
          <a:p>
            <a:pPr marL="457200" lvl="1" indent="0">
              <a:buNone/>
            </a:pPr>
            <a:r>
              <a:rPr lang="en-US" sz="2000" dirty="0" smtClean="0"/>
              <a:t>FDR &gt; </a:t>
            </a:r>
            <a:r>
              <a:rPr lang="en-US" sz="2000" dirty="0" err="1" smtClean="0"/>
              <a:t>MultiPhen</a:t>
            </a:r>
            <a:r>
              <a:rPr lang="en-US" sz="2000" dirty="0" smtClean="0"/>
              <a:t> &gt; ASSET (</a:t>
            </a:r>
            <a:r>
              <a:rPr lang="en-US" sz="2000" dirty="0" err="1" smtClean="0"/>
              <a:t>sens</a:t>
            </a:r>
            <a:r>
              <a:rPr lang="en-US" sz="2000" dirty="0" smtClean="0"/>
              <a:t> /spec)</a:t>
            </a:r>
          </a:p>
          <a:p>
            <a:pPr lvl="1"/>
            <a:r>
              <a:rPr lang="en-US" sz="2000" dirty="0" smtClean="0"/>
              <a:t>Except FDR = </a:t>
            </a:r>
            <a:r>
              <a:rPr lang="en-US" sz="2000" dirty="0" err="1" smtClean="0"/>
              <a:t>MultiPhen</a:t>
            </a:r>
            <a:r>
              <a:rPr lang="en-US" sz="2000" dirty="0" smtClean="0"/>
              <a:t> when weak correlation</a:t>
            </a:r>
          </a:p>
          <a:p>
            <a:pPr lvl="1"/>
            <a:r>
              <a:rPr lang="en-US" sz="2000" dirty="0" err="1" smtClean="0"/>
              <a:t>MultiPhen</a:t>
            </a:r>
            <a:r>
              <a:rPr lang="en-US" sz="2000" dirty="0" smtClean="0"/>
              <a:t> = ASSET when strong correlation. </a:t>
            </a:r>
          </a:p>
          <a:p>
            <a:pPr marL="57150" indent="0">
              <a:buNone/>
            </a:pPr>
            <a:endParaRPr lang="en-US" sz="2400" dirty="0" smtClean="0"/>
          </a:p>
          <a:p>
            <a:pPr lvl="1"/>
            <a:endParaRPr lang="en-US" sz="2000" dirty="0" smtClean="0"/>
          </a:p>
        </p:txBody>
      </p:sp>
      <p:sp>
        <p:nvSpPr>
          <p:cNvPr id="10" name="TextBox 9"/>
          <p:cNvSpPr txBox="1"/>
          <p:nvPr/>
        </p:nvSpPr>
        <p:spPr>
          <a:xfrm>
            <a:off x="4419600" y="6260068"/>
            <a:ext cx="4611058" cy="369332"/>
          </a:xfrm>
          <a:prstGeom prst="rect">
            <a:avLst/>
          </a:prstGeom>
          <a:noFill/>
        </p:spPr>
        <p:txBody>
          <a:bodyPr wrap="none" rtlCol="0">
            <a:spAutoFit/>
          </a:bodyPr>
          <a:lstStyle/>
          <a:p>
            <a:r>
              <a:rPr lang="en-US" dirty="0" err="1" smtClean="0"/>
              <a:t>Majumdar</a:t>
            </a:r>
            <a:r>
              <a:rPr lang="en-US" dirty="0" smtClean="0"/>
              <a:t>, </a:t>
            </a:r>
            <a:r>
              <a:rPr lang="en-US" dirty="0" err="1" smtClean="0"/>
              <a:t>Haldar</a:t>
            </a:r>
            <a:r>
              <a:rPr lang="en-US" dirty="0" smtClean="0"/>
              <a:t>, Witte, Genetic </a:t>
            </a:r>
            <a:r>
              <a:rPr lang="en-US" dirty="0" err="1" smtClean="0"/>
              <a:t>Epi</a:t>
            </a:r>
            <a:r>
              <a:rPr lang="en-US" dirty="0" smtClean="0"/>
              <a:t> 2016.</a:t>
            </a:r>
            <a:endParaRPr lang="en-US" dirty="0"/>
          </a:p>
        </p:txBody>
      </p:sp>
    </p:spTree>
    <p:extLst>
      <p:ext uri="{BB962C8B-B14F-4D97-AF65-F5344CB8AC3E}">
        <p14:creationId xmlns:p14="http://schemas.microsoft.com/office/powerpoint/2010/main" val="2744363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75139196"/>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541664078"/>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78225629"/>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0" name="TextBox 9"/>
          <p:cNvSpPr txBox="1"/>
          <p:nvPr/>
        </p:nvSpPr>
        <p:spPr>
          <a:xfrm>
            <a:off x="2697624" y="2111276"/>
            <a:ext cx="5608176" cy="2308324"/>
          </a:xfrm>
          <a:prstGeom prst="rect">
            <a:avLst/>
          </a:prstGeom>
          <a:noFill/>
        </p:spPr>
        <p:txBody>
          <a:bodyPr wrap="none" rtlCol="0">
            <a:spAutoFit/>
          </a:bodyPr>
          <a:lstStyle/>
          <a:p>
            <a:r>
              <a:rPr lang="en-US" sz="2400" dirty="0" smtClean="0"/>
              <a:t>Incorporate additional info into analysis</a:t>
            </a:r>
          </a:p>
          <a:p>
            <a:pPr marL="285750" indent="-285750">
              <a:buFontTx/>
              <a:buChar char="-"/>
            </a:pPr>
            <a:r>
              <a:rPr lang="en-US" sz="2400" dirty="0" smtClean="0"/>
              <a:t>Pathways</a:t>
            </a:r>
          </a:p>
          <a:p>
            <a:pPr marL="285750" indent="-285750">
              <a:buFontTx/>
              <a:buChar char="-"/>
            </a:pPr>
            <a:r>
              <a:rPr lang="en-US" sz="2400" dirty="0" smtClean="0"/>
              <a:t>Cancer types</a:t>
            </a:r>
          </a:p>
          <a:p>
            <a:pPr marL="285750" indent="-285750">
              <a:buFontTx/>
              <a:buChar char="-"/>
            </a:pPr>
            <a:r>
              <a:rPr lang="en-US" sz="2400" dirty="0" smtClean="0"/>
              <a:t>Cancer histology</a:t>
            </a:r>
          </a:p>
          <a:p>
            <a:pPr marL="285750" indent="-285750">
              <a:buFontTx/>
              <a:buChar char="-"/>
            </a:pPr>
            <a:r>
              <a:rPr lang="en-US" sz="2400" dirty="0" smtClean="0"/>
              <a:t>Other exposures</a:t>
            </a:r>
          </a:p>
          <a:p>
            <a:r>
              <a:rPr lang="en-US" sz="2400" dirty="0"/>
              <a:t>	</a:t>
            </a:r>
            <a:r>
              <a:rPr lang="en-US" sz="2400" dirty="0" smtClean="0"/>
              <a:t>  </a:t>
            </a:r>
            <a:endParaRPr lang="en-US" sz="2400" dirty="0"/>
          </a:p>
        </p:txBody>
      </p:sp>
      <p:sp>
        <p:nvSpPr>
          <p:cNvPr id="12" name="Title 3"/>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000000"/>
                </a:solidFill>
              </a:rPr>
              <a:t>4. Multilevel </a:t>
            </a:r>
            <a:r>
              <a:rPr lang="en-US" dirty="0" err="1" smtClean="0">
                <a:solidFill>
                  <a:srgbClr val="000000"/>
                </a:solidFill>
              </a:rPr>
              <a:t>Pleiotropy</a:t>
            </a:r>
            <a:endParaRPr lang="en-US" dirty="0">
              <a:solidFill>
                <a:srgbClr val="000000"/>
              </a:solidFill>
            </a:endParaRPr>
          </a:p>
        </p:txBody>
      </p:sp>
    </p:spTree>
    <p:extLst>
      <p:ext uri="{BB962C8B-B14F-4D97-AF65-F5344CB8AC3E}">
        <p14:creationId xmlns:p14="http://schemas.microsoft.com/office/powerpoint/2010/main" val="25934554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760205538"/>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04965372"/>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90357130"/>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smtClean="0"/>
              <a:t>Gene / Pathway Priors</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cxnSp>
        <p:nvCxnSpPr>
          <p:cNvPr id="3" name="Straight Arrow Connector 2"/>
          <p:cNvCxnSpPr/>
          <p:nvPr/>
        </p:nvCxnSpPr>
        <p:spPr bwMode="auto">
          <a:xfrm flipV="1">
            <a:off x="2209800" y="3429000"/>
            <a:ext cx="1371600" cy="1905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H="1" flipV="1">
            <a:off x="3657600" y="3429000"/>
            <a:ext cx="990600" cy="1905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810000" y="3429000"/>
            <a:ext cx="2438400" cy="1905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V="1">
            <a:off x="4114800" y="3429000"/>
            <a:ext cx="1524000" cy="1905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H="1" flipV="1">
            <a:off x="5638800" y="3429000"/>
            <a:ext cx="1524000" cy="1905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3124200" y="2782669"/>
            <a:ext cx="1262523" cy="646331"/>
          </a:xfrm>
          <a:prstGeom prst="rect">
            <a:avLst/>
          </a:prstGeom>
          <a:noFill/>
          <a:ln>
            <a:solidFill>
              <a:schemeClr val="tx1"/>
            </a:solidFill>
          </a:ln>
        </p:spPr>
        <p:txBody>
          <a:bodyPr wrap="none" rtlCol="0">
            <a:spAutoFit/>
          </a:bodyPr>
          <a:lstStyle/>
          <a:p>
            <a:r>
              <a:rPr lang="en-US" dirty="0" smtClean="0"/>
              <a:t>Gene A in </a:t>
            </a:r>
          </a:p>
          <a:p>
            <a:r>
              <a:rPr lang="en-US" dirty="0" smtClean="0"/>
              <a:t>Pathway 1</a:t>
            </a:r>
            <a:endParaRPr lang="en-US" dirty="0"/>
          </a:p>
        </p:txBody>
      </p:sp>
      <p:sp>
        <p:nvSpPr>
          <p:cNvPr id="24" name="TextBox 23"/>
          <p:cNvSpPr txBox="1"/>
          <p:nvPr/>
        </p:nvSpPr>
        <p:spPr>
          <a:xfrm>
            <a:off x="4985877" y="2782669"/>
            <a:ext cx="1262523" cy="646331"/>
          </a:xfrm>
          <a:prstGeom prst="rect">
            <a:avLst/>
          </a:prstGeom>
          <a:noFill/>
          <a:ln>
            <a:solidFill>
              <a:schemeClr val="tx1"/>
            </a:solidFill>
          </a:ln>
        </p:spPr>
        <p:txBody>
          <a:bodyPr wrap="none" rtlCol="0">
            <a:spAutoFit/>
          </a:bodyPr>
          <a:lstStyle/>
          <a:p>
            <a:r>
              <a:rPr lang="en-US" dirty="0" smtClean="0"/>
              <a:t>Gene B in </a:t>
            </a:r>
          </a:p>
          <a:p>
            <a:r>
              <a:rPr lang="en-US" dirty="0" smtClean="0"/>
              <a:t>Pathway 2</a:t>
            </a:r>
            <a:endParaRPr lang="en-US" dirty="0"/>
          </a:p>
        </p:txBody>
      </p:sp>
    </p:spTree>
    <p:extLst>
      <p:ext uri="{BB962C8B-B14F-4D97-AF65-F5344CB8AC3E}">
        <p14:creationId xmlns:p14="http://schemas.microsoft.com/office/powerpoint/2010/main" val="27769488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41773826"/>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2118845"/>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34411789"/>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2" name="Title 3"/>
          <p:cNvSpPr txBox="1">
            <a:spLocks/>
          </p:cNvSpPr>
          <p:nvPr/>
        </p:nvSpPr>
        <p:spPr bwMode="auto">
          <a:xfrm>
            <a:off x="152400" y="1524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solidFill>
                  <a:srgbClr val="000000"/>
                </a:solidFill>
              </a:rPr>
              <a:t>Leverage Individual-level Data</a:t>
            </a:r>
            <a:endParaRPr lang="en-US" sz="4000" dirty="0">
              <a:solidFill>
                <a:srgbClr val="000000"/>
              </a:solidFill>
            </a:endParaRPr>
          </a:p>
        </p:txBody>
      </p:sp>
      <p:cxnSp>
        <p:nvCxnSpPr>
          <p:cNvPr id="3" name="Straight Arrow Connector 2"/>
          <p:cNvCxnSpPr>
            <a:endCxn id="17" idx="1"/>
          </p:cNvCxnSpPr>
          <p:nvPr/>
        </p:nvCxnSpPr>
        <p:spPr bwMode="auto">
          <a:xfrm>
            <a:off x="1905000" y="1905000"/>
            <a:ext cx="2209800" cy="76423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 name="Straight Arrow Connector 4"/>
          <p:cNvCxnSpPr/>
          <p:nvPr/>
        </p:nvCxnSpPr>
        <p:spPr bwMode="auto">
          <a:xfrm>
            <a:off x="1905000" y="2286000"/>
            <a:ext cx="22098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V="1">
            <a:off x="1905000" y="2743200"/>
            <a:ext cx="2209800" cy="2514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4114800" y="2438400"/>
            <a:ext cx="1518865" cy="461665"/>
          </a:xfrm>
          <a:prstGeom prst="rect">
            <a:avLst/>
          </a:prstGeom>
          <a:noFill/>
          <a:ln>
            <a:solidFill>
              <a:schemeClr val="tx1"/>
            </a:solidFill>
          </a:ln>
        </p:spPr>
        <p:txBody>
          <a:bodyPr wrap="none" rtlCol="0">
            <a:spAutoFit/>
          </a:bodyPr>
          <a:lstStyle/>
          <a:p>
            <a:r>
              <a:rPr lang="en-US" sz="2400" dirty="0" smtClean="0"/>
              <a:t>Hormonal</a:t>
            </a:r>
            <a:endParaRPr lang="en-US" sz="2400" dirty="0"/>
          </a:p>
        </p:txBody>
      </p:sp>
      <p:cxnSp>
        <p:nvCxnSpPr>
          <p:cNvPr id="19" name="Straight Arrow Connector 18"/>
          <p:cNvCxnSpPr/>
          <p:nvPr/>
        </p:nvCxnSpPr>
        <p:spPr bwMode="auto">
          <a:xfrm>
            <a:off x="1905000" y="2667000"/>
            <a:ext cx="2209800" cy="76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1905000" y="3429000"/>
            <a:ext cx="22098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V="1">
            <a:off x="1905000" y="4191000"/>
            <a:ext cx="2209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4114800" y="3886200"/>
            <a:ext cx="1450487" cy="461665"/>
          </a:xfrm>
          <a:prstGeom prst="rect">
            <a:avLst/>
          </a:prstGeom>
          <a:noFill/>
          <a:ln>
            <a:solidFill>
              <a:schemeClr val="tx1"/>
            </a:solidFill>
          </a:ln>
        </p:spPr>
        <p:txBody>
          <a:bodyPr wrap="none" rtlCol="0">
            <a:spAutoFit/>
          </a:bodyPr>
          <a:lstStyle/>
          <a:p>
            <a:r>
              <a:rPr lang="en-US" sz="2400" dirty="0" smtClean="0"/>
              <a:t>Digestive</a:t>
            </a:r>
            <a:endParaRPr lang="en-US" sz="2400" dirty="0"/>
          </a:p>
        </p:txBody>
      </p:sp>
      <p:sp>
        <p:nvSpPr>
          <p:cNvPr id="31" name="TextBox 30"/>
          <p:cNvSpPr txBox="1"/>
          <p:nvPr/>
        </p:nvSpPr>
        <p:spPr>
          <a:xfrm>
            <a:off x="6248400" y="2590800"/>
            <a:ext cx="2362696" cy="1569660"/>
          </a:xfrm>
          <a:prstGeom prst="rect">
            <a:avLst/>
          </a:prstGeom>
          <a:noFill/>
        </p:spPr>
        <p:txBody>
          <a:bodyPr wrap="none" rtlCol="0">
            <a:spAutoFit/>
          </a:bodyPr>
          <a:lstStyle/>
          <a:p>
            <a:r>
              <a:rPr lang="en-US" sz="2400" dirty="0" smtClean="0"/>
              <a:t>Tumor histology</a:t>
            </a:r>
          </a:p>
          <a:p>
            <a:r>
              <a:rPr lang="en-US" sz="2400" dirty="0" smtClean="0"/>
              <a:t>Exposures:</a:t>
            </a:r>
          </a:p>
          <a:p>
            <a:r>
              <a:rPr lang="en-US" sz="2400" dirty="0" smtClean="0"/>
              <a:t>   Smoking</a:t>
            </a:r>
          </a:p>
          <a:p>
            <a:r>
              <a:rPr lang="en-US" sz="2400" dirty="0"/>
              <a:t> </a:t>
            </a:r>
            <a:r>
              <a:rPr lang="en-US" sz="2400" dirty="0" smtClean="0"/>
              <a:t>  BMI</a:t>
            </a:r>
            <a:endParaRPr lang="en-US" sz="2400" dirty="0"/>
          </a:p>
        </p:txBody>
      </p:sp>
    </p:spTree>
    <p:extLst>
      <p:ext uri="{BB962C8B-B14F-4D97-AF65-F5344CB8AC3E}">
        <p14:creationId xmlns:p14="http://schemas.microsoft.com/office/powerpoint/2010/main" val="1447822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293568875"/>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579963733"/>
              </p:ext>
            </p:extLst>
          </p:nvPr>
        </p:nvGraphicFramePr>
        <p:xfrm>
          <a:off x="1871583" y="5426912"/>
          <a:ext cx="2700416" cy="370840"/>
        </p:xfrm>
        <a:graphic>
          <a:graphicData uri="http://schemas.openxmlformats.org/drawingml/2006/table">
            <a:tbl>
              <a:tblPr firstRow="1" bandRow="1">
                <a:tableStyleId>{2D5ABB26-0587-4C30-8999-92F81FD0307C}</a:tableStyleId>
              </a:tblPr>
              <a:tblGrid>
                <a:gridCol w="675104"/>
                <a:gridCol w="675104"/>
                <a:gridCol w="435809"/>
                <a:gridCol w="914399"/>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PRS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19775586"/>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0" y="165100"/>
            <a:ext cx="9144000" cy="1143000"/>
          </a:xfrm>
        </p:spPr>
        <p:txBody>
          <a:bodyPr/>
          <a:lstStyle/>
          <a:p>
            <a:r>
              <a:rPr lang="en-US" dirty="0" smtClean="0"/>
              <a:t>5. Polygenic Risk Scores (PRS)</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2" name="TextBox 1"/>
          <p:cNvSpPr txBox="1"/>
          <p:nvPr/>
        </p:nvSpPr>
        <p:spPr>
          <a:xfrm>
            <a:off x="4502292" y="1371600"/>
            <a:ext cx="4581002" cy="2677656"/>
          </a:xfrm>
          <a:prstGeom prst="rect">
            <a:avLst/>
          </a:prstGeom>
          <a:noFill/>
        </p:spPr>
        <p:txBody>
          <a:bodyPr wrap="none" rtlCol="0">
            <a:spAutoFit/>
          </a:bodyPr>
          <a:lstStyle/>
          <a:p>
            <a:r>
              <a:rPr lang="en-US" sz="2400" dirty="0" smtClean="0"/>
              <a:t>Single SNPs </a:t>
            </a:r>
            <a:r>
              <a:rPr lang="en-US" sz="2400" dirty="0"/>
              <a:t>not very predictive.</a:t>
            </a:r>
          </a:p>
          <a:p>
            <a:r>
              <a:rPr lang="en-US" sz="2400" dirty="0"/>
              <a:t>Combining SNPs in </a:t>
            </a:r>
            <a:r>
              <a:rPr lang="en-US" sz="2400" dirty="0" smtClean="0"/>
              <a:t>a PRS</a:t>
            </a:r>
          </a:p>
          <a:p>
            <a:r>
              <a:rPr lang="en-US" sz="2400" dirty="0" smtClean="0"/>
              <a:t>substantially </a:t>
            </a:r>
            <a:r>
              <a:rPr lang="en-US" sz="2400" dirty="0"/>
              <a:t>more predictive</a:t>
            </a:r>
            <a:r>
              <a:rPr lang="en-US" sz="2400" dirty="0" smtClean="0"/>
              <a:t>.</a:t>
            </a:r>
          </a:p>
          <a:p>
            <a:endParaRPr lang="en-US" sz="2400" dirty="0"/>
          </a:p>
          <a:p>
            <a:endParaRPr lang="en-US" sz="2400" dirty="0" smtClean="0"/>
          </a:p>
          <a:p>
            <a:endParaRPr lang="en-US" sz="2400" dirty="0" smtClean="0"/>
          </a:p>
          <a:p>
            <a:endParaRPr lang="en-US" sz="2400" dirty="0"/>
          </a:p>
        </p:txBody>
      </p:sp>
      <p:graphicFrame>
        <p:nvGraphicFramePr>
          <p:cNvPr id="12" name="Object 4"/>
          <p:cNvGraphicFramePr>
            <a:graphicFrameLocks noChangeAspect="1"/>
          </p:cNvGraphicFramePr>
          <p:nvPr>
            <p:extLst>
              <p:ext uri="{D42A27DB-BD31-4B8C-83A1-F6EECF244321}">
                <p14:modId xmlns:p14="http://schemas.microsoft.com/office/powerpoint/2010/main" val="3123960522"/>
              </p:ext>
            </p:extLst>
          </p:nvPr>
        </p:nvGraphicFramePr>
        <p:xfrm>
          <a:off x="4114800" y="2667000"/>
          <a:ext cx="1622522" cy="1374486"/>
        </p:xfrm>
        <a:graphic>
          <a:graphicData uri="http://schemas.openxmlformats.org/presentationml/2006/ole">
            <mc:AlternateContent xmlns:mc="http://schemas.openxmlformats.org/markup-compatibility/2006">
              <mc:Choice xmlns:v="urn:schemas-microsoft-com:vml" Requires="v">
                <p:oleObj spid="_x0000_s319532" name="Equation" r:id="rId3" imgW="762000" imgH="635000" progId="Equation.DSMT4">
                  <p:embed/>
                </p:oleObj>
              </mc:Choice>
              <mc:Fallback>
                <p:oleObj name="Equation" r:id="rId3" imgW="762000" imgH="635000" progId="Equation.DSMT4">
                  <p:embed/>
                  <p:pic>
                    <p:nvPicPr>
                      <p:cNvPr id="0" name=""/>
                      <p:cNvPicPr>
                        <a:picLocks noChangeAspect="1" noChangeArrowheads="1"/>
                      </p:cNvPicPr>
                      <p:nvPr/>
                    </p:nvPicPr>
                    <p:blipFill>
                      <a:blip r:embed="rId4"/>
                      <a:srcRect/>
                      <a:stretch>
                        <a:fillRect/>
                      </a:stretch>
                    </p:blipFill>
                    <p:spPr bwMode="auto">
                      <a:xfrm>
                        <a:off x="4114800" y="2667000"/>
                        <a:ext cx="1622522" cy="1374486"/>
                      </a:xfrm>
                      <a:prstGeom prst="rect">
                        <a:avLst/>
                      </a:prstGeom>
                      <a:solidFill>
                        <a:schemeClr val="bg1"/>
                      </a:solidFill>
                      <a:ln>
                        <a:noFill/>
                      </a:ln>
                      <a:extLst/>
                    </p:spPr>
                  </p:pic>
                </p:oleObj>
              </mc:Fallback>
            </mc:AlternateContent>
          </a:graphicData>
        </a:graphic>
      </p:graphicFrame>
      <p:sp>
        <p:nvSpPr>
          <p:cNvPr id="3" name="TextBox 2"/>
          <p:cNvSpPr txBox="1"/>
          <p:nvPr/>
        </p:nvSpPr>
        <p:spPr>
          <a:xfrm>
            <a:off x="2182028" y="3742267"/>
            <a:ext cx="6564035" cy="1740476"/>
          </a:xfrm>
          <a:prstGeom prst="rect">
            <a:avLst/>
          </a:prstGeom>
          <a:noFill/>
        </p:spPr>
        <p:txBody>
          <a:bodyPr wrap="none" rtlCol="0">
            <a:spAutoFit/>
          </a:bodyPr>
          <a:lstStyle/>
          <a:p>
            <a:pPr eaLnBrk="1" hangingPunct="1">
              <a:lnSpc>
                <a:spcPct val="90000"/>
              </a:lnSpc>
              <a:buFontTx/>
              <a:buNone/>
            </a:pPr>
            <a:r>
              <a:rPr lang="en-US" sz="2700" dirty="0">
                <a:latin typeface="Calibri" charset="0"/>
              </a:rPr>
              <a:t>where </a:t>
            </a:r>
          </a:p>
          <a:p>
            <a:pPr lvl="1" eaLnBrk="1" hangingPunct="1">
              <a:lnSpc>
                <a:spcPct val="90000"/>
              </a:lnSpc>
            </a:pPr>
            <a:r>
              <a:rPr lang="en-US" sz="2400" i="1" dirty="0">
                <a:latin typeface="Arial"/>
                <a:cs typeface="Arial"/>
              </a:rPr>
              <a:t>β</a:t>
            </a:r>
            <a:r>
              <a:rPr lang="en-US" sz="2400" i="1" baseline="-25000" dirty="0" err="1">
                <a:latin typeface="Arial"/>
                <a:cs typeface="Arial"/>
              </a:rPr>
              <a:t>i</a:t>
            </a:r>
            <a:r>
              <a:rPr lang="en-US" sz="2400" dirty="0">
                <a:latin typeface="Calibri" charset="0"/>
              </a:rPr>
              <a:t> = log(odds ratio) </a:t>
            </a:r>
            <a:r>
              <a:rPr lang="en-US" altLang="ja-JP" sz="2400" dirty="0">
                <a:latin typeface="Calibri" charset="0"/>
              </a:rPr>
              <a:t>for </a:t>
            </a:r>
            <a:r>
              <a:rPr lang="en-US" altLang="ja-JP" sz="2400" dirty="0" err="1">
                <a:latin typeface="Calibri" charset="0"/>
              </a:rPr>
              <a:t>SNP</a:t>
            </a:r>
            <a:r>
              <a:rPr lang="en-US" altLang="ja-JP" sz="1400" dirty="0" err="1">
                <a:latin typeface="Calibri" charset="0"/>
              </a:rPr>
              <a:t>i</a:t>
            </a:r>
            <a:r>
              <a:rPr lang="en-US" altLang="ja-JP" sz="2400" dirty="0">
                <a:latin typeface="Calibri" charset="0"/>
              </a:rPr>
              <a:t> from </a:t>
            </a:r>
            <a:r>
              <a:rPr lang="en-US" altLang="ja-JP" sz="2400" dirty="0" smtClean="0">
                <a:latin typeface="Calibri" charset="0"/>
              </a:rPr>
              <a:t>one cancer.</a:t>
            </a:r>
            <a:endParaRPr lang="en-US" altLang="ja-JP" sz="2400" dirty="0">
              <a:latin typeface="Calibri" charset="0"/>
            </a:endParaRPr>
          </a:p>
          <a:p>
            <a:pPr lvl="1" eaLnBrk="1" hangingPunct="1">
              <a:lnSpc>
                <a:spcPct val="90000"/>
              </a:lnSpc>
            </a:pPr>
            <a:r>
              <a:rPr lang="en-US" sz="2400" i="1" dirty="0" err="1">
                <a:latin typeface="Calibri" charset="0"/>
              </a:rPr>
              <a:t>x</a:t>
            </a:r>
            <a:r>
              <a:rPr lang="en-US" sz="1400" i="1" dirty="0" err="1">
                <a:latin typeface="Calibri" charset="0"/>
              </a:rPr>
              <a:t>ij</a:t>
            </a:r>
            <a:r>
              <a:rPr lang="en-US" sz="1400" i="1" dirty="0">
                <a:latin typeface="Calibri" charset="0"/>
              </a:rPr>
              <a:t> </a:t>
            </a:r>
            <a:r>
              <a:rPr lang="en-US" sz="2400" dirty="0">
                <a:latin typeface="Calibri" charset="0"/>
              </a:rPr>
              <a:t>= # of </a:t>
            </a:r>
            <a:r>
              <a:rPr lang="en-US" sz="2400" dirty="0" smtClean="0">
                <a:latin typeface="Calibri" charset="0"/>
              </a:rPr>
              <a:t>alleles </a:t>
            </a:r>
            <a:r>
              <a:rPr lang="en-US" sz="2400" dirty="0">
                <a:latin typeface="Calibri" charset="0"/>
              </a:rPr>
              <a:t>for SNP</a:t>
            </a:r>
            <a:r>
              <a:rPr lang="en-US" sz="1500" dirty="0">
                <a:latin typeface="Calibri" charset="0"/>
              </a:rPr>
              <a:t> </a:t>
            </a:r>
            <a:r>
              <a:rPr lang="en-US" sz="2400" dirty="0" err="1">
                <a:latin typeface="Calibri" charset="0"/>
              </a:rPr>
              <a:t>i</a:t>
            </a:r>
            <a:r>
              <a:rPr lang="en-US" sz="2400" dirty="0">
                <a:latin typeface="Calibri" charset="0"/>
              </a:rPr>
              <a:t>, person j in </a:t>
            </a:r>
            <a:r>
              <a:rPr lang="en-US" sz="2400" dirty="0" smtClean="0">
                <a:latin typeface="Calibri" charset="0"/>
              </a:rPr>
              <a:t>diff cancer</a:t>
            </a:r>
            <a:r>
              <a:rPr lang="en-US" altLang="ja-JP" sz="2400" dirty="0" smtClean="0">
                <a:latin typeface="Calibri" charset="0"/>
              </a:rPr>
              <a:t>.</a:t>
            </a:r>
            <a:endParaRPr lang="en-US" altLang="ja-JP" sz="2400" dirty="0">
              <a:latin typeface="Calibri" charset="0"/>
            </a:endParaRPr>
          </a:p>
          <a:p>
            <a:pPr lvl="1" eaLnBrk="1" hangingPunct="1">
              <a:lnSpc>
                <a:spcPct val="90000"/>
              </a:lnSpc>
            </a:pPr>
            <a:r>
              <a:rPr lang="en-US" sz="2400" dirty="0">
                <a:latin typeface="Calibri" charset="0"/>
              </a:rPr>
              <a:t>Large number of SNPs (</a:t>
            </a:r>
            <a:r>
              <a:rPr lang="en-US" sz="2400" i="1" dirty="0">
                <a:latin typeface="Calibri" charset="0"/>
              </a:rPr>
              <a:t>m</a:t>
            </a:r>
            <a:r>
              <a:rPr lang="en-US" sz="2400" dirty="0">
                <a:latin typeface="Calibri" charset="0"/>
              </a:rPr>
              <a:t>)</a:t>
            </a:r>
          </a:p>
          <a:p>
            <a:endParaRPr lang="en-US" dirty="0"/>
          </a:p>
        </p:txBody>
      </p:sp>
    </p:spTree>
    <p:extLst>
      <p:ext uri="{BB962C8B-B14F-4D97-AF65-F5344CB8AC3E}">
        <p14:creationId xmlns:p14="http://schemas.microsoft.com/office/powerpoint/2010/main" val="3172986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247124790"/>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97086357"/>
              </p:ext>
            </p:extLst>
          </p:nvPr>
        </p:nvGraphicFramePr>
        <p:xfrm>
          <a:off x="1871583" y="5426912"/>
          <a:ext cx="2700416" cy="370840"/>
        </p:xfrm>
        <a:graphic>
          <a:graphicData uri="http://schemas.openxmlformats.org/drawingml/2006/table">
            <a:tbl>
              <a:tblPr firstRow="1" bandRow="1">
                <a:tableStyleId>{2D5ABB26-0587-4C30-8999-92F81FD0307C}</a:tableStyleId>
              </a:tblPr>
              <a:tblGrid>
                <a:gridCol w="675104"/>
                <a:gridCol w="675104"/>
                <a:gridCol w="435809"/>
                <a:gridCol w="914399"/>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PRS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505872644"/>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2" name="Title 3"/>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000000"/>
                </a:solidFill>
              </a:rPr>
              <a:t>Polygenic Risk Score </a:t>
            </a:r>
            <a:r>
              <a:rPr lang="en-US" dirty="0" err="1" smtClean="0">
                <a:solidFill>
                  <a:srgbClr val="000000"/>
                </a:solidFill>
              </a:rPr>
              <a:t>Pleiotropy</a:t>
            </a:r>
            <a:endParaRPr lang="en-US" dirty="0">
              <a:solidFill>
                <a:srgbClr val="000000"/>
              </a:solidFill>
            </a:endParaRPr>
          </a:p>
        </p:txBody>
      </p:sp>
    </p:spTree>
    <p:extLst>
      <p:ext uri="{BB962C8B-B14F-4D97-AF65-F5344CB8AC3E}">
        <p14:creationId xmlns:p14="http://schemas.microsoft.com/office/powerpoint/2010/main" val="4515792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598473"/>
              </p:ext>
            </p:extLst>
          </p:nvPr>
        </p:nvGraphicFramePr>
        <p:xfrm>
          <a:off x="317500" y="1417640"/>
          <a:ext cx="8483600" cy="5359602"/>
        </p:xfrm>
        <a:graphic>
          <a:graphicData uri="http://schemas.openxmlformats.org/drawingml/2006/table">
            <a:tbl>
              <a:tblPr/>
              <a:tblGrid>
                <a:gridCol w="341238"/>
                <a:gridCol w="824663"/>
                <a:gridCol w="824663"/>
                <a:gridCol w="930437"/>
                <a:gridCol w="876300"/>
                <a:gridCol w="1066800"/>
                <a:gridCol w="1016000"/>
                <a:gridCol w="867877"/>
                <a:gridCol w="897423"/>
                <a:gridCol w="838199"/>
              </a:tblGrid>
              <a:tr h="471499">
                <a:tc>
                  <a:txBody>
                    <a:bodyPr/>
                    <a:lstStyle/>
                    <a:p>
                      <a:pPr algn="ctr" fontAlgn="ctr"/>
                      <a:endParaRPr lang="en-US" sz="1200" b="0" i="0" u="none" strike="noStrike" dirty="0">
                        <a:solidFill>
                          <a:srgbClr val="000000"/>
                        </a:solidFill>
                        <a:effectLst/>
                        <a:latin typeface="Calibri" charset="0"/>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200" b="0" i="0" u="none" strike="noStrike" dirty="0">
                        <a:solidFill>
                          <a:srgbClr val="000000"/>
                        </a:solidFill>
                        <a:effectLst/>
                        <a:latin typeface="Calibri" charset="0"/>
                      </a:endParaRPr>
                    </a:p>
                  </a:txBody>
                  <a:tcPr marL="9525" marR="9525" marT="12700"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8">
                  <a:txBody>
                    <a:bodyPr/>
                    <a:lstStyle/>
                    <a:p>
                      <a:pPr algn="ctr" fontAlgn="ctr"/>
                      <a:r>
                        <a:rPr lang="en-US" sz="2400" b="1" i="0" u="none" strike="noStrike" dirty="0">
                          <a:solidFill>
                            <a:srgbClr val="000000"/>
                          </a:solidFill>
                          <a:effectLst/>
                          <a:latin typeface="Calibri" charset="0"/>
                        </a:rPr>
                        <a:t>Risk Score Profile</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720">
                <a:tc>
                  <a:txBody>
                    <a:bodyPr/>
                    <a:lstStyle/>
                    <a:p>
                      <a:pPr algn="ctr" fontAlgn="ctr"/>
                      <a:endParaRPr lang="en-US" sz="1200" b="0" i="0" u="none" strike="noStrike">
                        <a:solidFill>
                          <a:srgbClr val="000000"/>
                        </a:solidFill>
                        <a:effectLst/>
                        <a:latin typeface="Calibri" charset="0"/>
                      </a:endParaRPr>
                    </a:p>
                  </a:txBody>
                  <a:tcPr marL="9525" marR="9525" marT="1270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k-SK" sz="1200" b="0" i="0" u="none" strike="noStrike" dirty="0">
                          <a:solidFill>
                            <a:srgbClr val="000000"/>
                          </a:solidFill>
                          <a:effectLst/>
                          <a:latin typeface="Calibri" charset="0"/>
                        </a:rPr>
                        <a:t> </a:t>
                      </a:r>
                    </a:p>
                  </a:txBody>
                  <a:tcPr marL="9525" marR="9525" marT="1270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000000"/>
                          </a:solidFill>
                          <a:effectLst/>
                          <a:latin typeface="Calibri" charset="0"/>
                        </a:rPr>
                        <a:t>Bladder</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charset="0"/>
                        </a:rPr>
                        <a:t>Breast</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charset="0"/>
                        </a:rPr>
                        <a:t>Colorectal</a:t>
                      </a:r>
                      <a:endParaRPr lang="en-US" sz="1400" b="1"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charset="0"/>
                        </a:rPr>
                        <a:t>Endometrial</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charset="0"/>
                        </a:rPr>
                        <a:t>Esophagus/Gastric</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charset="0"/>
                        </a:rPr>
                        <a:t>Lung</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charset="0"/>
                        </a:rPr>
                        <a:t>Prostate</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charset="0"/>
                        </a:rPr>
                        <a:t>Testicular</a:t>
                      </a:r>
                    </a:p>
                  </a:txBody>
                  <a:tcPr marL="9525" marR="9525"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237">
                <a:tc rowSpan="8">
                  <a:txBody>
                    <a:bodyPr/>
                    <a:lstStyle/>
                    <a:p>
                      <a:pPr algn="ctr" fontAlgn="ctr"/>
                      <a:r>
                        <a:rPr lang="en-US" sz="2400" b="1" i="0" u="none" strike="noStrike" dirty="0">
                          <a:solidFill>
                            <a:srgbClr val="000000"/>
                          </a:solidFill>
                          <a:effectLst/>
                          <a:latin typeface="Calibri" charset="0"/>
                        </a:rPr>
                        <a:t>Target Cancer</a:t>
                      </a:r>
                    </a:p>
                  </a:txBody>
                  <a:tcPr marL="9525" marR="9525" marT="1270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charset="0"/>
                        </a:rPr>
                        <a:t>Bladder</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a:solidFill>
                            <a:srgbClr val="000000"/>
                          </a:solidFill>
                          <a:effectLst/>
                          <a:latin typeface="Calibri" charset="0"/>
                        </a:rPr>
                        <a:t>0.008</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b-NO" sz="1400" b="0" i="0" u="none" strike="noStrike" dirty="0" smtClean="0">
                          <a:solidFill>
                            <a:srgbClr val="000000"/>
                          </a:solidFill>
                          <a:effectLst/>
                          <a:latin typeface="Calibri" charset="0"/>
                        </a:rPr>
                        <a:t>0.20</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0.27</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0.17</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r-HR" sz="1400" b="0" i="0" u="none" strike="noStrike" dirty="0" smtClean="0">
                          <a:solidFill>
                            <a:srgbClr val="000000"/>
                          </a:solidFill>
                          <a:effectLst/>
                          <a:latin typeface="Calibri" charset="0"/>
                        </a:rPr>
                        <a:t>0.09</a:t>
                      </a:r>
                      <a:endParaRPr lang="hr-HR"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Calibri" charset="0"/>
                        </a:rPr>
                        <a:t>0.67</a:t>
                      </a:r>
                      <a:endParaRPr lang="it-IT"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0.03</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9237">
                <a:tc vMerge="1">
                  <a:txBody>
                    <a:bodyPr/>
                    <a:lstStyle/>
                    <a:p>
                      <a:endParaRPr lang="en-US"/>
                    </a:p>
                  </a:txBody>
                  <a:tcPr/>
                </a:tc>
                <a:tc>
                  <a:txBody>
                    <a:bodyPr/>
                    <a:lstStyle/>
                    <a:p>
                      <a:pPr algn="ctr" fontAlgn="ctr"/>
                      <a:r>
                        <a:rPr lang="en-US" sz="1400" b="1" i="0" u="none" strike="noStrike" dirty="0">
                          <a:solidFill>
                            <a:srgbClr val="000000"/>
                          </a:solidFill>
                          <a:effectLst/>
                          <a:latin typeface="Calibri" charset="0"/>
                        </a:rPr>
                        <a:t>Colon</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0.18</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a:solidFill>
                            <a:srgbClr val="000000"/>
                          </a:solidFill>
                          <a:effectLst/>
                          <a:latin typeface="Calibri" charset="0"/>
                        </a:rPr>
                        <a:t>0.81</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r-HR" sz="1400" b="0" i="0" u="none" strike="noStrike" dirty="0" smtClean="0">
                          <a:solidFill>
                            <a:srgbClr val="000000"/>
                          </a:solidFill>
                          <a:effectLst/>
                          <a:latin typeface="Calibri" charset="0"/>
                        </a:rPr>
                        <a:t>-</a:t>
                      </a:r>
                      <a:endParaRPr lang="hr-HR"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0.74</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0.59</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0.97</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0.01</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nb-NO" sz="1400" b="0" i="0" u="none" strike="noStrike" dirty="0" smtClean="0">
                          <a:solidFill>
                            <a:srgbClr val="000000"/>
                          </a:solidFill>
                          <a:effectLst/>
                          <a:latin typeface="Calibri" charset="0"/>
                        </a:rPr>
                        <a:t>0.01</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9237">
                <a:tc vMerge="1">
                  <a:txBody>
                    <a:bodyPr/>
                    <a:lstStyle/>
                    <a:p>
                      <a:endParaRPr lang="en-US"/>
                    </a:p>
                  </a:txBody>
                  <a:tcPr/>
                </a:tc>
                <a:tc>
                  <a:txBody>
                    <a:bodyPr/>
                    <a:lstStyle/>
                    <a:p>
                      <a:pPr algn="ctr" fontAlgn="ctr"/>
                      <a:r>
                        <a:rPr lang="en-US" sz="1400" b="1" i="0" u="none" strike="noStrike" dirty="0">
                          <a:solidFill>
                            <a:srgbClr val="000000"/>
                          </a:solidFill>
                          <a:effectLst/>
                          <a:latin typeface="Calibri" charset="0"/>
                        </a:rPr>
                        <a:t>Kidney</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a:solidFill>
                            <a:srgbClr val="000000"/>
                          </a:solidFill>
                          <a:effectLst/>
                          <a:latin typeface="Calibri" charset="0"/>
                        </a:rPr>
                        <a:t>0.002</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nb-NO" sz="1400" b="0" i="0" u="none" strike="noStrike" dirty="0" smtClean="0">
                          <a:solidFill>
                            <a:srgbClr val="000000"/>
                          </a:solidFill>
                          <a:effectLst/>
                          <a:latin typeface="Calibri" charset="0"/>
                        </a:rPr>
                        <a:t>0.20</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a:solidFill>
                            <a:srgbClr val="000000"/>
                          </a:solidFill>
                          <a:effectLst/>
                          <a:latin typeface="Calibri" charset="0"/>
                        </a:rPr>
                        <a:t>0.46</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0.34</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0.23</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0.07</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0.81</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0.23</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237">
                <a:tc vMerge="1">
                  <a:txBody>
                    <a:bodyPr/>
                    <a:lstStyle/>
                    <a:p>
                      <a:endParaRPr lang="en-US"/>
                    </a:p>
                  </a:txBody>
                  <a:tcPr/>
                </a:tc>
                <a:tc>
                  <a:txBody>
                    <a:bodyPr/>
                    <a:lstStyle/>
                    <a:p>
                      <a:pPr algn="ctr" fontAlgn="ctr"/>
                      <a:r>
                        <a:rPr lang="en-US" sz="1400" b="1" i="0" u="none" strike="noStrike" dirty="0">
                          <a:solidFill>
                            <a:srgbClr val="000000"/>
                          </a:solidFill>
                          <a:effectLst/>
                          <a:latin typeface="Calibri" charset="0"/>
                        </a:rPr>
                        <a:t>Lung</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Calibri" charset="0"/>
                        </a:rPr>
                        <a:t>0.39</a:t>
                      </a:r>
                      <a:endParaRPr lang="it-IT"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0.66</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0.46</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0.54</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0.03</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Calibri" charset="0"/>
                        </a:rPr>
                        <a:t>-</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r-HR" sz="1400" b="0" i="0" u="none" strike="noStrike" dirty="0" smtClean="0">
                          <a:solidFill>
                            <a:srgbClr val="000000"/>
                          </a:solidFill>
                          <a:effectLst/>
                          <a:latin typeface="Calibri" charset="0"/>
                        </a:rPr>
                        <a:t>0.31</a:t>
                      </a:r>
                      <a:endParaRPr lang="hr-HR"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0.51</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720">
                <a:tc vMerge="1">
                  <a:txBody>
                    <a:bodyPr/>
                    <a:lstStyle/>
                    <a:p>
                      <a:endParaRPr lang="en-US"/>
                    </a:p>
                  </a:txBody>
                  <a:tcPr/>
                </a:tc>
                <a:tc>
                  <a:txBody>
                    <a:bodyPr/>
                    <a:lstStyle/>
                    <a:p>
                      <a:pPr algn="ctr" fontAlgn="ctr"/>
                      <a:r>
                        <a:rPr lang="en-US" sz="1400" b="1" i="0" u="none" strike="noStrike" dirty="0">
                          <a:solidFill>
                            <a:srgbClr val="000000"/>
                          </a:solidFill>
                          <a:effectLst/>
                          <a:latin typeface="Calibri" charset="0"/>
                        </a:rPr>
                        <a:t>Melanoma</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0.32</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0.99</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0.40</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0.04</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b-NO" sz="1400" b="0" i="0" u="none" strike="noStrike" dirty="0" smtClean="0">
                          <a:solidFill>
                            <a:srgbClr val="000000"/>
                          </a:solidFill>
                          <a:effectLst/>
                          <a:latin typeface="Calibri" charset="0"/>
                        </a:rPr>
                        <a:t>0.39</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0.99</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0.54</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0.70</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237">
                <a:tc vMerge="1">
                  <a:txBody>
                    <a:bodyPr/>
                    <a:lstStyle/>
                    <a:p>
                      <a:endParaRPr lang="en-US"/>
                    </a:p>
                  </a:txBody>
                  <a:tcPr/>
                </a:tc>
                <a:tc>
                  <a:txBody>
                    <a:bodyPr/>
                    <a:lstStyle/>
                    <a:p>
                      <a:pPr algn="ctr" fontAlgn="ctr"/>
                      <a:r>
                        <a:rPr lang="en-US" sz="1400" b="1" i="0" u="none" strike="noStrike" dirty="0">
                          <a:solidFill>
                            <a:srgbClr val="000000"/>
                          </a:solidFill>
                          <a:effectLst/>
                          <a:latin typeface="Calibri" charset="0"/>
                        </a:rPr>
                        <a:t>Prostate</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0.21</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r-HR" sz="1400" b="0" i="0" u="none" strike="noStrike" dirty="0" smtClean="0">
                          <a:solidFill>
                            <a:srgbClr val="000000"/>
                          </a:solidFill>
                          <a:effectLst/>
                          <a:latin typeface="Calibri" charset="0"/>
                        </a:rPr>
                        <a:t>0.63</a:t>
                      </a:r>
                      <a:endParaRPr lang="hr-HR"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a:solidFill>
                            <a:srgbClr val="000000"/>
                          </a:solidFill>
                          <a:effectLst/>
                          <a:latin typeface="Calibri" charset="0"/>
                        </a:rPr>
                        <a:t>0.003</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nb-NO" sz="1400" b="0" i="0" u="none" strike="noStrike" dirty="0" smtClean="0">
                          <a:solidFill>
                            <a:srgbClr val="000000"/>
                          </a:solidFill>
                          <a:effectLst/>
                          <a:latin typeface="Calibri" charset="0"/>
                        </a:rPr>
                        <a:t>0.00001</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is-IS" sz="1400" b="0" i="0" u="none" strike="noStrike" dirty="0" smtClean="0">
                          <a:solidFill>
                            <a:srgbClr val="000000"/>
                          </a:solidFill>
                          <a:effectLst/>
                          <a:latin typeface="Calibri" charset="0"/>
                        </a:rPr>
                        <a:t>0.27</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0.47</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charset="0"/>
                        </a:rPr>
                        <a:t>-</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0.02</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59237">
                <a:tc vMerge="1">
                  <a:txBody>
                    <a:bodyPr/>
                    <a:lstStyle/>
                    <a:p>
                      <a:endParaRPr lang="en-US"/>
                    </a:p>
                  </a:txBody>
                  <a:tcPr/>
                </a:tc>
                <a:tc>
                  <a:txBody>
                    <a:bodyPr/>
                    <a:lstStyle/>
                    <a:p>
                      <a:pPr algn="ctr" fontAlgn="ctr"/>
                      <a:r>
                        <a:rPr lang="en-US" sz="1400" b="1" i="0" u="none" strike="noStrike" dirty="0">
                          <a:solidFill>
                            <a:srgbClr val="000000"/>
                          </a:solidFill>
                          <a:effectLst/>
                          <a:latin typeface="Calibri" charset="0"/>
                        </a:rPr>
                        <a:t>Rectum</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0.72</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dirty="0" smtClean="0">
                          <a:solidFill>
                            <a:srgbClr val="000000"/>
                          </a:solidFill>
                          <a:effectLst/>
                          <a:latin typeface="Calibri" charset="0"/>
                        </a:rPr>
                        <a:t>0.89</a:t>
                      </a:r>
                      <a:endParaRPr lang="cs-CZ"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0.79</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0.01</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nb-NO" sz="1400" b="0" i="0" u="none" strike="noStrike" dirty="0" smtClean="0">
                          <a:solidFill>
                            <a:srgbClr val="000000"/>
                          </a:solidFill>
                          <a:effectLst/>
                          <a:latin typeface="Calibri" charset="0"/>
                        </a:rPr>
                        <a:t>0.01</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b-NO" sz="1400" b="0" i="0" u="none" strike="noStrike" dirty="0" smtClean="0">
                          <a:solidFill>
                            <a:srgbClr val="000000"/>
                          </a:solidFill>
                          <a:effectLst/>
                          <a:latin typeface="Calibri" charset="0"/>
                        </a:rPr>
                        <a:t>0.94</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hr-HR" sz="1400" b="0" i="0" u="none" strike="noStrike" dirty="0" smtClean="0">
                          <a:solidFill>
                            <a:srgbClr val="000000"/>
                          </a:solidFill>
                          <a:effectLst/>
                          <a:latin typeface="Calibri" charset="0"/>
                        </a:rPr>
                        <a:t>0.61</a:t>
                      </a:r>
                      <a:endParaRPr lang="hr-HR"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382">
                <a:tc vMerge="1">
                  <a:txBody>
                    <a:bodyPr/>
                    <a:lstStyle/>
                    <a:p>
                      <a:endParaRPr lang="en-US"/>
                    </a:p>
                  </a:txBody>
                  <a:tcPr/>
                </a:tc>
                <a:tc>
                  <a:txBody>
                    <a:bodyPr/>
                    <a:lstStyle/>
                    <a:p>
                      <a:pPr algn="ctr" fontAlgn="ctr"/>
                      <a:r>
                        <a:rPr lang="en-US" sz="1400" b="1" i="0" u="none" strike="noStrike" dirty="0">
                          <a:solidFill>
                            <a:srgbClr val="000000"/>
                          </a:solidFill>
                          <a:effectLst/>
                          <a:latin typeface="Calibri" charset="0"/>
                        </a:rPr>
                        <a:t>Testicular</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0.02</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b-NO" sz="1400" b="0" i="0" u="none" strike="noStrike" dirty="0" smtClean="0">
                          <a:solidFill>
                            <a:srgbClr val="000000"/>
                          </a:solidFill>
                          <a:effectLst/>
                          <a:latin typeface="Calibri" charset="0"/>
                        </a:rPr>
                        <a:t>0.23</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smtClean="0">
                          <a:solidFill>
                            <a:srgbClr val="000000"/>
                          </a:solidFill>
                          <a:effectLst/>
                          <a:latin typeface="Calibri" charset="0"/>
                        </a:rPr>
                        <a:t>0.75</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b-NO" sz="1400" b="0" i="0" u="none" strike="noStrike" dirty="0">
                          <a:solidFill>
                            <a:srgbClr val="000000"/>
                          </a:solidFill>
                          <a:effectLst/>
                          <a:latin typeface="Calibri" charset="0"/>
                        </a:rPr>
                        <a:t>0.0002</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nb-NO" sz="1400" b="0" i="0" u="none" strike="noStrike" dirty="0" smtClean="0">
                          <a:solidFill>
                            <a:srgbClr val="000000"/>
                          </a:solidFill>
                          <a:effectLst/>
                          <a:latin typeface="Calibri" charset="0"/>
                        </a:rPr>
                        <a:t>0.57</a:t>
                      </a:r>
                      <a:endParaRPr lang="nb-NO"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s-IS" sz="1400" b="0" i="0" u="none" strike="noStrike" dirty="0" smtClean="0">
                          <a:solidFill>
                            <a:srgbClr val="000000"/>
                          </a:solidFill>
                          <a:effectLst/>
                          <a:latin typeface="Calibri" charset="0"/>
                        </a:rPr>
                        <a:t>0.21</a:t>
                      </a:r>
                      <a:endParaRPr lang="is-IS"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i-FI" sz="1400" b="0" i="0" u="none" strike="noStrike" dirty="0" smtClean="0">
                          <a:solidFill>
                            <a:srgbClr val="000000"/>
                          </a:solidFill>
                          <a:effectLst/>
                          <a:latin typeface="Calibri" charset="0"/>
                        </a:rPr>
                        <a:t>0.10</a:t>
                      </a:r>
                      <a:endParaRPr lang="fi-FI" sz="1400" b="0" i="0" u="none" strike="noStrike" dirty="0">
                        <a:solidFill>
                          <a:srgbClr val="000000"/>
                        </a:solidFill>
                        <a:effectLst/>
                        <a:latin typeface="Calibri" charset="0"/>
                      </a:endParaRP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Calibri" charset="0"/>
                        </a:rPr>
                        <a:t>-</a:t>
                      </a:r>
                    </a:p>
                  </a:txBody>
                  <a:tcPr marL="9525"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382">
                <a:tc>
                  <a:txBody>
                    <a:bodyPr/>
                    <a:lstStyle/>
                    <a:p>
                      <a:pPr algn="ctr" fontAlgn="ctr"/>
                      <a:endParaRPr lang="en-US" sz="1600" b="1" i="0" u="none" strike="noStrike" dirty="0">
                        <a:solidFill>
                          <a:srgbClr val="000000"/>
                        </a:solidFill>
                        <a:effectLst/>
                        <a:latin typeface="Calibri" charset="0"/>
                      </a:endParaRPr>
                    </a:p>
                  </a:txBody>
                  <a:tcPr marL="9525" marR="9525" marT="1270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1"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s-IS"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i-FI"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smtClean="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720">
                <a:tc>
                  <a:txBody>
                    <a:bodyPr/>
                    <a:lstStyle/>
                    <a:p>
                      <a:pPr algn="ctr" fontAlgn="ctr"/>
                      <a:endParaRPr lang="en-US" sz="1600" b="1" i="0" u="none" strike="noStrike" dirty="0">
                        <a:solidFill>
                          <a:srgbClr val="000000"/>
                        </a:solidFill>
                        <a:effectLst/>
                        <a:latin typeface="Calibri" charset="0"/>
                      </a:endParaRPr>
                    </a:p>
                  </a:txBody>
                  <a:tcPr marL="9525" marR="9525" marT="1270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1"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p>
                      <a:pPr algn="ctr" fontAlgn="ctr"/>
                      <a:r>
                        <a:rPr lang="nb-NO" sz="1400" b="1" i="0" u="none" strike="noStrike" dirty="0" smtClean="0">
                          <a:solidFill>
                            <a:srgbClr val="000000"/>
                          </a:solidFill>
                          <a:effectLst/>
                          <a:latin typeface="Calibri" charset="0"/>
                        </a:rPr>
                        <a:t>Negative Association</a:t>
                      </a:r>
                      <a:endParaRPr lang="nb-NO" sz="1400" b="1"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nb-NO" sz="1400" b="0" i="0" u="none" strike="noStrike" dirty="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s-IS"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i-FI"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smtClean="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720">
                <a:tc>
                  <a:txBody>
                    <a:bodyPr/>
                    <a:lstStyle/>
                    <a:p>
                      <a:pPr algn="ctr" fontAlgn="ctr"/>
                      <a:endParaRPr lang="en-US" sz="1600" b="1" i="0" u="none" strike="noStrike" dirty="0">
                        <a:solidFill>
                          <a:srgbClr val="000000"/>
                        </a:solidFill>
                        <a:effectLst/>
                        <a:latin typeface="Calibri" charset="0"/>
                      </a:endParaRPr>
                    </a:p>
                  </a:txBody>
                  <a:tcPr marL="9525" marR="9525" marT="1270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1"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algn="ctr" fontAlgn="ctr"/>
                      <a:r>
                        <a:rPr lang="nb-NO" sz="1400" b="1" i="0" u="none" strike="noStrike" dirty="0" smtClean="0">
                          <a:solidFill>
                            <a:srgbClr val="000000"/>
                          </a:solidFill>
                          <a:effectLst/>
                          <a:latin typeface="Calibri" charset="0"/>
                        </a:rPr>
                        <a:t>Positive</a:t>
                      </a:r>
                      <a:r>
                        <a:rPr lang="nb-NO" sz="1400" b="1" i="0" u="none" strike="noStrike" baseline="0" dirty="0" smtClean="0">
                          <a:solidFill>
                            <a:srgbClr val="000000"/>
                          </a:solidFill>
                          <a:effectLst/>
                          <a:latin typeface="Calibri" charset="0"/>
                        </a:rPr>
                        <a:t> Association</a:t>
                      </a:r>
                      <a:endParaRPr lang="nb-NO" sz="1400" b="1"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nb-NO" sz="1400" b="0" i="0" u="none" strike="noStrike" dirty="0">
                        <a:solidFill>
                          <a:srgbClr val="000000"/>
                        </a:solidFill>
                        <a:effectLst/>
                        <a:latin typeface="Calibri" charset="0"/>
                      </a:endParaRP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nb-NO"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is-IS"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i-FI" sz="1400" b="0" i="0" u="none" strike="noStrike" dirty="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400" b="0" i="0" u="none" strike="noStrike" dirty="0" smtClean="0">
                        <a:solidFill>
                          <a:srgbClr val="000000"/>
                        </a:solidFill>
                        <a:effectLst/>
                        <a:latin typeface="Calibri" charset="0"/>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txBox="1">
            <a:spLocks/>
          </p:cNvSpPr>
          <p:nvPr/>
        </p:nvSpPr>
        <p:spPr>
          <a:xfrm>
            <a:off x="457200" y="-9366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err="1" smtClean="0"/>
              <a:t>PanCancer</a:t>
            </a:r>
            <a:r>
              <a:rPr lang="en-US" sz="4000" dirty="0" smtClean="0"/>
              <a:t> PRS in UK </a:t>
            </a:r>
            <a:r>
              <a:rPr lang="en-US" sz="4000" dirty="0" err="1" smtClean="0"/>
              <a:t>Biobank</a:t>
            </a:r>
            <a:endParaRPr lang="en-US" sz="4000" dirty="0"/>
          </a:p>
        </p:txBody>
      </p:sp>
    </p:spTree>
    <p:extLst>
      <p:ext uri="{BB962C8B-B14F-4D97-AF65-F5344CB8AC3E}">
        <p14:creationId xmlns:p14="http://schemas.microsoft.com/office/powerpoint/2010/main" val="35586037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519247429"/>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FDB"/>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15066934"/>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a:t>
                      </a:r>
                      <a:r>
                        <a:rPr lang="en-US" baseline="30000"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15734799"/>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a:t>6</a:t>
            </a:r>
            <a:r>
              <a:rPr lang="en-US" dirty="0" smtClean="0"/>
              <a:t>. Co-heritability</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Tree>
    <p:extLst>
      <p:ext uri="{BB962C8B-B14F-4D97-AF65-F5344CB8AC3E}">
        <p14:creationId xmlns:p14="http://schemas.microsoft.com/office/powerpoint/2010/main" val="13725129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949458494"/>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37376477"/>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smtClean="0"/>
              <a:t>Co-heritability</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graphicFrame>
        <p:nvGraphicFramePr>
          <p:cNvPr id="12" name="Table 11"/>
          <p:cNvGraphicFramePr>
            <a:graphicFrameLocks noGrp="1"/>
          </p:cNvGraphicFramePr>
          <p:nvPr>
            <p:extLst>
              <p:ext uri="{D42A27DB-BD31-4B8C-83A1-F6EECF244321}">
                <p14:modId xmlns:p14="http://schemas.microsoft.com/office/powerpoint/2010/main" val="56676819"/>
              </p:ext>
            </p:extLst>
          </p:nvPr>
        </p:nvGraphicFramePr>
        <p:xfrm>
          <a:off x="1871583" y="5426912"/>
          <a:ext cx="6172200" cy="1431088"/>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1431088">
                <a:tc>
                  <a:txBody>
                    <a:bodyPr/>
                    <a:lstStyle/>
                    <a:p>
                      <a:pPr algn="ctr"/>
                      <a:r>
                        <a:rPr lang="en-US" dirty="0" smtClean="0"/>
                        <a:t>Prostate</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effectLst/>
                          <a:latin typeface="+mn-lt"/>
                          <a:cs typeface="+mn-cs"/>
                        </a:rPr>
                        <a:t>Breast</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Testicular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Melanoma</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Colon</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Bladder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Lung</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Rectum</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NHL</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Ovary</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08118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71"/>
            <a:ext cx="8229600" cy="1143000"/>
          </a:xfrm>
        </p:spPr>
        <p:txBody>
          <a:bodyPr/>
          <a:lstStyle/>
          <a:p>
            <a:r>
              <a:rPr lang="en-US" dirty="0"/>
              <a:t>Assessing </a:t>
            </a:r>
            <a:r>
              <a:rPr lang="en-US" dirty="0" err="1" smtClean="0"/>
              <a:t>Pleiotropy</a:t>
            </a:r>
            <a:endParaRPr lang="en-US" dirty="0"/>
          </a:p>
        </p:txBody>
      </p:sp>
      <p:sp>
        <p:nvSpPr>
          <p:cNvPr id="3" name="Content Placeholder 2"/>
          <p:cNvSpPr>
            <a:spLocks noGrp="1"/>
          </p:cNvSpPr>
          <p:nvPr>
            <p:ph idx="1"/>
          </p:nvPr>
        </p:nvSpPr>
        <p:spPr>
          <a:xfrm>
            <a:off x="1092201" y="1397000"/>
            <a:ext cx="8229600" cy="4525963"/>
          </a:xfrm>
        </p:spPr>
        <p:txBody>
          <a:bodyPr>
            <a:normAutofit/>
          </a:bodyPr>
          <a:lstStyle/>
          <a:p>
            <a:pPr marL="0" indent="0">
              <a:buNone/>
            </a:pPr>
            <a:r>
              <a:rPr lang="en-US" dirty="0" smtClean="0"/>
              <a:t> 	1. </a:t>
            </a:r>
            <a:r>
              <a:rPr lang="en-US" dirty="0" err="1" smtClean="0"/>
              <a:t>Pleiotropy</a:t>
            </a:r>
            <a:r>
              <a:rPr lang="en-US" dirty="0" smtClean="0"/>
              <a:t> ‘look-ups’</a:t>
            </a:r>
          </a:p>
          <a:p>
            <a:pPr marL="0" indent="0">
              <a:buNone/>
            </a:pPr>
            <a:r>
              <a:rPr lang="en-US" dirty="0" smtClean="0"/>
              <a:t>	2. Meta-analysis (ASSET)</a:t>
            </a:r>
            <a:endParaRPr lang="en-US" dirty="0"/>
          </a:p>
          <a:p>
            <a:pPr marL="0" indent="0">
              <a:buNone/>
            </a:pPr>
            <a:r>
              <a:rPr lang="en-US" dirty="0" smtClean="0"/>
              <a:t>	3. </a:t>
            </a:r>
            <a:r>
              <a:rPr lang="en-US" dirty="0" err="1" smtClean="0"/>
              <a:t>Multiphenotype</a:t>
            </a:r>
            <a:endParaRPr lang="en-US" i="1" dirty="0"/>
          </a:p>
          <a:p>
            <a:pPr marL="0" indent="0">
              <a:buNone/>
            </a:pPr>
            <a:r>
              <a:rPr lang="en-US" dirty="0" smtClean="0"/>
              <a:t>	4. Multilevel </a:t>
            </a:r>
            <a:r>
              <a:rPr lang="en-US" dirty="0" err="1"/>
              <a:t>p</a:t>
            </a:r>
            <a:r>
              <a:rPr lang="en-US" dirty="0" err="1" smtClean="0"/>
              <a:t>leiotropy</a:t>
            </a:r>
            <a:endParaRPr lang="en-US" dirty="0" smtClean="0"/>
          </a:p>
          <a:p>
            <a:pPr marL="0" indent="0">
              <a:buNone/>
            </a:pPr>
            <a:r>
              <a:rPr lang="en-US" dirty="0" smtClean="0"/>
              <a:t>	5. Polygenic risk scores</a:t>
            </a:r>
            <a:endParaRPr lang="en-US" dirty="0"/>
          </a:p>
          <a:p>
            <a:pPr marL="0" indent="0">
              <a:buNone/>
            </a:pPr>
            <a:r>
              <a:rPr lang="en-US" dirty="0" smtClean="0"/>
              <a:t>	6. Co-heritability</a:t>
            </a:r>
            <a:endParaRPr lang="en-US" dirty="0"/>
          </a:p>
        </p:txBody>
      </p:sp>
    </p:spTree>
    <p:extLst>
      <p:ext uri="{BB962C8B-B14F-4D97-AF65-F5344CB8AC3E}">
        <p14:creationId xmlns:p14="http://schemas.microsoft.com/office/powerpoint/2010/main" val="36636722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218556420"/>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51EE"/>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21477570"/>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457200" y="152400"/>
            <a:ext cx="8229600" cy="1143000"/>
          </a:xfrm>
        </p:spPr>
        <p:txBody>
          <a:bodyPr/>
          <a:lstStyle/>
          <a:p>
            <a:r>
              <a:rPr lang="en-US" dirty="0" smtClean="0"/>
              <a:t>Co-heritability</a:t>
            </a:r>
            <a:endParaRPr lang="en-US"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graphicFrame>
        <p:nvGraphicFramePr>
          <p:cNvPr id="12" name="Table 11"/>
          <p:cNvGraphicFramePr>
            <a:graphicFrameLocks noGrp="1"/>
          </p:cNvGraphicFramePr>
          <p:nvPr>
            <p:extLst>
              <p:ext uri="{D42A27DB-BD31-4B8C-83A1-F6EECF244321}">
                <p14:modId xmlns:p14="http://schemas.microsoft.com/office/powerpoint/2010/main" val="2793864276"/>
              </p:ext>
            </p:extLst>
          </p:nvPr>
        </p:nvGraphicFramePr>
        <p:xfrm>
          <a:off x="1871583" y="5426912"/>
          <a:ext cx="6172200" cy="1431088"/>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1431088">
                <a:tc>
                  <a:txBody>
                    <a:bodyPr/>
                    <a:lstStyle/>
                    <a:p>
                      <a:pPr algn="ctr"/>
                      <a:r>
                        <a:rPr lang="en-US" dirty="0" smtClean="0"/>
                        <a:t>Prostate</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chemeClr val="dk1"/>
                          </a:solidFill>
                          <a:effectLst/>
                          <a:latin typeface="+mn-lt"/>
                          <a:cs typeface="+mn-cs"/>
                        </a:rPr>
                        <a:t>Breast</a:t>
                      </a:r>
                      <a:endParaRPr lang="en-US" dirty="0"/>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Testicular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Melanoma</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Colon</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Bladder</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Lung</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Rectum</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NHL</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smtClean="0">
                          <a:effectLst/>
                        </a:rPr>
                        <a:t>Ovary</a:t>
                      </a:r>
                      <a:endParaRPr lang="en-US" sz="1800" b="0" i="0" u="none" strike="noStrike" dirty="0">
                        <a:solidFill>
                          <a:srgbClr val="000000"/>
                        </a:solidFill>
                        <a:effectLst/>
                        <a:latin typeface="+mn-lt"/>
                        <a:cs typeface="Arial"/>
                      </a:endParaRPr>
                    </a:p>
                  </a:txBody>
                  <a:tcPr vert="vert">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212793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7278" r="-27278"/>
          <a:stretch>
            <a:fillRect/>
          </a:stretch>
        </p:blipFill>
        <p:spPr>
          <a:xfrm>
            <a:off x="457200" y="1540931"/>
            <a:ext cx="8229600" cy="4525963"/>
          </a:xfrm>
        </p:spPr>
      </p:pic>
      <p:sp>
        <p:nvSpPr>
          <p:cNvPr id="5" name="Title 1"/>
          <p:cNvSpPr txBox="1">
            <a:spLocks/>
          </p:cNvSpPr>
          <p:nvPr/>
        </p:nvSpPr>
        <p:spPr>
          <a:xfrm>
            <a:off x="84667" y="427038"/>
            <a:ext cx="905933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Co-heritability with Summary Statistics</a:t>
            </a:r>
          </a:p>
        </p:txBody>
      </p:sp>
      <p:sp>
        <p:nvSpPr>
          <p:cNvPr id="6" name="TextBox 5"/>
          <p:cNvSpPr txBox="1"/>
          <p:nvPr/>
        </p:nvSpPr>
        <p:spPr>
          <a:xfrm>
            <a:off x="6527800" y="6508609"/>
            <a:ext cx="2480201" cy="276999"/>
          </a:xfrm>
          <a:prstGeom prst="rect">
            <a:avLst/>
          </a:prstGeom>
          <a:noFill/>
        </p:spPr>
        <p:txBody>
          <a:bodyPr wrap="square" rtlCol="0">
            <a:spAutoFit/>
          </a:bodyPr>
          <a:lstStyle/>
          <a:p>
            <a:r>
              <a:rPr lang="en-US" sz="1200" dirty="0" err="1">
                <a:solidFill>
                  <a:srgbClr val="000000"/>
                </a:solidFill>
              </a:rPr>
              <a:t>Bulik</a:t>
            </a:r>
            <a:r>
              <a:rPr lang="en-US" sz="1200" dirty="0">
                <a:solidFill>
                  <a:srgbClr val="000000"/>
                </a:solidFill>
              </a:rPr>
              <a:t>-Sullivan, et </a:t>
            </a:r>
            <a:r>
              <a:rPr lang="en-US" sz="1200" dirty="0" smtClean="0">
                <a:solidFill>
                  <a:srgbClr val="000000"/>
                </a:solidFill>
              </a:rPr>
              <a:t>al. </a:t>
            </a:r>
            <a:r>
              <a:rPr lang="en-US" sz="1200" dirty="0">
                <a:solidFill>
                  <a:srgbClr val="000000"/>
                </a:solidFill>
              </a:rPr>
              <a:t>NG </a:t>
            </a:r>
            <a:r>
              <a:rPr lang="en-US" sz="1200" dirty="0" smtClean="0">
                <a:solidFill>
                  <a:srgbClr val="000000"/>
                </a:solidFill>
              </a:rPr>
              <a:t>2015b</a:t>
            </a:r>
            <a:endParaRPr lang="en-US" sz="1200" dirty="0">
              <a:solidFill>
                <a:srgbClr val="000000"/>
              </a:solidFill>
            </a:endParaRPr>
          </a:p>
        </p:txBody>
      </p:sp>
      <p:sp>
        <p:nvSpPr>
          <p:cNvPr id="2" name="TextBox 1"/>
          <p:cNvSpPr txBox="1"/>
          <p:nvPr/>
        </p:nvSpPr>
        <p:spPr>
          <a:xfrm>
            <a:off x="372533" y="2937933"/>
            <a:ext cx="1741432" cy="1200328"/>
          </a:xfrm>
          <a:prstGeom prst="rect">
            <a:avLst/>
          </a:prstGeom>
          <a:noFill/>
        </p:spPr>
        <p:txBody>
          <a:bodyPr wrap="none" rtlCol="0">
            <a:spAutoFit/>
          </a:bodyPr>
          <a:lstStyle/>
          <a:p>
            <a:r>
              <a:rPr lang="en-US" sz="2400" dirty="0" smtClean="0"/>
              <a:t>Cross-trait</a:t>
            </a:r>
          </a:p>
          <a:p>
            <a:r>
              <a:rPr lang="en-US" sz="2400" dirty="0" smtClean="0"/>
              <a:t>LD Score</a:t>
            </a:r>
          </a:p>
          <a:p>
            <a:r>
              <a:rPr lang="en-US" sz="2400" dirty="0" smtClean="0"/>
              <a:t>Regression</a:t>
            </a:r>
            <a:endParaRPr lang="en-US" sz="2400" dirty="0"/>
          </a:p>
        </p:txBody>
      </p:sp>
    </p:spTree>
    <p:extLst>
      <p:ext uri="{BB962C8B-B14F-4D97-AF65-F5344CB8AC3E}">
        <p14:creationId xmlns:p14="http://schemas.microsoft.com/office/powerpoint/2010/main" val="29292182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3">
            <a:extLst>
              <a:ext uri="{28A0092B-C50C-407E-A947-70E740481C1C}">
                <a14:useLocalDpi xmlns:a14="http://schemas.microsoft.com/office/drawing/2010/main" val="0"/>
              </a:ext>
            </a:extLst>
          </a:blip>
          <a:srcRect l="25000" t="14932" r="50002" b="29865"/>
          <a:stretch>
            <a:fillRect/>
          </a:stretch>
        </p:blipFill>
        <p:spPr bwMode="auto">
          <a:xfrm>
            <a:off x="353783" y="1279367"/>
            <a:ext cx="4395258" cy="5457627"/>
          </a:xfrm>
          <a:prstGeom prst="rect">
            <a:avLst/>
          </a:prstGeom>
          <a:noFill/>
          <a:ln>
            <a:noFill/>
          </a:ln>
          <a:effectLst/>
          <a:extLst>
            <a:ext uri="{909E8E84-426E-40dd-AFC4-6F175D3DCCD1}">
              <a14:hiddenFill xmlns:a14="http://schemas.microsoft.com/office/drawing/2010/main">
                <a:blipFill dpi="0" rotWithShape="0">
                  <a:blip/>
                  <a:srcRect l="25000" t="14932" r="50002" b="2986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0594" name="Text Box 2"/>
          <p:cNvSpPr txBox="1">
            <a:spLocks noChangeArrowheads="1"/>
          </p:cNvSpPr>
          <p:nvPr/>
        </p:nvSpPr>
        <p:spPr bwMode="auto">
          <a:xfrm>
            <a:off x="0" y="0"/>
            <a:ext cx="9144000" cy="13716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smtClean="0">
                <a:latin typeface="+mn-lt"/>
              </a:rPr>
              <a:t>Prediction: </a:t>
            </a:r>
            <a:r>
              <a:rPr lang="en-US" sz="4000" dirty="0" err="1" smtClean="0">
                <a:latin typeface="+mn-lt"/>
              </a:rPr>
              <a:t>Ozzy</a:t>
            </a:r>
            <a:r>
              <a:rPr lang="en-US" sz="4000" dirty="0" smtClean="0">
                <a:latin typeface="+mn-lt"/>
              </a:rPr>
              <a:t> </a:t>
            </a:r>
            <a:r>
              <a:rPr lang="en-US" sz="4000" dirty="0" err="1" smtClean="0">
                <a:latin typeface="+mn-lt"/>
              </a:rPr>
              <a:t>Osbourne</a:t>
            </a:r>
            <a:r>
              <a:rPr lang="en-US" sz="4000" dirty="0" smtClean="0">
                <a:latin typeface="+mn-lt"/>
              </a:rPr>
              <a:t>!?</a:t>
            </a:r>
          </a:p>
        </p:txBody>
      </p:sp>
      <p:sp>
        <p:nvSpPr>
          <p:cNvPr id="2" name="TextBox 1"/>
          <p:cNvSpPr txBox="1"/>
          <p:nvPr/>
        </p:nvSpPr>
        <p:spPr>
          <a:xfrm>
            <a:off x="5167792" y="2058493"/>
            <a:ext cx="3707964" cy="3046988"/>
          </a:xfrm>
          <a:prstGeom prst="rect">
            <a:avLst/>
          </a:prstGeom>
          <a:noFill/>
        </p:spPr>
        <p:txBody>
          <a:bodyPr wrap="square" rtlCol="0">
            <a:spAutoFit/>
          </a:bodyPr>
          <a:lstStyle/>
          <a:p>
            <a:r>
              <a:rPr lang="en-US" sz="2400" dirty="0" smtClean="0"/>
              <a:t>Increased risk of: </a:t>
            </a:r>
          </a:p>
          <a:p>
            <a:pPr marL="285750" indent="-285750">
              <a:buFont typeface="Arial"/>
              <a:buChar char="•"/>
            </a:pPr>
            <a:r>
              <a:rPr lang="en-US" sz="2400" dirty="0"/>
              <a:t>A</a:t>
            </a:r>
            <a:r>
              <a:rPr lang="en-US" sz="2400" dirty="0" smtClean="0"/>
              <a:t>lcohol and cocaine dependence.</a:t>
            </a:r>
            <a:endParaRPr lang="en-US" sz="2400" dirty="0"/>
          </a:p>
          <a:p>
            <a:pPr marL="285750" indent="-285750">
              <a:buFont typeface="Arial"/>
              <a:buChar char="•"/>
            </a:pPr>
            <a:r>
              <a:rPr lang="en-US" sz="2400" dirty="0"/>
              <a:t>H</a:t>
            </a:r>
            <a:r>
              <a:rPr lang="en-US" sz="2400" dirty="0" smtClean="0"/>
              <a:t>allucinations </a:t>
            </a:r>
            <a:r>
              <a:rPr lang="en-US" sz="2400" dirty="0"/>
              <a:t>while on </a:t>
            </a:r>
            <a:r>
              <a:rPr lang="en-US" sz="2400" dirty="0" smtClean="0"/>
              <a:t>marijuana</a:t>
            </a:r>
            <a:r>
              <a:rPr lang="en-US" sz="2400" dirty="0"/>
              <a:t>.</a:t>
            </a:r>
            <a:endParaRPr lang="en-US" sz="2400" dirty="0" smtClean="0"/>
          </a:p>
          <a:p>
            <a:endParaRPr lang="en-US" sz="2400" dirty="0"/>
          </a:p>
          <a:p>
            <a:r>
              <a:rPr lang="en-US" sz="2400" dirty="0" smtClean="0"/>
              <a:t>Slow </a:t>
            </a:r>
            <a:r>
              <a:rPr lang="en-US" sz="2400" dirty="0"/>
              <a:t>to </a:t>
            </a:r>
            <a:r>
              <a:rPr lang="en-US" sz="2400" dirty="0" err="1"/>
              <a:t>metabolise</a:t>
            </a:r>
            <a:r>
              <a:rPr lang="en-US" sz="2400" dirty="0"/>
              <a:t> </a:t>
            </a:r>
            <a:r>
              <a:rPr lang="en-US" sz="2400" dirty="0" smtClean="0"/>
              <a:t>coffee.</a:t>
            </a:r>
            <a:endParaRPr lang="en-US" sz="2400" dirty="0"/>
          </a:p>
        </p:txBody>
      </p:sp>
    </p:spTree>
    <p:extLst>
      <p:ext uri="{BB962C8B-B14F-4D97-AF65-F5344CB8AC3E}">
        <p14:creationId xmlns:p14="http://schemas.microsoft.com/office/powerpoint/2010/main" val="35353028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Prediction</a:t>
            </a:r>
            <a:endParaRPr lang="en-US" dirty="0"/>
          </a:p>
        </p:txBody>
      </p:sp>
      <p:sp>
        <p:nvSpPr>
          <p:cNvPr id="3" name="Content Placeholder 2"/>
          <p:cNvSpPr>
            <a:spLocks noGrp="1"/>
          </p:cNvSpPr>
          <p:nvPr>
            <p:ph idx="1"/>
          </p:nvPr>
        </p:nvSpPr>
        <p:spPr/>
        <p:txBody>
          <a:bodyPr/>
          <a:lstStyle/>
          <a:p>
            <a:r>
              <a:rPr lang="en-US" dirty="0" err="1" smtClean="0"/>
              <a:t>DNAfit</a:t>
            </a:r>
            <a:endParaRPr lang="en-US" dirty="0"/>
          </a:p>
        </p:txBody>
      </p:sp>
      <p:pic>
        <p:nvPicPr>
          <p:cNvPr id="4" name="Picture 3" descr="Screenshot 2014-07-09 17.49.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4187"/>
            <a:ext cx="9144000" cy="5367647"/>
          </a:xfrm>
          <a:prstGeom prst="rect">
            <a:avLst/>
          </a:prstGeom>
        </p:spPr>
      </p:pic>
    </p:spTree>
    <p:extLst>
      <p:ext uri="{BB962C8B-B14F-4D97-AF65-F5344CB8AC3E}">
        <p14:creationId xmlns:p14="http://schemas.microsoft.com/office/powerpoint/2010/main" val="1958336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981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4894"/>
          <a:stretch>
            <a:fillRect/>
          </a:stretch>
        </p:blipFill>
        <p:spPr bwMode="auto">
          <a:xfrm>
            <a:off x="92075" y="46038"/>
            <a:ext cx="8932863" cy="6756400"/>
          </a:xfrm>
          <a:prstGeom prst="rect">
            <a:avLst/>
          </a:prstGeom>
          <a:noFill/>
          <a:ln>
            <a:noFill/>
          </a:ln>
          <a:effectLst/>
          <a:extLst>
            <a:ext uri="{909E8E84-426E-40dd-AFC4-6F175D3DCCD1}">
              <a14:hiddenFill xmlns:a14="http://schemas.microsoft.com/office/drawing/2010/main">
                <a:blipFill dpi="0" rotWithShape="0">
                  <a:blip/>
                  <a:srcRect l="20001" t="9929" r="20001" b="1489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371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083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9859"/>
          <a:stretch>
            <a:fillRect/>
          </a:stretch>
        </p:blipFill>
        <p:spPr bwMode="auto">
          <a:xfrm>
            <a:off x="123825" y="274638"/>
            <a:ext cx="8928100" cy="6308725"/>
          </a:xfrm>
          <a:prstGeom prst="rect">
            <a:avLst/>
          </a:prstGeom>
          <a:noFill/>
          <a:ln>
            <a:noFill/>
          </a:ln>
          <a:effectLst/>
          <a:extLst>
            <a:ext uri="{909E8E84-426E-40dd-AFC4-6F175D3DCCD1}">
              <a14:hiddenFill xmlns:a14="http://schemas.microsoft.com/office/drawing/2010/main">
                <a:blipFill dpi="0" rotWithShape="0">
                  <a:blip/>
                  <a:srcRect l="20001" t="9929" r="20001" b="1985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7679175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‘Test to Play’</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
            <a:ext cx="7924800" cy="618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8787" name="Text Box 3"/>
          <p:cNvSpPr txBox="1">
            <a:spLocks noChangeArrowheads="1"/>
          </p:cNvSpPr>
          <p:nvPr/>
        </p:nvSpPr>
        <p:spPr bwMode="auto">
          <a:xfrm>
            <a:off x="6865938" y="6400800"/>
            <a:ext cx="22002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NY Times, 11/30/08</a:t>
            </a:r>
          </a:p>
        </p:txBody>
      </p:sp>
    </p:spTree>
    <p:extLst>
      <p:ext uri="{BB962C8B-B14F-4D97-AF65-F5344CB8AC3E}">
        <p14:creationId xmlns:p14="http://schemas.microsoft.com/office/powerpoint/2010/main" val="174165972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pPr eaLnBrk="1" hangingPunct="1"/>
            <a:endParaRPr lang="en-US">
              <a:latin typeface="Calibri" charset="0"/>
            </a:endParaRPr>
          </a:p>
        </p:txBody>
      </p:sp>
      <p:sp>
        <p:nvSpPr>
          <p:cNvPr id="250882" name="Rectangle 3"/>
          <p:cNvSpPr>
            <a:spLocks noGrp="1" noChangeArrowheads="1"/>
          </p:cNvSpPr>
          <p:nvPr>
            <p:ph type="body" idx="1"/>
          </p:nvPr>
        </p:nvSpPr>
        <p:spPr/>
        <p:txBody>
          <a:bodyPr/>
          <a:lstStyle/>
          <a:p>
            <a:pPr eaLnBrk="1" hangingPunct="1"/>
            <a:endParaRPr lang="en-US">
              <a:latin typeface="Calibri" charset="0"/>
            </a:endParaRPr>
          </a:p>
        </p:txBody>
      </p:sp>
      <p:pic>
        <p:nvPicPr>
          <p:cNvPr id="2508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1272540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4" name="Oval 5"/>
          <p:cNvSpPr>
            <a:spLocks noChangeArrowheads="1"/>
          </p:cNvSpPr>
          <p:nvPr/>
        </p:nvSpPr>
        <p:spPr bwMode="auto">
          <a:xfrm>
            <a:off x="1905000" y="4419600"/>
            <a:ext cx="5181600" cy="4572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libri" charset="0"/>
            </a:endParaRPr>
          </a:p>
        </p:txBody>
      </p:sp>
      <p:sp>
        <p:nvSpPr>
          <p:cNvPr id="250885" name="TextBox 5"/>
          <p:cNvSpPr txBox="1">
            <a:spLocks noChangeArrowheads="1"/>
          </p:cNvSpPr>
          <p:nvPr/>
        </p:nvSpPr>
        <p:spPr bwMode="auto">
          <a:xfrm>
            <a:off x="855663" y="373063"/>
            <a:ext cx="7569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solidFill>
                  <a:srgbClr val="000000"/>
                </a:solidFill>
                <a:latin typeface="Calibri" charset="0"/>
              </a:rPr>
              <a:t>My 23andMe Results for </a:t>
            </a:r>
            <a:r>
              <a:rPr lang="en-US" sz="4000" i="1">
                <a:solidFill>
                  <a:srgbClr val="000000"/>
                </a:solidFill>
                <a:latin typeface="Calibri" charset="0"/>
              </a:rPr>
              <a:t>ACTN3</a:t>
            </a:r>
          </a:p>
        </p:txBody>
      </p:sp>
    </p:spTree>
    <p:extLst>
      <p:ext uri="{BB962C8B-B14F-4D97-AF65-F5344CB8AC3E}">
        <p14:creationId xmlns:p14="http://schemas.microsoft.com/office/powerpoint/2010/main" val="5645880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416497129"/>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25699335"/>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51219576"/>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9" name="Title 3"/>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000000"/>
                </a:solidFill>
              </a:rPr>
              <a:t>1. </a:t>
            </a:r>
            <a:r>
              <a:rPr lang="en-US" dirty="0" err="1" smtClean="0">
                <a:solidFill>
                  <a:srgbClr val="000000"/>
                </a:solidFill>
              </a:rPr>
              <a:t>Pleiotropy</a:t>
            </a:r>
            <a:r>
              <a:rPr lang="en-US" dirty="0" smtClean="0">
                <a:solidFill>
                  <a:srgbClr val="000000"/>
                </a:solidFill>
              </a:rPr>
              <a:t> “Look-ups”</a:t>
            </a:r>
            <a:endParaRPr lang="en-US" dirty="0">
              <a:solidFill>
                <a:srgbClr val="000000"/>
              </a:solidFill>
            </a:endParaRPr>
          </a:p>
        </p:txBody>
      </p:sp>
    </p:spTree>
    <p:extLst>
      <p:ext uri="{BB962C8B-B14F-4D97-AF65-F5344CB8AC3E}">
        <p14:creationId xmlns:p14="http://schemas.microsoft.com/office/powerpoint/2010/main" val="6503698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336250834"/>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07444244"/>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31482038"/>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2" name="Title 3"/>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err="1" smtClean="0">
                <a:solidFill>
                  <a:srgbClr val="000000"/>
                </a:solidFill>
              </a:rPr>
              <a:t>Pleiotropy</a:t>
            </a:r>
            <a:r>
              <a:rPr lang="en-US" dirty="0" smtClean="0">
                <a:solidFill>
                  <a:srgbClr val="000000"/>
                </a:solidFill>
              </a:rPr>
              <a:t> “Look-ups”</a:t>
            </a:r>
            <a:endParaRPr lang="en-US" dirty="0">
              <a:solidFill>
                <a:srgbClr val="000000"/>
              </a:solidFill>
            </a:endParaRPr>
          </a:p>
        </p:txBody>
      </p:sp>
    </p:spTree>
    <p:extLst>
      <p:ext uri="{BB962C8B-B14F-4D97-AF65-F5344CB8AC3E}">
        <p14:creationId xmlns:p14="http://schemas.microsoft.com/office/powerpoint/2010/main" val="13816703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4015804751"/>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82330512"/>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52305522"/>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2" name="Title 3"/>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err="1" smtClean="0">
                <a:solidFill>
                  <a:srgbClr val="000000"/>
                </a:solidFill>
              </a:rPr>
              <a:t>Pleiotropy</a:t>
            </a:r>
            <a:r>
              <a:rPr lang="en-US" dirty="0" smtClean="0">
                <a:solidFill>
                  <a:srgbClr val="000000"/>
                </a:solidFill>
              </a:rPr>
              <a:t> “Look-ups”</a:t>
            </a:r>
            <a:endParaRPr lang="en-US" dirty="0">
              <a:solidFill>
                <a:srgbClr val="000000"/>
              </a:solidFill>
            </a:endParaRPr>
          </a:p>
        </p:txBody>
      </p:sp>
    </p:spTree>
    <p:extLst>
      <p:ext uri="{BB962C8B-B14F-4D97-AF65-F5344CB8AC3E}">
        <p14:creationId xmlns:p14="http://schemas.microsoft.com/office/powerpoint/2010/main" val="10708766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701630132"/>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104157931"/>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12200118"/>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2" name="Title 3"/>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err="1" smtClean="0">
                <a:solidFill>
                  <a:srgbClr val="000000"/>
                </a:solidFill>
              </a:rPr>
              <a:t>Pleiotropy</a:t>
            </a:r>
            <a:r>
              <a:rPr lang="en-US" dirty="0" smtClean="0">
                <a:solidFill>
                  <a:srgbClr val="000000"/>
                </a:solidFill>
              </a:rPr>
              <a:t> “Look-ups”</a:t>
            </a:r>
            <a:endParaRPr lang="en-US" dirty="0">
              <a:solidFill>
                <a:srgbClr val="000000"/>
              </a:solidFill>
            </a:endParaRPr>
          </a:p>
        </p:txBody>
      </p:sp>
    </p:spTree>
    <p:extLst>
      <p:ext uri="{BB962C8B-B14F-4D97-AF65-F5344CB8AC3E}">
        <p14:creationId xmlns:p14="http://schemas.microsoft.com/office/powerpoint/2010/main" val="120540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347206025"/>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98677823"/>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97892945"/>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sp>
        <p:nvSpPr>
          <p:cNvPr id="12" name="Title 3"/>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err="1" smtClean="0">
                <a:solidFill>
                  <a:srgbClr val="000000"/>
                </a:solidFill>
              </a:rPr>
              <a:t>Pleiotropy</a:t>
            </a:r>
            <a:r>
              <a:rPr lang="en-US" dirty="0" smtClean="0">
                <a:solidFill>
                  <a:srgbClr val="000000"/>
                </a:solidFill>
              </a:rPr>
              <a:t> “Look-ups”</a:t>
            </a:r>
            <a:endParaRPr lang="en-US" dirty="0">
              <a:solidFill>
                <a:srgbClr val="000000"/>
              </a:solidFill>
            </a:endParaRPr>
          </a:p>
        </p:txBody>
      </p:sp>
      <p:sp>
        <p:nvSpPr>
          <p:cNvPr id="3" name="TextBox 2"/>
          <p:cNvSpPr txBox="1"/>
          <p:nvPr/>
        </p:nvSpPr>
        <p:spPr>
          <a:xfrm>
            <a:off x="3886200" y="1828800"/>
            <a:ext cx="5724644" cy="2677656"/>
          </a:xfrm>
          <a:prstGeom prst="rect">
            <a:avLst/>
          </a:prstGeom>
          <a:noFill/>
        </p:spPr>
        <p:txBody>
          <a:bodyPr wrap="none" rtlCol="0">
            <a:spAutoFit/>
          </a:bodyPr>
          <a:lstStyle/>
          <a:p>
            <a:r>
              <a:rPr lang="en-US" sz="2400" dirty="0" err="1" smtClean="0"/>
              <a:t>Univariate</a:t>
            </a:r>
            <a:r>
              <a:rPr lang="en-US" sz="2400" dirty="0" smtClean="0"/>
              <a:t> analyses:</a:t>
            </a:r>
          </a:p>
          <a:p>
            <a:endParaRPr lang="en-US" sz="2400" dirty="0"/>
          </a:p>
          <a:p>
            <a:pPr marL="0" indent="0">
              <a:buNone/>
            </a:pPr>
            <a:r>
              <a:rPr lang="en-US" sz="2400" dirty="0" err="1"/>
              <a:t>logit</a:t>
            </a:r>
            <a:r>
              <a:rPr lang="en-US" sz="2400" dirty="0"/>
              <a:t> (</a:t>
            </a:r>
            <a:r>
              <a:rPr lang="en-US" sz="2400" dirty="0" err="1"/>
              <a:t>Pr</a:t>
            </a:r>
            <a:r>
              <a:rPr lang="en-US" sz="2400" dirty="0"/>
              <a:t>(</a:t>
            </a:r>
            <a:r>
              <a:rPr lang="en-US" sz="2400" b="1" dirty="0" smtClean="0"/>
              <a:t>Y</a:t>
            </a:r>
            <a:r>
              <a:rPr lang="en-US" sz="2400" dirty="0" smtClean="0"/>
              <a:t>=</a:t>
            </a:r>
            <a:r>
              <a:rPr lang="en-US" sz="2400" dirty="0"/>
              <a:t>1|</a:t>
            </a:r>
            <a:r>
              <a:rPr lang="en-US" sz="2400" b="1" dirty="0"/>
              <a:t>G, C</a:t>
            </a:r>
            <a:r>
              <a:rPr lang="en-US" sz="2400" dirty="0"/>
              <a:t>)) = </a:t>
            </a:r>
            <a:r>
              <a:rPr lang="en-US" sz="2400" dirty="0" smtClean="0"/>
              <a:t>α </a:t>
            </a:r>
            <a:r>
              <a:rPr lang="en-US" sz="2400" dirty="0"/>
              <a:t>+ </a:t>
            </a:r>
            <a:r>
              <a:rPr lang="en-US" sz="2400" b="1" dirty="0" smtClean="0"/>
              <a:t>Gβ</a:t>
            </a:r>
            <a:r>
              <a:rPr lang="en-US" sz="2400" dirty="0" smtClean="0"/>
              <a:t> </a:t>
            </a:r>
            <a:r>
              <a:rPr lang="en-US" sz="2400" dirty="0"/>
              <a:t>+ </a:t>
            </a:r>
            <a:r>
              <a:rPr lang="en-US" sz="2400" b="1" dirty="0" err="1" smtClean="0"/>
              <a:t>Cγ</a:t>
            </a:r>
            <a:r>
              <a:rPr lang="en-US" sz="2400" dirty="0"/>
              <a:t>	</a:t>
            </a:r>
          </a:p>
          <a:p>
            <a:pPr marL="0" indent="0">
              <a:buNone/>
            </a:pPr>
            <a:endParaRPr lang="en-US" sz="2400" dirty="0"/>
          </a:p>
          <a:p>
            <a:pPr marL="0" indent="0">
              <a:buNone/>
            </a:pPr>
            <a:r>
              <a:rPr lang="en-US" sz="2400" dirty="0" smtClean="0"/>
              <a:t>One-at-a-time for each SNP / cancer</a:t>
            </a:r>
          </a:p>
          <a:p>
            <a:pPr marL="0" indent="0">
              <a:buNone/>
            </a:pPr>
            <a:endParaRPr lang="en-US" sz="2400" dirty="0"/>
          </a:p>
          <a:p>
            <a:pPr marL="0" indent="0">
              <a:buNone/>
            </a:pPr>
            <a:r>
              <a:rPr lang="en-US" sz="2400" b="1" dirty="0" smtClean="0"/>
              <a:t>β,</a:t>
            </a:r>
            <a:r>
              <a:rPr lang="en-US" sz="2400" dirty="0" smtClean="0"/>
              <a:t> P-values, FDR</a:t>
            </a:r>
          </a:p>
        </p:txBody>
      </p:sp>
    </p:spTree>
    <p:extLst>
      <p:ext uri="{BB962C8B-B14F-4D97-AF65-F5344CB8AC3E}">
        <p14:creationId xmlns:p14="http://schemas.microsoft.com/office/powerpoint/2010/main" val="31440994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742878370"/>
              </p:ext>
            </p:extLst>
          </p:nvPr>
        </p:nvGraphicFramePr>
        <p:xfrm>
          <a:off x="1905000" y="1701800"/>
          <a:ext cx="6096000" cy="370840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196885094"/>
              </p:ext>
            </p:extLst>
          </p:nvPr>
        </p:nvGraphicFramePr>
        <p:xfrm>
          <a:off x="1871583" y="5426912"/>
          <a:ext cx="6172200" cy="370840"/>
        </p:xfrm>
        <a:graphic>
          <a:graphicData uri="http://schemas.openxmlformats.org/drawingml/2006/table">
            <a:tbl>
              <a:tblPr firstRow="1" bandRow="1">
                <a:tableStyleId>{2D5ABB26-0587-4C30-8999-92F81FD0307C}</a:tableStyleId>
              </a:tblPr>
              <a:tblGrid>
                <a:gridCol w="617220"/>
                <a:gridCol w="617220"/>
                <a:gridCol w="617220"/>
                <a:gridCol w="617220"/>
                <a:gridCol w="617220"/>
                <a:gridCol w="617220"/>
                <a:gridCol w="617220"/>
                <a:gridCol w="617220"/>
                <a:gridCol w="617220"/>
                <a:gridCol w="617220"/>
              </a:tblGrid>
              <a:tr h="370840">
                <a:tc>
                  <a:txBody>
                    <a:bodyPr/>
                    <a:lstStyle/>
                    <a:p>
                      <a:pPr algn="ctr"/>
                      <a:r>
                        <a:rPr lang="en-US" dirty="0" smtClean="0"/>
                        <a:t>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1K</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32219354"/>
              </p:ext>
            </p:extLst>
          </p:nvPr>
        </p:nvGraphicFramePr>
        <p:xfrm>
          <a:off x="381000" y="1701800"/>
          <a:ext cx="1524000" cy="3708400"/>
        </p:xfrm>
        <a:graphic>
          <a:graphicData uri="http://schemas.openxmlformats.org/drawingml/2006/table">
            <a:tbl>
              <a:tblPr firstRow="1" bandRow="1">
                <a:tableStyleId>{5C22544A-7EE6-4342-B048-85BDC9FD1C3A}</a:tableStyleId>
              </a:tblPr>
              <a:tblGrid>
                <a:gridCol w="1524000"/>
              </a:tblGrid>
              <a:tr h="370840">
                <a:tc>
                  <a:txBody>
                    <a:bodyPr/>
                    <a:lstStyle/>
                    <a:p>
                      <a:pPr algn="ctr" fontAlgn="b"/>
                      <a:r>
                        <a:rPr lang="en-US" sz="2000" b="0" i="0" u="none" strike="noStrike" dirty="0" smtClean="0">
                          <a:solidFill>
                            <a:srgbClr val="000000"/>
                          </a:solidFill>
                          <a:effectLst/>
                          <a:latin typeface="+mn-lt"/>
                          <a:cs typeface="+mn-cs"/>
                        </a:rPr>
                        <a:t>Prostate</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b="0" i="0" u="none" strike="noStrike" dirty="0" smtClean="0">
                          <a:solidFill>
                            <a:schemeClr val="dk1"/>
                          </a:solidFill>
                          <a:effectLst/>
                          <a:latin typeface="+mn-lt"/>
                          <a:cs typeface="+mn-cs"/>
                        </a:rPr>
                        <a:t>Breast</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Testicular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Melanoma</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Colon</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Bladder</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Lung</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Rectum</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NHL</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pPr algn="ctr" fontAlgn="b"/>
                      <a:r>
                        <a:rPr lang="en-US" sz="2000" u="none" strike="noStrike" dirty="0" smtClean="0">
                          <a:effectLst/>
                        </a:rPr>
                        <a:t>Ovary</a:t>
                      </a:r>
                      <a:endParaRPr lang="en-US" sz="2000" b="0" i="0" u="none" strike="noStrike" dirty="0">
                        <a:solidFill>
                          <a:srgbClr val="000000"/>
                        </a:solidFill>
                        <a:effectLst/>
                        <a:latin typeface="Arial"/>
                        <a:cs typeface="Arial"/>
                      </a:endParaRPr>
                    </a:p>
                  </a:txBody>
                  <a:tcPr marL="9525" marR="95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itle 3"/>
          <p:cNvSpPr>
            <a:spLocks noGrp="1"/>
          </p:cNvSpPr>
          <p:nvPr>
            <p:ph type="title"/>
          </p:nvPr>
        </p:nvSpPr>
        <p:spPr>
          <a:xfrm>
            <a:off x="0" y="152400"/>
            <a:ext cx="9144000" cy="1143000"/>
          </a:xfrm>
        </p:spPr>
        <p:txBody>
          <a:bodyPr/>
          <a:lstStyle/>
          <a:p>
            <a:r>
              <a:rPr lang="en-US" sz="4000" dirty="0" smtClean="0"/>
              <a:t>2. Meta-Analysis Approach</a:t>
            </a:r>
            <a:endParaRPr lang="en-US" sz="4000" dirty="0"/>
          </a:p>
        </p:txBody>
      </p:sp>
      <p:cxnSp>
        <p:nvCxnSpPr>
          <p:cNvPr id="6" name="Straight Arrow Connector 5"/>
          <p:cNvCxnSpPr/>
          <p:nvPr/>
        </p:nvCxnSpPr>
        <p:spPr bwMode="auto">
          <a:xfrm>
            <a:off x="1905000" y="5410200"/>
            <a:ext cx="6019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1905000" y="1600200"/>
            <a:ext cx="0" cy="381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rot="16200000">
            <a:off x="-362789" y="3218611"/>
            <a:ext cx="1330713" cy="461665"/>
          </a:xfrm>
          <a:prstGeom prst="rect">
            <a:avLst/>
          </a:prstGeom>
          <a:noFill/>
        </p:spPr>
        <p:txBody>
          <a:bodyPr wrap="none" rtlCol="0">
            <a:spAutoFit/>
          </a:bodyPr>
          <a:lstStyle/>
          <a:p>
            <a:r>
              <a:rPr lang="en-US" sz="2400" dirty="0" smtClean="0"/>
              <a:t>Cancers</a:t>
            </a:r>
            <a:endParaRPr lang="en-US" sz="2400" dirty="0"/>
          </a:p>
        </p:txBody>
      </p:sp>
      <p:sp>
        <p:nvSpPr>
          <p:cNvPr id="11" name="TextBox 10"/>
          <p:cNvSpPr txBox="1"/>
          <p:nvPr/>
        </p:nvSpPr>
        <p:spPr>
          <a:xfrm>
            <a:off x="3657600" y="6091535"/>
            <a:ext cx="2334143" cy="461665"/>
          </a:xfrm>
          <a:prstGeom prst="rect">
            <a:avLst/>
          </a:prstGeom>
          <a:noFill/>
        </p:spPr>
        <p:txBody>
          <a:bodyPr wrap="none" rtlCol="0">
            <a:spAutoFit/>
          </a:bodyPr>
          <a:lstStyle/>
          <a:p>
            <a:r>
              <a:rPr lang="en-US" sz="2400" dirty="0" smtClean="0"/>
              <a:t>Variants / SNPs</a:t>
            </a:r>
            <a:endParaRPr lang="en-US" sz="2400" dirty="0"/>
          </a:p>
        </p:txBody>
      </p:sp>
      <p:cxnSp>
        <p:nvCxnSpPr>
          <p:cNvPr id="3" name="Straight Arrow Connector 2"/>
          <p:cNvCxnSpPr/>
          <p:nvPr/>
        </p:nvCxnSpPr>
        <p:spPr bwMode="auto">
          <a:xfrm>
            <a:off x="2590800" y="1828800"/>
            <a:ext cx="1447800" cy="1219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2590800" y="3352800"/>
            <a:ext cx="1371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V="1">
            <a:off x="2667000" y="3581400"/>
            <a:ext cx="1295400" cy="1600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4191000" y="3124200"/>
            <a:ext cx="3467616" cy="461665"/>
          </a:xfrm>
          <a:prstGeom prst="rect">
            <a:avLst/>
          </a:prstGeom>
          <a:noFill/>
        </p:spPr>
        <p:txBody>
          <a:bodyPr wrap="none" rtlCol="0">
            <a:spAutoFit/>
          </a:bodyPr>
          <a:lstStyle/>
          <a:p>
            <a:r>
              <a:rPr lang="en-US" sz="2400" dirty="0" smtClean="0"/>
              <a:t>Single estimate of effect</a:t>
            </a:r>
            <a:endParaRPr lang="en-US" sz="2400" dirty="0"/>
          </a:p>
        </p:txBody>
      </p:sp>
    </p:spTree>
    <p:extLst>
      <p:ext uri="{BB962C8B-B14F-4D97-AF65-F5344CB8AC3E}">
        <p14:creationId xmlns:p14="http://schemas.microsoft.com/office/powerpoint/2010/main" val="8254453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27719</TotalTime>
  <Words>1709</Words>
  <Application>Microsoft Macintosh PowerPoint</Application>
  <PresentationFormat>On-screen Show (4:3)</PresentationFormat>
  <Paragraphs>779</Paragraphs>
  <Slides>37</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Module 10: Statistical and Quantitative Genetics of Disease: Pleiotropy</vt:lpstr>
      <vt:lpstr>Pleiotropy</vt:lpstr>
      <vt:lpstr>Assessing Pleiotropy</vt:lpstr>
      <vt:lpstr>PowerPoint Presentation</vt:lpstr>
      <vt:lpstr>PowerPoint Presentation</vt:lpstr>
      <vt:lpstr>PowerPoint Presentation</vt:lpstr>
      <vt:lpstr>PowerPoint Presentation</vt:lpstr>
      <vt:lpstr>PowerPoint Presentation</vt:lpstr>
      <vt:lpstr>2. Meta-Analysis Approach</vt:lpstr>
      <vt:lpstr>ASSET</vt:lpstr>
      <vt:lpstr>3. Multiphenotype Approach</vt:lpstr>
      <vt:lpstr>Multinomial Regression</vt:lpstr>
      <vt:lpstr>Null Model</vt:lpstr>
      <vt:lpstr>Alternative Hypotheses</vt:lpstr>
      <vt:lpstr>Alternative Hypotheses</vt:lpstr>
      <vt:lpstr>Alternative Hypotheses</vt:lpstr>
      <vt:lpstr>Alternative Hypotheses</vt:lpstr>
      <vt:lpstr>MultiPhen: ‘Inverse Regression’</vt:lpstr>
      <vt:lpstr>MultiPhen: ‘Inverse Regression’</vt:lpstr>
      <vt:lpstr>PowerPoint Presentation</vt:lpstr>
      <vt:lpstr>      Results</vt:lpstr>
      <vt:lpstr>PowerPoint Presentation</vt:lpstr>
      <vt:lpstr>Gene / Pathway Priors</vt:lpstr>
      <vt:lpstr>PowerPoint Presentation</vt:lpstr>
      <vt:lpstr>5. Polygenic Risk Scores (PRS)</vt:lpstr>
      <vt:lpstr>PowerPoint Presentation</vt:lpstr>
      <vt:lpstr>PowerPoint Presentation</vt:lpstr>
      <vt:lpstr>6. Co-heritability</vt:lpstr>
      <vt:lpstr>Co-heritability</vt:lpstr>
      <vt:lpstr>Co-heritability</vt:lpstr>
      <vt:lpstr>PowerPoint Presentation</vt:lpstr>
      <vt:lpstr>PowerPoint Presentation</vt:lpstr>
      <vt:lpstr>Genetic Prediction</vt:lpstr>
      <vt:lpstr>PowerPoint Presentation</vt:lpstr>
      <vt:lpstr>PowerPoint Presentation</vt:lpstr>
      <vt:lpstr>PowerPoint Presentation</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Witte</dc:creator>
  <cp:lastModifiedBy>John Witte</cp:lastModifiedBy>
  <cp:revision>143</cp:revision>
  <dcterms:created xsi:type="dcterms:W3CDTF">2014-07-02T18:22:12Z</dcterms:created>
  <dcterms:modified xsi:type="dcterms:W3CDTF">2017-02-13T06:18:54Z</dcterms:modified>
</cp:coreProperties>
</file>