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_rels/.rels" ContentType="application/vnd.openxmlformats-package.relationships+xml"/>
  <Override PartName="/ppt/slides/_rels/slide21.xml.rels" ContentType="application/vnd.openxmlformats-package.relationships+xml"/>
  <Override PartName="/ppt/slides/_rels/slide20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22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9.xml.rels" ContentType="application/vnd.openxmlformats-package.relationships+xml"/>
  <Override PartName="/ppt/slides/_rels/slide12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3.xml.rels" ContentType="application/vnd.openxmlformats-package.relationships+xml"/>
  <Override PartName="/ppt/slides/_rels/slide8.xml.rels" ContentType="application/vnd.openxmlformats-package.relationships+xml"/>
  <Override PartName="/ppt/slides/_rels/slide1.xml.rels" ContentType="application/vnd.openxmlformats-package.relationships+xml"/>
  <Override PartName="/ppt/slides/_rels/slide9.xml.rels" ContentType="application/vnd.openxmlformats-package.relationships+xml"/>
  <Override PartName="/ppt/slides/_rels/slide2.xml.rels" ContentType="application/vnd.openxmlformats-package.relationships+xml"/>
  <Override PartName="/ppt/slides/_rels/slide17.xml.rels" ContentType="application/vnd.openxmlformats-package.relationships+xml"/>
  <Override PartName="/ppt/slides/_rels/slide10.xml.rels" ContentType="application/vnd.openxmlformats-package.relationships+xml"/>
  <Override PartName="/ppt/slides/_rels/slide18.xml.rels" ContentType="application/vnd.openxmlformats-package.relationships+xml"/>
  <Override PartName="/ppt/slides/_rels/slide11.xml.rels" ContentType="application/vnd.openxmlformats-package.relationships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9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6.xml" ContentType="application/vnd.openxmlformats-officedocument.presentationml.slide+xml"/>
  <Override PartName="/ppt/slides/slide21.xml" ContentType="application/vnd.openxmlformats-officedocument.presentationml.slide+xml"/>
  <Override PartName="/ppt/slides/slide7.xml" ContentType="application/vnd.openxmlformats-officedocument.presentationml.slide+xml"/>
  <Override PartName="/ppt/slides/slide22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_rels/presentation.xml.rels" ContentType="application/vnd.openxmlformats-package.relationships+xml"/>
  <Override PartName="/ppt/media/image23.jpeg" ContentType="image/jpeg"/>
  <Override PartName="/ppt/media/image15.png" ContentType="image/png"/>
  <Override PartName="/ppt/media/image19.wmf" ContentType="image/x-wmf"/>
  <Override PartName="/ppt/media/image47.jpeg" ContentType="image/jpeg"/>
  <Override PartName="/ppt/media/image21.jpeg" ContentType="image/jpeg"/>
  <Override PartName="/ppt/media/image16.png" ContentType="image/png"/>
  <Override PartName="/ppt/media/image48.png" ContentType="image/png"/>
  <Override PartName="/ppt/media/image37.jpeg" ContentType="image/jpeg"/>
  <Override PartName="/ppt/media/image14.jpeg" ContentType="image/jpeg"/>
  <Override PartName="/ppt/media/image6.png" ContentType="image/png"/>
  <Override PartName="/ppt/media/image13.png" ContentType="image/png"/>
  <Override PartName="/ppt/media/image12.png" ContentType="image/png"/>
  <Override PartName="/ppt/media/image5.png" ContentType="image/png"/>
  <Override PartName="/ppt/media/image28.jpeg" ContentType="image/jpeg"/>
  <Override PartName="/ppt/media/image4.png" ContentType="image/png"/>
  <Override PartName="/ppt/media/image39.png" ContentType="image/png"/>
  <Override PartName="/ppt/media/image1.png" ContentType="image/png"/>
  <Override PartName="/ppt/media/image22.png" ContentType="image/png"/>
  <Override PartName="/ppt/media/image29.jpeg" ContentType="image/jpeg"/>
  <Override PartName="/ppt/media/image2.png" ContentType="image/png"/>
  <Override PartName="/ppt/media/image17.jpeg" ContentType="image/jpeg"/>
  <Override PartName="/ppt/media/image3.png" ContentType="image/png"/>
  <Override PartName="/ppt/media/image30.jpeg" ContentType="image/jpeg"/>
  <Override PartName="/ppt/media/image18.jpeg" ContentType="image/jpeg"/>
  <Override PartName="/ppt/media/image11.png" ContentType="image/png"/>
  <Override PartName="/ppt/media/image8.png" ContentType="image/png"/>
  <Override PartName="/ppt/media/image10.png" ContentType="image/png"/>
  <Override PartName="/ppt/media/image9.png" ContentType="image/png"/>
  <Override PartName="/ppt/media/image34.jpeg" ContentType="image/jpeg"/>
  <Override PartName="/ppt/media/image24.jpeg" ContentType="image/jpeg"/>
  <Override PartName="/ppt/media/image25.png" ContentType="image/png"/>
  <Override PartName="/ppt/media/image26.png" ContentType="image/png"/>
  <Override PartName="/ppt/media/image20.wmf" ContentType="image/x-wmf"/>
  <Override PartName="/ppt/media/image31.png" ContentType="image/png"/>
  <Override PartName="/ppt/media/image32.jpeg" ContentType="image/jpeg"/>
  <Override PartName="/ppt/media/image33.jpeg" ContentType="image/jpeg"/>
  <Override PartName="/ppt/media/image35.png" ContentType="image/png"/>
  <Override PartName="/ppt/media/image36.jpeg" ContentType="image/jpeg"/>
  <Override PartName="/ppt/media/image27.jpeg" ContentType="image/jpeg"/>
  <Override PartName="/ppt/media/image44.png" ContentType="image/png"/>
  <Override PartName="/ppt/media/image38.jpeg" ContentType="image/jpeg"/>
  <Override PartName="/ppt/media/image40.png" ContentType="image/png"/>
  <Override PartName="/ppt/media/image41.png" ContentType="image/png"/>
  <Override PartName="/ppt/media/image42.png" ContentType="image/png"/>
  <Override PartName="/ppt/media/image43.png" ContentType="image/png"/>
  <Override PartName="/ppt/media/image45.png" ContentType="image/png"/>
  <Override PartName="/ppt/media/image7.png" ContentType="image/png"/>
  <Override PartName="/ppt/media/image46.wmf" ContentType="image/x-wmf"/>
  <Override PartName="/ppt/slideLayouts/_rels/slideLayout48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7.xml" ContentType="application/vnd.openxmlformats-officedocument.presentationml.slideLayout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x="12192000" cy="685800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19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2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25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26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5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61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64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65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6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67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68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8096760" y="6518160"/>
            <a:ext cx="2390760" cy="24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0" lang="en-AU" sz="800" spc="-1" strike="noStrike">
                <a:solidFill>
                  <a:srgbClr val="000000"/>
                </a:solidFill>
                <a:latin typeface="Arial"/>
                <a:ea typeface="DejaVu Sans"/>
              </a:rPr>
              <a:t>CRICOS code 00025B</a:t>
            </a:r>
            <a:endParaRPr b="0" lang="en-AU" sz="800" spc="-1" strike="noStrike">
              <a:latin typeface="Arial"/>
            </a:endParaRPr>
          </a:p>
        </p:txBody>
      </p:sp>
      <p:sp>
        <p:nvSpPr>
          <p:cNvPr id="1" name="CustomShape 2"/>
          <p:cNvSpPr/>
          <p:nvPr/>
        </p:nvSpPr>
        <p:spPr>
          <a:xfrm>
            <a:off x="0" y="0"/>
            <a:ext cx="12191040" cy="6856920"/>
          </a:xfrm>
          <a:prstGeom prst="rect">
            <a:avLst/>
          </a:prstGeom>
          <a:gradFill rotWithShape="0">
            <a:gsLst>
              <a:gs pos="75000">
                <a:schemeClr val="accent1"/>
              </a:gs>
              <a:gs pos="100000">
                <a:srgbClr val="962a8b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0" y="4076640"/>
            <a:ext cx="2554920" cy="2780280"/>
          </a:xfrm>
          <a:custGeom>
            <a:avLst/>
            <a:gdLst/>
            <a:ahLst/>
            <a:rect l="l" t="t" r="r" b="b"/>
            <a:pathLst>
              <a:path w="2555875" h="2781300">
                <a:moveTo>
                  <a:pt x="0" y="2781300"/>
                </a:moveTo>
                <a:lnTo>
                  <a:pt x="0" y="0"/>
                </a:lnTo>
                <a:cubicBezTo>
                  <a:pt x="158687" y="1674158"/>
                  <a:pt x="1584388" y="2511611"/>
                  <a:pt x="2555875" y="2781300"/>
                </a:cubicBezTo>
                <a:lnTo>
                  <a:pt x="0" y="27813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9912600" y="5571720"/>
            <a:ext cx="2278440" cy="1285200"/>
          </a:xfrm>
          <a:custGeom>
            <a:avLst/>
            <a:gdLst/>
            <a:ahLst/>
            <a:rect l="l" t="t" r="r" b="b"/>
            <a:pathLst>
              <a:path w="1704975" h="962025">
                <a:moveTo>
                  <a:pt x="1704499" y="961382"/>
                </a:moveTo>
                <a:cubicBezTo>
                  <a:pt x="1523524" y="935665"/>
                  <a:pt x="1348264" y="859465"/>
                  <a:pt x="1172051" y="803267"/>
                </a:cubicBezTo>
                <a:cubicBezTo>
                  <a:pt x="976789" y="741355"/>
                  <a:pt x="788194" y="654677"/>
                  <a:pt x="589121" y="611815"/>
                </a:cubicBezTo>
                <a:cubicBezTo>
                  <a:pt x="301466" y="550855"/>
                  <a:pt x="224314" y="585145"/>
                  <a:pt x="7144" y="768977"/>
                </a:cubicBezTo>
                <a:cubicBezTo>
                  <a:pt x="50006" y="717542"/>
                  <a:pt x="525304" y="253675"/>
                  <a:pt x="764381" y="128897"/>
                </a:cubicBezTo>
                <a:cubicBezTo>
                  <a:pt x="1040606" y="-14930"/>
                  <a:pt x="1321594" y="-28265"/>
                  <a:pt x="1614011" y="72700"/>
                </a:cubicBezTo>
                <a:cubicBezTo>
                  <a:pt x="1644491" y="83177"/>
                  <a:pt x="1674971" y="93655"/>
                  <a:pt x="1705451" y="104132"/>
                </a:cubicBezTo>
                <a:lnTo>
                  <a:pt x="1704499" y="961382"/>
                </a:lnTo>
                <a:close/>
              </a:path>
            </a:pathLst>
          </a:custGeom>
          <a:solidFill>
            <a:schemeClr val="bg1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" name="Picture 10" descr=""/>
          <p:cNvPicPr/>
          <p:nvPr/>
        </p:nvPicPr>
        <p:blipFill>
          <a:blip r:embed="rId2"/>
          <a:stretch/>
        </p:blipFill>
        <p:spPr>
          <a:xfrm>
            <a:off x="695160" y="207720"/>
            <a:ext cx="3202920" cy="471240"/>
          </a:xfrm>
          <a:prstGeom prst="rect">
            <a:avLst/>
          </a:prstGeom>
          <a:ln>
            <a:noFill/>
          </a:ln>
        </p:spPr>
      </p:pic>
      <p:sp>
        <p:nvSpPr>
          <p:cNvPr id="5" name="PlaceHolder 5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AU" sz="4400" spc="-1" strike="noStrike">
                <a:latin typeface="Arial"/>
              </a:rPr>
              <a:t>Click to edit the title text format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6" name="PlaceHolder 6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latin typeface="Arial"/>
              </a:rPr>
              <a:t>Click to edit the outline text format</a:t>
            </a:r>
            <a:endParaRPr b="0" lang="en-A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800" spc="-1" strike="noStrike">
                <a:latin typeface="Arial"/>
              </a:rPr>
              <a:t>Second Outline Level</a:t>
            </a:r>
            <a:endParaRPr b="0" lang="en-A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400" spc="-1" strike="noStrike">
                <a:latin typeface="Arial"/>
              </a:rPr>
              <a:t>Third Outline Level</a:t>
            </a:r>
            <a:endParaRPr b="0" lang="en-A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000" spc="-1" strike="noStrike">
                <a:latin typeface="Arial"/>
              </a:rPr>
              <a:t>Fourth Outline Level</a:t>
            </a:r>
            <a:endParaRPr b="0" lang="en-A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Fifth Outline Level</a:t>
            </a:r>
            <a:endParaRPr b="0" lang="en-A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Sixth Outline Level</a:t>
            </a:r>
            <a:endParaRPr b="0" lang="en-A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Seventh Outline Level</a:t>
            </a:r>
            <a:endParaRPr b="0" lang="en-A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8096760" y="6518160"/>
            <a:ext cx="2390760" cy="24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0" lang="en-AU" sz="800" spc="-1" strike="noStrike">
                <a:solidFill>
                  <a:srgbClr val="000000"/>
                </a:solidFill>
                <a:latin typeface="Arial"/>
                <a:ea typeface="DejaVu Sans"/>
              </a:rPr>
              <a:t>CRICOS code 00025B</a:t>
            </a:r>
            <a:endParaRPr b="0" lang="en-AU" sz="800" spc="-1" strike="noStrike">
              <a:latin typeface="Arial"/>
            </a:endParaRPr>
          </a:p>
        </p:txBody>
      </p:sp>
      <p:sp>
        <p:nvSpPr>
          <p:cNvPr id="44" name="CustomShape 2"/>
          <p:cNvSpPr/>
          <p:nvPr/>
        </p:nvSpPr>
        <p:spPr>
          <a:xfrm flipH="1">
            <a:off x="-720" y="0"/>
            <a:ext cx="12191040" cy="628920"/>
          </a:xfrm>
          <a:prstGeom prst="rect">
            <a:avLst/>
          </a:prstGeom>
          <a:gradFill rotWithShape="0">
            <a:gsLst>
              <a:gs pos="75000">
                <a:schemeClr val="accent1"/>
              </a:gs>
              <a:gs pos="100000">
                <a:srgbClr val="962a8b"/>
              </a:gs>
            </a:gsLst>
            <a:lin ang="108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5" name="Picture 11" descr=""/>
          <p:cNvPicPr/>
          <p:nvPr/>
        </p:nvPicPr>
        <p:blipFill>
          <a:blip r:embed="rId2"/>
          <a:stretch/>
        </p:blipFill>
        <p:spPr>
          <a:xfrm>
            <a:off x="10297800" y="153000"/>
            <a:ext cx="1209600" cy="322920"/>
          </a:xfrm>
          <a:prstGeom prst="rect">
            <a:avLst/>
          </a:prstGeom>
          <a:ln>
            <a:noFill/>
          </a:ln>
        </p:spPr>
      </p:pic>
      <p:sp>
        <p:nvSpPr>
          <p:cNvPr id="46" name="CustomShape 3"/>
          <p:cNvSpPr/>
          <p:nvPr/>
        </p:nvSpPr>
        <p:spPr>
          <a:xfrm>
            <a:off x="8096760" y="6518160"/>
            <a:ext cx="2390760" cy="24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0" lang="en-AU" sz="800" spc="-1" strike="noStrike">
                <a:solidFill>
                  <a:srgbClr val="000000"/>
                </a:solidFill>
                <a:latin typeface="Arial"/>
                <a:ea typeface="DejaVu Sans"/>
              </a:rPr>
              <a:t>CRICOS code 00025B</a:t>
            </a:r>
            <a:endParaRPr b="0" lang="en-AU" sz="800" spc="-1" strike="noStrike">
              <a:latin typeface="Arial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AU" sz="4400" spc="-1" strike="noStrike">
                <a:latin typeface="Arial"/>
              </a:rPr>
              <a:t>Click to edit the title text format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48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latin typeface="Arial"/>
              </a:rPr>
              <a:t>Click to edit the outline text format</a:t>
            </a:r>
            <a:endParaRPr b="0" lang="en-A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800" spc="-1" strike="noStrike">
                <a:latin typeface="Arial"/>
              </a:rPr>
              <a:t>Second Outline Level</a:t>
            </a:r>
            <a:endParaRPr b="0" lang="en-A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400" spc="-1" strike="noStrike">
                <a:latin typeface="Arial"/>
              </a:rPr>
              <a:t>Third Outline Level</a:t>
            </a:r>
            <a:endParaRPr b="0" lang="en-A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000" spc="-1" strike="noStrike">
                <a:latin typeface="Arial"/>
              </a:rPr>
              <a:t>Fourth Outline Level</a:t>
            </a:r>
            <a:endParaRPr b="0" lang="en-A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Fifth Outline Level</a:t>
            </a:r>
            <a:endParaRPr b="0" lang="en-A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Sixth Outline Level</a:t>
            </a:r>
            <a:endParaRPr b="0" lang="en-A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Seventh Outline Level</a:t>
            </a:r>
            <a:endParaRPr b="0" lang="en-A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8096760" y="6518160"/>
            <a:ext cx="2390760" cy="24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0" lang="en-AU" sz="800" spc="-1" strike="noStrike">
                <a:solidFill>
                  <a:srgbClr val="000000"/>
                </a:solidFill>
                <a:latin typeface="Arial"/>
                <a:ea typeface="DejaVu Sans"/>
              </a:rPr>
              <a:t>CRICOS code 00025B</a:t>
            </a:r>
            <a:endParaRPr b="0" lang="en-AU" sz="800" spc="-1" strike="noStrike">
              <a:latin typeface="Arial"/>
            </a:endParaRPr>
          </a:p>
        </p:txBody>
      </p:sp>
      <p:sp>
        <p:nvSpPr>
          <p:cNvPr id="86" name="CustomShape 2"/>
          <p:cNvSpPr/>
          <p:nvPr/>
        </p:nvSpPr>
        <p:spPr>
          <a:xfrm flipH="1">
            <a:off x="-720" y="0"/>
            <a:ext cx="12191040" cy="628920"/>
          </a:xfrm>
          <a:prstGeom prst="rect">
            <a:avLst/>
          </a:prstGeom>
          <a:gradFill rotWithShape="0">
            <a:gsLst>
              <a:gs pos="75000">
                <a:schemeClr val="accent1"/>
              </a:gs>
              <a:gs pos="100000">
                <a:srgbClr val="962a8b"/>
              </a:gs>
            </a:gsLst>
            <a:lin ang="108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87" name="Picture 11" descr=""/>
          <p:cNvPicPr/>
          <p:nvPr/>
        </p:nvPicPr>
        <p:blipFill>
          <a:blip r:embed="rId2"/>
          <a:stretch/>
        </p:blipFill>
        <p:spPr>
          <a:xfrm>
            <a:off x="10297800" y="153000"/>
            <a:ext cx="1209600" cy="322920"/>
          </a:xfrm>
          <a:prstGeom prst="rect">
            <a:avLst/>
          </a:prstGeom>
          <a:ln>
            <a:noFill/>
          </a:ln>
        </p:spPr>
      </p:pic>
      <p:sp>
        <p:nvSpPr>
          <p:cNvPr id="88" name="CustomShape 3"/>
          <p:cNvSpPr/>
          <p:nvPr/>
        </p:nvSpPr>
        <p:spPr>
          <a:xfrm>
            <a:off x="8096760" y="6518160"/>
            <a:ext cx="2390760" cy="24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0" lang="en-AU" sz="800" spc="-1" strike="noStrike">
                <a:solidFill>
                  <a:srgbClr val="000000"/>
                </a:solidFill>
                <a:latin typeface="Arial"/>
                <a:ea typeface="DejaVu Sans"/>
              </a:rPr>
              <a:t>CRICOS code 00025B</a:t>
            </a:r>
            <a:endParaRPr b="0" lang="en-AU" sz="800" spc="-1" strike="noStrike">
              <a:latin typeface="Arial"/>
            </a:endParaRPr>
          </a:p>
        </p:txBody>
      </p:sp>
      <p:sp>
        <p:nvSpPr>
          <p:cNvPr id="89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AU" sz="4400" spc="-1" strike="noStrike">
                <a:latin typeface="Arial"/>
              </a:rPr>
              <a:t>Click to edit the title text format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90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latin typeface="Arial"/>
              </a:rPr>
              <a:t>Click to edit the outline text format</a:t>
            </a:r>
            <a:endParaRPr b="0" lang="en-A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800" spc="-1" strike="noStrike">
                <a:latin typeface="Arial"/>
              </a:rPr>
              <a:t>Second Outline Level</a:t>
            </a:r>
            <a:endParaRPr b="0" lang="en-A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400" spc="-1" strike="noStrike">
                <a:latin typeface="Arial"/>
              </a:rPr>
              <a:t>Third Outline Level</a:t>
            </a:r>
            <a:endParaRPr b="0" lang="en-A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000" spc="-1" strike="noStrike">
                <a:latin typeface="Arial"/>
              </a:rPr>
              <a:t>Fourth Outline Level</a:t>
            </a:r>
            <a:endParaRPr b="0" lang="en-A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Fifth Outline Level</a:t>
            </a:r>
            <a:endParaRPr b="0" lang="en-A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Sixth Outline Level</a:t>
            </a:r>
            <a:endParaRPr b="0" lang="en-A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Seventh Outline Level</a:t>
            </a:r>
            <a:endParaRPr b="0" lang="en-A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8096760" y="6518160"/>
            <a:ext cx="2390760" cy="24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0" lang="en-AU" sz="800" spc="-1" strike="noStrike">
                <a:solidFill>
                  <a:srgbClr val="000000"/>
                </a:solidFill>
                <a:latin typeface="Arial"/>
                <a:ea typeface="DejaVu Sans"/>
              </a:rPr>
              <a:t>CRICOS code 00025B</a:t>
            </a:r>
            <a:endParaRPr b="0" lang="en-AU" sz="800" spc="-1" strike="noStrike">
              <a:latin typeface="Arial"/>
            </a:endParaRPr>
          </a:p>
        </p:txBody>
      </p:sp>
      <p:sp>
        <p:nvSpPr>
          <p:cNvPr id="128" name="CustomShape 2"/>
          <p:cNvSpPr/>
          <p:nvPr/>
        </p:nvSpPr>
        <p:spPr>
          <a:xfrm flipH="1">
            <a:off x="-720" y="0"/>
            <a:ext cx="12191040" cy="628920"/>
          </a:xfrm>
          <a:prstGeom prst="rect">
            <a:avLst/>
          </a:prstGeom>
          <a:gradFill rotWithShape="0">
            <a:gsLst>
              <a:gs pos="75000">
                <a:schemeClr val="accent1"/>
              </a:gs>
              <a:gs pos="100000">
                <a:srgbClr val="962a8b"/>
              </a:gs>
            </a:gsLst>
            <a:lin ang="108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29" name="Picture 11" descr=""/>
          <p:cNvPicPr/>
          <p:nvPr/>
        </p:nvPicPr>
        <p:blipFill>
          <a:blip r:embed="rId2"/>
          <a:stretch/>
        </p:blipFill>
        <p:spPr>
          <a:xfrm>
            <a:off x="10297800" y="153000"/>
            <a:ext cx="1209600" cy="322920"/>
          </a:xfrm>
          <a:prstGeom prst="rect">
            <a:avLst/>
          </a:prstGeom>
          <a:ln>
            <a:noFill/>
          </a:ln>
        </p:spPr>
      </p:pic>
      <p:sp>
        <p:nvSpPr>
          <p:cNvPr id="130" name="CustomShape 3"/>
          <p:cNvSpPr/>
          <p:nvPr/>
        </p:nvSpPr>
        <p:spPr>
          <a:xfrm>
            <a:off x="8096760" y="6518160"/>
            <a:ext cx="2390760" cy="24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0" lang="en-AU" sz="800" spc="-1" strike="noStrike">
                <a:solidFill>
                  <a:srgbClr val="000000"/>
                </a:solidFill>
                <a:latin typeface="Arial"/>
                <a:ea typeface="DejaVu Sans"/>
              </a:rPr>
              <a:t>CRICOS code 00025B</a:t>
            </a:r>
            <a:endParaRPr b="0" lang="en-AU" sz="800" spc="-1" strike="noStrike">
              <a:latin typeface="Arial"/>
            </a:endParaRPr>
          </a:p>
        </p:txBody>
      </p:sp>
      <p:sp>
        <p:nvSpPr>
          <p:cNvPr id="131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AU" sz="4400" spc="-1" strike="noStrike">
                <a:latin typeface="Arial"/>
              </a:rPr>
              <a:t>Click to edit the title text format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32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latin typeface="Arial"/>
              </a:rPr>
              <a:t>Click to edit the outline text format</a:t>
            </a:r>
            <a:endParaRPr b="0" lang="en-A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800" spc="-1" strike="noStrike">
                <a:latin typeface="Arial"/>
              </a:rPr>
              <a:t>Second Outline Level</a:t>
            </a:r>
            <a:endParaRPr b="0" lang="en-A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400" spc="-1" strike="noStrike">
                <a:latin typeface="Arial"/>
              </a:rPr>
              <a:t>Third Outline Level</a:t>
            </a:r>
            <a:endParaRPr b="0" lang="en-A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000" spc="-1" strike="noStrike">
                <a:latin typeface="Arial"/>
              </a:rPr>
              <a:t>Fourth Outline Level</a:t>
            </a:r>
            <a:endParaRPr b="0" lang="en-A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Fifth Outline Level</a:t>
            </a:r>
            <a:endParaRPr b="0" lang="en-A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Sixth Outline Level</a:t>
            </a:r>
            <a:endParaRPr b="0" lang="en-A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Seventh Outline Level</a:t>
            </a:r>
            <a:endParaRPr b="0" lang="en-A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jpeg"/><Relationship Id="rId3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9.wmf"/><Relationship Id="rId2" Type="http://schemas.openxmlformats.org/officeDocument/2006/relationships/image" Target="../media/image20.wmf"/><Relationship Id="rId3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jpeg"/><Relationship Id="rId3" Type="http://schemas.openxmlformats.org/officeDocument/2006/relationships/image" Target="../media/image24.jpeg"/><Relationship Id="rId4" Type="http://schemas.openxmlformats.org/officeDocument/2006/relationships/image" Target="../media/image25.png"/><Relationship Id="rId5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image" Target="../media/image28.jpeg"/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5" Type="http://schemas.openxmlformats.org/officeDocument/2006/relationships/image" Target="../media/image31.png"/><Relationship Id="rId6" Type="http://schemas.openxmlformats.org/officeDocument/2006/relationships/image" Target="../media/image32.jpeg"/><Relationship Id="rId7" Type="http://schemas.openxmlformats.org/officeDocument/2006/relationships/image" Target="../media/image33.jpeg"/><Relationship Id="rId8" Type="http://schemas.openxmlformats.org/officeDocument/2006/relationships/image" Target="../media/image34.jpeg"/><Relationship Id="rId9" Type="http://schemas.openxmlformats.org/officeDocument/2006/relationships/image" Target="../media/image35.png"/><Relationship Id="rId10" Type="http://schemas.openxmlformats.org/officeDocument/2006/relationships/image" Target="../media/image36.jpeg"/><Relationship Id="rId11" Type="http://schemas.openxmlformats.org/officeDocument/2006/relationships/image" Target="../media/image37.jpeg"/><Relationship Id="rId1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8.jpeg"/><Relationship Id="rId2" Type="http://schemas.openxmlformats.org/officeDocument/2006/relationships/image" Target="../media/image39.png"/><Relationship Id="rId3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image" Target="../media/image41.png"/><Relationship Id="rId3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42.png"/><Relationship Id="rId2" Type="http://schemas.openxmlformats.org/officeDocument/2006/relationships/image" Target="../media/image43.png"/><Relationship Id="rId3" Type="http://schemas.openxmlformats.org/officeDocument/2006/relationships/image" Target="../media/image44.png"/><Relationship Id="rId4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45.pn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46.wmf"/><Relationship Id="rId2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47.jpeg"/><Relationship Id="rId2" Type="http://schemas.openxmlformats.org/officeDocument/2006/relationships/image" Target="../media/image48.png"/><Relationship Id="rId3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3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ustomShape 1"/>
          <p:cNvSpPr/>
          <p:nvPr/>
        </p:nvSpPr>
        <p:spPr>
          <a:xfrm>
            <a:off x="695160" y="1143360"/>
            <a:ext cx="10737000" cy="129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>
              <a:lnSpc>
                <a:spcPts val="5040"/>
              </a:lnSpc>
            </a:pPr>
            <a:r>
              <a:rPr b="0" lang="en-AU" sz="4200" spc="-1" strike="noStrike">
                <a:solidFill>
                  <a:srgbClr val="ffffff"/>
                </a:solidFill>
                <a:latin typeface="Arial"/>
                <a:ea typeface="DejaVu Sans"/>
              </a:rPr>
              <a:t>STAT 3306/7306</a:t>
            </a:r>
            <a:endParaRPr b="0" lang="en-AU" sz="4200" spc="-1" strike="noStrike">
              <a:latin typeface="Arial"/>
            </a:endParaRPr>
          </a:p>
        </p:txBody>
      </p:sp>
      <p:sp>
        <p:nvSpPr>
          <p:cNvPr id="170" name="CustomShape 2"/>
          <p:cNvSpPr/>
          <p:nvPr/>
        </p:nvSpPr>
        <p:spPr>
          <a:xfrm>
            <a:off x="695160" y="2553840"/>
            <a:ext cx="10746000" cy="267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ts val="3240"/>
              </a:lnSpc>
              <a:spcBef>
                <a:spcPts val="300"/>
              </a:spcBef>
              <a:spcAft>
                <a:spcPts val="300"/>
              </a:spcAft>
            </a:pPr>
            <a:r>
              <a:rPr b="0" lang="en-AU" sz="2700" spc="-1" strike="noStrike">
                <a:solidFill>
                  <a:srgbClr val="ffffff"/>
                </a:solidFill>
                <a:latin typeface="Arial"/>
                <a:ea typeface="DejaVu Sans"/>
              </a:rPr>
              <a:t>Statistical Analysis of Genetic Data</a:t>
            </a:r>
            <a:br/>
            <a:r>
              <a:rPr b="0" lang="en-AU" sz="27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en-AU" sz="2700" spc="-1" strike="noStrike">
              <a:latin typeface="Arial"/>
            </a:endParaRPr>
          </a:p>
          <a:p>
            <a:pPr>
              <a:lnSpc>
                <a:spcPts val="3240"/>
              </a:lnSpc>
              <a:spcBef>
                <a:spcPts val="300"/>
              </a:spcBef>
              <a:spcAft>
                <a:spcPts val="300"/>
              </a:spcAft>
            </a:pPr>
            <a:br/>
            <a:r>
              <a:rPr b="0" lang="en-AU" sz="2700" spc="-1" strike="noStrike">
                <a:solidFill>
                  <a:srgbClr val="ffffff"/>
                </a:solidFill>
                <a:latin typeface="Arial"/>
                <a:ea typeface="DejaVu Sans"/>
              </a:rPr>
              <a:t>Lecture 1 – Overview of Statistical Genetics Applications</a:t>
            </a:r>
            <a:endParaRPr b="0" lang="en-AU" sz="27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CustomShape 1"/>
          <p:cNvSpPr/>
          <p:nvPr/>
        </p:nvSpPr>
        <p:spPr>
          <a:xfrm>
            <a:off x="695160" y="1700280"/>
            <a:ext cx="10800360" cy="460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Mainly studied for their association with various disorders</a:t>
            </a: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with impacts on animal health and economic effects on</a:t>
            </a: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animal breeding</a:t>
            </a: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1" i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KIT</a:t>
            </a:r>
            <a:r>
              <a:rPr b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 gene</a:t>
            </a: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Large number of mutations found in cattle</a:t>
            </a: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Can be embryonic lethal</a:t>
            </a: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Explains up to 9% of variation in coat colour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230" name="CustomShape 2"/>
          <p:cNvSpPr/>
          <p:nvPr/>
        </p:nvSpPr>
        <p:spPr>
          <a:xfrm>
            <a:off x="695160" y="1052640"/>
            <a:ext cx="10800360" cy="468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0" lang="en-AU" sz="3400" spc="-1" strike="noStrike">
                <a:solidFill>
                  <a:srgbClr val="51247a"/>
                </a:solidFill>
                <a:latin typeface="Arial"/>
                <a:ea typeface="DejaVu Sans"/>
              </a:rPr>
              <a:t>Coat Colour in Cattle</a:t>
            </a:r>
            <a:endParaRPr b="0" lang="en-AU" sz="3400" spc="-1" strike="noStrike">
              <a:latin typeface="Arial"/>
            </a:endParaRPr>
          </a:p>
        </p:txBody>
      </p:sp>
      <p:sp>
        <p:nvSpPr>
          <p:cNvPr id="231" name="CustomShape 3"/>
          <p:cNvSpPr/>
          <p:nvPr/>
        </p:nvSpPr>
        <p:spPr>
          <a:xfrm>
            <a:off x="4400640" y="6524640"/>
            <a:ext cx="3383640" cy="24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2" name="CustomShape 4"/>
          <p:cNvSpPr/>
          <p:nvPr/>
        </p:nvSpPr>
        <p:spPr>
          <a:xfrm>
            <a:off x="695160" y="6519240"/>
            <a:ext cx="3359160" cy="239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3" name="CustomShape 5"/>
          <p:cNvSpPr/>
          <p:nvPr/>
        </p:nvSpPr>
        <p:spPr>
          <a:xfrm>
            <a:off x="11208600" y="6519240"/>
            <a:ext cx="286920" cy="239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fld id="{0BD882EB-A3E2-4E92-95CB-48E06896455D}" type="slidenum">
              <a:rPr b="0" lang="en-AU" sz="800" spc="-1" strike="noStrike">
                <a:solidFill>
                  <a:srgbClr val="000000"/>
                </a:solidFill>
                <a:latin typeface="Arial"/>
                <a:ea typeface="DejaVu Sans"/>
              </a:rPr>
              <a:t>&lt;number&gt;</a:t>
            </a:fld>
            <a:endParaRPr b="0" lang="en-AU" sz="800" spc="-1" strike="noStrike">
              <a:latin typeface="Arial"/>
            </a:endParaRPr>
          </a:p>
        </p:txBody>
      </p:sp>
      <p:sp>
        <p:nvSpPr>
          <p:cNvPr id="234" name="CustomShape 6"/>
          <p:cNvSpPr/>
          <p:nvPr/>
        </p:nvSpPr>
        <p:spPr>
          <a:xfrm>
            <a:off x="695160" y="151200"/>
            <a:ext cx="3383640" cy="24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35" name="Picture 6" descr=""/>
          <p:cNvPicPr/>
          <p:nvPr/>
        </p:nvPicPr>
        <p:blipFill>
          <a:blip r:embed="rId1"/>
          <a:stretch/>
        </p:blipFill>
        <p:spPr>
          <a:xfrm>
            <a:off x="7668000" y="1529280"/>
            <a:ext cx="3167640" cy="2250360"/>
          </a:xfrm>
          <a:prstGeom prst="rect">
            <a:avLst/>
          </a:prstGeom>
          <a:ln>
            <a:noFill/>
          </a:ln>
        </p:spPr>
      </p:pic>
      <p:pic>
        <p:nvPicPr>
          <p:cNvPr id="236" name="Picture 7" descr=""/>
          <p:cNvPicPr/>
          <p:nvPr/>
        </p:nvPicPr>
        <p:blipFill>
          <a:blip r:embed="rId2"/>
          <a:stretch/>
        </p:blipFill>
        <p:spPr>
          <a:xfrm>
            <a:off x="7668000" y="3944520"/>
            <a:ext cx="3168000" cy="22471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CustomShape 1"/>
          <p:cNvSpPr/>
          <p:nvPr/>
        </p:nvSpPr>
        <p:spPr>
          <a:xfrm>
            <a:off x="695160" y="1700280"/>
            <a:ext cx="10800360" cy="460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i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More than 50 QTL required to</a:t>
            </a: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i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i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i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explain 50% of the variance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238" name="CustomShape 2"/>
          <p:cNvSpPr/>
          <p:nvPr/>
        </p:nvSpPr>
        <p:spPr>
          <a:xfrm>
            <a:off x="695160" y="1052640"/>
            <a:ext cx="10800360" cy="468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0" lang="en-AU" sz="3400" spc="-1" strike="noStrike">
                <a:solidFill>
                  <a:srgbClr val="51247a"/>
                </a:solidFill>
                <a:latin typeface="Arial"/>
                <a:ea typeface="DejaVu Sans"/>
              </a:rPr>
              <a:t>Oil Concentration in Maize</a:t>
            </a:r>
            <a:endParaRPr b="0" lang="en-AU" sz="3400" spc="-1" strike="noStrike">
              <a:latin typeface="Arial"/>
            </a:endParaRPr>
          </a:p>
        </p:txBody>
      </p:sp>
      <p:sp>
        <p:nvSpPr>
          <p:cNvPr id="239" name="CustomShape 3"/>
          <p:cNvSpPr/>
          <p:nvPr/>
        </p:nvSpPr>
        <p:spPr>
          <a:xfrm>
            <a:off x="4400640" y="6524640"/>
            <a:ext cx="3383640" cy="24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0" name="CustomShape 4"/>
          <p:cNvSpPr/>
          <p:nvPr/>
        </p:nvSpPr>
        <p:spPr>
          <a:xfrm>
            <a:off x="695160" y="6519240"/>
            <a:ext cx="3359160" cy="239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1" name="CustomShape 5"/>
          <p:cNvSpPr/>
          <p:nvPr/>
        </p:nvSpPr>
        <p:spPr>
          <a:xfrm>
            <a:off x="11208600" y="6519240"/>
            <a:ext cx="286920" cy="239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fld id="{CA3C427F-E80F-46A6-842A-5CD4C703D1D7}" type="slidenum">
              <a:rPr b="0" lang="en-AU" sz="800" spc="-1" strike="noStrike">
                <a:solidFill>
                  <a:srgbClr val="000000"/>
                </a:solidFill>
                <a:latin typeface="Arial"/>
                <a:ea typeface="DejaVu Sans"/>
              </a:rPr>
              <a:t>&lt;number&gt;</a:t>
            </a:fld>
            <a:endParaRPr b="0" lang="en-AU" sz="800" spc="-1" strike="noStrike">
              <a:latin typeface="Arial"/>
            </a:endParaRPr>
          </a:p>
        </p:txBody>
      </p:sp>
      <p:pic>
        <p:nvPicPr>
          <p:cNvPr id="242" name="Picture 6" descr=""/>
          <p:cNvPicPr/>
          <p:nvPr/>
        </p:nvPicPr>
        <p:blipFill>
          <a:blip r:embed="rId1"/>
          <a:stretch/>
        </p:blipFill>
        <p:spPr>
          <a:xfrm>
            <a:off x="1379880" y="1593000"/>
            <a:ext cx="9431640" cy="1502280"/>
          </a:xfrm>
          <a:prstGeom prst="rect">
            <a:avLst/>
          </a:prstGeom>
          <a:ln>
            <a:noFill/>
          </a:ln>
        </p:spPr>
      </p:pic>
      <p:pic>
        <p:nvPicPr>
          <p:cNvPr id="243" name="Picture 7" descr=""/>
          <p:cNvPicPr/>
          <p:nvPr/>
        </p:nvPicPr>
        <p:blipFill>
          <a:blip r:embed="rId2"/>
          <a:stretch/>
        </p:blipFill>
        <p:spPr>
          <a:xfrm>
            <a:off x="5862240" y="2592000"/>
            <a:ext cx="5633280" cy="4149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21" dur="indefinite" restart="never" nodeType="tmRoot">
          <p:childTnLst>
            <p:seq>
              <p:cTn id="2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CustomShape 1"/>
          <p:cNvSpPr/>
          <p:nvPr/>
        </p:nvSpPr>
        <p:spPr>
          <a:xfrm>
            <a:off x="695160" y="1700280"/>
            <a:ext cx="10800360" cy="460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8 genes for human complex traits</a:t>
            </a: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before 2002</a:t>
            </a: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i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(Glazier et al. 2002, Science)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245" name="CustomShape 2"/>
          <p:cNvSpPr/>
          <p:nvPr/>
        </p:nvSpPr>
        <p:spPr>
          <a:xfrm>
            <a:off x="695160" y="1052640"/>
            <a:ext cx="10800360" cy="468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0" lang="en-AU" sz="3400" spc="-1" strike="noStrike">
                <a:solidFill>
                  <a:srgbClr val="51247a"/>
                </a:solidFill>
                <a:latin typeface="Arial"/>
                <a:ea typeface="DejaVu Sans"/>
              </a:rPr>
              <a:t>Identifying Genes Underlying Complex Traits</a:t>
            </a:r>
            <a:endParaRPr b="0" lang="en-AU" sz="3400" spc="-1" strike="noStrike">
              <a:latin typeface="Arial"/>
            </a:endParaRPr>
          </a:p>
        </p:txBody>
      </p:sp>
      <p:sp>
        <p:nvSpPr>
          <p:cNvPr id="246" name="CustomShape 3"/>
          <p:cNvSpPr/>
          <p:nvPr/>
        </p:nvSpPr>
        <p:spPr>
          <a:xfrm>
            <a:off x="4400640" y="6524640"/>
            <a:ext cx="3383640" cy="24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7" name="CustomShape 4"/>
          <p:cNvSpPr/>
          <p:nvPr/>
        </p:nvSpPr>
        <p:spPr>
          <a:xfrm>
            <a:off x="695160" y="6519240"/>
            <a:ext cx="3359160" cy="239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8" name="CustomShape 5"/>
          <p:cNvSpPr/>
          <p:nvPr/>
        </p:nvSpPr>
        <p:spPr>
          <a:xfrm>
            <a:off x="11208600" y="6519240"/>
            <a:ext cx="286920" cy="239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fld id="{A9E51C98-5315-4B74-8AE3-2E833792502C}" type="slidenum">
              <a:rPr b="0" lang="en-AU" sz="800" spc="-1" strike="noStrike">
                <a:solidFill>
                  <a:srgbClr val="000000"/>
                </a:solidFill>
                <a:latin typeface="Arial"/>
                <a:ea typeface="DejaVu Sans"/>
              </a:rPr>
              <a:t>&lt;number&gt;</a:t>
            </a:fld>
            <a:endParaRPr b="0" lang="en-AU" sz="800" spc="-1" strike="noStrike">
              <a:latin typeface="Arial"/>
            </a:endParaRPr>
          </a:p>
        </p:txBody>
      </p:sp>
      <p:sp>
        <p:nvSpPr>
          <p:cNvPr id="249" name="CustomShape 6"/>
          <p:cNvSpPr/>
          <p:nvPr/>
        </p:nvSpPr>
        <p:spPr>
          <a:xfrm>
            <a:off x="695160" y="151200"/>
            <a:ext cx="3383640" cy="24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50" name="Picture 3" descr=""/>
          <p:cNvPicPr/>
          <p:nvPr/>
        </p:nvPicPr>
        <p:blipFill>
          <a:blip r:embed="rId1"/>
          <a:stretch/>
        </p:blipFill>
        <p:spPr>
          <a:xfrm>
            <a:off x="4464000" y="1775520"/>
            <a:ext cx="6767640" cy="4599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23" dur="indefinite" restart="never" nodeType="tmRoot">
          <p:childTnLst>
            <p:seq>
              <p:cTn id="2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CustomShape 1"/>
          <p:cNvSpPr/>
          <p:nvPr/>
        </p:nvSpPr>
        <p:spPr>
          <a:xfrm>
            <a:off x="695160" y="1700280"/>
            <a:ext cx="10800360" cy="460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2" name="CustomShape 2"/>
          <p:cNvSpPr/>
          <p:nvPr/>
        </p:nvSpPr>
        <p:spPr>
          <a:xfrm>
            <a:off x="695160" y="1052640"/>
            <a:ext cx="10800360" cy="468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0" lang="en-AU" sz="3400" spc="-1" strike="noStrike">
                <a:solidFill>
                  <a:srgbClr val="51247a"/>
                </a:solidFill>
                <a:latin typeface="Arial"/>
                <a:ea typeface="DejaVu Sans"/>
              </a:rPr>
              <a:t>Genetic Variation</a:t>
            </a:r>
            <a:endParaRPr b="0" lang="en-AU" sz="3400" spc="-1" strike="noStrike">
              <a:latin typeface="Arial"/>
            </a:endParaRPr>
          </a:p>
        </p:txBody>
      </p:sp>
      <p:sp>
        <p:nvSpPr>
          <p:cNvPr id="253" name="CustomShape 3"/>
          <p:cNvSpPr/>
          <p:nvPr/>
        </p:nvSpPr>
        <p:spPr>
          <a:xfrm>
            <a:off x="4472640" y="6632640"/>
            <a:ext cx="3383640" cy="24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4" name="CustomShape 4"/>
          <p:cNvSpPr/>
          <p:nvPr/>
        </p:nvSpPr>
        <p:spPr>
          <a:xfrm>
            <a:off x="767160" y="6627240"/>
            <a:ext cx="3359160" cy="239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5" name="CustomShape 5"/>
          <p:cNvSpPr/>
          <p:nvPr/>
        </p:nvSpPr>
        <p:spPr>
          <a:xfrm>
            <a:off x="11208600" y="6519240"/>
            <a:ext cx="286920" cy="239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fld id="{352792C3-E3E2-4EA6-8D42-81F39327A3D8}" type="slidenum">
              <a:rPr b="0" lang="en-AU" sz="800" spc="-1" strike="noStrike">
                <a:solidFill>
                  <a:srgbClr val="000000"/>
                </a:solidFill>
                <a:latin typeface="Arial"/>
                <a:ea typeface="DejaVu Sans"/>
              </a:rPr>
              <a:t>&lt;number&gt;</a:t>
            </a:fld>
            <a:endParaRPr b="0" lang="en-AU" sz="800" spc="-1" strike="noStrike">
              <a:latin typeface="Arial"/>
            </a:endParaRPr>
          </a:p>
        </p:txBody>
      </p:sp>
      <p:sp>
        <p:nvSpPr>
          <p:cNvPr id="256" name="CustomShape 6"/>
          <p:cNvSpPr/>
          <p:nvPr/>
        </p:nvSpPr>
        <p:spPr>
          <a:xfrm>
            <a:off x="695160" y="151200"/>
            <a:ext cx="3383640" cy="24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57" name="Picture 8" descr=""/>
          <p:cNvPicPr/>
          <p:nvPr/>
        </p:nvPicPr>
        <p:blipFill>
          <a:blip r:embed="rId1"/>
          <a:stretch/>
        </p:blipFill>
        <p:spPr>
          <a:xfrm>
            <a:off x="5845680" y="936000"/>
            <a:ext cx="6033960" cy="3239640"/>
          </a:xfrm>
          <a:prstGeom prst="rect">
            <a:avLst/>
          </a:prstGeom>
          <a:ln>
            <a:noFill/>
          </a:ln>
        </p:spPr>
      </p:pic>
      <p:pic>
        <p:nvPicPr>
          <p:cNvPr id="258" name="Picture 4" descr=""/>
          <p:cNvPicPr/>
          <p:nvPr/>
        </p:nvPicPr>
        <p:blipFill>
          <a:blip r:embed="rId2"/>
          <a:stretch/>
        </p:blipFill>
        <p:spPr>
          <a:xfrm>
            <a:off x="1251360" y="3969360"/>
            <a:ext cx="1523160" cy="1116720"/>
          </a:xfrm>
          <a:prstGeom prst="rect">
            <a:avLst/>
          </a:prstGeom>
          <a:ln>
            <a:noFill/>
          </a:ln>
        </p:spPr>
      </p:pic>
      <p:pic>
        <p:nvPicPr>
          <p:cNvPr id="259" name="Picture 5" descr=""/>
          <p:cNvPicPr/>
          <p:nvPr/>
        </p:nvPicPr>
        <p:blipFill>
          <a:blip r:embed="rId3"/>
          <a:srcRect l="0" t="0" r="0" b="9707"/>
          <a:stretch/>
        </p:blipFill>
        <p:spPr>
          <a:xfrm>
            <a:off x="1251360" y="5417280"/>
            <a:ext cx="1523160" cy="1150200"/>
          </a:xfrm>
          <a:prstGeom prst="rect">
            <a:avLst/>
          </a:prstGeom>
          <a:ln>
            <a:noFill/>
          </a:ln>
        </p:spPr>
      </p:pic>
      <p:pic>
        <p:nvPicPr>
          <p:cNvPr id="260" name="Picture 6" descr=""/>
          <p:cNvPicPr/>
          <p:nvPr/>
        </p:nvPicPr>
        <p:blipFill>
          <a:blip r:embed="rId4"/>
          <a:srcRect l="13814" t="0" r="0" b="0"/>
          <a:stretch/>
        </p:blipFill>
        <p:spPr>
          <a:xfrm>
            <a:off x="3461400" y="3969360"/>
            <a:ext cx="4114080" cy="2447280"/>
          </a:xfrm>
          <a:prstGeom prst="rect">
            <a:avLst/>
          </a:prstGeom>
          <a:ln>
            <a:noFill/>
          </a:ln>
        </p:spPr>
      </p:pic>
      <p:sp>
        <p:nvSpPr>
          <p:cNvPr id="261" name="CustomShape 7"/>
          <p:cNvSpPr/>
          <p:nvPr/>
        </p:nvSpPr>
        <p:spPr>
          <a:xfrm>
            <a:off x="695160" y="1700280"/>
            <a:ext cx="10800360" cy="460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As a result of sequencing genomes, we have a</a:t>
            </a:r>
            <a:br/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huge amount of information on variation in the</a:t>
            </a:r>
            <a:br/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genome</a:t>
            </a: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Most abundant form of variation are</a:t>
            </a: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Single Nucleotide Polymorphisms (SNPs)</a:t>
            </a:r>
            <a:endParaRPr b="0" lang="en-AU" sz="18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25" dur="indefinite" restart="never" nodeType="tmRoot">
          <p:childTnLst>
            <p:seq>
              <p:cTn id="2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CustomShape 1"/>
          <p:cNvSpPr/>
          <p:nvPr/>
        </p:nvSpPr>
        <p:spPr>
          <a:xfrm>
            <a:off x="695160" y="1700280"/>
            <a:ext cx="10800360" cy="460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2405 genomes from 26 populations</a:t>
            </a: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Identified &gt;88 million genetic variants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263" name="CustomShape 2"/>
          <p:cNvSpPr/>
          <p:nvPr/>
        </p:nvSpPr>
        <p:spPr>
          <a:xfrm>
            <a:off x="695160" y="1052640"/>
            <a:ext cx="10800360" cy="468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0" lang="en-AU" sz="3400" spc="-1" strike="noStrike">
                <a:solidFill>
                  <a:srgbClr val="51247a"/>
                </a:solidFill>
                <a:latin typeface="Arial"/>
                <a:ea typeface="DejaVu Sans"/>
              </a:rPr>
              <a:t>1000 Genomes Project (Human)</a:t>
            </a:r>
            <a:endParaRPr b="0" lang="en-AU" sz="3400" spc="-1" strike="noStrike">
              <a:latin typeface="Arial"/>
            </a:endParaRPr>
          </a:p>
        </p:txBody>
      </p:sp>
      <p:sp>
        <p:nvSpPr>
          <p:cNvPr id="264" name="CustomShape 3"/>
          <p:cNvSpPr/>
          <p:nvPr/>
        </p:nvSpPr>
        <p:spPr>
          <a:xfrm>
            <a:off x="4400640" y="6524640"/>
            <a:ext cx="3383640" cy="24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5" name="CustomShape 4"/>
          <p:cNvSpPr/>
          <p:nvPr/>
        </p:nvSpPr>
        <p:spPr>
          <a:xfrm>
            <a:off x="695160" y="6519240"/>
            <a:ext cx="3359160" cy="239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6" name="CustomShape 5"/>
          <p:cNvSpPr/>
          <p:nvPr/>
        </p:nvSpPr>
        <p:spPr>
          <a:xfrm>
            <a:off x="11208600" y="6519240"/>
            <a:ext cx="286920" cy="239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fld id="{565B5180-9236-496D-930D-6F27E34FD963}" type="slidenum">
              <a:rPr b="0" lang="en-AU" sz="800" spc="-1" strike="noStrike">
                <a:solidFill>
                  <a:srgbClr val="000000"/>
                </a:solidFill>
                <a:latin typeface="Arial"/>
                <a:ea typeface="DejaVu Sans"/>
              </a:rPr>
              <a:t>&lt;number&gt;</a:t>
            </a:fld>
            <a:endParaRPr b="0" lang="en-AU" sz="800" spc="-1" strike="noStrike">
              <a:latin typeface="Arial"/>
            </a:endParaRPr>
          </a:p>
        </p:txBody>
      </p:sp>
      <p:sp>
        <p:nvSpPr>
          <p:cNvPr id="267" name="CustomShape 6"/>
          <p:cNvSpPr/>
          <p:nvPr/>
        </p:nvSpPr>
        <p:spPr>
          <a:xfrm>
            <a:off x="695160" y="151200"/>
            <a:ext cx="3383640" cy="24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68" name="" descr=""/>
          <p:cNvPicPr/>
          <p:nvPr/>
        </p:nvPicPr>
        <p:blipFill>
          <a:blip r:embed="rId1"/>
          <a:stretch/>
        </p:blipFill>
        <p:spPr>
          <a:xfrm>
            <a:off x="4736880" y="1729080"/>
            <a:ext cx="7178760" cy="4318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27" dur="indefinite" restart="never" nodeType="tmRoot">
          <p:childTnLst>
            <p:seq>
              <p:cTn id="2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CustomShape 1"/>
          <p:cNvSpPr/>
          <p:nvPr/>
        </p:nvSpPr>
        <p:spPr>
          <a:xfrm>
            <a:off x="695160" y="1700280"/>
            <a:ext cx="10800360" cy="460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2703 Sequenced Animals</a:t>
            </a: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~55 Breeds: </a:t>
            </a:r>
            <a:endParaRPr b="0" lang="en-AU" sz="1800" spc="-1" strike="noStrike">
              <a:latin typeface="Arial"/>
            </a:endParaRPr>
          </a:p>
          <a:p>
            <a:pPr marL="216000" indent="-21564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Dairy </a:t>
            </a:r>
            <a:endParaRPr b="0" lang="en-AU" sz="1800" spc="-1" strike="noStrike">
              <a:latin typeface="Arial"/>
            </a:endParaRPr>
          </a:p>
          <a:p>
            <a:pPr marL="216000" indent="-21564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Beef</a:t>
            </a:r>
            <a:endParaRPr b="0" lang="en-AU" sz="1800" spc="-1" strike="noStrike">
              <a:latin typeface="Arial"/>
            </a:endParaRPr>
          </a:p>
          <a:p>
            <a:pPr marL="216000" indent="-21564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Dual Purpose</a:t>
            </a:r>
            <a:endParaRPr b="0" lang="en-AU" sz="1800" spc="-1" strike="noStrike">
              <a:latin typeface="Arial"/>
            </a:endParaRPr>
          </a:p>
          <a:p>
            <a:pPr marL="216000" indent="-21564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Crosses</a:t>
            </a:r>
            <a:endParaRPr b="0" lang="en-AU" sz="1800" spc="-1" strike="noStrike">
              <a:latin typeface="Arial"/>
            </a:endParaRPr>
          </a:p>
          <a:p>
            <a:pPr marL="216000" indent="-21564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Composites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270" name="CustomShape 2"/>
          <p:cNvSpPr/>
          <p:nvPr/>
        </p:nvSpPr>
        <p:spPr>
          <a:xfrm>
            <a:off x="695160" y="1052640"/>
            <a:ext cx="10800360" cy="468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0" lang="en-AU" sz="3400" spc="-1" strike="noStrike">
                <a:solidFill>
                  <a:srgbClr val="51247a"/>
                </a:solidFill>
                <a:latin typeface="Arial"/>
                <a:ea typeface="DejaVu Sans"/>
              </a:rPr>
              <a:t>1000 Bull Genomes Project (Run 6)</a:t>
            </a:r>
            <a:endParaRPr b="0" lang="en-AU" sz="3400" spc="-1" strike="noStrike">
              <a:latin typeface="Arial"/>
            </a:endParaRPr>
          </a:p>
        </p:txBody>
      </p:sp>
      <p:sp>
        <p:nvSpPr>
          <p:cNvPr id="271" name="CustomShape 3"/>
          <p:cNvSpPr/>
          <p:nvPr/>
        </p:nvSpPr>
        <p:spPr>
          <a:xfrm>
            <a:off x="695160" y="6519240"/>
            <a:ext cx="3359160" cy="239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2" name="CustomShape 4"/>
          <p:cNvSpPr/>
          <p:nvPr/>
        </p:nvSpPr>
        <p:spPr>
          <a:xfrm>
            <a:off x="11277000" y="6313320"/>
            <a:ext cx="275040" cy="228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fld id="{E96CC00D-2C52-476A-A1E3-0DE05143E198}" type="slidenum">
              <a:rPr b="0" lang="en-AU" sz="800" spc="-1" strike="noStrike">
                <a:solidFill>
                  <a:srgbClr val="000000"/>
                </a:solidFill>
                <a:latin typeface="Arial"/>
                <a:ea typeface="DejaVu Sans"/>
              </a:rPr>
              <a:t>&lt;number&gt;</a:t>
            </a:fld>
            <a:endParaRPr b="0" lang="en-AU" sz="800" spc="-1" strike="noStrike">
              <a:latin typeface="Arial"/>
            </a:endParaRPr>
          </a:p>
        </p:txBody>
      </p:sp>
      <p:sp>
        <p:nvSpPr>
          <p:cNvPr id="273" name="CustomShape 5"/>
          <p:cNvSpPr/>
          <p:nvPr/>
        </p:nvSpPr>
        <p:spPr>
          <a:xfrm>
            <a:off x="695160" y="151200"/>
            <a:ext cx="3383640" cy="24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74" name="Picture 1" descr=""/>
          <p:cNvPicPr/>
          <p:nvPr/>
        </p:nvPicPr>
        <p:blipFill>
          <a:blip r:embed="rId1"/>
          <a:stretch/>
        </p:blipFill>
        <p:spPr>
          <a:xfrm>
            <a:off x="3510000" y="3720240"/>
            <a:ext cx="1740960" cy="2611080"/>
          </a:xfrm>
          <a:prstGeom prst="rect">
            <a:avLst/>
          </a:prstGeom>
          <a:ln>
            <a:noFill/>
          </a:ln>
        </p:spPr>
      </p:pic>
      <p:pic>
        <p:nvPicPr>
          <p:cNvPr id="275" name="Picture 2" descr=""/>
          <p:cNvPicPr/>
          <p:nvPr/>
        </p:nvPicPr>
        <p:blipFill>
          <a:blip r:embed="rId2"/>
          <a:stretch/>
        </p:blipFill>
        <p:spPr>
          <a:xfrm>
            <a:off x="5337000" y="4807800"/>
            <a:ext cx="2308680" cy="1539000"/>
          </a:xfrm>
          <a:prstGeom prst="rect">
            <a:avLst/>
          </a:prstGeom>
          <a:ln>
            <a:noFill/>
          </a:ln>
        </p:spPr>
      </p:pic>
      <p:pic>
        <p:nvPicPr>
          <p:cNvPr id="276" name="Picture 2" descr=""/>
          <p:cNvPicPr/>
          <p:nvPr/>
        </p:nvPicPr>
        <p:blipFill>
          <a:blip r:embed="rId3"/>
          <a:stretch/>
        </p:blipFill>
        <p:spPr>
          <a:xfrm>
            <a:off x="7853040" y="4783320"/>
            <a:ext cx="2207880" cy="1548000"/>
          </a:xfrm>
          <a:prstGeom prst="rect">
            <a:avLst/>
          </a:prstGeom>
          <a:ln>
            <a:noFill/>
          </a:ln>
        </p:spPr>
      </p:pic>
      <p:pic>
        <p:nvPicPr>
          <p:cNvPr id="277" name="Picture 6" descr=""/>
          <p:cNvPicPr/>
          <p:nvPr/>
        </p:nvPicPr>
        <p:blipFill>
          <a:blip r:embed="rId4"/>
          <a:stretch/>
        </p:blipFill>
        <p:spPr>
          <a:xfrm>
            <a:off x="10238400" y="3634920"/>
            <a:ext cx="1785240" cy="2690280"/>
          </a:xfrm>
          <a:prstGeom prst="rect">
            <a:avLst/>
          </a:prstGeom>
          <a:ln>
            <a:noFill/>
          </a:ln>
        </p:spPr>
      </p:pic>
      <p:pic>
        <p:nvPicPr>
          <p:cNvPr id="278" name="Picture 4" descr=""/>
          <p:cNvPicPr/>
          <p:nvPr/>
        </p:nvPicPr>
        <p:blipFill>
          <a:blip r:embed="rId5"/>
          <a:stretch/>
        </p:blipFill>
        <p:spPr>
          <a:xfrm>
            <a:off x="7853040" y="3131280"/>
            <a:ext cx="2207880" cy="1559880"/>
          </a:xfrm>
          <a:prstGeom prst="rect">
            <a:avLst/>
          </a:prstGeom>
          <a:ln>
            <a:noFill/>
          </a:ln>
        </p:spPr>
      </p:pic>
      <p:pic>
        <p:nvPicPr>
          <p:cNvPr id="279" name="Picture 3" descr=""/>
          <p:cNvPicPr/>
          <p:nvPr/>
        </p:nvPicPr>
        <p:blipFill>
          <a:blip r:embed="rId6"/>
          <a:stretch/>
        </p:blipFill>
        <p:spPr>
          <a:xfrm>
            <a:off x="5330880" y="3174120"/>
            <a:ext cx="2314800" cy="1558440"/>
          </a:xfrm>
          <a:prstGeom prst="rect">
            <a:avLst/>
          </a:prstGeom>
          <a:ln>
            <a:noFill/>
          </a:ln>
        </p:spPr>
      </p:pic>
      <p:pic>
        <p:nvPicPr>
          <p:cNvPr id="280" name="Picture 2" descr=""/>
          <p:cNvPicPr/>
          <p:nvPr/>
        </p:nvPicPr>
        <p:blipFill>
          <a:blip r:embed="rId7"/>
          <a:stretch/>
        </p:blipFill>
        <p:spPr>
          <a:xfrm>
            <a:off x="7853040" y="1584000"/>
            <a:ext cx="2177640" cy="1450440"/>
          </a:xfrm>
          <a:prstGeom prst="rect">
            <a:avLst/>
          </a:prstGeom>
          <a:ln>
            <a:noFill/>
          </a:ln>
        </p:spPr>
      </p:pic>
      <p:pic>
        <p:nvPicPr>
          <p:cNvPr id="281" name="Picture 16" descr=""/>
          <p:cNvPicPr/>
          <p:nvPr/>
        </p:nvPicPr>
        <p:blipFill>
          <a:blip r:embed="rId8"/>
          <a:stretch/>
        </p:blipFill>
        <p:spPr>
          <a:xfrm>
            <a:off x="5361120" y="1584000"/>
            <a:ext cx="2284200" cy="1518840"/>
          </a:xfrm>
          <a:prstGeom prst="rect">
            <a:avLst/>
          </a:prstGeom>
          <a:ln>
            <a:noFill/>
          </a:ln>
        </p:spPr>
      </p:pic>
      <p:pic>
        <p:nvPicPr>
          <p:cNvPr id="282" name="Picture 5" descr=""/>
          <p:cNvPicPr/>
          <p:nvPr/>
        </p:nvPicPr>
        <p:blipFill>
          <a:blip r:embed="rId9"/>
          <a:srcRect l="0" t="0" r="29544" b="0"/>
          <a:stretch/>
        </p:blipFill>
        <p:spPr>
          <a:xfrm>
            <a:off x="10217160" y="1619280"/>
            <a:ext cx="1806480" cy="1941840"/>
          </a:xfrm>
          <a:prstGeom prst="rect">
            <a:avLst/>
          </a:prstGeom>
          <a:ln>
            <a:noFill/>
          </a:ln>
        </p:spPr>
      </p:pic>
      <p:pic>
        <p:nvPicPr>
          <p:cNvPr id="283" name="Picture 7" descr=""/>
          <p:cNvPicPr/>
          <p:nvPr/>
        </p:nvPicPr>
        <p:blipFill>
          <a:blip r:embed="rId10"/>
          <a:stretch/>
        </p:blipFill>
        <p:spPr>
          <a:xfrm>
            <a:off x="3510000" y="2329560"/>
            <a:ext cx="1740960" cy="1325520"/>
          </a:xfrm>
          <a:prstGeom prst="rect">
            <a:avLst/>
          </a:prstGeom>
          <a:ln>
            <a:noFill/>
          </a:ln>
        </p:spPr>
      </p:pic>
      <p:pic>
        <p:nvPicPr>
          <p:cNvPr id="284" name="Picture 9" descr=""/>
          <p:cNvPicPr/>
          <p:nvPr/>
        </p:nvPicPr>
        <p:blipFill>
          <a:blip r:embed="rId11"/>
          <a:srcRect l="0" t="0" r="11986" b="0"/>
          <a:stretch/>
        </p:blipFill>
        <p:spPr>
          <a:xfrm>
            <a:off x="3473640" y="1584000"/>
            <a:ext cx="1777320" cy="7246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29" dur="indefinite" restart="never" nodeType="tmRoot">
          <p:childTnLst>
            <p:seq>
              <p:cTn id="3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CustomShape 1"/>
          <p:cNvSpPr/>
          <p:nvPr/>
        </p:nvSpPr>
        <p:spPr>
          <a:xfrm>
            <a:off x="695160" y="1700280"/>
            <a:ext cx="10800360" cy="460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1" lang="en-AU" sz="1800" spc="-1" strike="noStrike" baseline="-33000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1" lang="en-AU" sz="1800" spc="-1" strike="noStrike" baseline="-33000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Taurus Only</a:t>
            </a:r>
            <a:r>
              <a:rPr b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Taurus Indicus</a:t>
            </a: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39.7 million filtered variants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67.3 million filtered variants</a:t>
            </a: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38.1 million SNP, 1.7 million Indel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64.8 million SNP, 2.5 million Indel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286" name="CustomShape 2"/>
          <p:cNvSpPr/>
          <p:nvPr/>
        </p:nvSpPr>
        <p:spPr>
          <a:xfrm>
            <a:off x="695160" y="1052640"/>
            <a:ext cx="10800360" cy="468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0" lang="en-AU" sz="3400" spc="-1" strike="noStrike">
                <a:solidFill>
                  <a:srgbClr val="51247a"/>
                </a:solidFill>
                <a:latin typeface="Arial"/>
                <a:ea typeface="DejaVu Sans"/>
              </a:rPr>
              <a:t>1000 Bull Genomes Project (Run 6)</a:t>
            </a:r>
            <a:endParaRPr b="0" lang="en-AU" sz="3400" spc="-1" strike="noStrike">
              <a:latin typeface="Arial"/>
            </a:endParaRPr>
          </a:p>
        </p:txBody>
      </p:sp>
      <p:sp>
        <p:nvSpPr>
          <p:cNvPr id="287" name="CustomShape 3"/>
          <p:cNvSpPr/>
          <p:nvPr/>
        </p:nvSpPr>
        <p:spPr>
          <a:xfrm>
            <a:off x="4400640" y="6524640"/>
            <a:ext cx="3383640" cy="24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8" name="CustomShape 4"/>
          <p:cNvSpPr/>
          <p:nvPr/>
        </p:nvSpPr>
        <p:spPr>
          <a:xfrm>
            <a:off x="695160" y="6519240"/>
            <a:ext cx="3359160" cy="239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9" name="CustomShape 5"/>
          <p:cNvSpPr/>
          <p:nvPr/>
        </p:nvSpPr>
        <p:spPr>
          <a:xfrm>
            <a:off x="11208600" y="6519240"/>
            <a:ext cx="286920" cy="239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fld id="{777D05CD-234F-4AC3-85AB-97049C122D51}" type="slidenum">
              <a:rPr b="0" lang="en-AU" sz="800" spc="-1" strike="noStrike">
                <a:solidFill>
                  <a:srgbClr val="000000"/>
                </a:solidFill>
                <a:latin typeface="Arial"/>
                <a:ea typeface="DejaVu Sans"/>
              </a:rPr>
              <a:t>&lt;number&gt;</a:t>
            </a:fld>
            <a:endParaRPr b="0" lang="en-AU" sz="800" spc="-1" strike="noStrike">
              <a:latin typeface="Arial"/>
            </a:endParaRPr>
          </a:p>
        </p:txBody>
      </p:sp>
      <p:sp>
        <p:nvSpPr>
          <p:cNvPr id="290" name="CustomShape 6"/>
          <p:cNvSpPr/>
          <p:nvPr/>
        </p:nvSpPr>
        <p:spPr>
          <a:xfrm>
            <a:off x="695160" y="151200"/>
            <a:ext cx="3383640" cy="24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91" name="Picture 7" descr=""/>
          <p:cNvPicPr/>
          <p:nvPr/>
        </p:nvPicPr>
        <p:blipFill>
          <a:blip r:embed="rId1"/>
          <a:stretch/>
        </p:blipFill>
        <p:spPr>
          <a:xfrm>
            <a:off x="1907280" y="3169800"/>
            <a:ext cx="4042800" cy="2693160"/>
          </a:xfrm>
          <a:prstGeom prst="rect">
            <a:avLst/>
          </a:prstGeom>
          <a:ln>
            <a:noFill/>
          </a:ln>
        </p:spPr>
      </p:pic>
      <p:pic>
        <p:nvPicPr>
          <p:cNvPr id="292" name="Picture 8" descr=""/>
          <p:cNvPicPr/>
          <p:nvPr/>
        </p:nvPicPr>
        <p:blipFill>
          <a:blip r:embed="rId2"/>
          <a:stretch/>
        </p:blipFill>
        <p:spPr>
          <a:xfrm>
            <a:off x="6414120" y="3168000"/>
            <a:ext cx="3593520" cy="2699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31" dur="indefinite" restart="never" nodeType="tmRoot">
          <p:childTnLst>
            <p:seq>
              <p:cTn id="3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CustomShape 1"/>
          <p:cNvSpPr/>
          <p:nvPr/>
        </p:nvSpPr>
        <p:spPr>
          <a:xfrm>
            <a:off x="695160" y="1700280"/>
            <a:ext cx="10800360" cy="460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SNP arrays are available for:</a:t>
            </a:r>
            <a:endParaRPr b="0" lang="en-AU" sz="1800" spc="-1" strike="noStrike">
              <a:latin typeface="Arial"/>
            </a:endParaRPr>
          </a:p>
          <a:p>
            <a:pPr marL="216000" indent="-21564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Human</a:t>
            </a:r>
            <a:endParaRPr b="0" lang="en-AU" sz="1800" spc="-1" strike="noStrike">
              <a:latin typeface="Arial"/>
            </a:endParaRPr>
          </a:p>
          <a:p>
            <a:pPr marL="216000" indent="-21564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Sheep, Cattle (50K, 800K), Pigs, </a:t>
            </a:r>
            <a:endParaRPr b="0" lang="en-AU" sz="1800" spc="-1" strike="noStrike">
              <a:latin typeface="Arial"/>
            </a:endParaRPr>
          </a:p>
          <a:p>
            <a:pPr marL="216000" indent="-21564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Chickens</a:t>
            </a:r>
            <a:endParaRPr b="0" lang="en-AU" sz="1800" spc="-1" strike="noStrike">
              <a:latin typeface="Arial"/>
            </a:endParaRPr>
          </a:p>
          <a:p>
            <a:pPr marL="216000" indent="-21564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Salmon</a:t>
            </a:r>
            <a:endParaRPr b="0" lang="en-AU" sz="1800" spc="-1" strike="noStrike">
              <a:latin typeface="Arial"/>
            </a:endParaRPr>
          </a:p>
          <a:p>
            <a:pPr marL="216000" indent="-21564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Horse, Dog, …</a:t>
            </a: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Cost ~50-200 USD per sample</a:t>
            </a: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Can also genotype by re-sequencing at higher cost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294" name="CustomShape 2"/>
          <p:cNvSpPr/>
          <p:nvPr/>
        </p:nvSpPr>
        <p:spPr>
          <a:xfrm>
            <a:off x="695160" y="1052640"/>
            <a:ext cx="10800360" cy="468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0" lang="en-AU" sz="3400" spc="-1" strike="noStrike">
                <a:solidFill>
                  <a:srgbClr val="51247a"/>
                </a:solidFill>
                <a:latin typeface="Arial"/>
                <a:ea typeface="DejaVu Sans"/>
              </a:rPr>
              <a:t>SNP Genotyping</a:t>
            </a:r>
            <a:endParaRPr b="0" lang="en-AU" sz="3400" spc="-1" strike="noStrike">
              <a:latin typeface="Arial"/>
            </a:endParaRPr>
          </a:p>
        </p:txBody>
      </p:sp>
      <p:sp>
        <p:nvSpPr>
          <p:cNvPr id="295" name="CustomShape 3"/>
          <p:cNvSpPr/>
          <p:nvPr/>
        </p:nvSpPr>
        <p:spPr>
          <a:xfrm>
            <a:off x="4400640" y="6524640"/>
            <a:ext cx="3383640" cy="24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6" name="CustomShape 4"/>
          <p:cNvSpPr/>
          <p:nvPr/>
        </p:nvSpPr>
        <p:spPr>
          <a:xfrm>
            <a:off x="695160" y="6519240"/>
            <a:ext cx="3359160" cy="239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7" name="CustomShape 5"/>
          <p:cNvSpPr/>
          <p:nvPr/>
        </p:nvSpPr>
        <p:spPr>
          <a:xfrm>
            <a:off x="11208600" y="6519240"/>
            <a:ext cx="286920" cy="239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fld id="{C88C14F5-7E5D-49EF-B4A1-7B8F6E1D4E88}" type="slidenum">
              <a:rPr b="0" lang="en-AU" sz="800" spc="-1" strike="noStrike">
                <a:solidFill>
                  <a:srgbClr val="000000"/>
                </a:solidFill>
                <a:latin typeface="Arial"/>
                <a:ea typeface="DejaVu Sans"/>
              </a:rPr>
              <a:t>&lt;number&gt;</a:t>
            </a:fld>
            <a:endParaRPr b="0" lang="en-AU" sz="800" spc="-1" strike="noStrike">
              <a:latin typeface="Arial"/>
            </a:endParaRPr>
          </a:p>
        </p:txBody>
      </p:sp>
      <p:sp>
        <p:nvSpPr>
          <p:cNvPr id="298" name="CustomShape 6"/>
          <p:cNvSpPr/>
          <p:nvPr/>
        </p:nvSpPr>
        <p:spPr>
          <a:xfrm>
            <a:off x="695160" y="151200"/>
            <a:ext cx="3383640" cy="24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99" name="Picture 4" descr=""/>
          <p:cNvPicPr/>
          <p:nvPr/>
        </p:nvPicPr>
        <p:blipFill>
          <a:blip r:embed="rId1"/>
          <a:stretch/>
        </p:blipFill>
        <p:spPr>
          <a:xfrm>
            <a:off x="8045640" y="1260000"/>
            <a:ext cx="3438000" cy="2303640"/>
          </a:xfrm>
          <a:prstGeom prst="rect">
            <a:avLst/>
          </a:prstGeom>
          <a:ln>
            <a:noFill/>
          </a:ln>
        </p:spPr>
      </p:pic>
      <p:pic>
        <p:nvPicPr>
          <p:cNvPr id="300" name="Picture 4" descr=""/>
          <p:cNvPicPr/>
          <p:nvPr/>
        </p:nvPicPr>
        <p:blipFill>
          <a:blip r:embed="rId2"/>
          <a:stretch/>
        </p:blipFill>
        <p:spPr>
          <a:xfrm>
            <a:off x="8064000" y="3564000"/>
            <a:ext cx="3438000" cy="2303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33" dur="indefinite" restart="never" nodeType="tmRoot">
          <p:childTnLst>
            <p:seq>
              <p:cTn id="3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CustomShape 1"/>
          <p:cNvSpPr/>
          <p:nvPr/>
        </p:nvSpPr>
        <p:spPr>
          <a:xfrm>
            <a:off x="695160" y="1700280"/>
            <a:ext cx="10800360" cy="460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Large Cohorts</a:t>
            </a:r>
            <a:r>
              <a:rPr b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Simple Methodology</a:t>
            </a:r>
            <a:r>
              <a:rPr b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br/>
            <a:r>
              <a:rPr b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Testing correlation between x and y</a:t>
            </a: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x = 0, 1 and 2 (GG, AG and AA)</a:t>
            </a: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y = trait (e.g. height)</a:t>
            </a:r>
            <a:br/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Stringent Statistical Tests</a:t>
            </a:r>
            <a:br/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High Throughput Genotyping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302" name="CustomShape 2"/>
          <p:cNvSpPr/>
          <p:nvPr/>
        </p:nvSpPr>
        <p:spPr>
          <a:xfrm>
            <a:off x="695160" y="1052640"/>
            <a:ext cx="10800360" cy="468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0" lang="en-AU" sz="3400" spc="-1" strike="noStrike">
                <a:solidFill>
                  <a:srgbClr val="51247a"/>
                </a:solidFill>
                <a:latin typeface="Arial"/>
                <a:ea typeface="DejaVu Sans"/>
              </a:rPr>
              <a:t>Genome-wide Association Study (GWAS)</a:t>
            </a:r>
            <a:endParaRPr b="0" lang="en-AU" sz="3400" spc="-1" strike="noStrike">
              <a:latin typeface="Arial"/>
            </a:endParaRPr>
          </a:p>
        </p:txBody>
      </p:sp>
      <p:sp>
        <p:nvSpPr>
          <p:cNvPr id="303" name="CustomShape 3"/>
          <p:cNvSpPr/>
          <p:nvPr/>
        </p:nvSpPr>
        <p:spPr>
          <a:xfrm>
            <a:off x="4400640" y="6524640"/>
            <a:ext cx="3383640" cy="24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4" name="CustomShape 4"/>
          <p:cNvSpPr/>
          <p:nvPr/>
        </p:nvSpPr>
        <p:spPr>
          <a:xfrm>
            <a:off x="695160" y="6519240"/>
            <a:ext cx="3359160" cy="239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5" name="CustomShape 5"/>
          <p:cNvSpPr/>
          <p:nvPr/>
        </p:nvSpPr>
        <p:spPr>
          <a:xfrm>
            <a:off x="11208600" y="6519240"/>
            <a:ext cx="286920" cy="239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fld id="{DC187242-108F-4A53-BBF8-960D0DE5FEDE}" type="slidenum">
              <a:rPr b="0" lang="en-AU" sz="800" spc="-1" strike="noStrike">
                <a:solidFill>
                  <a:srgbClr val="000000"/>
                </a:solidFill>
                <a:latin typeface="Arial"/>
                <a:ea typeface="DejaVu Sans"/>
              </a:rPr>
              <a:t>&lt;number&gt;</a:t>
            </a:fld>
            <a:endParaRPr b="0" lang="en-AU" sz="800" spc="-1" strike="noStrike">
              <a:latin typeface="Arial"/>
            </a:endParaRPr>
          </a:p>
        </p:txBody>
      </p:sp>
      <p:sp>
        <p:nvSpPr>
          <p:cNvPr id="306" name="CustomShape 6"/>
          <p:cNvSpPr/>
          <p:nvPr/>
        </p:nvSpPr>
        <p:spPr>
          <a:xfrm>
            <a:off x="695160" y="151200"/>
            <a:ext cx="3383640" cy="24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07" name="Picture 15" descr=""/>
          <p:cNvPicPr/>
          <p:nvPr/>
        </p:nvPicPr>
        <p:blipFill>
          <a:blip r:embed="rId1"/>
          <a:srcRect l="0" t="8319" r="57159" b="67659"/>
          <a:stretch/>
        </p:blipFill>
        <p:spPr>
          <a:xfrm>
            <a:off x="936000" y="2124000"/>
            <a:ext cx="3095640" cy="1918080"/>
          </a:xfrm>
          <a:prstGeom prst="rect">
            <a:avLst/>
          </a:prstGeom>
          <a:ln>
            <a:noFill/>
          </a:ln>
        </p:spPr>
      </p:pic>
      <p:pic>
        <p:nvPicPr>
          <p:cNvPr id="308" name="Picture 2" descr=""/>
          <p:cNvPicPr/>
          <p:nvPr/>
        </p:nvPicPr>
        <p:blipFill>
          <a:blip r:embed="rId2"/>
          <a:stretch/>
        </p:blipFill>
        <p:spPr>
          <a:xfrm>
            <a:off x="876600" y="4608000"/>
            <a:ext cx="3177720" cy="2089440"/>
          </a:xfrm>
          <a:prstGeom prst="rect">
            <a:avLst/>
          </a:prstGeom>
          <a:ln>
            <a:noFill/>
          </a:ln>
        </p:spPr>
      </p:pic>
      <p:grpSp>
        <p:nvGrpSpPr>
          <p:cNvPr id="309" name="Group 7"/>
          <p:cNvGrpSpPr/>
          <p:nvPr/>
        </p:nvGrpSpPr>
        <p:grpSpPr>
          <a:xfrm>
            <a:off x="5688000" y="3888000"/>
            <a:ext cx="4655520" cy="2594160"/>
            <a:chOff x="5688000" y="3888000"/>
            <a:chExt cx="4655520" cy="2594160"/>
          </a:xfrm>
        </p:grpSpPr>
        <p:pic>
          <p:nvPicPr>
            <p:cNvPr id="310" name="Picture 4" descr=""/>
            <p:cNvPicPr/>
            <p:nvPr/>
          </p:nvPicPr>
          <p:blipFill>
            <a:blip r:embed="rId3"/>
            <a:srcRect l="0" t="49586" r="0" b="0"/>
            <a:stretch/>
          </p:blipFill>
          <p:spPr>
            <a:xfrm>
              <a:off x="5688000" y="3888000"/>
              <a:ext cx="4655520" cy="2594160"/>
            </a:xfrm>
            <a:prstGeom prst="rect">
              <a:avLst/>
            </a:prstGeom>
            <a:ln>
              <a:noFill/>
            </a:ln>
          </p:spPr>
        </p:pic>
        <p:sp>
          <p:nvSpPr>
            <p:cNvPr id="311" name="Line 8"/>
            <p:cNvSpPr/>
            <p:nvPr/>
          </p:nvSpPr>
          <p:spPr>
            <a:xfrm>
              <a:off x="6010920" y="4994640"/>
              <a:ext cx="4332600" cy="360"/>
            </a:xfrm>
            <a:prstGeom prst="line">
              <a:avLst/>
            </a:prstGeom>
            <a:ln w="12600">
              <a:solidFill>
                <a:schemeClr val="tx1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</p:grp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35" dur="indefinite" restart="never" nodeType="tmRoot">
          <p:childTnLst>
            <p:seq>
              <p:cTn id="3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CustomShape 1"/>
          <p:cNvSpPr/>
          <p:nvPr/>
        </p:nvSpPr>
        <p:spPr>
          <a:xfrm>
            <a:off x="695160" y="1700280"/>
            <a:ext cx="10800360" cy="460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i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i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i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i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i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i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i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i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i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i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i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i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i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i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i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i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(Visscher et al, Am J Hum Genet. 2017)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313" name="CustomShape 2"/>
          <p:cNvSpPr/>
          <p:nvPr/>
        </p:nvSpPr>
        <p:spPr>
          <a:xfrm>
            <a:off x="695160" y="1052640"/>
            <a:ext cx="10800360" cy="468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0" lang="en-AU" sz="3400" spc="-1" strike="noStrike">
                <a:solidFill>
                  <a:srgbClr val="51247a"/>
                </a:solidFill>
                <a:latin typeface="Arial"/>
                <a:ea typeface="DejaVu Sans"/>
              </a:rPr>
              <a:t>Variant Discovery Post GWAS</a:t>
            </a:r>
            <a:endParaRPr b="0" lang="en-AU" sz="3400" spc="-1" strike="noStrike">
              <a:latin typeface="Arial"/>
            </a:endParaRPr>
          </a:p>
        </p:txBody>
      </p:sp>
      <p:sp>
        <p:nvSpPr>
          <p:cNvPr id="314" name="CustomShape 3"/>
          <p:cNvSpPr/>
          <p:nvPr/>
        </p:nvSpPr>
        <p:spPr>
          <a:xfrm>
            <a:off x="4400640" y="6524640"/>
            <a:ext cx="3383640" cy="24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15" name="CustomShape 4"/>
          <p:cNvSpPr/>
          <p:nvPr/>
        </p:nvSpPr>
        <p:spPr>
          <a:xfrm>
            <a:off x="695160" y="6519240"/>
            <a:ext cx="3359160" cy="239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16" name="CustomShape 5"/>
          <p:cNvSpPr/>
          <p:nvPr/>
        </p:nvSpPr>
        <p:spPr>
          <a:xfrm>
            <a:off x="11208600" y="6519240"/>
            <a:ext cx="286920" cy="239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fld id="{396A2FA9-7E07-4F5A-A99C-90B58B280735}" type="slidenum">
              <a:rPr b="0" lang="en-AU" sz="800" spc="-1" strike="noStrike">
                <a:solidFill>
                  <a:srgbClr val="000000"/>
                </a:solidFill>
                <a:latin typeface="Arial"/>
                <a:ea typeface="DejaVu Sans"/>
              </a:rPr>
              <a:t>&lt;number&gt;</a:t>
            </a:fld>
            <a:endParaRPr b="0" lang="en-AU" sz="800" spc="-1" strike="noStrike">
              <a:latin typeface="Arial"/>
            </a:endParaRPr>
          </a:p>
        </p:txBody>
      </p:sp>
      <p:sp>
        <p:nvSpPr>
          <p:cNvPr id="317" name="CustomShape 6"/>
          <p:cNvSpPr/>
          <p:nvPr/>
        </p:nvSpPr>
        <p:spPr>
          <a:xfrm>
            <a:off x="695160" y="151200"/>
            <a:ext cx="3383640" cy="24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18" name="" descr=""/>
          <p:cNvPicPr/>
          <p:nvPr/>
        </p:nvPicPr>
        <p:blipFill>
          <a:blip r:embed="rId1"/>
          <a:stretch/>
        </p:blipFill>
        <p:spPr>
          <a:xfrm>
            <a:off x="1668240" y="1521000"/>
            <a:ext cx="8855280" cy="46846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37" dur="indefinite" restart="never" nodeType="tmRoot">
          <p:childTnLst>
            <p:seq>
              <p:cTn id="3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ustomShape 1"/>
          <p:cNvSpPr/>
          <p:nvPr/>
        </p:nvSpPr>
        <p:spPr>
          <a:xfrm>
            <a:off x="695160" y="1700280"/>
            <a:ext cx="10800360" cy="460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These lectures will give you an introduction to </a:t>
            </a:r>
            <a:r>
              <a:rPr b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agricultural genetics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 and </a:t>
            </a:r>
            <a:r>
              <a:rPr b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human genetics 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and what type of statistical problems we can solve</a:t>
            </a: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It is likely that many of the words and concepts will be obscure, but they will be explained in the coming weeks</a:t>
            </a: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Look for the Glossary of common terms on Blackboard. 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172" name="CustomShape 2"/>
          <p:cNvSpPr/>
          <p:nvPr/>
        </p:nvSpPr>
        <p:spPr>
          <a:xfrm>
            <a:off x="695160" y="1052640"/>
            <a:ext cx="10800360" cy="468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0" lang="en-AU" sz="3400" spc="-1" strike="noStrike">
                <a:solidFill>
                  <a:srgbClr val="51247a"/>
                </a:solidFill>
                <a:latin typeface="Arial"/>
                <a:ea typeface="DejaVu Sans"/>
              </a:rPr>
              <a:t>Overview</a:t>
            </a:r>
            <a:endParaRPr b="0" lang="en-AU" sz="3400" spc="-1" strike="noStrike">
              <a:latin typeface="Arial"/>
            </a:endParaRPr>
          </a:p>
        </p:txBody>
      </p:sp>
      <p:sp>
        <p:nvSpPr>
          <p:cNvPr id="173" name="CustomShape 3"/>
          <p:cNvSpPr/>
          <p:nvPr/>
        </p:nvSpPr>
        <p:spPr>
          <a:xfrm>
            <a:off x="4400640" y="6524640"/>
            <a:ext cx="3383640" cy="24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4" name="CustomShape 4"/>
          <p:cNvSpPr/>
          <p:nvPr/>
        </p:nvSpPr>
        <p:spPr>
          <a:xfrm>
            <a:off x="695160" y="6519240"/>
            <a:ext cx="3359160" cy="239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5" name="CustomShape 5"/>
          <p:cNvSpPr/>
          <p:nvPr/>
        </p:nvSpPr>
        <p:spPr>
          <a:xfrm>
            <a:off x="11208600" y="6519240"/>
            <a:ext cx="286920" cy="239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fld id="{F06147A0-5793-4818-B81C-9BEBF5F1210A}" type="slidenum">
              <a:rPr b="0" lang="en-AU" sz="800" spc="-1" strike="noStrike">
                <a:solidFill>
                  <a:srgbClr val="000000"/>
                </a:solidFill>
                <a:latin typeface="Arial"/>
                <a:ea typeface="DejaVu Sans"/>
              </a:rPr>
              <a:t>&lt;number&gt;</a:t>
            </a:fld>
            <a:endParaRPr b="0" lang="en-AU" sz="8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Picture 2" descr=""/>
          <p:cNvPicPr/>
          <p:nvPr/>
        </p:nvPicPr>
        <p:blipFill>
          <a:blip r:embed="rId1"/>
          <a:stretch/>
        </p:blipFill>
        <p:spPr>
          <a:xfrm>
            <a:off x="1955880" y="1521000"/>
            <a:ext cx="8279640" cy="5287680"/>
          </a:xfrm>
          <a:prstGeom prst="rect">
            <a:avLst/>
          </a:prstGeom>
          <a:ln>
            <a:noFill/>
          </a:ln>
        </p:spPr>
      </p:pic>
      <p:sp>
        <p:nvSpPr>
          <p:cNvPr id="320" name="CustomShape 1"/>
          <p:cNvSpPr/>
          <p:nvPr/>
        </p:nvSpPr>
        <p:spPr>
          <a:xfrm>
            <a:off x="695160" y="1700280"/>
            <a:ext cx="10800360" cy="460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“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Our results suggest that multiple loci with relatively small effects contribute to the phenotypic variance”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321" name="CustomShape 2"/>
          <p:cNvSpPr/>
          <p:nvPr/>
        </p:nvSpPr>
        <p:spPr>
          <a:xfrm>
            <a:off x="695160" y="1052640"/>
            <a:ext cx="10800360" cy="468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0" lang="en-AU" sz="3400" spc="-1" strike="noStrike">
                <a:solidFill>
                  <a:srgbClr val="51247a"/>
                </a:solidFill>
                <a:latin typeface="Arial"/>
                <a:ea typeface="DejaVu Sans"/>
              </a:rPr>
              <a:t>Yield in Rice</a:t>
            </a:r>
            <a:endParaRPr b="0" lang="en-AU" sz="3400" spc="-1" strike="noStrike">
              <a:latin typeface="Arial"/>
            </a:endParaRPr>
          </a:p>
        </p:txBody>
      </p:sp>
      <p:sp>
        <p:nvSpPr>
          <p:cNvPr id="322" name="CustomShape 3"/>
          <p:cNvSpPr/>
          <p:nvPr/>
        </p:nvSpPr>
        <p:spPr>
          <a:xfrm>
            <a:off x="4400640" y="6524640"/>
            <a:ext cx="3383640" cy="24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3" name="CustomShape 4"/>
          <p:cNvSpPr/>
          <p:nvPr/>
        </p:nvSpPr>
        <p:spPr>
          <a:xfrm>
            <a:off x="695160" y="6519240"/>
            <a:ext cx="3359160" cy="239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4" name="CustomShape 5"/>
          <p:cNvSpPr/>
          <p:nvPr/>
        </p:nvSpPr>
        <p:spPr>
          <a:xfrm>
            <a:off x="11208600" y="6519240"/>
            <a:ext cx="286920" cy="239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fld id="{D1DDF0CC-A820-4F7B-A279-A87212E80717}" type="slidenum">
              <a:rPr b="0" lang="en-AU" sz="800" spc="-1" strike="noStrike">
                <a:solidFill>
                  <a:srgbClr val="000000"/>
                </a:solidFill>
                <a:latin typeface="Arial"/>
                <a:ea typeface="DejaVu Sans"/>
              </a:rPr>
              <a:t>&lt;number&gt;</a:t>
            </a:fld>
            <a:endParaRPr b="0" lang="en-AU" sz="800" spc="-1" strike="noStrike">
              <a:latin typeface="Arial"/>
            </a:endParaRPr>
          </a:p>
        </p:txBody>
      </p:sp>
      <p:sp>
        <p:nvSpPr>
          <p:cNvPr id="325" name="CustomShape 6"/>
          <p:cNvSpPr/>
          <p:nvPr/>
        </p:nvSpPr>
        <p:spPr>
          <a:xfrm>
            <a:off x="695160" y="151200"/>
            <a:ext cx="3383640" cy="24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39" dur="indefinite" restart="never" nodeType="tmRoot">
          <p:childTnLst>
            <p:seq>
              <p:cTn id="4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CustomShape 1"/>
          <p:cNvSpPr/>
          <p:nvPr/>
        </p:nvSpPr>
        <p:spPr>
          <a:xfrm>
            <a:off x="695160" y="1700280"/>
            <a:ext cx="10800360" cy="460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7" name="CustomShape 2"/>
          <p:cNvSpPr/>
          <p:nvPr/>
        </p:nvSpPr>
        <p:spPr>
          <a:xfrm>
            <a:off x="695160" y="1052640"/>
            <a:ext cx="10800360" cy="468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0" lang="en-AU" sz="3400" spc="-1" strike="noStrike">
                <a:solidFill>
                  <a:srgbClr val="51247a"/>
                </a:solidFill>
                <a:latin typeface="Arial"/>
                <a:ea typeface="DejaVu Sans"/>
              </a:rPr>
              <a:t>Human Height</a:t>
            </a:r>
            <a:endParaRPr b="0" lang="en-AU" sz="3400" spc="-1" strike="noStrike">
              <a:latin typeface="Arial"/>
            </a:endParaRPr>
          </a:p>
        </p:txBody>
      </p:sp>
      <p:sp>
        <p:nvSpPr>
          <p:cNvPr id="328" name="CustomShape 3"/>
          <p:cNvSpPr/>
          <p:nvPr/>
        </p:nvSpPr>
        <p:spPr>
          <a:xfrm>
            <a:off x="4400640" y="6524640"/>
            <a:ext cx="3383640" cy="24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9" name="CustomShape 4"/>
          <p:cNvSpPr/>
          <p:nvPr/>
        </p:nvSpPr>
        <p:spPr>
          <a:xfrm>
            <a:off x="695160" y="6519240"/>
            <a:ext cx="3359160" cy="239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0" name="CustomShape 5"/>
          <p:cNvSpPr/>
          <p:nvPr/>
        </p:nvSpPr>
        <p:spPr>
          <a:xfrm>
            <a:off x="11208600" y="6519240"/>
            <a:ext cx="286920" cy="239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fld id="{D029A736-778E-448B-9C94-250700D83232}" type="slidenum">
              <a:rPr b="0" lang="en-AU" sz="800" spc="-1" strike="noStrike">
                <a:solidFill>
                  <a:srgbClr val="000000"/>
                </a:solidFill>
                <a:latin typeface="Arial"/>
                <a:ea typeface="DejaVu Sans"/>
              </a:rPr>
              <a:t>&lt;number&gt;</a:t>
            </a:fld>
            <a:endParaRPr b="0" lang="en-AU" sz="800" spc="-1" strike="noStrike">
              <a:latin typeface="Arial"/>
            </a:endParaRPr>
          </a:p>
        </p:txBody>
      </p:sp>
      <p:sp>
        <p:nvSpPr>
          <p:cNvPr id="331" name="CustomShape 6"/>
          <p:cNvSpPr/>
          <p:nvPr/>
        </p:nvSpPr>
        <p:spPr>
          <a:xfrm>
            <a:off x="695160" y="151200"/>
            <a:ext cx="3383640" cy="24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32" name="Picture 4" descr=""/>
          <p:cNvPicPr/>
          <p:nvPr/>
        </p:nvPicPr>
        <p:blipFill>
          <a:blip r:embed="rId1"/>
          <a:stretch/>
        </p:blipFill>
        <p:spPr>
          <a:xfrm>
            <a:off x="8081640" y="2159640"/>
            <a:ext cx="3040920" cy="4392000"/>
          </a:xfrm>
          <a:prstGeom prst="rect">
            <a:avLst/>
          </a:prstGeom>
          <a:ln>
            <a:noFill/>
          </a:ln>
        </p:spPr>
      </p:pic>
      <p:pic>
        <p:nvPicPr>
          <p:cNvPr id="333" name="Picture 5" descr=""/>
          <p:cNvPicPr/>
          <p:nvPr/>
        </p:nvPicPr>
        <p:blipFill>
          <a:blip r:embed="rId2"/>
          <a:stretch/>
        </p:blipFill>
        <p:spPr>
          <a:xfrm>
            <a:off x="695160" y="1600920"/>
            <a:ext cx="8092800" cy="4446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41" dur="indefinite" restart="never" nodeType="tmRoot">
          <p:childTnLst>
            <p:seq>
              <p:cTn id="4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CustomShape 1"/>
          <p:cNvSpPr/>
          <p:nvPr/>
        </p:nvSpPr>
        <p:spPr>
          <a:xfrm>
            <a:off x="695160" y="1700280"/>
            <a:ext cx="10800360" cy="460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Large number of causative mutations (quantitative trait loci, QTL) for most complex traits</a:t>
            </a: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Variance explained by individual markers will be small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335" name="CustomShape 2"/>
          <p:cNvSpPr/>
          <p:nvPr/>
        </p:nvSpPr>
        <p:spPr>
          <a:xfrm>
            <a:off x="695160" y="1052640"/>
            <a:ext cx="10800360" cy="468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0" lang="en-AU" sz="3400" spc="-1" strike="noStrike">
                <a:solidFill>
                  <a:srgbClr val="51247a"/>
                </a:solidFill>
                <a:latin typeface="Arial"/>
                <a:ea typeface="DejaVu Sans"/>
              </a:rPr>
              <a:t>Complex Traits</a:t>
            </a:r>
            <a:endParaRPr b="0" lang="en-AU" sz="3400" spc="-1" strike="noStrike">
              <a:latin typeface="Arial"/>
            </a:endParaRPr>
          </a:p>
        </p:txBody>
      </p:sp>
      <p:sp>
        <p:nvSpPr>
          <p:cNvPr id="336" name="CustomShape 3"/>
          <p:cNvSpPr/>
          <p:nvPr/>
        </p:nvSpPr>
        <p:spPr>
          <a:xfrm>
            <a:off x="4400640" y="6524640"/>
            <a:ext cx="3383640" cy="24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7" name="CustomShape 4"/>
          <p:cNvSpPr/>
          <p:nvPr/>
        </p:nvSpPr>
        <p:spPr>
          <a:xfrm>
            <a:off x="695160" y="6519240"/>
            <a:ext cx="3359160" cy="239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8" name="CustomShape 5"/>
          <p:cNvSpPr/>
          <p:nvPr/>
        </p:nvSpPr>
        <p:spPr>
          <a:xfrm>
            <a:off x="11208600" y="6519240"/>
            <a:ext cx="286920" cy="239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fld id="{9C2360A8-A15F-410B-A6F0-FFA0EEB5B734}" type="slidenum">
              <a:rPr b="0" lang="en-AU" sz="800" spc="-1" strike="noStrike">
                <a:solidFill>
                  <a:srgbClr val="000000"/>
                </a:solidFill>
                <a:latin typeface="Arial"/>
                <a:ea typeface="DejaVu Sans"/>
              </a:rPr>
              <a:t>&lt;number&gt;</a:t>
            </a:fld>
            <a:endParaRPr b="0" lang="en-AU" sz="800" spc="-1" strike="noStrike">
              <a:latin typeface="Arial"/>
            </a:endParaRPr>
          </a:p>
        </p:txBody>
      </p:sp>
      <p:sp>
        <p:nvSpPr>
          <p:cNvPr id="339" name="CustomShape 6"/>
          <p:cNvSpPr/>
          <p:nvPr/>
        </p:nvSpPr>
        <p:spPr>
          <a:xfrm>
            <a:off x="695160" y="151200"/>
            <a:ext cx="3383640" cy="24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43" dur="indefinite" restart="never" nodeType="tmRoot">
          <p:childTnLst>
            <p:seq>
              <p:cTn id="4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CustomShape 1"/>
          <p:cNvSpPr/>
          <p:nvPr/>
        </p:nvSpPr>
        <p:spPr>
          <a:xfrm>
            <a:off x="695160" y="1700280"/>
            <a:ext cx="10800360" cy="460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What is the genetic architecture of complex traits?</a:t>
            </a: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How much variation in a phenotype in a population is due to genetic variation?_x005F_x000b_</a:t>
            </a: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Where are the </a:t>
            </a:r>
            <a:r>
              <a:rPr b="0" i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trait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-causing genetic variants (as well as the corresponding genes)?</a:t>
            </a: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What are their frequencies and effect sizes?</a:t>
            </a: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Agr_x005F_x000b_iculture</a:t>
            </a: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Given architecture, how to use genomic information to maximize genetic gain?</a:t>
            </a: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How to maintain genetic diversity in target populations?</a:t>
            </a: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Human</a:t>
            </a: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Can we predict a phenotype or a common disease by genomic data (i.e. genomic risk prediction)?</a:t>
            </a: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Can we separate correlated vs causal factors for disease?</a:t>
            </a: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</p:txBody>
      </p:sp>
      <p:sp>
        <p:nvSpPr>
          <p:cNvPr id="177" name="CustomShape 2"/>
          <p:cNvSpPr/>
          <p:nvPr/>
        </p:nvSpPr>
        <p:spPr>
          <a:xfrm>
            <a:off x="695160" y="1052640"/>
            <a:ext cx="10800360" cy="468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0" lang="en-AU" sz="3400" spc="-1" strike="noStrike">
                <a:solidFill>
                  <a:srgbClr val="51247a"/>
                </a:solidFill>
                <a:latin typeface="Arial"/>
                <a:ea typeface="DejaVu Sans"/>
              </a:rPr>
              <a:t>Key Questions</a:t>
            </a:r>
            <a:endParaRPr b="0" lang="en-AU" sz="3400" spc="-1" strike="noStrike">
              <a:latin typeface="Arial"/>
            </a:endParaRPr>
          </a:p>
        </p:txBody>
      </p:sp>
      <p:sp>
        <p:nvSpPr>
          <p:cNvPr id="178" name="CustomShape 3"/>
          <p:cNvSpPr/>
          <p:nvPr/>
        </p:nvSpPr>
        <p:spPr>
          <a:xfrm>
            <a:off x="4400640" y="6524640"/>
            <a:ext cx="3383640" cy="24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9" name="CustomShape 4"/>
          <p:cNvSpPr/>
          <p:nvPr/>
        </p:nvSpPr>
        <p:spPr>
          <a:xfrm>
            <a:off x="695160" y="6519240"/>
            <a:ext cx="3359160" cy="239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0" name="CustomShape 5"/>
          <p:cNvSpPr/>
          <p:nvPr/>
        </p:nvSpPr>
        <p:spPr>
          <a:xfrm>
            <a:off x="11208600" y="6519240"/>
            <a:ext cx="286920" cy="239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fld id="{B244D449-D8FF-4E3F-93BE-4492BD4D64DF}" type="slidenum">
              <a:rPr b="0" lang="en-AU" sz="800" spc="-1" strike="noStrike">
                <a:solidFill>
                  <a:srgbClr val="000000"/>
                </a:solidFill>
                <a:latin typeface="Arial"/>
                <a:ea typeface="DejaVu Sans"/>
              </a:rPr>
              <a:t>&lt;number&gt;</a:t>
            </a:fld>
            <a:endParaRPr b="0" lang="en-AU" sz="8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CustomShape 1"/>
          <p:cNvSpPr/>
          <p:nvPr/>
        </p:nvSpPr>
        <p:spPr>
          <a:xfrm>
            <a:off x="695160" y="1700280"/>
            <a:ext cx="10800360" cy="460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2" name="CustomShape 2"/>
          <p:cNvSpPr/>
          <p:nvPr/>
        </p:nvSpPr>
        <p:spPr>
          <a:xfrm>
            <a:off x="695160" y="1052640"/>
            <a:ext cx="10800360" cy="468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0" lang="en-AU" sz="3400" spc="-1" strike="noStrike">
                <a:solidFill>
                  <a:srgbClr val="51247a"/>
                </a:solidFill>
                <a:latin typeface="Arial"/>
                <a:ea typeface="DejaVu Sans"/>
              </a:rPr>
              <a:t>Genetic Variation</a:t>
            </a:r>
            <a:endParaRPr b="0" lang="en-AU" sz="3400" spc="-1" strike="noStrike">
              <a:latin typeface="Arial"/>
            </a:endParaRPr>
          </a:p>
        </p:txBody>
      </p:sp>
      <p:sp>
        <p:nvSpPr>
          <p:cNvPr id="183" name="CustomShape 3"/>
          <p:cNvSpPr/>
          <p:nvPr/>
        </p:nvSpPr>
        <p:spPr>
          <a:xfrm>
            <a:off x="4400640" y="6524640"/>
            <a:ext cx="3383640" cy="24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4" name="CustomShape 4"/>
          <p:cNvSpPr/>
          <p:nvPr/>
        </p:nvSpPr>
        <p:spPr>
          <a:xfrm>
            <a:off x="695160" y="6519240"/>
            <a:ext cx="3359160" cy="239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5" name="CustomShape 5"/>
          <p:cNvSpPr/>
          <p:nvPr/>
        </p:nvSpPr>
        <p:spPr>
          <a:xfrm>
            <a:off x="11208600" y="6519240"/>
            <a:ext cx="286920" cy="239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fld id="{7597C983-F6D6-4081-AF21-3DE4A39F66DF}" type="slidenum">
              <a:rPr b="0" lang="en-AU" sz="800" spc="-1" strike="noStrike">
                <a:solidFill>
                  <a:srgbClr val="000000"/>
                </a:solidFill>
                <a:latin typeface="Arial"/>
                <a:ea typeface="DejaVu Sans"/>
              </a:rPr>
              <a:t>&lt;number&gt;</a:t>
            </a:fld>
            <a:endParaRPr b="0" lang="en-AU" sz="800" spc="-1" strike="noStrike">
              <a:latin typeface="Arial"/>
            </a:endParaRPr>
          </a:p>
        </p:txBody>
      </p:sp>
      <p:pic>
        <p:nvPicPr>
          <p:cNvPr id="186" name="Picture 8" descr=""/>
          <p:cNvPicPr/>
          <p:nvPr/>
        </p:nvPicPr>
        <p:blipFill>
          <a:blip r:embed="rId1"/>
          <a:stretch/>
        </p:blipFill>
        <p:spPr>
          <a:xfrm>
            <a:off x="1775880" y="1656000"/>
            <a:ext cx="8639640" cy="46386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CustomShape 1"/>
          <p:cNvSpPr/>
          <p:nvPr/>
        </p:nvSpPr>
        <p:spPr>
          <a:xfrm>
            <a:off x="695160" y="1700280"/>
            <a:ext cx="10800360" cy="460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8" name="CustomShape 2"/>
          <p:cNvSpPr/>
          <p:nvPr/>
        </p:nvSpPr>
        <p:spPr>
          <a:xfrm>
            <a:off x="695160" y="1052640"/>
            <a:ext cx="10800360" cy="468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0" lang="en-AU" sz="3400" spc="-1" strike="noStrike">
                <a:solidFill>
                  <a:srgbClr val="51247a"/>
                </a:solidFill>
                <a:latin typeface="Arial"/>
                <a:ea typeface="DejaVu Sans"/>
              </a:rPr>
              <a:t>Mendelian vs Complex Traits</a:t>
            </a:r>
            <a:endParaRPr b="0" lang="en-AU" sz="3400" spc="-1" strike="noStrike">
              <a:latin typeface="Arial"/>
            </a:endParaRPr>
          </a:p>
        </p:txBody>
      </p:sp>
      <p:sp>
        <p:nvSpPr>
          <p:cNvPr id="189" name="CustomShape 3"/>
          <p:cNvSpPr/>
          <p:nvPr/>
        </p:nvSpPr>
        <p:spPr>
          <a:xfrm>
            <a:off x="4400640" y="6524640"/>
            <a:ext cx="3383640" cy="24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0" name="CustomShape 4"/>
          <p:cNvSpPr/>
          <p:nvPr/>
        </p:nvSpPr>
        <p:spPr>
          <a:xfrm>
            <a:off x="1523160" y="6519240"/>
            <a:ext cx="3359160" cy="239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1" name="CustomShape 5"/>
          <p:cNvSpPr/>
          <p:nvPr/>
        </p:nvSpPr>
        <p:spPr>
          <a:xfrm>
            <a:off x="11208600" y="6519240"/>
            <a:ext cx="286920" cy="239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fld id="{98872A7D-A79C-4D0E-A5DA-295148F7B03C}" type="slidenum">
              <a:rPr b="0" lang="en-AU" sz="800" spc="-1" strike="noStrike">
                <a:solidFill>
                  <a:srgbClr val="000000"/>
                </a:solidFill>
                <a:latin typeface="Arial"/>
                <a:ea typeface="DejaVu Sans"/>
              </a:rPr>
              <a:t>&lt;number&gt;</a:t>
            </a:fld>
            <a:endParaRPr b="0" lang="en-AU" sz="800" spc="-1" strike="noStrike">
              <a:latin typeface="Arial"/>
            </a:endParaRPr>
          </a:p>
        </p:txBody>
      </p:sp>
      <p:sp>
        <p:nvSpPr>
          <p:cNvPr id="192" name="CustomShape 6"/>
          <p:cNvSpPr/>
          <p:nvPr/>
        </p:nvSpPr>
        <p:spPr>
          <a:xfrm>
            <a:off x="695160" y="151200"/>
            <a:ext cx="3383640" cy="24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3" name="CustomShape 7"/>
          <p:cNvSpPr/>
          <p:nvPr/>
        </p:nvSpPr>
        <p:spPr>
          <a:xfrm>
            <a:off x="2058840" y="1880640"/>
            <a:ext cx="176616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Cystic fibrosis</a:t>
            </a:r>
            <a:endParaRPr b="0" lang="en-AU" sz="1800" spc="-1" strike="noStrike">
              <a:latin typeface="Arial"/>
            </a:endParaRPr>
          </a:p>
        </p:txBody>
      </p:sp>
      <p:pic>
        <p:nvPicPr>
          <p:cNvPr id="194" name="Picture 16" descr=""/>
          <p:cNvPicPr/>
          <p:nvPr/>
        </p:nvPicPr>
        <p:blipFill>
          <a:blip r:embed="rId1"/>
          <a:stretch/>
        </p:blipFill>
        <p:spPr>
          <a:xfrm>
            <a:off x="1403640" y="2421000"/>
            <a:ext cx="3220920" cy="3768480"/>
          </a:xfrm>
          <a:prstGeom prst="rect">
            <a:avLst/>
          </a:prstGeom>
          <a:ln>
            <a:noFill/>
          </a:ln>
        </p:spPr>
      </p:pic>
      <p:pic>
        <p:nvPicPr>
          <p:cNvPr id="195" name="Picture 19" descr=""/>
          <p:cNvPicPr/>
          <p:nvPr/>
        </p:nvPicPr>
        <p:blipFill>
          <a:blip r:embed="rId2"/>
          <a:stretch/>
        </p:blipFill>
        <p:spPr>
          <a:xfrm>
            <a:off x="7066080" y="936000"/>
            <a:ext cx="1501560" cy="2303640"/>
          </a:xfrm>
          <a:prstGeom prst="rect">
            <a:avLst/>
          </a:prstGeom>
          <a:ln>
            <a:noFill/>
          </a:ln>
        </p:spPr>
      </p:pic>
      <p:pic>
        <p:nvPicPr>
          <p:cNvPr id="196" name="Picture 15" descr=""/>
          <p:cNvPicPr/>
          <p:nvPr/>
        </p:nvPicPr>
        <p:blipFill>
          <a:blip r:embed="rId3"/>
          <a:stretch/>
        </p:blipFill>
        <p:spPr>
          <a:xfrm>
            <a:off x="7056000" y="3456000"/>
            <a:ext cx="2159640" cy="1295280"/>
          </a:xfrm>
          <a:prstGeom prst="rect">
            <a:avLst/>
          </a:prstGeom>
          <a:ln>
            <a:noFill/>
          </a:ln>
        </p:spPr>
      </p:pic>
      <p:pic>
        <p:nvPicPr>
          <p:cNvPr id="197" name="Picture 18" descr=""/>
          <p:cNvPicPr/>
          <p:nvPr/>
        </p:nvPicPr>
        <p:blipFill>
          <a:blip r:embed="rId4"/>
          <a:stretch/>
        </p:blipFill>
        <p:spPr>
          <a:xfrm>
            <a:off x="7056000" y="4983120"/>
            <a:ext cx="1909440" cy="1424520"/>
          </a:xfrm>
          <a:prstGeom prst="rect">
            <a:avLst/>
          </a:prstGeom>
          <a:ln>
            <a:noFill/>
          </a:ln>
        </p:spPr>
      </p:pic>
      <p:sp>
        <p:nvSpPr>
          <p:cNvPr id="198" name="CustomShape 8"/>
          <p:cNvSpPr/>
          <p:nvPr/>
        </p:nvSpPr>
        <p:spPr>
          <a:xfrm>
            <a:off x="9576000" y="1813320"/>
            <a:ext cx="127152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Height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199" name="CustomShape 9"/>
          <p:cNvSpPr/>
          <p:nvPr/>
        </p:nvSpPr>
        <p:spPr>
          <a:xfrm>
            <a:off x="9576360" y="3901680"/>
            <a:ext cx="172728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Schizophrenia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200" name="CustomShape 10"/>
          <p:cNvSpPr/>
          <p:nvPr/>
        </p:nvSpPr>
        <p:spPr>
          <a:xfrm>
            <a:off x="9576720" y="5450040"/>
            <a:ext cx="127152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Obesity</a:t>
            </a:r>
            <a:endParaRPr b="0" lang="en-AU" sz="18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CustomShape 1"/>
          <p:cNvSpPr/>
          <p:nvPr/>
        </p:nvSpPr>
        <p:spPr>
          <a:xfrm>
            <a:off x="695160" y="1700280"/>
            <a:ext cx="10800360" cy="460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Genetic variation observed for many (all?) traits of economic importance in livestock and plant species</a:t>
            </a: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One gene or many?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202" name="CustomShape 2"/>
          <p:cNvSpPr/>
          <p:nvPr/>
        </p:nvSpPr>
        <p:spPr>
          <a:xfrm>
            <a:off x="695160" y="1052640"/>
            <a:ext cx="10800360" cy="468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0" lang="en-AU" sz="3400" spc="-1" strike="noStrike">
                <a:solidFill>
                  <a:srgbClr val="51247a"/>
                </a:solidFill>
                <a:latin typeface="Arial"/>
                <a:ea typeface="DejaVu Sans"/>
              </a:rPr>
              <a:t>Mendelian vs Complex Traits</a:t>
            </a:r>
            <a:endParaRPr b="0" lang="en-AU" sz="3400" spc="-1" strike="noStrike">
              <a:latin typeface="Arial"/>
            </a:endParaRPr>
          </a:p>
        </p:txBody>
      </p:sp>
      <p:sp>
        <p:nvSpPr>
          <p:cNvPr id="203" name="CustomShape 3"/>
          <p:cNvSpPr/>
          <p:nvPr/>
        </p:nvSpPr>
        <p:spPr>
          <a:xfrm>
            <a:off x="4400640" y="6524640"/>
            <a:ext cx="3383640" cy="24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4" name="CustomShape 4"/>
          <p:cNvSpPr/>
          <p:nvPr/>
        </p:nvSpPr>
        <p:spPr>
          <a:xfrm>
            <a:off x="695160" y="6519240"/>
            <a:ext cx="3359160" cy="239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5" name="CustomShape 5"/>
          <p:cNvSpPr/>
          <p:nvPr/>
        </p:nvSpPr>
        <p:spPr>
          <a:xfrm>
            <a:off x="11208600" y="6519240"/>
            <a:ext cx="286920" cy="239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fld id="{5D82B2EC-687B-4F23-B2A4-9B537FBAE593}" type="slidenum">
              <a:rPr b="0" lang="en-AU" sz="800" spc="-1" strike="noStrike">
                <a:solidFill>
                  <a:srgbClr val="000000"/>
                </a:solidFill>
                <a:latin typeface="Arial"/>
                <a:ea typeface="DejaVu Sans"/>
              </a:rPr>
              <a:t>&lt;number&gt;</a:t>
            </a:fld>
            <a:endParaRPr b="0" lang="en-AU" sz="800" spc="-1" strike="noStrike">
              <a:latin typeface="Arial"/>
            </a:endParaRPr>
          </a:p>
        </p:txBody>
      </p:sp>
      <p:pic>
        <p:nvPicPr>
          <p:cNvPr id="206" name="Picture 4" descr=""/>
          <p:cNvPicPr/>
          <p:nvPr/>
        </p:nvPicPr>
        <p:blipFill>
          <a:blip r:embed="rId1"/>
          <a:stretch/>
        </p:blipFill>
        <p:spPr>
          <a:xfrm>
            <a:off x="1080000" y="2664000"/>
            <a:ext cx="4741200" cy="3599640"/>
          </a:xfrm>
          <a:prstGeom prst="rect">
            <a:avLst/>
          </a:prstGeom>
          <a:ln>
            <a:noFill/>
          </a:ln>
        </p:spPr>
      </p:pic>
      <p:pic>
        <p:nvPicPr>
          <p:cNvPr id="207" name="Picture 7" descr=""/>
          <p:cNvPicPr/>
          <p:nvPr/>
        </p:nvPicPr>
        <p:blipFill>
          <a:blip r:embed="rId2"/>
          <a:stretch/>
        </p:blipFill>
        <p:spPr>
          <a:xfrm>
            <a:off x="6480000" y="2664000"/>
            <a:ext cx="4058640" cy="3599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CustomShape 1"/>
          <p:cNvSpPr/>
          <p:nvPr/>
        </p:nvSpPr>
        <p:spPr>
          <a:xfrm>
            <a:off x="695160" y="1700280"/>
            <a:ext cx="10800360" cy="460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Resemblance between twins for human height</a:t>
            </a: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i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Heritability ~80%</a:t>
            </a: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Resemblance between twins for human BMI</a:t>
            </a: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Full sibs correlation = 0.36</a:t>
            </a: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Father-son correlation = 0.28</a:t>
            </a: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i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Heritability ~60%</a:t>
            </a: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Risk of schizophrenia</a:t>
            </a: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i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Heritability ~ 80%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209" name="CustomShape 2"/>
          <p:cNvSpPr/>
          <p:nvPr/>
        </p:nvSpPr>
        <p:spPr>
          <a:xfrm>
            <a:off x="695160" y="1052640"/>
            <a:ext cx="10800360" cy="468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0" lang="en-AU" sz="3400" spc="-1" strike="noStrike">
                <a:solidFill>
                  <a:srgbClr val="51247a"/>
                </a:solidFill>
                <a:latin typeface="Arial"/>
                <a:ea typeface="DejaVu Sans"/>
              </a:rPr>
              <a:t>Heritability</a:t>
            </a:r>
            <a:endParaRPr b="0" lang="en-AU" sz="3400" spc="-1" strike="noStrike">
              <a:latin typeface="Arial"/>
            </a:endParaRPr>
          </a:p>
        </p:txBody>
      </p:sp>
      <p:sp>
        <p:nvSpPr>
          <p:cNvPr id="210" name="CustomShape 3"/>
          <p:cNvSpPr/>
          <p:nvPr/>
        </p:nvSpPr>
        <p:spPr>
          <a:xfrm>
            <a:off x="4400640" y="6524640"/>
            <a:ext cx="3383640" cy="24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1" name="CustomShape 4"/>
          <p:cNvSpPr/>
          <p:nvPr/>
        </p:nvSpPr>
        <p:spPr>
          <a:xfrm>
            <a:off x="695160" y="6519240"/>
            <a:ext cx="3359160" cy="239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2" name="CustomShape 5"/>
          <p:cNvSpPr/>
          <p:nvPr/>
        </p:nvSpPr>
        <p:spPr>
          <a:xfrm>
            <a:off x="11208600" y="6519240"/>
            <a:ext cx="286920" cy="239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fld id="{77F70335-65D2-4425-849F-771BD3B5FA0D}" type="slidenum">
              <a:rPr b="0" lang="en-AU" sz="800" spc="-1" strike="noStrike">
                <a:solidFill>
                  <a:srgbClr val="000000"/>
                </a:solidFill>
                <a:latin typeface="Arial"/>
                <a:ea typeface="DejaVu Sans"/>
              </a:rPr>
              <a:t>&lt;number&gt;</a:t>
            </a:fld>
            <a:endParaRPr b="0" lang="en-AU" sz="800" spc="-1" strike="noStrike">
              <a:latin typeface="Arial"/>
            </a:endParaRPr>
          </a:p>
        </p:txBody>
      </p:sp>
      <p:pic>
        <p:nvPicPr>
          <p:cNvPr id="213" name="Picture 2" descr=""/>
          <p:cNvPicPr/>
          <p:nvPr/>
        </p:nvPicPr>
        <p:blipFill>
          <a:blip r:embed="rId1"/>
          <a:stretch/>
        </p:blipFill>
        <p:spPr>
          <a:xfrm>
            <a:off x="6311160" y="1716480"/>
            <a:ext cx="5424480" cy="2315160"/>
          </a:xfrm>
          <a:prstGeom prst="rect">
            <a:avLst/>
          </a:prstGeom>
          <a:ln w="9360">
            <a:noFill/>
          </a:ln>
        </p:spPr>
      </p:pic>
      <p:pic>
        <p:nvPicPr>
          <p:cNvPr id="214" name="Picture 5" descr=""/>
          <p:cNvPicPr/>
          <p:nvPr/>
        </p:nvPicPr>
        <p:blipFill>
          <a:blip r:embed="rId2"/>
          <a:stretch/>
        </p:blipFill>
        <p:spPr>
          <a:xfrm>
            <a:off x="4641840" y="5508360"/>
            <a:ext cx="7093800" cy="791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CustomShape 1"/>
          <p:cNvSpPr/>
          <p:nvPr/>
        </p:nvSpPr>
        <p:spPr>
          <a:xfrm>
            <a:off x="695160" y="1700280"/>
            <a:ext cx="10800360" cy="460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Infinitesimal model</a:t>
            </a: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Assumes that traits are determined by an infinite number of unlinked and additive loci, each with an infinitesimally small effect </a:t>
            </a: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This model the foundation of animal breeding theory including breeding value prediction</a:t>
            </a: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Spectacularly successful in many cases!</a:t>
            </a: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i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i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i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i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i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i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i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Time to market weight for meat </a:t>
            </a: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i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i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i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i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i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i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i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chickens has decreased from </a:t>
            </a: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i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i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i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i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i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i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i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16 to 5 weeks in 30 years! 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216" name="CustomShape 2"/>
          <p:cNvSpPr/>
          <p:nvPr/>
        </p:nvSpPr>
        <p:spPr>
          <a:xfrm>
            <a:off x="695160" y="1052640"/>
            <a:ext cx="10800360" cy="468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0" lang="en-AU" sz="3400" spc="-1" strike="noStrike">
                <a:solidFill>
                  <a:srgbClr val="51247a"/>
                </a:solidFill>
                <a:latin typeface="Arial"/>
                <a:ea typeface="DejaVu Sans"/>
              </a:rPr>
              <a:t>Complex Traits</a:t>
            </a:r>
            <a:endParaRPr b="0" lang="en-AU" sz="3400" spc="-1" strike="noStrike">
              <a:latin typeface="Arial"/>
            </a:endParaRPr>
          </a:p>
        </p:txBody>
      </p:sp>
      <p:sp>
        <p:nvSpPr>
          <p:cNvPr id="217" name="CustomShape 3"/>
          <p:cNvSpPr/>
          <p:nvPr/>
        </p:nvSpPr>
        <p:spPr>
          <a:xfrm>
            <a:off x="4400640" y="6524640"/>
            <a:ext cx="3383640" cy="24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8" name="CustomShape 4"/>
          <p:cNvSpPr/>
          <p:nvPr/>
        </p:nvSpPr>
        <p:spPr>
          <a:xfrm>
            <a:off x="695160" y="6519240"/>
            <a:ext cx="3359160" cy="239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9" name="CustomShape 5"/>
          <p:cNvSpPr/>
          <p:nvPr/>
        </p:nvSpPr>
        <p:spPr>
          <a:xfrm>
            <a:off x="11208600" y="6519240"/>
            <a:ext cx="286920" cy="239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fld id="{296875B8-7910-4ED3-B827-A2CFE5DD9BC2}" type="slidenum">
              <a:rPr b="0" lang="en-AU" sz="800" spc="-1" strike="noStrike">
                <a:solidFill>
                  <a:srgbClr val="000000"/>
                </a:solidFill>
                <a:latin typeface="Arial"/>
                <a:ea typeface="DejaVu Sans"/>
              </a:rPr>
              <a:t>&lt;number&gt;</a:t>
            </a:fld>
            <a:endParaRPr b="0" lang="en-AU" sz="800" spc="-1" strike="noStrike">
              <a:latin typeface="Arial"/>
            </a:endParaRPr>
          </a:p>
        </p:txBody>
      </p:sp>
      <p:pic>
        <p:nvPicPr>
          <p:cNvPr id="220" name="Picture 4" descr=""/>
          <p:cNvPicPr/>
          <p:nvPr/>
        </p:nvPicPr>
        <p:blipFill>
          <a:blip r:embed="rId1"/>
          <a:stretch/>
        </p:blipFill>
        <p:spPr>
          <a:xfrm>
            <a:off x="7368120" y="3744000"/>
            <a:ext cx="3143520" cy="27057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CustomShape 1"/>
          <p:cNvSpPr/>
          <p:nvPr/>
        </p:nvSpPr>
        <p:spPr>
          <a:xfrm>
            <a:off x="695160" y="1700280"/>
            <a:ext cx="10800360" cy="460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1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Finite loci model</a:t>
            </a: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While the infinitesimal model is a very useful assumption, </a:t>
            </a: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there is a finite amount of genetic material</a:t>
            </a: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With a finite number of genes/enhancers etc.……</a:t>
            </a: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Define any mutation that contributes to variation in a</a:t>
            </a: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quantitative/economic trait as quantitative trait loci (QTL) </a:t>
            </a: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Key questions are how many QTL does a quantitative trait have</a:t>
            </a:r>
            <a:endParaRPr b="0" lang="en-AU" sz="1800" spc="-1" strike="noStrike">
              <a:latin typeface="Arial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and what is the distribution of the effects of QTL?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222" name="CustomShape 2"/>
          <p:cNvSpPr/>
          <p:nvPr/>
        </p:nvSpPr>
        <p:spPr>
          <a:xfrm>
            <a:off x="695160" y="1052640"/>
            <a:ext cx="10800360" cy="468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0" lang="en-AU" sz="3400" spc="-1" strike="noStrike">
                <a:solidFill>
                  <a:srgbClr val="51247a"/>
                </a:solidFill>
                <a:latin typeface="Arial"/>
                <a:ea typeface="DejaVu Sans"/>
              </a:rPr>
              <a:t>Complex Traits</a:t>
            </a:r>
            <a:endParaRPr b="0" lang="en-AU" sz="3400" spc="-1" strike="noStrike">
              <a:latin typeface="Arial"/>
            </a:endParaRPr>
          </a:p>
        </p:txBody>
      </p:sp>
      <p:sp>
        <p:nvSpPr>
          <p:cNvPr id="223" name="CustomShape 3"/>
          <p:cNvSpPr/>
          <p:nvPr/>
        </p:nvSpPr>
        <p:spPr>
          <a:xfrm>
            <a:off x="4400640" y="6524640"/>
            <a:ext cx="3383640" cy="24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4" name="CustomShape 4"/>
          <p:cNvSpPr/>
          <p:nvPr/>
        </p:nvSpPr>
        <p:spPr>
          <a:xfrm>
            <a:off x="695160" y="6519240"/>
            <a:ext cx="3359160" cy="239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5" name="CustomShape 5"/>
          <p:cNvSpPr/>
          <p:nvPr/>
        </p:nvSpPr>
        <p:spPr>
          <a:xfrm>
            <a:off x="11496600" y="6519240"/>
            <a:ext cx="286920" cy="239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fld id="{A02EF818-CD7D-4A27-B388-2E8E70DD6D8E}" type="slidenum">
              <a:rPr b="0" lang="en-AU" sz="800" spc="-1" strike="noStrike">
                <a:solidFill>
                  <a:srgbClr val="000000"/>
                </a:solidFill>
                <a:latin typeface="Arial"/>
                <a:ea typeface="DejaVu Sans"/>
              </a:rPr>
              <a:t>&lt;number&gt;</a:t>
            </a:fld>
            <a:endParaRPr b="0" lang="en-AU" sz="800" spc="-1" strike="noStrike">
              <a:latin typeface="Arial"/>
            </a:endParaRPr>
          </a:p>
        </p:txBody>
      </p:sp>
      <p:sp>
        <p:nvSpPr>
          <p:cNvPr id="226" name="CustomShape 6"/>
          <p:cNvSpPr/>
          <p:nvPr/>
        </p:nvSpPr>
        <p:spPr>
          <a:xfrm>
            <a:off x="695160" y="151200"/>
            <a:ext cx="3383640" cy="24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27" name="Picture 6" descr=""/>
          <p:cNvPicPr/>
          <p:nvPr/>
        </p:nvPicPr>
        <p:blipFill>
          <a:blip r:embed="rId1"/>
          <a:stretch/>
        </p:blipFill>
        <p:spPr>
          <a:xfrm>
            <a:off x="7200000" y="934560"/>
            <a:ext cx="3815280" cy="2518560"/>
          </a:xfrm>
          <a:prstGeom prst="rect">
            <a:avLst/>
          </a:prstGeom>
          <a:ln>
            <a:noFill/>
          </a:ln>
        </p:spPr>
      </p:pic>
      <p:pic>
        <p:nvPicPr>
          <p:cNvPr id="228" name="Picture 7" descr=""/>
          <p:cNvPicPr/>
          <p:nvPr/>
        </p:nvPicPr>
        <p:blipFill>
          <a:blip r:embed="rId2"/>
          <a:srcRect l="22149" t="24610" r="11075" b="14766"/>
          <a:stretch/>
        </p:blipFill>
        <p:spPr>
          <a:xfrm>
            <a:off x="7213320" y="3817080"/>
            <a:ext cx="3802320" cy="25894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1247a"/>
      </a:accent1>
      <a:accent2>
        <a:srgbClr val="e62645"/>
      </a:accent2>
      <a:accent3>
        <a:srgbClr val="00a2c7"/>
      </a:accent3>
      <a:accent4>
        <a:srgbClr val="eb602b"/>
      </a:accent4>
      <a:accent5>
        <a:srgbClr val="4085c6"/>
      </a:accent5>
      <a:accent6>
        <a:srgbClr val="2ea836"/>
      </a:accent6>
      <a:hlink>
        <a:srgbClr val="51247a"/>
      </a:hlink>
      <a:folHlink>
        <a:srgbClr val="51247a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1247a"/>
      </a:accent1>
      <a:accent2>
        <a:srgbClr val="e62645"/>
      </a:accent2>
      <a:accent3>
        <a:srgbClr val="00a2c7"/>
      </a:accent3>
      <a:accent4>
        <a:srgbClr val="eb602b"/>
      </a:accent4>
      <a:accent5>
        <a:srgbClr val="4085c6"/>
      </a:accent5>
      <a:accent6>
        <a:srgbClr val="2ea836"/>
      </a:accent6>
      <a:hlink>
        <a:srgbClr val="51247a"/>
      </a:hlink>
      <a:folHlink>
        <a:srgbClr val="51247a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1247a"/>
      </a:accent1>
      <a:accent2>
        <a:srgbClr val="e62645"/>
      </a:accent2>
      <a:accent3>
        <a:srgbClr val="00a2c7"/>
      </a:accent3>
      <a:accent4>
        <a:srgbClr val="eb602b"/>
      </a:accent4>
      <a:accent5>
        <a:srgbClr val="4085c6"/>
      </a:accent5>
      <a:accent6>
        <a:srgbClr val="2ea836"/>
      </a:accent6>
      <a:hlink>
        <a:srgbClr val="51247a"/>
      </a:hlink>
      <a:folHlink>
        <a:srgbClr val="51247a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1247a"/>
      </a:accent1>
      <a:accent2>
        <a:srgbClr val="e62645"/>
      </a:accent2>
      <a:accent3>
        <a:srgbClr val="00a2c7"/>
      </a:accent3>
      <a:accent4>
        <a:srgbClr val="eb602b"/>
      </a:accent4>
      <a:accent5>
        <a:srgbClr val="4085c6"/>
      </a:accent5>
      <a:accent6>
        <a:srgbClr val="2ea836"/>
      </a:accent6>
      <a:hlink>
        <a:srgbClr val="51247a"/>
      </a:hlink>
      <a:folHlink>
        <a:srgbClr val="51247a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UQ PowerPoint Template v4</Template>
  <TotalTime>234</TotalTime>
  <Application>LibreOffice/6.1.6.3$Linux_X86_64 LibreOffice_project/10$Build-3</Application>
  <Words>1719</Words>
  <Paragraphs>199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2018-09-28T01:38:30Z</dcterms:created>
  <dc:creator>Rebekah</dc:creator>
  <dc:description/>
  <dc:language>en-AU</dc:language>
  <cp:lastModifiedBy/>
  <dcterms:modified xsi:type="dcterms:W3CDTF">2019-07-21T22:39:40Z</dcterms:modified>
  <cp:revision>31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Widescreen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18</vt:i4>
  </property>
</Properties>
</file>