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4" r:id="rId3"/>
  </p:sldMasterIdLst>
  <p:notesMasterIdLst>
    <p:notesMasterId r:id="rId33"/>
  </p:notesMasterIdLst>
  <p:handoutMasterIdLst>
    <p:handoutMasterId r:id="rId34"/>
  </p:handoutMasterIdLst>
  <p:sldIdLst>
    <p:sldId id="256" r:id="rId4"/>
    <p:sldId id="893" r:id="rId5"/>
    <p:sldId id="835" r:id="rId6"/>
    <p:sldId id="856" r:id="rId7"/>
    <p:sldId id="857" r:id="rId8"/>
    <p:sldId id="859" r:id="rId9"/>
    <p:sldId id="867" r:id="rId10"/>
    <p:sldId id="858" r:id="rId11"/>
    <p:sldId id="864" r:id="rId12"/>
    <p:sldId id="866" r:id="rId13"/>
    <p:sldId id="865" r:id="rId14"/>
    <p:sldId id="860" r:id="rId15"/>
    <p:sldId id="861" r:id="rId16"/>
    <p:sldId id="862" r:id="rId17"/>
    <p:sldId id="863" r:id="rId18"/>
    <p:sldId id="868" r:id="rId19"/>
    <p:sldId id="869" r:id="rId20"/>
    <p:sldId id="870" r:id="rId21"/>
    <p:sldId id="871" r:id="rId22"/>
    <p:sldId id="872" r:id="rId23"/>
    <p:sldId id="873" r:id="rId24"/>
    <p:sldId id="843" r:id="rId25"/>
    <p:sldId id="874" r:id="rId26"/>
    <p:sldId id="844" r:id="rId27"/>
    <p:sldId id="845" r:id="rId28"/>
    <p:sldId id="890" r:id="rId29"/>
    <p:sldId id="891" r:id="rId30"/>
    <p:sldId id="892" r:id="rId31"/>
    <p:sldId id="846" r:id="rId32"/>
  </p:sldIdLst>
  <p:sldSz cx="9144000" cy="6858000" type="screen4x3"/>
  <p:notesSz cx="7315200" cy="96012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AFB"/>
    <a:srgbClr val="00AAA1"/>
    <a:srgbClr val="404040"/>
    <a:srgbClr val="75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5254" autoAdjust="0"/>
  </p:normalViewPr>
  <p:slideViewPr>
    <p:cSldViewPr showGuides="1">
      <p:cViewPr varScale="1">
        <p:scale>
          <a:sx n="96" d="100"/>
          <a:sy n="96" d="100"/>
        </p:scale>
        <p:origin x="15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064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6EF70-8099-4C2D-B073-2B67B28DF015}" type="datetimeFigureOut">
              <a:rPr lang="en-AU" smtClean="0"/>
              <a:t>29/08/2019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99C25-B481-4E96-AEBA-2B3194F83F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87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35EA14-8E7E-4E8D-9E1F-B7D988FB9445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97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70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070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303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5398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12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3878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139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3628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2403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8260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084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1420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4459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1857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420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263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301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214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7254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10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746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902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8" y="260648"/>
            <a:ext cx="85411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Oct 2013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AARN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112BB2-FEE5-42F6-9D13-F9FFE8C088CC}" type="slidenum">
              <a:rPr lang="en-AU"/>
              <a:pPr/>
              <a:t>‹#›</a:t>
            </a:fld>
            <a:endParaRPr lang="en-A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765175"/>
            <a:ext cx="7340600" cy="900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1676400"/>
            <a:ext cx="7340600" cy="7445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60EB-7D57-4F64-8729-2C8E5B28725F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6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218FC-83E7-4FAB-B5FE-8673E9046C25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818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ster Powerpoint - Tilte 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333375"/>
            <a:ext cx="9144000" cy="305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687763"/>
            <a:ext cx="8353425" cy="1470025"/>
          </a:xfrm>
        </p:spPr>
        <p:txBody>
          <a:bodyPr/>
          <a:lstStyle>
            <a:lvl1pPr algn="r">
              <a:defRPr sz="60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en-AU" noProof="0"/>
              <a:t>Click to edit</a:t>
            </a:r>
            <a:br>
              <a:rPr lang="en-AU" noProof="0"/>
            </a:br>
            <a:r>
              <a:rPr lang="en-AU" noProof="0"/>
              <a:t>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300663"/>
            <a:ext cx="8353425" cy="481012"/>
          </a:xfrm>
        </p:spPr>
        <p:txBody>
          <a:bodyPr/>
          <a:lstStyle>
            <a:lvl1pPr algn="r">
              <a:lnSpc>
                <a:spcPct val="75000"/>
              </a:lnSpc>
              <a:spcBef>
                <a:spcPct val="0"/>
              </a:spcBef>
              <a:defRPr sz="2800"/>
            </a:lvl1pPr>
          </a:lstStyle>
          <a:p>
            <a:pPr lvl="0"/>
            <a:r>
              <a:rPr lang="en-AU" noProof="0"/>
              <a:t>Click to edit</a:t>
            </a:r>
          </a:p>
          <a:p>
            <a:pPr lvl="0"/>
            <a:r>
              <a:rPr lang="en-AU" noProof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817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82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5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105275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205038"/>
            <a:ext cx="4105275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30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42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094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81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83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6097A-715C-4A56-B015-1592610351D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526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56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234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917575"/>
            <a:ext cx="2090737" cy="520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7575"/>
            <a:ext cx="6119813" cy="520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710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75"/>
            <a:ext cx="8362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205038"/>
            <a:ext cx="8362950" cy="39211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2017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334DE1-CF68-4B52-94AA-CDE2B38CB5B3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806FE-9E23-4476-9210-A1637684873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009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D7D6-C9F2-4A16-9F0A-D0F0546BC9AB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055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EA9D7-E5EB-4D0C-BEC4-1FF870BA851E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751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F7EB-05D1-4B67-AAAC-3F8AABD8A4CD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8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765175"/>
            <a:ext cx="7345362" cy="90011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676400"/>
            <a:ext cx="7345362" cy="744538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92F837-71E9-4E55-B099-8FA4BB1BDDF7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1A973-006E-4A27-8B70-AA9BFE7561EB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282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1D2F1-8E18-4914-9B08-B36E3816C796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561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EC5050-C204-4629-84C5-77C065B95A5F}" type="slidenum">
              <a:rPr lang="en-AU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72" r:id="rId5"/>
    <p:sldLayoutId id="2147483659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549275"/>
            <a:ext cx="800323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2135188"/>
            <a:ext cx="8003232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D1FA1D-761B-4DE0-9C80-3210C5757DBF}" type="slidenum">
              <a:rPr lang="en-AU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6" r:id="rId4"/>
    <p:sldLayoutId id="2147483669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 baseline="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7575"/>
            <a:ext cx="8362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36295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First level bullet</a:t>
            </a:r>
          </a:p>
          <a:p>
            <a:pPr lvl="2"/>
            <a:r>
              <a:rPr lang="en-AU" altLang="en-US"/>
              <a:t>Second level bullet</a:t>
            </a:r>
          </a:p>
          <a:p>
            <a:pPr lvl="3"/>
            <a:r>
              <a:rPr lang="en-AU" altLang="en-US"/>
              <a:t>Third level bullet</a:t>
            </a:r>
          </a:p>
          <a:p>
            <a:pPr lvl="4"/>
            <a:r>
              <a:rPr lang="en-AU" altLang="en-US"/>
              <a:t>Four level bullet</a:t>
            </a:r>
          </a:p>
        </p:txBody>
      </p:sp>
      <p:pic>
        <p:nvPicPr>
          <p:cNvPr id="1028" name="Picture 7" descr="Master Powerpoint - Content Pag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0244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50850" indent="-2714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2pPr>
      <a:lvl3pPr marL="901700" indent="-2714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bg1"/>
          </a:solidFill>
          <a:latin typeface="+mn-lt"/>
        </a:defRPr>
      </a:lvl3pPr>
      <a:lvl4pPr marL="1338263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bg1"/>
          </a:solidFill>
          <a:latin typeface="+mn-lt"/>
        </a:defRPr>
      </a:lvl4pPr>
      <a:lvl5pPr marL="1789113" indent="-2651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2463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7035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1607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6179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755576" y="908720"/>
            <a:ext cx="8064896" cy="900113"/>
          </a:xfrm>
        </p:spPr>
        <p:txBody>
          <a:bodyPr/>
          <a:lstStyle/>
          <a:p>
            <a:r>
              <a:rPr lang="en-AU" sz="3200" dirty="0"/>
              <a:t>Best linear unbiased prediction</a:t>
            </a:r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15" descr="20100811-UK4N78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2"/>
          <a:stretch/>
        </p:blipFill>
        <p:spPr bwMode="auto">
          <a:xfrm>
            <a:off x="2483768" y="2791491"/>
            <a:ext cx="4032448" cy="294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BBA BRAHMAN 002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91490"/>
            <a:ext cx="1947969" cy="29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1841" y="3159212"/>
            <a:ext cx="2941766" cy="2206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CB09AA-AF01-9943-8A7E-638C2092CFE5}"/>
              </a:ext>
            </a:extLst>
          </p:cNvPr>
          <p:cNvSpPr txBox="1"/>
          <p:nvPr/>
        </p:nvSpPr>
        <p:spPr>
          <a:xfrm>
            <a:off x="5376810" y="6343594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courtesy: Prof. Ben Hayes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Best linear unbiased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</p:spPr>
            <p:txBody>
              <a:bodyPr/>
              <a:lstStyle/>
              <a:p>
                <a:pPr marL="403225">
                  <a:spcAft>
                    <a:spcPts val="0"/>
                  </a:spcAft>
                </a:pP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To estimate random effects (Henderson 1950 &amp; Robinson 1991).</a:t>
                </a:r>
              </a:p>
              <a:p>
                <a:pPr marL="403225">
                  <a:spcAft>
                    <a:spcPts val="0"/>
                  </a:spcAft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Best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: minimum mean square error within class of linear predictors</a:t>
                </a: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Linear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: random variables </a:t>
                </a:r>
                <a14:m>
                  <m:oMath xmlns:m="http://schemas.openxmlformats.org/officeDocument/2006/math"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 are linear functions of the data </a:t>
                </a:r>
                <a:r>
                  <a:rPr lang="en-AU" sz="2400" b="1" dirty="0">
                    <a:solidFill>
                      <a:schemeClr val="tx1"/>
                    </a:solidFill>
                    <a:latin typeface="Verdana" pitchFamily="34" charset="0"/>
                  </a:rPr>
                  <a:t>y</a:t>
                </a: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Unbiased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: the average value of the estimate of </a:t>
                </a:r>
                <a14:m>
                  <m:oMath xmlns:m="http://schemas.openxmlformats.org/officeDocument/2006/math"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 is equal to the average value of the quantity being estimated </a:t>
                </a: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  <a:blipFill>
                <a:blip r:embed="rId3"/>
                <a:stretch>
                  <a:fillRect l="-444" t="-811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92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Best linear unbiased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</p:spPr>
            <p:txBody>
              <a:bodyPr/>
              <a:lstStyle/>
              <a:p>
                <a:pPr marL="403225">
                  <a:spcAft>
                    <a:spcPts val="0"/>
                  </a:spcAft>
                </a:pP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To estimate random effects (Henderson 1950 &amp; Robinson 1991).</a:t>
                </a:r>
              </a:p>
              <a:p>
                <a:pPr marL="403225">
                  <a:spcAft>
                    <a:spcPts val="0"/>
                  </a:spcAft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Best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: minimum mean square error within class of linear predictors</a:t>
                </a: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Linear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: random variables </a:t>
                </a:r>
                <a14:m>
                  <m:oMath xmlns:m="http://schemas.openxmlformats.org/officeDocument/2006/math"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 are linear functions of the data </a:t>
                </a:r>
                <a:r>
                  <a:rPr lang="en-AU" sz="2400" b="1" dirty="0">
                    <a:solidFill>
                      <a:schemeClr val="tx1"/>
                    </a:solidFill>
                    <a:latin typeface="Verdana" pitchFamily="34" charset="0"/>
                  </a:rPr>
                  <a:t>y</a:t>
                </a: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Unbiased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: the average value of the estimate of </a:t>
                </a:r>
                <a14:m>
                  <m:oMath xmlns:m="http://schemas.openxmlformats.org/officeDocument/2006/math"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 is equal to the average value of the quantity being estimated</a:t>
                </a: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Predictor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: to distinguish random effects from fixed effect estimates </a:t>
                </a: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  <a:blipFill>
                <a:blip r:embed="rId3"/>
                <a:stretch>
                  <a:fillRect l="-444" t="-811" r="-1481" b="-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0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4"/>
            <a:ext cx="8568630" cy="5112469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Linear mixed model</a:t>
            </a: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BLUP solutions</a:t>
            </a: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60325" indent="0">
              <a:spcAft>
                <a:spcPts val="0"/>
              </a:spcAft>
              <a:buNone/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AU" altLang="en-US" sz="2400" dirty="0">
                <a:latin typeface="Verdana" panose="020B0604030504040204" pitchFamily="34" charset="0"/>
                <a:sym typeface="Symbol" panose="05050102010706020507" pitchFamily="18" charset="2"/>
              </a:rPr>
              <a:t>=</a:t>
            </a:r>
            <a:r>
              <a:rPr lang="en-AU" altLang="en-US" sz="2400" baseline="-25000" dirty="0">
                <a:latin typeface="Verdana" panose="020B0604030504040204" pitchFamily="34" charset="0"/>
                <a:sym typeface="Symbol" panose="05050102010706020507" pitchFamily="18" charset="2"/>
              </a:rPr>
              <a:t>e</a:t>
            </a:r>
            <a:r>
              <a:rPr lang="en-AU" altLang="en-US" sz="2400" baseline="30000" dirty="0">
                <a:latin typeface="Verdana" panose="020B0604030504040204" pitchFamily="34" charset="0"/>
                <a:sym typeface="Symbol" panose="05050102010706020507" pitchFamily="18" charset="2"/>
              </a:rPr>
              <a:t>2 </a:t>
            </a:r>
            <a:r>
              <a:rPr lang="en-AU" altLang="en-US" sz="2400" dirty="0">
                <a:latin typeface="Verdana" panose="020B0604030504040204" pitchFamily="34" charset="0"/>
                <a:sym typeface="Symbol" panose="05050102010706020507" pitchFamily="18" charset="2"/>
              </a:rPr>
              <a:t>/</a:t>
            </a:r>
            <a:r>
              <a:rPr lang="en-AU" altLang="en-US" sz="2400" baseline="30000" dirty="0">
                <a:latin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AU" altLang="en-US" sz="2400" dirty="0">
                <a:latin typeface="Verdana" panose="020B0604030504040204" pitchFamily="34" charset="0"/>
                <a:sym typeface="Symbol" panose="05050102010706020507" pitchFamily="18" charset="2"/>
              </a:rPr>
              <a:t></a:t>
            </a:r>
            <a:r>
              <a:rPr lang="en-AU" altLang="en-US" sz="2400" baseline="-25000" dirty="0">
                <a:latin typeface="Verdana" panose="020B0604030504040204" pitchFamily="34" charset="0"/>
                <a:sym typeface="Symbol" panose="05050102010706020507" pitchFamily="18" charset="2"/>
              </a:rPr>
              <a:t>g</a:t>
            </a:r>
            <a:r>
              <a:rPr lang="en-AU" altLang="en-US" sz="2400" baseline="30000" dirty="0">
                <a:latin typeface="Verdana" panose="020B0604030504040204" pitchFamily="34" charset="0"/>
                <a:sym typeface="Symbol" panose="05050102010706020507" pitchFamily="18" charset="2"/>
              </a:rPr>
              <a:t>2</a:t>
            </a:r>
          </a:p>
          <a:p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I = identity matrix (dimensions </a:t>
            </a:r>
            <a:r>
              <a:rPr lang="en-AU" sz="2400" i="1" dirty="0">
                <a:solidFill>
                  <a:schemeClr val="tx1"/>
                </a:solidFill>
                <a:latin typeface="Verdana" pitchFamily="34" charset="0"/>
              </a:rPr>
              <a:t>m</a:t>
            </a: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 x </a:t>
            </a:r>
            <a:r>
              <a:rPr lang="en-AU" sz="2400" i="1" dirty="0">
                <a:solidFill>
                  <a:schemeClr val="tx1"/>
                </a:solidFill>
                <a:latin typeface="Verdana" pitchFamily="34" charset="0"/>
              </a:rPr>
              <a:t>m</a:t>
            </a: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)</a:t>
            </a:r>
          </a:p>
          <a:p>
            <a:endParaRPr lang="en-AU" altLang="en-US" sz="2400" dirty="0"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11D21-1E22-DD40-AE46-62C604BBD2FC}"/>
                  </a:ext>
                </a:extLst>
              </p:cNvPr>
              <p:cNvSpPr txBox="1"/>
              <p:nvPr/>
            </p:nvSpPr>
            <p:spPr>
              <a:xfrm>
                <a:off x="2771800" y="2144518"/>
                <a:ext cx="32833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11D21-1E22-DD40-AE46-62C604BB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44518"/>
                <a:ext cx="3283399" cy="492443"/>
              </a:xfrm>
              <a:prstGeom prst="rect">
                <a:avLst/>
              </a:prstGeom>
              <a:blipFill>
                <a:blip r:embed="rId3"/>
                <a:stretch>
                  <a:fillRect l="-1923" r="-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9F5D7-0478-1B44-9DF6-D6BE00539E18}"/>
                  </a:ext>
                </a:extLst>
              </p:cNvPr>
              <p:cNvSpPr txBox="1"/>
              <p:nvPr/>
            </p:nvSpPr>
            <p:spPr>
              <a:xfrm>
                <a:off x="1459741" y="3933056"/>
                <a:ext cx="5907515" cy="1083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32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2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32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2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32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32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32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32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32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9F5D7-0478-1B44-9DF6-D6BE00539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41" y="3933056"/>
                <a:ext cx="5907515" cy="1083053"/>
              </a:xfrm>
              <a:prstGeom prst="rect">
                <a:avLst/>
              </a:prstGeom>
              <a:blipFill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52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A “simulated” data set</a:t>
            </a: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Single chromosome, with 10 markers</a:t>
            </a: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Phenotypes “simulated” </a:t>
            </a: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overall mean of 1</a:t>
            </a: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an effect for SNP 1 of 2 allele of 1</a:t>
            </a: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normally distributed error term with mean 0 and variance 1. 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F46EE4-1620-C74E-BCF0-E7588E650DC0}"/>
                  </a:ext>
                </a:extLst>
              </p:cNvPr>
              <p:cNvSpPr txBox="1"/>
              <p:nvPr/>
            </p:nvSpPr>
            <p:spPr>
              <a:xfrm>
                <a:off x="3275856" y="1556792"/>
                <a:ext cx="3198374" cy="1080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F46EE4-1620-C74E-BCF0-E7588E650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556792"/>
                <a:ext cx="3198374" cy="1080104"/>
              </a:xfrm>
              <a:prstGeom prst="rect">
                <a:avLst/>
              </a:prstGeom>
              <a:blipFill>
                <a:blip r:embed="rId3"/>
                <a:stretch>
                  <a:fillRect t="-110465" b="-16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61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10 SNPs</a:t>
            </a: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Only 5 phenotypic records. 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80856"/>
              </p:ext>
            </p:extLst>
          </p:nvPr>
        </p:nvGraphicFramePr>
        <p:xfrm>
          <a:off x="1952278" y="2132856"/>
          <a:ext cx="5311774" cy="2971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0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0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0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0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4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2454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Animal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 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90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AU" altLang="en-US" dirty="0">
                <a:latin typeface="Verdana" panose="020B0604030504040204" pitchFamily="34" charset="0"/>
              </a:rPr>
              <a:t>Assume value of 1 for </a:t>
            </a:r>
            <a:r>
              <a:rPr lang="en-AU" altLang="en-US" dirty="0">
                <a:latin typeface="Verdana" panose="020B0604030504040204" pitchFamily="34" charset="0"/>
                <a:sym typeface="Symbol" panose="05050102010706020507" pitchFamily="18" charset="2"/>
              </a:rPr>
              <a:t></a:t>
            </a:r>
          </a:p>
          <a:p>
            <a:r>
              <a:rPr lang="en-AU" altLang="en-US" dirty="0">
                <a:latin typeface="Verdana" panose="020B0604030504040204" pitchFamily="34" charset="0"/>
                <a:sym typeface="Symbol" panose="05050102010706020507" pitchFamily="18" charset="2"/>
              </a:rPr>
              <a:t>1</a:t>
            </a:r>
            <a:r>
              <a:rPr lang="en-AU" altLang="en-US" baseline="-25000" dirty="0">
                <a:latin typeface="Verdan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en-AU" altLang="en-US" dirty="0">
                <a:latin typeface="Verdana" panose="020B0604030504040204" pitchFamily="34" charset="0"/>
                <a:sym typeface="Symbol" panose="05050102010706020507" pitchFamily="18" charset="2"/>
              </a:rPr>
              <a:t>’ = [1 1 1 1 1]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358900"/>
            <a:ext cx="3779837" cy="2224088"/>
          </a:xfrm>
          <a:prstGeom prst="rect">
            <a:avLst/>
          </a:prstGeom>
          <a:noFill/>
          <a:ln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823195-A7BF-4C42-8A33-3B7451C682F5}"/>
                  </a:ext>
                </a:extLst>
              </p:cNvPr>
              <p:cNvSpPr txBox="1"/>
              <p:nvPr/>
            </p:nvSpPr>
            <p:spPr>
              <a:xfrm>
                <a:off x="1331640" y="4725144"/>
                <a:ext cx="6645794" cy="1218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3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36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6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36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6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36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36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36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36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36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823195-A7BF-4C42-8A33-3B7451C68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25144"/>
                <a:ext cx="6645794" cy="1218667"/>
              </a:xfrm>
              <a:prstGeom prst="rect">
                <a:avLst/>
              </a:prstGeom>
              <a:blipFill>
                <a:blip r:embed="rId4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44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AU" altLang="en-US" dirty="0">
                <a:latin typeface="Verdana" panose="020B0604030504040204" pitchFamily="34" charset="0"/>
              </a:rPr>
              <a:t>Assume value of 1 for </a:t>
            </a:r>
            <a:r>
              <a:rPr lang="en-AU" altLang="en-US" dirty="0">
                <a:latin typeface="Verdana" panose="020B0604030504040204" pitchFamily="34" charset="0"/>
                <a:sym typeface="Symbol" panose="05050102010706020507" pitchFamily="18" charset="2"/>
              </a:rPr>
              <a:t></a:t>
            </a:r>
          </a:p>
          <a:p>
            <a:r>
              <a:rPr lang="en-AU" altLang="en-US" dirty="0">
                <a:latin typeface="Verdana" panose="020B0604030504040204" pitchFamily="34" charset="0"/>
                <a:sym typeface="Symbol" panose="05050102010706020507" pitchFamily="18" charset="2"/>
              </a:rPr>
              <a:t>1</a:t>
            </a:r>
            <a:r>
              <a:rPr lang="en-AU" altLang="en-US" baseline="-25000" dirty="0">
                <a:latin typeface="Verdan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en-AU" altLang="en-US" dirty="0">
                <a:latin typeface="Verdana" panose="020B0604030504040204" pitchFamily="34" charset="0"/>
                <a:sym typeface="Symbol" panose="05050102010706020507" pitchFamily="18" charset="2"/>
              </a:rPr>
              <a:t>‘ = [1 1 1 1 1]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358900"/>
            <a:ext cx="3779837" cy="2224088"/>
          </a:xfrm>
          <a:prstGeom prst="rect">
            <a:avLst/>
          </a:prstGeom>
          <a:noFill/>
          <a:ln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077A41-6D16-4E43-8E07-20F4FC6604BD}"/>
                  </a:ext>
                </a:extLst>
              </p:cNvPr>
              <p:cNvSpPr txBox="1"/>
              <p:nvPr/>
            </p:nvSpPr>
            <p:spPr>
              <a:xfrm>
                <a:off x="1331640" y="4725144"/>
                <a:ext cx="6645794" cy="1218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3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36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36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6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36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36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36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36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36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077A41-6D16-4E43-8E07-20F4FC660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25144"/>
                <a:ext cx="6645794" cy="1218667"/>
              </a:xfrm>
              <a:prstGeom prst="rect">
                <a:avLst/>
              </a:prstGeom>
              <a:blipFill>
                <a:blip r:embed="rId4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78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06BFE3-2C34-5A42-A874-16E4E2372A3B}"/>
                  </a:ext>
                </a:extLst>
              </p:cNvPr>
              <p:cNvSpPr txBox="1"/>
              <p:nvPr/>
            </p:nvSpPr>
            <p:spPr>
              <a:xfrm>
                <a:off x="857059" y="2160649"/>
                <a:ext cx="7384137" cy="1353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4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40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40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40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40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06BFE3-2C34-5A42-A874-16E4E2372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59" y="2160649"/>
                <a:ext cx="7384137" cy="135389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916039"/>
              </p:ext>
            </p:extLst>
          </p:nvPr>
        </p:nvGraphicFramePr>
        <p:xfrm>
          <a:off x="323850" y="4421303"/>
          <a:ext cx="79248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3.96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3.32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3.77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2.91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6.87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4.15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4.15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83768" y="2197681"/>
            <a:ext cx="1296144" cy="727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>
            <a:cxnSpLocks/>
            <a:stCxn id="3" idx="2"/>
          </p:cNvCxnSpPr>
          <p:nvPr/>
        </p:nvCxnSpPr>
        <p:spPr>
          <a:xfrm flipH="1">
            <a:off x="1547664" y="2924944"/>
            <a:ext cx="1584176" cy="15769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88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98AE43-9EE2-BB41-9FB4-F8AF8292F994}"/>
                  </a:ext>
                </a:extLst>
              </p:cNvPr>
              <p:cNvSpPr txBox="1"/>
              <p:nvPr/>
            </p:nvSpPr>
            <p:spPr>
              <a:xfrm>
                <a:off x="857059" y="2160649"/>
                <a:ext cx="7384137" cy="1353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4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40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40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40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40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98AE43-9EE2-BB41-9FB4-F8AF8292F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59" y="2160649"/>
                <a:ext cx="7384137" cy="135389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850" y="4421303"/>
          <a:ext cx="79248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3.96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3.32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3.77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2.91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6.87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4.15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4.15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44008" y="2160649"/>
            <a:ext cx="1115963" cy="756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067944" y="2917089"/>
            <a:ext cx="936104" cy="150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05930" y="4421303"/>
            <a:ext cx="5686350" cy="229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48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B5E39E-BCC9-DA46-85A8-7D1B7F27B63E}"/>
                  </a:ext>
                </a:extLst>
              </p:cNvPr>
              <p:cNvSpPr txBox="1"/>
              <p:nvPr/>
            </p:nvSpPr>
            <p:spPr>
              <a:xfrm>
                <a:off x="857059" y="2160649"/>
                <a:ext cx="7384137" cy="1353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4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40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40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40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40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B5E39E-BCC9-DA46-85A8-7D1B7F27B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59" y="2160649"/>
                <a:ext cx="7384137" cy="135389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850" y="4421303"/>
          <a:ext cx="79248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3.96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3.32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3.77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2.91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6.87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4.15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4.15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39952" y="2903902"/>
            <a:ext cx="2052228" cy="577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>
            <a:cxnSpLocks/>
            <a:stCxn id="3" idx="2"/>
            <a:endCxn id="9" idx="0"/>
          </p:cNvCxnSpPr>
          <p:nvPr/>
        </p:nvCxnSpPr>
        <p:spPr>
          <a:xfrm flipH="1">
            <a:off x="4228678" y="3481458"/>
            <a:ext cx="937388" cy="1136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85503" y="4617957"/>
            <a:ext cx="5686350" cy="1898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05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1AD8-1EEB-834E-8532-11F5288C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AF90D-F936-AD4B-ADE1-FC77E451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FEF7D-6A93-AB45-83C6-0D6AC51E5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03690" cy="69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4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44D53D-E357-4545-B9F4-918D01A70A7B}"/>
                  </a:ext>
                </a:extLst>
              </p:cNvPr>
              <p:cNvSpPr txBox="1"/>
              <p:nvPr/>
            </p:nvSpPr>
            <p:spPr>
              <a:xfrm>
                <a:off x="857059" y="2160649"/>
                <a:ext cx="7384137" cy="1353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4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40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40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40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40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44D53D-E357-4545-B9F4-918D01A70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59" y="2160649"/>
                <a:ext cx="7384137" cy="135389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850" y="4421303"/>
          <a:ext cx="79248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3.96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3.32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3.77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2.91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6.87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4.15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4.15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066640" y="2953087"/>
            <a:ext cx="956227" cy="56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>
            <a:cxnSpLocks/>
            <a:stCxn id="3" idx="2"/>
          </p:cNvCxnSpPr>
          <p:nvPr/>
        </p:nvCxnSpPr>
        <p:spPr>
          <a:xfrm>
            <a:off x="7544754" y="3514546"/>
            <a:ext cx="279476" cy="1122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45796" y="4637190"/>
            <a:ext cx="540345" cy="1898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001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850" y="4421303"/>
          <a:ext cx="79248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3.96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3.32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3.77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2.91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6.87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4.15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4.15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42271"/>
              </p:ext>
            </p:extLst>
          </p:nvPr>
        </p:nvGraphicFramePr>
        <p:xfrm>
          <a:off x="323850" y="4400740"/>
          <a:ext cx="79248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5.96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-0.46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-0.81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-0.31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-1.01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-1.19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-0.50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-1.19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3.96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-0.46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0.65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3.32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0.72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-0.28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-0.28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0.72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-0.81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0.83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3.77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-0.31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0.24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0.76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-0.24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2.91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-1.01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-0.24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0.76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6.87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-1.19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0.83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4.15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-0.50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0.24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-1.19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0.17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-0.17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0.83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4.15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9A90E6-301E-5147-A3D1-B0CD4885E9DF}"/>
                  </a:ext>
                </a:extLst>
              </p:cNvPr>
              <p:cNvSpPr txBox="1"/>
              <p:nvPr/>
            </p:nvSpPr>
            <p:spPr>
              <a:xfrm>
                <a:off x="857059" y="2160649"/>
                <a:ext cx="7384137" cy="1353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4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40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40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40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40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40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40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40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40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9A90E6-301E-5147-A3D1-B0CD4885E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59" y="2160649"/>
                <a:ext cx="7384137" cy="135389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95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51163" y="1898650"/>
          <a:ext cx="2430462" cy="4127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5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SNP1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SNP2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-0.05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SNP3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-0.05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SNP4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SNP5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-0.02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SNP6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SNP7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SNP8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-0.08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SNP9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SNP10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-0.08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48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850" y="1412875"/>
            <a:ext cx="8568630" cy="4679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04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9pPr>
          </a:lstStyle>
          <a:p>
            <a:pPr marL="403225">
              <a:spcAft>
                <a:spcPts val="0"/>
              </a:spcAft>
            </a:pPr>
            <a:r>
              <a:rPr lang="en-AU" kern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kern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kern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kern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kern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kern="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3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Best linear unbiased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</p:spPr>
            <p:txBody>
              <a:bodyPr/>
              <a:lstStyle/>
              <a:p>
                <a:pPr marL="403225">
                  <a:spcAft>
                    <a:spcPts val="0"/>
                  </a:spcAft>
                </a:pP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To estimate random effects (Henderson 1950 &amp; Robinson 1991).</a:t>
                </a:r>
              </a:p>
              <a:p>
                <a:pPr marL="403225">
                  <a:spcAft>
                    <a:spcPts val="0"/>
                  </a:spcAft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Best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: minimum mean square error within class of linear predictors</a:t>
                </a: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rgbClr val="C00000"/>
                    </a:solidFill>
                    <a:latin typeface="Verdana" pitchFamily="34" charset="0"/>
                  </a:rPr>
                  <a:t>Linear</a:t>
                </a:r>
                <a:r>
                  <a:rPr lang="en-AU" sz="2400" dirty="0">
                    <a:solidFill>
                      <a:srgbClr val="C00000"/>
                    </a:solidFill>
                    <a:latin typeface="Verdana" pitchFamily="34" charset="0"/>
                  </a:rPr>
                  <a:t>: random variables 𝜶 are linear functions of the data </a:t>
                </a:r>
                <a:r>
                  <a:rPr lang="en-AU" sz="2400" b="1" dirty="0">
                    <a:solidFill>
                      <a:srgbClr val="C00000"/>
                    </a:solidFill>
                    <a:latin typeface="Verdana" pitchFamily="34" charset="0"/>
                  </a:rPr>
                  <a:t>y</a:t>
                </a:r>
              </a:p>
              <a:p>
                <a:pPr marL="403225">
                  <a:spcAft>
                    <a:spcPts val="0"/>
                  </a:spcAft>
                </a:pPr>
                <a:r>
                  <a:rPr lang="en-AU" sz="24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Ignoring mean and other SNP</a:t>
                </a:r>
              </a:p>
              <a:p>
                <a:pPr marL="403225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A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bSup>
                          <m:sSubSupPr>
                            <m:ctrlP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A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  <a:ea typeface="Cambria Math" panose="02040503050406030204" pitchFamily="18" charset="0"/>
                  </a:rPr>
                  <a:t> </a:t>
                </a:r>
                <a:br>
                  <a:rPr lang="en-AU" dirty="0">
                    <a:solidFill>
                      <a:schemeClr val="tx1"/>
                    </a:solidFill>
                    <a:latin typeface="Verdana" pitchFamily="34" charset="0"/>
                    <a:ea typeface="Cambria Math" panose="02040503050406030204" pitchFamily="18" charset="0"/>
                  </a:rPr>
                </a:b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  <a:ea typeface="Cambria Math" panose="02040503050406030204" pitchFamily="18" charset="0"/>
                  </a:rPr>
                  <a:t>   </a:t>
                </a: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= (</a:t>
                </a:r>
                <a:r>
                  <a:rPr lang="en-AU" sz="2000" dirty="0"/>
                  <a:t>0*0.19+1*1.23+1*0.86+1*1.23+ 0*0.45)/(3+1)</a:t>
                </a:r>
              </a:p>
              <a:p>
                <a:pPr marL="60325" indent="0">
                  <a:spcAft>
                    <a:spcPts val="0"/>
                  </a:spcAft>
                  <a:buNone/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  <a:blipFill>
                <a:blip r:embed="rId3"/>
                <a:stretch>
                  <a:fillRect l="-444" t="-811" b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45281"/>
            <a:ext cx="3779837" cy="222408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9292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837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85763" y="1281113"/>
                <a:ext cx="8370887" cy="4114800"/>
              </a:xfrm>
            </p:spPr>
            <p:txBody>
              <a:bodyPr/>
              <a:lstStyle/>
              <a:p>
                <a:r>
                  <a:rPr lang="en-AU" altLang="en-US" sz="2400" dirty="0">
                    <a:latin typeface="Verdana" panose="020B0604030504040204" pitchFamily="34" charset="0"/>
                  </a:rPr>
                  <a:t>Now we want to predict breeding value of a group of young animals without phenotypes (GEBV = genomic estimated breeding values).</a:t>
                </a: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pPr marL="0" indent="0">
                  <a:buNone/>
                </a:pPr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r>
                  <a:rPr lang="en-AU" altLang="en-US" sz="2400" dirty="0">
                    <a:latin typeface="Verdana" panose="020B0604030504040204" pitchFamily="34" charset="0"/>
                  </a:rPr>
                  <a:t>We have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AU" altLang="en-US" sz="2400" dirty="0">
                    <a:latin typeface="Verdana" panose="020B0604030504040204" pitchFamily="34" charset="0"/>
                  </a:rPr>
                  <a:t>, and we can get </a:t>
                </a:r>
                <a:r>
                  <a:rPr lang="en-AU" altLang="en-US" sz="2400" b="1" dirty="0">
                    <a:latin typeface="Verdana" panose="020B0604030504040204" pitchFamily="34" charset="0"/>
                  </a:rPr>
                  <a:t>X</a:t>
                </a:r>
                <a:r>
                  <a:rPr lang="en-AU" altLang="en-US" sz="2400" dirty="0">
                    <a:latin typeface="Verdana" panose="020B0604030504040204" pitchFamily="34" charset="0"/>
                  </a:rPr>
                  <a:t> from their genotypes (after genotyping)…………</a:t>
                </a: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000" baseline="300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  <a:p>
                <a:pPr lvl="1"/>
                <a:endParaRPr lang="en-AU" altLang="en-US" sz="2000" dirty="0">
                  <a:latin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583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85763" y="1281113"/>
                <a:ext cx="8370887" cy="4114800"/>
              </a:xfrm>
              <a:blipFill>
                <a:blip r:embed="rId2"/>
                <a:stretch>
                  <a:fillRect l="-908" t="-1231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61505"/>
              </p:ext>
            </p:extLst>
          </p:nvPr>
        </p:nvGraphicFramePr>
        <p:xfrm>
          <a:off x="2905918" y="4444868"/>
          <a:ext cx="3330575" cy="2039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27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Progeny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1E73E1-F2FF-7643-B08A-52837715712E}"/>
                  </a:ext>
                </a:extLst>
              </p:cNvPr>
              <p:cNvSpPr txBox="1"/>
              <p:nvPr/>
            </p:nvSpPr>
            <p:spPr>
              <a:xfrm>
                <a:off x="3131840" y="2646838"/>
                <a:ext cx="22285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𝐆𝐄𝐁𝐕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1E73E1-F2FF-7643-B08A-528377157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646838"/>
                <a:ext cx="2228559" cy="492443"/>
              </a:xfrm>
              <a:prstGeom prst="rect">
                <a:avLst/>
              </a:prstGeom>
              <a:blipFill>
                <a:blip r:embed="rId3"/>
                <a:stretch>
                  <a:fillRect l="-3409" t="-17500" r="-1136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57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281113"/>
            <a:ext cx="8370887" cy="4114800"/>
          </a:xfrm>
        </p:spPr>
        <p:txBody>
          <a:bodyPr/>
          <a:lstStyle/>
          <a:p>
            <a:r>
              <a:rPr lang="en-AU" altLang="en-US" sz="2400" dirty="0">
                <a:latin typeface="Verdana" panose="020B0604030504040204" pitchFamily="34" charset="0"/>
              </a:rPr>
              <a:t>GEBV</a:t>
            </a: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400" dirty="0">
              <a:latin typeface="Verdana" panose="020B0604030504040204" pitchFamily="34" charset="0"/>
            </a:endParaRPr>
          </a:p>
          <a:p>
            <a:endParaRPr lang="en-AU" altLang="en-US" sz="2000" baseline="30000" dirty="0"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lvl="1"/>
            <a:endParaRPr lang="en-AU" altLang="en-US" sz="2000" dirty="0">
              <a:latin typeface="Verdana" panose="020B0604030504040204" pitchFamily="34" charset="0"/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398" name="Text Box 10"/>
          <p:cNvSpPr txBox="1">
            <a:spLocks noChangeArrowheads="1"/>
          </p:cNvSpPr>
          <p:nvPr/>
        </p:nvSpPr>
        <p:spPr bwMode="auto">
          <a:xfrm>
            <a:off x="2388479" y="2780929"/>
            <a:ext cx="5491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AU" altLang="en-US" sz="2400" dirty="0"/>
              <a:t>           </a:t>
            </a:r>
            <a:r>
              <a:rPr lang="en-AU" altLang="en-US" sz="2400" b="1" dirty="0"/>
              <a:t>X</a:t>
            </a:r>
            <a:r>
              <a:rPr lang="en-AU" altLang="en-US" sz="2400" dirty="0"/>
              <a:t>                                       GEBV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87710"/>
              </p:ext>
            </p:extLst>
          </p:nvPr>
        </p:nvGraphicFramePr>
        <p:xfrm>
          <a:off x="2051050" y="3446032"/>
          <a:ext cx="5130802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7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7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7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74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1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54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54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54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0.29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-0.05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-0.05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0.08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-0.02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0.13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0.13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-0.08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0.11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-0.08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74FA1-E012-9144-A498-75EEB9A8BF5B}"/>
                  </a:ext>
                </a:extLst>
              </p:cNvPr>
              <p:cNvSpPr txBox="1"/>
              <p:nvPr/>
            </p:nvSpPr>
            <p:spPr>
              <a:xfrm>
                <a:off x="3456926" y="1900476"/>
                <a:ext cx="2228559" cy="49244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𝐆𝐄𝐁𝐕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74FA1-E012-9144-A498-75EEB9A8B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926" y="1900476"/>
                <a:ext cx="2228559" cy="492443"/>
              </a:xfrm>
              <a:prstGeom prst="rect">
                <a:avLst/>
              </a:prstGeom>
              <a:blipFill>
                <a:blip r:embed="rId2"/>
                <a:stretch>
                  <a:fillRect l="-2825" t="-17949" r="-1130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CCCA51B-DCD0-4F4D-B7E0-C778E16D6600}"/>
                  </a:ext>
                </a:extLst>
              </p:cNvPr>
              <p:cNvSpPr/>
              <p:nvPr/>
            </p:nvSpPr>
            <p:spPr>
              <a:xfrm>
                <a:off x="4788024" y="2780928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CCCA51B-DCD0-4F4D-B7E0-C778E16D6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780928"/>
                <a:ext cx="476412" cy="461665"/>
              </a:xfrm>
              <a:prstGeom prst="rect">
                <a:avLst/>
              </a:prstGeom>
              <a:blipFill>
                <a:blip r:embed="rId3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487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Shrinkage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4"/>
            <a:ext cx="8568630" cy="5256485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Linear mixed model</a:t>
            </a: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BLUP solutions</a:t>
            </a: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60325" indent="0">
              <a:spcAft>
                <a:spcPts val="0"/>
              </a:spcAft>
              <a:buNone/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AU" altLang="en-US" sz="2400" dirty="0">
                <a:latin typeface="Verdana" panose="020B0604030504040204" pitchFamily="34" charset="0"/>
                <a:sym typeface="Symbol" panose="05050102010706020507" pitchFamily="18" charset="2"/>
              </a:rPr>
              <a:t>=</a:t>
            </a:r>
            <a:r>
              <a:rPr lang="en-AU" altLang="en-US" sz="2400" baseline="-25000" dirty="0">
                <a:latin typeface="Verdana" panose="020B0604030504040204" pitchFamily="34" charset="0"/>
                <a:sym typeface="Symbol" panose="05050102010706020507" pitchFamily="18" charset="2"/>
              </a:rPr>
              <a:t>e</a:t>
            </a:r>
            <a:r>
              <a:rPr lang="en-AU" altLang="en-US" sz="2400" baseline="30000" dirty="0">
                <a:latin typeface="Verdana" panose="020B0604030504040204" pitchFamily="34" charset="0"/>
                <a:sym typeface="Symbol" panose="05050102010706020507" pitchFamily="18" charset="2"/>
              </a:rPr>
              <a:t>2 </a:t>
            </a:r>
            <a:r>
              <a:rPr lang="en-AU" altLang="en-US" sz="2400" dirty="0">
                <a:latin typeface="Verdana" panose="020B0604030504040204" pitchFamily="34" charset="0"/>
                <a:sym typeface="Symbol" panose="05050102010706020507" pitchFamily="18" charset="2"/>
              </a:rPr>
              <a:t>/</a:t>
            </a:r>
            <a:r>
              <a:rPr lang="en-AU" altLang="en-US" sz="2400" baseline="30000" dirty="0">
                <a:latin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AU" altLang="en-US" sz="2400" dirty="0">
                <a:latin typeface="Verdana" panose="020B0604030504040204" pitchFamily="34" charset="0"/>
                <a:sym typeface="Symbol" panose="05050102010706020507" pitchFamily="18" charset="2"/>
              </a:rPr>
              <a:t></a:t>
            </a:r>
            <a:r>
              <a:rPr lang="en-AU" altLang="en-US" sz="2400" baseline="-25000" dirty="0">
                <a:latin typeface="Verdana" panose="020B0604030504040204" pitchFamily="34" charset="0"/>
                <a:sym typeface="Symbol" panose="05050102010706020507" pitchFamily="18" charset="2"/>
              </a:rPr>
              <a:t>g</a:t>
            </a:r>
            <a:r>
              <a:rPr lang="en-AU" altLang="en-US" sz="2400" baseline="30000" dirty="0">
                <a:latin typeface="Verdana" panose="020B0604030504040204" pitchFamily="34" charset="0"/>
                <a:sym typeface="Symbol" panose="05050102010706020507" pitchFamily="18" charset="2"/>
              </a:rPr>
              <a:t>2</a:t>
            </a:r>
          </a:p>
          <a:p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I = identity matrix (dimensions </a:t>
            </a:r>
            <a:r>
              <a:rPr lang="en-AU" sz="2400" i="1" dirty="0">
                <a:solidFill>
                  <a:schemeClr val="tx1"/>
                </a:solidFill>
                <a:latin typeface="Verdana" pitchFamily="34" charset="0"/>
              </a:rPr>
              <a:t>m</a:t>
            </a: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 x </a:t>
            </a:r>
            <a:r>
              <a:rPr lang="en-AU" sz="2400" i="1" dirty="0">
                <a:solidFill>
                  <a:schemeClr val="tx1"/>
                </a:solidFill>
                <a:latin typeface="Verdana" pitchFamily="34" charset="0"/>
              </a:rPr>
              <a:t>m</a:t>
            </a: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)</a:t>
            </a:r>
          </a:p>
          <a:p>
            <a:endParaRPr lang="en-AU" altLang="en-US" sz="2400" dirty="0"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11D21-1E22-DD40-AE46-62C604BBD2FC}"/>
                  </a:ext>
                </a:extLst>
              </p:cNvPr>
              <p:cNvSpPr txBox="1"/>
              <p:nvPr/>
            </p:nvSpPr>
            <p:spPr>
              <a:xfrm>
                <a:off x="2771800" y="2144518"/>
                <a:ext cx="32833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11D21-1E22-DD40-AE46-62C604BB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44518"/>
                <a:ext cx="3283399" cy="492443"/>
              </a:xfrm>
              <a:prstGeom prst="rect">
                <a:avLst/>
              </a:prstGeom>
              <a:blipFill>
                <a:blip r:embed="rId3"/>
                <a:stretch>
                  <a:fillRect l="-1923" r="-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9F5D7-0478-1B44-9DF6-D6BE00539E18}"/>
                  </a:ext>
                </a:extLst>
              </p:cNvPr>
              <p:cNvSpPr txBox="1"/>
              <p:nvPr/>
            </p:nvSpPr>
            <p:spPr>
              <a:xfrm>
                <a:off x="1459741" y="3933056"/>
                <a:ext cx="5907515" cy="1083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32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2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32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2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3200" b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32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32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32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32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9F5D7-0478-1B44-9DF6-D6BE00539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41" y="3933056"/>
                <a:ext cx="5907515" cy="1083053"/>
              </a:xfrm>
              <a:prstGeom prst="rect">
                <a:avLst/>
              </a:prstGeom>
              <a:blipFill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46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Alternative view of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4"/>
            <a:ext cx="8568630" cy="5256485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Consider linear fixed model</a:t>
            </a: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This can be written as</a:t>
            </a: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60325" indent="0">
              <a:spcAft>
                <a:spcPts val="0"/>
              </a:spcAft>
              <a:buNone/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AU" altLang="en-US" sz="2400" dirty="0">
                <a:latin typeface="Verdana" panose="020B0604030504040204" pitchFamily="34" charset="0"/>
                <a:sym typeface="Symbol" panose="05050102010706020507" pitchFamily="18" charset="2"/>
              </a:rPr>
              <a:t>Suppose we observe for each SNP</a:t>
            </a:r>
            <a:endParaRPr lang="en-AU" altLang="en-US" sz="2400" baseline="30000" dirty="0"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11D21-1E22-DD40-AE46-62C604BBD2FC}"/>
                  </a:ext>
                </a:extLst>
              </p:cNvPr>
              <p:cNvSpPr txBox="1"/>
              <p:nvPr/>
            </p:nvSpPr>
            <p:spPr>
              <a:xfrm>
                <a:off x="2771800" y="2144518"/>
                <a:ext cx="32833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11D21-1E22-DD40-AE46-62C604BB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44518"/>
                <a:ext cx="3283399" cy="492443"/>
              </a:xfrm>
              <a:prstGeom prst="rect">
                <a:avLst/>
              </a:prstGeom>
              <a:blipFill>
                <a:blip r:embed="rId3"/>
                <a:stretch>
                  <a:fillRect l="-1923" r="-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217BC-BDB2-854F-80F6-A40578E1CE89}"/>
                  </a:ext>
                </a:extLst>
              </p:cNvPr>
              <p:cNvSpPr txBox="1"/>
              <p:nvPr/>
            </p:nvSpPr>
            <p:spPr>
              <a:xfrm>
                <a:off x="2742591" y="3899214"/>
                <a:ext cx="3625415" cy="736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200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32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AU" sz="32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3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217BC-BDB2-854F-80F6-A40578E1C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591" y="3899214"/>
                <a:ext cx="3625415" cy="736035"/>
              </a:xfrm>
              <a:prstGeom prst="rect">
                <a:avLst/>
              </a:prstGeom>
              <a:blipFill>
                <a:blip r:embed="rId4"/>
                <a:stretch>
                  <a:fillRect l="-2456" t="-1695" r="-1053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DF5C5-D1F5-374C-9D6C-C83092CE94B4}"/>
                  </a:ext>
                </a:extLst>
              </p:cNvPr>
              <p:cNvSpPr txBox="1"/>
              <p:nvPr/>
            </p:nvSpPr>
            <p:spPr>
              <a:xfrm>
                <a:off x="2742591" y="5623260"/>
                <a:ext cx="2234778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DF5C5-D1F5-374C-9D6C-C83092CE9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591" y="5623260"/>
                <a:ext cx="2234778" cy="548483"/>
              </a:xfrm>
              <a:prstGeom prst="rect">
                <a:avLst/>
              </a:prstGeom>
              <a:blipFill>
                <a:blip r:embed="rId5"/>
                <a:stretch>
                  <a:fillRect l="-3977" r="-17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332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20315"/>
            <a:ext cx="8712646" cy="457200"/>
          </a:xfrm>
        </p:spPr>
        <p:txBody>
          <a:bodyPr/>
          <a:lstStyle/>
          <a:p>
            <a:pPr eaLnBrk="1" hangingPunct="1"/>
            <a:r>
              <a:rPr lang="en-AU" sz="3800" dirty="0">
                <a:solidFill>
                  <a:srgbClr val="002060"/>
                </a:solidFill>
                <a:latin typeface="Verdana" pitchFamily="34" charset="0"/>
              </a:rPr>
              <a:t>Least squares with additional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5561"/>
            <a:ext cx="8568630" cy="5256485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Linear fixed model with additional data</a:t>
            </a: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OLS Equations</a:t>
            </a: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11D21-1E22-DD40-AE46-62C604BBD2FC}"/>
                  </a:ext>
                </a:extLst>
              </p:cNvPr>
              <p:cNvSpPr txBox="1"/>
              <p:nvPr/>
            </p:nvSpPr>
            <p:spPr>
              <a:xfrm>
                <a:off x="2630169" y="1769057"/>
                <a:ext cx="4107663" cy="797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800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8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a:rPr lang="en-AU" sz="28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800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8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AU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8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AU" sz="2800" b="1" i="0" smtClean="0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800" b="1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AU" sz="2800" b="1" i="0" smtClean="0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8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11D21-1E22-DD40-AE46-62C604BB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69" y="1769057"/>
                <a:ext cx="4107663" cy="797847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9BD820-B8F5-E043-A23F-DFF93C03F84E}"/>
                  </a:ext>
                </a:extLst>
              </p:cNvPr>
              <p:cNvSpPr txBox="1"/>
              <p:nvPr/>
            </p:nvSpPr>
            <p:spPr>
              <a:xfrm>
                <a:off x="1968052" y="5405152"/>
                <a:ext cx="5424241" cy="1213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AU" sz="2400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sSub>
                                  <m:sSubPr>
                                    <m:ctrlPr>
                                      <a:rPr lang="en-A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A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AU" sz="24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AU" sz="2400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sSub>
                                  <m:sSubPr>
                                    <m:ctrlPr>
                                      <a:rPr lang="en-A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lang="en-A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2400" b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24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AU" sz="2400" b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4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  <m:box>
                                  <m:boxPr>
                                    <m:ctrlPr>
                                      <a:rPr lang="en-AU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AU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AU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AU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sub>
                                          <m:sup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24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24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2400" b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24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b>
                                      <m:sup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9BD820-B8F5-E043-A23F-DFF93C03F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052" y="5405152"/>
                <a:ext cx="5424241" cy="1213409"/>
              </a:xfrm>
              <a:prstGeom prst="rect">
                <a:avLst/>
              </a:prstGeom>
              <a:blipFill>
                <a:blip r:embed="rId4"/>
                <a:stretch>
                  <a:fillRect t="-1042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362749-FA45-C743-B644-CC40A973F6B2}"/>
                  </a:ext>
                </a:extLst>
              </p:cNvPr>
              <p:cNvSpPr txBox="1"/>
              <p:nvPr/>
            </p:nvSpPr>
            <p:spPr>
              <a:xfrm>
                <a:off x="662214" y="3626154"/>
                <a:ext cx="8134278" cy="1326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  <m:r>
                                  <a:rPr lang="en-AU" sz="20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sub>
                                </m:sSub>
                                <m:r>
                                  <a:rPr lang="en-AU" sz="2000" b="1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sub>
                                </m:sSub>
                                <m:r>
                                  <a:rPr lang="en-AU" sz="2000" b="1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 i="0" smtClean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AU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r>
                                  <a:rPr lang="en-AU" sz="20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AU" sz="2000" b="1" i="0" smtClean="0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AU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b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AU" sz="20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  <m:r>
                                  <a:rPr lang="en-AU" sz="20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sub>
                                </m:sSub>
                                <m:r>
                                  <a:rPr lang="en-AU" sz="2000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sub>
                                </m:sSub>
                                <m:r>
                                  <a:rPr lang="en-AU" sz="2000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r>
                                  <a:rPr lang="en-AU" sz="20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b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000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a:rPr lang="en-AU" sz="2000" b="1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362749-FA45-C743-B644-CC40A973F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14" y="3626154"/>
                <a:ext cx="8134278" cy="1326453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464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418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22721" y="1501775"/>
                <a:ext cx="8721279" cy="4524375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Where do we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AU" altLang="en-US" sz="2400" dirty="0">
                    <a:latin typeface="Verdana" panose="020B0604030504040204" pitchFamily="34" charset="0"/>
                  </a:rPr>
                  <a:t> from?</a:t>
                </a:r>
              </a:p>
              <a:p>
                <a:pPr>
                  <a:lnSpc>
                    <a:spcPct val="110000"/>
                  </a:lnSpc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Can estimate total additive genetic variance and divide by number of segments, e.g.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AU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AU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alt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altLang="en-US" sz="2400" i="1" dirty="0">
                  <a:latin typeface="Verdana" panose="020B060403050404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If using single markers take account of heterozygosity</a:t>
                </a:r>
                <a:endParaRPr lang="en-AU" altLang="en-US" sz="2400" i="1" dirty="0">
                  <a:latin typeface="Verdana" panose="020B060403050404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AU" altLang="en-US" sz="2400" i="1" dirty="0">
                  <a:latin typeface="Verdana" panose="020B060403050404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Assumes SNPs capture all of genetic variance!</a:t>
                </a:r>
              </a:p>
              <a:p>
                <a:pPr>
                  <a:lnSpc>
                    <a:spcPct val="110000"/>
                  </a:lnSpc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Estimate with REML</a:t>
                </a:r>
              </a:p>
              <a:p>
                <a:pPr>
                  <a:lnSpc>
                    <a:spcPct val="110000"/>
                  </a:lnSpc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Bayesian approach</a:t>
                </a:r>
              </a:p>
              <a:p>
                <a:pPr>
                  <a:lnSpc>
                    <a:spcPct val="110000"/>
                  </a:lnSpc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Cross validation</a:t>
                </a:r>
              </a:p>
              <a:p>
                <a:pPr>
                  <a:lnSpc>
                    <a:spcPct val="110000"/>
                  </a:lnSpc>
                </a:pPr>
                <a:endParaRPr lang="en-AU" altLang="en-US" sz="24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110000"/>
                  </a:lnSpc>
                </a:pPr>
                <a:endParaRPr lang="en-AU" altLang="en-US" dirty="0">
                  <a:latin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604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22721" y="1501775"/>
                <a:ext cx="8721279" cy="4524375"/>
              </a:xfrm>
              <a:blipFill>
                <a:blip r:embed="rId2"/>
                <a:stretch>
                  <a:fillRect l="-1017" t="-838" b="-15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988404-2540-7F47-AF65-8F83DD2DEFDE}"/>
                  </a:ext>
                </a:extLst>
              </p:cNvPr>
              <p:cNvSpPr txBox="1"/>
              <p:nvPr/>
            </p:nvSpPr>
            <p:spPr>
              <a:xfrm>
                <a:off x="3356046" y="3710403"/>
                <a:ext cx="2854628" cy="875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alt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AU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AU" alt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AU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AU" alt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AU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AU" alt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AU" altLang="en-US" sz="2000" b="0" i="1" smtClean="0">
                          <a:latin typeface="Cambria Math" panose="02040503050406030204" pitchFamily="18" charset="0"/>
                        </a:rPr>
                        <m:t>/2</m:t>
                      </m:r>
                      <m:nary>
                        <m:naryPr>
                          <m:chr m:val="∑"/>
                          <m:ctrlPr>
                            <a:rPr lang="en-AU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alt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alt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alt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AU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alt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alt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AU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alt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AU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alt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AU" alt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988404-2540-7F47-AF65-8F83DD2DE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46" y="3710403"/>
                <a:ext cx="2854628" cy="875111"/>
              </a:xfrm>
              <a:prstGeom prst="rect">
                <a:avLst/>
              </a:prstGeom>
              <a:blipFill>
                <a:blip r:embed="rId3"/>
                <a:stretch>
                  <a:fillRect t="-114286" b="-16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47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5576"/>
            <a:ext cx="360045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selection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9550"/>
            <a:ext cx="4905375" cy="635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9225" y="4329113"/>
            <a:ext cx="2197100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4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240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First step is to predict the SNP effects in a reference population</a:t>
            </a:r>
          </a:p>
          <a:p>
            <a:pPr marL="403225">
              <a:spcAft>
                <a:spcPts val="240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Number of effects &gt;&gt;&gt; than number of records</a:t>
            </a:r>
          </a:p>
          <a:p>
            <a:pPr marL="403225">
              <a:spcAft>
                <a:spcPts val="240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E.g. 50,000 SNPs</a:t>
            </a:r>
          </a:p>
          <a:p>
            <a:pPr marL="403225">
              <a:spcAft>
                <a:spcPts val="240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From ~ 2000 records?</a:t>
            </a:r>
          </a:p>
          <a:p>
            <a:pPr marL="403225">
              <a:spcAft>
                <a:spcPts val="240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Need methods that can deal with this </a:t>
            </a:r>
          </a:p>
        </p:txBody>
      </p:sp>
    </p:spTree>
    <p:extLst>
      <p:ext uri="{BB962C8B-B14F-4D97-AF65-F5344CB8AC3E}">
        <p14:creationId xmlns:p14="http://schemas.microsoft.com/office/powerpoint/2010/main" val="129278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Linear mixed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</p:spPr>
            <p:txBody>
              <a:bodyPr/>
              <a:lstStyle/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Where</a:t>
                </a:r>
              </a:p>
              <a:p>
                <a:pPr marL="803275" lvl="1">
                  <a:spcAft>
                    <a:spcPts val="0"/>
                  </a:spcAft>
                </a:pPr>
                <a:r>
                  <a:rPr lang="en-AU" b="1" dirty="0">
                    <a:solidFill>
                      <a:schemeClr val="tx1"/>
                    </a:solidFill>
                    <a:latin typeface="Verdana" pitchFamily="34" charset="0"/>
                  </a:rPr>
                  <a:t>y</a:t>
                </a: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 is a vector of </a:t>
                </a:r>
                <a:r>
                  <a:rPr lang="en-AU" i="1" dirty="0">
                    <a:solidFill>
                      <a:schemeClr val="tx1"/>
                    </a:solidFill>
                    <a:latin typeface="Verdana" pitchFamily="34" charset="0"/>
                  </a:rPr>
                  <a:t>n</a:t>
                </a: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 phenotypes, </a:t>
                </a:r>
              </a:p>
              <a:p>
                <a:pPr marL="803275" lvl="1">
                  <a:spcAft>
                    <a:spcPts val="0"/>
                  </a:spcAft>
                </a:pP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µ is the mean, </a:t>
                </a:r>
              </a:p>
              <a:p>
                <a:pPr marL="803275" lvl="1">
                  <a:spcAft>
                    <a:spcPts val="0"/>
                  </a:spcAft>
                </a:pPr>
                <a:r>
                  <a:rPr lang="en-AU" b="1" dirty="0">
                    <a:solidFill>
                      <a:schemeClr val="tx1"/>
                    </a:solidFill>
                    <a:latin typeface="Verdana" pitchFamily="34" charset="0"/>
                  </a:rPr>
                  <a:t>X</a:t>
                </a: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 is a design vector of individuals’ genotypes for the SNP,</a:t>
                </a:r>
              </a:p>
              <a:p>
                <a:pPr marL="803275" lvl="1">
                  <a:spcAft>
                    <a:spcPts val="0"/>
                  </a:spcAft>
                </a:pP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𝜶 are the effects of the </a:t>
                </a:r>
                <a:r>
                  <a:rPr lang="en-AU" i="1" dirty="0">
                    <a:solidFill>
                      <a:schemeClr val="tx1"/>
                    </a:solidFill>
                    <a:latin typeface="Verdana" pitchFamily="34" charset="0"/>
                  </a:rPr>
                  <a:t>m</a:t>
                </a: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 SNPs, </a:t>
                </a:r>
              </a:p>
              <a:p>
                <a:pPr marL="803275" lvl="1">
                  <a:spcAft>
                    <a:spcPts val="0"/>
                  </a:spcAft>
                </a:pPr>
                <a:r>
                  <a:rPr lang="en-AU" b="1" dirty="0">
                    <a:solidFill>
                      <a:schemeClr val="tx1"/>
                    </a:solidFill>
                    <a:latin typeface="Verdana" pitchFamily="34" charset="0"/>
                  </a:rPr>
                  <a:t>e</a:t>
                </a: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 is a vector of random residuals.</a:t>
                </a:r>
              </a:p>
              <a:p>
                <a:pPr marL="403225">
                  <a:spcAft>
                    <a:spcPts val="0"/>
                  </a:spcAft>
                </a:pP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Assume SNP effects come from normal distribution with same variance </a:t>
                </a:r>
              </a:p>
              <a:p>
                <a:pPr marL="403225">
                  <a:spcAft>
                    <a:spcPts val="0"/>
                  </a:spcAft>
                </a:pP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E(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) ~ N(0,</a:t>
                </a:r>
                <a:r>
                  <a:rPr lang="en-AU" altLang="en-US" dirty="0">
                    <a:latin typeface="Verdana" panose="020B0604030504040204" pitchFamily="34" charset="0"/>
                    <a:sym typeface="Symbol" panose="05050102010706020507" pitchFamily="18" charset="2"/>
                  </a:rPr>
                  <a:t> </a:t>
                </a:r>
                <a14:m>
                  <m:oMath xmlns:m="http://schemas.openxmlformats.org/officeDocument/2006/math">
                    <m:r>
                      <a:rPr lang="en-AU" b="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AU" altLang="en-US" baseline="300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), E(</a:t>
                </a:r>
                <a:r>
                  <a:rPr lang="en-AU" b="1" dirty="0">
                    <a:solidFill>
                      <a:schemeClr val="tx1"/>
                    </a:solidFill>
                    <a:latin typeface="Verdana" pitchFamily="34" charset="0"/>
                  </a:rPr>
                  <a:t>e</a:t>
                </a: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) ~ N(0,</a:t>
                </a:r>
                <a:r>
                  <a:rPr lang="en-AU" altLang="en-US" dirty="0">
                    <a:latin typeface="Verdana" panose="020B0604030504040204" pitchFamily="34" charset="0"/>
                    <a:sym typeface="Symbol" panose="05050102010706020507" pitchFamily="18" charset="2"/>
                  </a:rPr>
                  <a:t> </a:t>
                </a:r>
                <a:r>
                  <a:rPr lang="en-AU" altLang="en-US" baseline="-250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e</a:t>
                </a:r>
                <a:r>
                  <a:rPr lang="en-AU" altLang="en-US" baseline="300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) </a:t>
                </a: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  <a:blipFill>
                <a:blip r:embed="rId3"/>
                <a:stretch>
                  <a:fillRect l="-741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74D7B-3016-5146-8C75-F4958956FC7D}"/>
                  </a:ext>
                </a:extLst>
              </p:cNvPr>
              <p:cNvSpPr txBox="1"/>
              <p:nvPr/>
            </p:nvSpPr>
            <p:spPr>
              <a:xfrm>
                <a:off x="2771800" y="1614631"/>
                <a:ext cx="32833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74D7B-3016-5146-8C75-F4958956F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614631"/>
                <a:ext cx="3283399" cy="492443"/>
              </a:xfrm>
              <a:prstGeom prst="rect">
                <a:avLst/>
              </a:prstGeom>
              <a:blipFill>
                <a:blip r:embed="rId4"/>
                <a:stretch>
                  <a:fillRect l="-1923" r="-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66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b="6746"/>
          <a:stretch>
            <a:fillRect/>
          </a:stretch>
        </p:blipFill>
        <p:spPr bwMode="auto">
          <a:xfrm>
            <a:off x="1577675" y="1572984"/>
            <a:ext cx="5988649" cy="49695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549275"/>
            <a:ext cx="77724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>
                <a:solidFill>
                  <a:srgbClr val="002060"/>
                </a:solidFill>
                <a:latin typeface="Verdana" pitchFamily="34" charset="0"/>
              </a:rPr>
              <a:t>Linear mixed model</a:t>
            </a:r>
            <a:endParaRPr lang="en-AU" sz="4000" kern="0" dirty="0">
              <a:solidFill>
                <a:srgbClr val="002060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3850" y="1700808"/>
                <a:ext cx="1668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2400" dirty="0">
                    <a:latin typeface="Verdana" pitchFamily="34" charset="0"/>
                  </a:rPr>
                  <a:t>N(0,</a:t>
                </a:r>
                <a:r>
                  <a:rPr lang="en-AU" altLang="en-US" sz="24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 </a:t>
                </a:r>
                <a14:m>
                  <m:oMath xmlns:m="http://schemas.openxmlformats.org/officeDocument/2006/math">
                    <m:r>
                      <a:rPr lang="en-AU" sz="2400" b="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AU" altLang="en-US" sz="2400" baseline="300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AU" sz="2400" dirty="0">
                    <a:latin typeface="Verdana" pitchFamily="34" charset="0"/>
                  </a:rPr>
                  <a:t>) </a:t>
                </a:r>
                <a:endParaRPr lang="en-AU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700808"/>
                <a:ext cx="1668727" cy="461665"/>
              </a:xfrm>
              <a:prstGeom prst="rect">
                <a:avLst/>
              </a:prstGeom>
              <a:blipFill>
                <a:blip r:embed="rId3"/>
                <a:stretch>
                  <a:fillRect l="-6061" t="-10811" r="-454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18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Best linear unbiased prediction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To estimate random effects (Henderson 1950 &amp; Robinson 1991).</a:t>
            </a: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0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Best linear unbiased prediction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To estimate random effects (Henderson 1950 &amp; Robinson 1991).</a:t>
            </a:r>
          </a:p>
          <a:p>
            <a:pPr marL="403225">
              <a:spcAft>
                <a:spcPts val="0"/>
              </a:spcAft>
            </a:pPr>
            <a:endParaRPr lang="en-AU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sz="2400" i="1" dirty="0">
                <a:solidFill>
                  <a:schemeClr val="tx1"/>
                </a:solidFill>
                <a:latin typeface="Verdana" pitchFamily="34" charset="0"/>
              </a:rPr>
              <a:t>Best</a:t>
            </a:r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: minimum mean square error within class of linear predictors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Best linear unbiased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</p:spPr>
            <p:txBody>
              <a:bodyPr/>
              <a:lstStyle/>
              <a:p>
                <a:pPr marL="403225">
                  <a:spcAft>
                    <a:spcPts val="0"/>
                  </a:spcAft>
                </a:pP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To estimate random effects (Henderson 1950 &amp; Robinson 1991).</a:t>
                </a:r>
              </a:p>
              <a:p>
                <a:pPr marL="403225">
                  <a:spcAft>
                    <a:spcPts val="0"/>
                  </a:spcAft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Best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: minimum mean square error within class of linear predictors</a:t>
                </a:r>
              </a:p>
              <a:p>
                <a:pPr marL="403225">
                  <a:spcAft>
                    <a:spcPts val="0"/>
                  </a:spcAft>
                </a:pP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Linear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: random variables </a:t>
                </a:r>
                <a14:m>
                  <m:oMath xmlns:m="http://schemas.openxmlformats.org/officeDocument/2006/math"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 are linear functions of the data </a:t>
                </a:r>
                <a:r>
                  <a:rPr lang="en-AU" sz="2400" b="1" dirty="0">
                    <a:solidFill>
                      <a:schemeClr val="tx1"/>
                    </a:solidFill>
                    <a:latin typeface="Verdana" pitchFamily="34" charset="0"/>
                  </a:rPr>
                  <a:t>y</a:t>
                </a: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  <a:blipFill>
                <a:blip r:embed="rId3"/>
                <a:stretch>
                  <a:fillRect l="-444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429158"/>
      </p:ext>
    </p:extLst>
  </p:cSld>
  <p:clrMapOvr>
    <a:masterClrMapping/>
  </p:clrMapOvr>
</p:sld>
</file>

<file path=ppt/theme/theme1.xml><?xml version="1.0" encoding="utf-8"?>
<a:theme xmlns:a="http://schemas.openxmlformats.org/drawingml/2006/main" name="DEPI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PI Presentation 2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PI Biosciences research">
  <a:themeElements>
    <a:clrScheme name="DPI Biosciences research 1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7C84BB"/>
      </a:accent2>
      <a:accent3>
        <a:srgbClr val="AAAAAA"/>
      </a:accent3>
      <a:accent4>
        <a:srgbClr val="DADADA"/>
      </a:accent4>
      <a:accent5>
        <a:srgbClr val="FFFFFF"/>
      </a:accent5>
      <a:accent6>
        <a:srgbClr val="7077A9"/>
      </a:accent6>
      <a:hlink>
        <a:srgbClr val="9DA3CC"/>
      </a:hlink>
      <a:folHlink>
        <a:srgbClr val="004584"/>
      </a:folHlink>
    </a:clrScheme>
    <a:fontScheme name="DPI Biosciences research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I Biosciences research 1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7C84BB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7077A9"/>
        </a:accent6>
        <a:hlink>
          <a:srgbClr val="9DA3CC"/>
        </a:hlink>
        <a:folHlink>
          <a:srgbClr val="00458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DEPI Presentation</Template>
  <TotalTime>13292</TotalTime>
  <Words>1997</Words>
  <Application>Microsoft Macintosh PowerPoint</Application>
  <PresentationFormat>On-screen Show (4:3)</PresentationFormat>
  <Paragraphs>1293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Times New Roman</vt:lpstr>
      <vt:lpstr>Verdana</vt:lpstr>
      <vt:lpstr>Wingdings</vt:lpstr>
      <vt:lpstr>DEPI Presentation</vt:lpstr>
      <vt:lpstr>DEPI Presentation 2</vt:lpstr>
      <vt:lpstr>DPI Biosciences research</vt:lpstr>
      <vt:lpstr>Best linear unbiased prediction</vt:lpstr>
      <vt:lpstr>PowerPoint Presentation</vt:lpstr>
      <vt:lpstr>Genomic selection</vt:lpstr>
      <vt:lpstr>Genomic prediction</vt:lpstr>
      <vt:lpstr>Linear mixed model</vt:lpstr>
      <vt:lpstr>PowerPoint Presentation</vt:lpstr>
      <vt:lpstr>Best linear unbiased prediction</vt:lpstr>
      <vt:lpstr>Best linear unbiased prediction</vt:lpstr>
      <vt:lpstr>Best linear unbiased prediction</vt:lpstr>
      <vt:lpstr>Best linear unbiased prediction</vt:lpstr>
      <vt:lpstr>Best linear unbiased prediction</vt:lpstr>
      <vt:lpstr>Genomic prediction with BLUP</vt:lpstr>
      <vt:lpstr>Genomic prediction with BLUP</vt:lpstr>
      <vt:lpstr>Genomic prediction with BLUP</vt:lpstr>
      <vt:lpstr>Genomic prediction with BLUP</vt:lpstr>
      <vt:lpstr>Genomic prediction with BLUP</vt:lpstr>
      <vt:lpstr>Genomic prediction with BLUP</vt:lpstr>
      <vt:lpstr>Genomic prediction with BLUP</vt:lpstr>
      <vt:lpstr>Genomic prediction with BLUP</vt:lpstr>
      <vt:lpstr>Genomic prediction with BLUP</vt:lpstr>
      <vt:lpstr>Genomic prediction with BLUP</vt:lpstr>
      <vt:lpstr>PowerPoint Presentation</vt:lpstr>
      <vt:lpstr>Best linear unbiased prediction</vt:lpstr>
      <vt:lpstr>PowerPoint Presentation</vt:lpstr>
      <vt:lpstr>PowerPoint Presentation</vt:lpstr>
      <vt:lpstr>Shrinkage with BLUP</vt:lpstr>
      <vt:lpstr>Alternative view of BLUP</vt:lpstr>
      <vt:lpstr>Least squares with additional data</vt:lpstr>
      <vt:lpstr>PowerPoint Presentation</vt:lpstr>
    </vt:vector>
  </TitlesOfParts>
  <Company>CenITex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Orwin</dc:creator>
  <cp:lastModifiedBy>Jian Zeng</cp:lastModifiedBy>
  <cp:revision>672</cp:revision>
  <cp:lastPrinted>2015-04-08T06:20:24Z</cp:lastPrinted>
  <dcterms:created xsi:type="dcterms:W3CDTF">2013-06-18T02:30:54Z</dcterms:created>
  <dcterms:modified xsi:type="dcterms:W3CDTF">2019-09-01T13:55:34Z</dcterms:modified>
</cp:coreProperties>
</file>