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74" r:id="rId3"/>
  </p:sldMasterIdLst>
  <p:notesMasterIdLst>
    <p:notesMasterId r:id="rId25"/>
  </p:notesMasterIdLst>
  <p:handoutMasterIdLst>
    <p:handoutMasterId r:id="rId26"/>
  </p:handoutMasterIdLst>
  <p:sldIdLst>
    <p:sldId id="256" r:id="rId4"/>
    <p:sldId id="888" r:id="rId5"/>
    <p:sldId id="863" r:id="rId6"/>
    <p:sldId id="889" r:id="rId7"/>
    <p:sldId id="847" r:id="rId8"/>
    <p:sldId id="848" r:id="rId9"/>
    <p:sldId id="852" r:id="rId10"/>
    <p:sldId id="891" r:id="rId11"/>
    <p:sldId id="849" r:id="rId12"/>
    <p:sldId id="850" r:id="rId13"/>
    <p:sldId id="890" r:id="rId14"/>
    <p:sldId id="883" r:id="rId15"/>
    <p:sldId id="853" r:id="rId16"/>
    <p:sldId id="875" r:id="rId17"/>
    <p:sldId id="876" r:id="rId18"/>
    <p:sldId id="879" r:id="rId19"/>
    <p:sldId id="881" r:id="rId20"/>
    <p:sldId id="882" r:id="rId21"/>
    <p:sldId id="878" r:id="rId22"/>
    <p:sldId id="877" r:id="rId23"/>
    <p:sldId id="854" r:id="rId24"/>
  </p:sldIdLst>
  <p:sldSz cx="9144000" cy="6858000" type="screen4x3"/>
  <p:notesSz cx="7315200" cy="96012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AFB"/>
    <a:srgbClr val="00AAA1"/>
    <a:srgbClr val="404040"/>
    <a:srgbClr val="758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 autoAdjust="0"/>
    <p:restoredTop sz="95230" autoAdjust="0"/>
  </p:normalViewPr>
  <p:slideViewPr>
    <p:cSldViewPr showGuides="1">
      <p:cViewPr varScale="1">
        <p:scale>
          <a:sx n="96" d="100"/>
          <a:sy n="96" d="100"/>
        </p:scale>
        <p:origin x="1536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064"/>
    </p:cViewPr>
  </p:sorterViewPr>
  <p:notesViewPr>
    <p:cSldViewPr>
      <p:cViewPr varScale="1">
        <p:scale>
          <a:sx n="84" d="100"/>
          <a:sy n="84" d="100"/>
        </p:scale>
        <p:origin x="3792" y="10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75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6EF70-8099-4C2D-B073-2B67B28DF015}" type="datetimeFigureOut">
              <a:rPr lang="en-AU" smtClean="0"/>
              <a:t>8/09/2019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75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99C25-B481-4E96-AEBA-2B3194F83F4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1870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8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3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8" y="9119473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35EA14-8E7E-4E8D-9E1F-B7D988FB9445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9769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EA14-8E7E-4E8D-9E1F-B7D988FB9445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705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#4,2,8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EA14-8E7E-4E8D-9E1F-B7D988FB9445}" type="slidenum">
              <a:rPr lang="en-AU" smtClean="0"/>
              <a:pPr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6212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#4,2,8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EA14-8E7E-4E8D-9E1F-B7D988FB9445}" type="slidenum">
              <a:rPr lang="en-AU" smtClean="0"/>
              <a:pPr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2344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#4,2,8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EA14-8E7E-4E8D-9E1F-B7D988FB9445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3889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#4,2,8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EA14-8E7E-4E8D-9E1F-B7D988FB9445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239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EA14-8E7E-4E8D-9E1F-B7D988FB9445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1049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EA14-8E7E-4E8D-9E1F-B7D988FB9445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8937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#4,2,8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EA14-8E7E-4E8D-9E1F-B7D988FB9445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4044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#4,2,8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EA14-8E7E-4E8D-9E1F-B7D988FB9445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6482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#4,2,8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EA14-8E7E-4E8D-9E1F-B7D988FB9445}" type="slidenum">
              <a:rPr lang="en-AU" smtClean="0"/>
              <a:pPr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0716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#4,2,8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EA14-8E7E-4E8D-9E1F-B7D988FB9445}" type="slidenum">
              <a:rPr lang="en-AU" smtClean="0"/>
              <a:pPr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6869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88" y="260648"/>
            <a:ext cx="85411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15</a:t>
            </a:r>
            <a:r>
              <a:rPr lang="en-AU" baseline="30000" dirty="0"/>
              <a:t>th</a:t>
            </a:r>
            <a:r>
              <a:rPr lang="en-AU" dirty="0"/>
              <a:t> Oct 2013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AARN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E112BB2-FEE5-42F6-9D13-F9FFE8C088CC}" type="slidenum">
              <a:rPr lang="en-AU"/>
              <a:pPr/>
              <a:t>‹#›</a:t>
            </a:fld>
            <a:endParaRPr lang="en-AU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1850" y="765175"/>
            <a:ext cx="7340600" cy="9001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1850" y="1676400"/>
            <a:ext cx="7340600" cy="744538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A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260EB-7D57-4F64-8729-2C8E5B28725F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672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218FC-83E7-4FAB-B5FE-8673E9046C25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8189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ster Powerpoint - Tilte Pa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333375"/>
            <a:ext cx="9144000" cy="305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3687763"/>
            <a:ext cx="8353425" cy="1470025"/>
          </a:xfrm>
        </p:spPr>
        <p:txBody>
          <a:bodyPr/>
          <a:lstStyle>
            <a:lvl1pPr algn="r">
              <a:defRPr sz="600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en-AU" noProof="0"/>
              <a:t>Click to edit</a:t>
            </a:r>
            <a:br>
              <a:rPr lang="en-AU" noProof="0"/>
            </a:br>
            <a:r>
              <a:rPr lang="en-AU" noProof="0"/>
              <a:t>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300663"/>
            <a:ext cx="8353425" cy="481012"/>
          </a:xfrm>
        </p:spPr>
        <p:txBody>
          <a:bodyPr/>
          <a:lstStyle>
            <a:lvl1pPr algn="r">
              <a:lnSpc>
                <a:spcPct val="75000"/>
              </a:lnSpc>
              <a:spcBef>
                <a:spcPct val="0"/>
              </a:spcBef>
              <a:defRPr sz="2800"/>
            </a:lvl1pPr>
          </a:lstStyle>
          <a:p>
            <a:pPr lvl="0"/>
            <a:r>
              <a:rPr lang="en-AU" noProof="0"/>
              <a:t>Click to edit</a:t>
            </a:r>
          </a:p>
          <a:p>
            <a:pPr lvl="0"/>
            <a:r>
              <a:rPr lang="en-AU" noProof="0"/>
              <a:t>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8174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9824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055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5038"/>
            <a:ext cx="4105275" cy="3921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2205038"/>
            <a:ext cx="4105275" cy="3921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1305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1425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3094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812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83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6097A-715C-4A56-B015-1592610351D8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5262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8566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1234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917575"/>
            <a:ext cx="2090737" cy="52085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7575"/>
            <a:ext cx="6119813" cy="520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7710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7575"/>
            <a:ext cx="83629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205038"/>
            <a:ext cx="8362950" cy="3921125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72017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1334DE1-CF68-4B52-94AA-CDE2B38CB5B3}" type="slidenum">
              <a:rPr lang="en-US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18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806FE-9E23-4476-9210-A16376848738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009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FD7D6-C9F2-4A16-9F0A-D0F0546BC9AB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055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EA9D7-E5EB-4D0C-BEC4-1FF870BA851E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751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FF7EB-05D1-4B67-AAAC-3F8AABD8A4CD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98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765175"/>
            <a:ext cx="7345362" cy="90011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 dirty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1676400"/>
            <a:ext cx="7345362" cy="744538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/>
              <a:t>Click to edit Master subtitle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92F837-71E9-4E55-B099-8FA4BB1BDDF7}" type="slidenum">
              <a:rPr lang="en-AU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1A973-006E-4A27-8B70-AA9BFE7561EB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282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1D2F1-8E18-4914-9B08-B36E3816C796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561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296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EC5050-C204-4629-84C5-77C065B95A5F}" type="slidenum">
              <a:rPr lang="en-AU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6" r:id="rId4"/>
    <p:sldLayoutId id="2147483672" r:id="rId5"/>
    <p:sldLayoutId id="2147483659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40404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549275"/>
            <a:ext cx="8003232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568" y="2135188"/>
            <a:ext cx="8003232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 dirty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D1FA1D-761B-4DE0-9C80-3210C5757DBF}" type="slidenum">
              <a:rPr lang="en-AU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6" r:id="rId4"/>
    <p:sldLayoutId id="2147483669" r:id="rId5"/>
  </p:sldLayoutIdLst>
  <p:txStyles>
    <p:titleStyle>
      <a:lvl1pPr algn="l" rtl="0" fontAlgn="base">
        <a:spcBef>
          <a:spcPct val="0"/>
        </a:spcBef>
        <a:spcAft>
          <a:spcPct val="0"/>
        </a:spcAft>
        <a:defRPr sz="3600" baseline="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AAA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40404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7575"/>
            <a:ext cx="8362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5038"/>
            <a:ext cx="8362950" cy="39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First level bullet</a:t>
            </a:r>
          </a:p>
          <a:p>
            <a:pPr lvl="2"/>
            <a:r>
              <a:rPr lang="en-AU" altLang="en-US"/>
              <a:t>Second level bullet</a:t>
            </a:r>
          </a:p>
          <a:p>
            <a:pPr lvl="3"/>
            <a:r>
              <a:rPr lang="en-AU" altLang="en-US"/>
              <a:t>Third level bullet</a:t>
            </a:r>
          </a:p>
          <a:p>
            <a:pPr lvl="4"/>
            <a:r>
              <a:rPr lang="en-AU" altLang="en-US"/>
              <a:t>Four level bullet</a:t>
            </a:r>
          </a:p>
        </p:txBody>
      </p:sp>
      <p:pic>
        <p:nvPicPr>
          <p:cNvPr id="1028" name="Picture 7" descr="Master Powerpoint - Content Pag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9500"/>
            <a:ext cx="9144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0244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l" rtl="0" fontAlgn="base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l" rtl="0" fontAlgn="base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l" rtl="0" fontAlgn="base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l" rtl="0" fontAlgn="base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450850" indent="-27146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2pPr>
      <a:lvl3pPr marL="901700" indent="-2714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>
          <a:solidFill>
            <a:schemeClr val="bg1"/>
          </a:solidFill>
          <a:latin typeface="+mn-lt"/>
        </a:defRPr>
      </a:lvl3pPr>
      <a:lvl4pPr marL="1338263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>
          <a:solidFill>
            <a:schemeClr val="bg1"/>
          </a:solidFill>
          <a:latin typeface="+mn-lt"/>
        </a:defRPr>
      </a:lvl4pPr>
      <a:lvl5pPr marL="1789113" indent="-265113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5pPr>
      <a:lvl6pPr marL="2246313" indent="-26511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6pPr>
      <a:lvl7pPr marL="2703513" indent="-26511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7pPr>
      <a:lvl8pPr marL="3160713" indent="-26511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8pPr>
      <a:lvl9pPr marL="3617913" indent="-26511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755576" y="908720"/>
            <a:ext cx="8064896" cy="900113"/>
          </a:xfrm>
        </p:spPr>
        <p:txBody>
          <a:bodyPr/>
          <a:lstStyle/>
          <a:p>
            <a:r>
              <a:rPr lang="en-AU" sz="3200" dirty="0"/>
              <a:t>Best linear unbiased prediction</a:t>
            </a:r>
            <a:endParaRPr lang="en-A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15" descr="20100811-UK4N78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22"/>
          <a:stretch/>
        </p:blipFill>
        <p:spPr bwMode="auto">
          <a:xfrm>
            <a:off x="2483768" y="2791491"/>
            <a:ext cx="4032448" cy="294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BBA BRAHMAN 002_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791490"/>
            <a:ext cx="1947969" cy="294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1841" y="3159212"/>
            <a:ext cx="2941766" cy="2206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61D1AF-2798-6B47-BFFF-9656E966D7C6}"/>
              </a:ext>
            </a:extLst>
          </p:cNvPr>
          <p:cNvSpPr txBox="1"/>
          <p:nvPr/>
        </p:nvSpPr>
        <p:spPr>
          <a:xfrm>
            <a:off x="5376810" y="6343594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courtesy: Prof. Ben Hayes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5763" y="1353219"/>
            <a:ext cx="8370887" cy="4164013"/>
          </a:xfrm>
        </p:spPr>
        <p:txBody>
          <a:bodyPr/>
          <a:lstStyle/>
          <a:p>
            <a:r>
              <a:rPr lang="en-AU" altLang="en-US" dirty="0">
                <a:latin typeface="Verdana" panose="020B0604030504040204" pitchFamily="34" charset="0"/>
              </a:rPr>
              <a:t>An equivalent model</a:t>
            </a:r>
          </a:p>
          <a:p>
            <a:pPr lvl="1"/>
            <a:r>
              <a:rPr lang="en-AU" altLang="en-US" dirty="0">
                <a:latin typeface="Verdana" panose="020B0604030504040204" pitchFamily="34" charset="0"/>
              </a:rPr>
              <a:t>Model 1. </a:t>
            </a:r>
          </a:p>
          <a:p>
            <a:pPr lvl="1"/>
            <a:endParaRPr lang="en-AU" altLang="en-US" dirty="0">
              <a:latin typeface="Verdana" panose="020B0604030504040204" pitchFamily="34" charset="0"/>
            </a:endParaRPr>
          </a:p>
          <a:p>
            <a:pPr lvl="1"/>
            <a:endParaRPr lang="en-AU" altLang="en-US" dirty="0">
              <a:latin typeface="Verdana" panose="020B0604030504040204" pitchFamily="34" charset="0"/>
            </a:endParaRPr>
          </a:p>
          <a:p>
            <a:pPr lvl="1"/>
            <a:endParaRPr lang="en-AU" altLang="en-US" dirty="0">
              <a:latin typeface="Verdana" panose="020B0604030504040204" pitchFamily="34" charset="0"/>
            </a:endParaRPr>
          </a:p>
          <a:p>
            <a:pPr lvl="1"/>
            <a:endParaRPr lang="en-AU" altLang="en-US" dirty="0">
              <a:latin typeface="Verdana" panose="020B0604030504040204" pitchFamily="34" charset="0"/>
            </a:endParaRPr>
          </a:p>
          <a:p>
            <a:pPr lvl="1"/>
            <a:endParaRPr lang="en-AU" altLang="en-US" dirty="0">
              <a:latin typeface="Verdana" panose="020B0604030504040204" pitchFamily="34" charset="0"/>
            </a:endParaRPr>
          </a:p>
          <a:p>
            <a:pPr lvl="1"/>
            <a:r>
              <a:rPr lang="en-AU" altLang="en-US" dirty="0">
                <a:latin typeface="Verdana" panose="020B0604030504040204" pitchFamily="34" charset="0"/>
              </a:rPr>
              <a:t>Model 2. </a:t>
            </a:r>
          </a:p>
          <a:p>
            <a:endParaRPr lang="en-AU" altLang="en-US" dirty="0">
              <a:latin typeface="Verdana" panose="020B0604030504040204" pitchFamily="34" charset="0"/>
            </a:endParaRPr>
          </a:p>
          <a:p>
            <a:pPr lvl="1"/>
            <a:endParaRPr lang="en-AU" altLang="en-US" dirty="0">
              <a:latin typeface="Verdana" panose="020B0604030504040204" pitchFamily="34" charset="0"/>
            </a:endParaRP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19" name="Rectangle 1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3850" y="549275"/>
            <a:ext cx="856863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9pPr>
          </a:lstStyle>
          <a:p>
            <a:r>
              <a:rPr lang="en-AU" sz="4000" kern="0" dirty="0">
                <a:solidFill>
                  <a:srgbClr val="002060"/>
                </a:solidFill>
                <a:latin typeface="Verdana" pitchFamily="34" charset="0"/>
              </a:rPr>
              <a:t>Genomic prediction with BLUP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796373-B06D-8E4F-8AB8-B82AC63DF518}"/>
                  </a:ext>
                </a:extLst>
              </p:cNvPr>
              <p:cNvSpPr txBox="1"/>
              <p:nvPr/>
            </p:nvSpPr>
            <p:spPr>
              <a:xfrm>
                <a:off x="225073" y="2788884"/>
                <a:ext cx="24629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a:rPr lang="en-AU" sz="24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𝐗</m:t>
                      </m:r>
                      <m:r>
                        <a:rPr lang="en-A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𝐞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796373-B06D-8E4F-8AB8-B82AC63DF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73" y="2788884"/>
                <a:ext cx="2462982" cy="369332"/>
              </a:xfrm>
              <a:prstGeom prst="rect">
                <a:avLst/>
              </a:prstGeom>
              <a:blipFill>
                <a:blip r:embed="rId2"/>
                <a:stretch>
                  <a:fillRect l="-2051" r="-51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A5EBED-9584-BA41-92C6-47D24DE05219}"/>
                  </a:ext>
                </a:extLst>
              </p:cNvPr>
              <p:cNvSpPr txBox="1"/>
              <p:nvPr/>
            </p:nvSpPr>
            <p:spPr>
              <a:xfrm>
                <a:off x="2714485" y="2276872"/>
                <a:ext cx="4696414" cy="1303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AU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AU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24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24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AU" sz="2400" b="1" i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sSub>
                                      <m:sSubPr>
                                        <m:ctrlPr>
                                          <a:rPr lang="en-AU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24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24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AU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AU" sz="24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24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  <m:sup>
                                        <m:r>
                                          <a:rPr lang="en-AU" sz="2400" b="1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en-AU" sz="24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AU" sz="24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r>
                                      <a:rPr lang="en-AU" sz="2400" b="1" i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sSub>
                                      <m:sSubPr>
                                        <m:ctrlPr>
                                          <a:rPr lang="en-AU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24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24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AU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2400" b="1" i="0">
                                            <a:latin typeface="Cambria Math" panose="02040503050406030204" pitchFamily="18" charset="0"/>
                                          </a:rPr>
                                          <m:t>𝐗</m:t>
                                        </m:r>
                                      </m:e>
                                      <m:sup>
                                        <m:r>
                                          <a:rPr lang="en-AU" sz="2400" b="1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AU" sz="24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r>
                                      <a:rPr lang="en-AU" sz="2400" b="1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AU" sz="2400" b="1" i="0">
                                        <a:latin typeface="Cambria Math" panose="02040503050406030204" pitchFamily="18" charset="0"/>
                                      </a:rPr>
                                      <m:t>𝐈</m:t>
                                    </m:r>
                                    <m:f>
                                      <m:fPr>
                                        <m:ctrlPr>
                                          <a:rPr lang="en-AU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AU" sz="24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AU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AU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sub>
                                          <m:sup>
                                            <m:r>
                                              <a:rPr lang="en-AU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en-AU" sz="24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AU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AU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sub>
                                          <m:sup>
                                            <m:r>
                                              <a:rPr lang="en-AU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AU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AU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b>
                                    <m:r>
                                      <a:rPr lang="en-AU" sz="2400" b="1" i="0" smtClean="0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sub>
                                  <m:sup>
                                    <m:r>
                                      <a:rPr lang="en-AU" sz="2400" b="1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m:rPr>
                                    <m:brk m:alnAt="7"/>
                                  </m:rPr>
                                  <a:rPr lang="en-AU" sz="24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AU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2400" b="1" i="0" smtClean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  <m:sup>
                                    <m:r>
                                      <a:rPr lang="en-AU" sz="2400" b="1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AU" sz="24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A5EBED-9584-BA41-92C6-47D24DE05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485" y="2276872"/>
                <a:ext cx="4696414" cy="1303498"/>
              </a:xfrm>
              <a:prstGeom prst="rect">
                <a:avLst/>
              </a:prstGeom>
              <a:blipFill>
                <a:blip r:embed="rId3"/>
                <a:stretch>
                  <a:fillRect b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B2CB5E-0B2F-AE4D-AA72-BE35E9DAF37C}"/>
                  </a:ext>
                </a:extLst>
              </p:cNvPr>
              <p:cNvSpPr txBox="1"/>
              <p:nvPr/>
            </p:nvSpPr>
            <p:spPr>
              <a:xfrm>
                <a:off x="7437329" y="2743955"/>
                <a:ext cx="16729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1" i="0" smtClean="0">
                          <a:latin typeface="Cambria Math" panose="02040503050406030204" pitchFamily="18" charset="0"/>
                        </a:rPr>
                        <m:t>𝐆𝐄𝐁𝐕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1" i="0" smtClean="0">
                          <a:latin typeface="Cambria Math" panose="02040503050406030204" pitchFamily="18" charset="0"/>
                        </a:rPr>
                        <m:t>𝐗</m:t>
                      </m:r>
                      <m:acc>
                        <m:accPr>
                          <m:chr m:val="̂"/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B2CB5E-0B2F-AE4D-AA72-BE35E9DAF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329" y="2743955"/>
                <a:ext cx="1672957" cy="369332"/>
              </a:xfrm>
              <a:prstGeom prst="rect">
                <a:avLst/>
              </a:prstGeom>
              <a:blipFill>
                <a:blip r:embed="rId4"/>
                <a:stretch>
                  <a:fillRect l="-3030" t="-17241" r="-1515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204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5763" y="1353219"/>
            <a:ext cx="8370887" cy="4164013"/>
          </a:xfrm>
        </p:spPr>
        <p:txBody>
          <a:bodyPr/>
          <a:lstStyle/>
          <a:p>
            <a:r>
              <a:rPr lang="en-AU" altLang="en-US" dirty="0">
                <a:latin typeface="Verdana" panose="020B0604030504040204" pitchFamily="34" charset="0"/>
              </a:rPr>
              <a:t>An equivalent model</a:t>
            </a:r>
          </a:p>
          <a:p>
            <a:pPr lvl="1"/>
            <a:r>
              <a:rPr lang="en-AU" altLang="en-US" dirty="0">
                <a:latin typeface="Verdana" panose="020B0604030504040204" pitchFamily="34" charset="0"/>
              </a:rPr>
              <a:t>Model 1. </a:t>
            </a:r>
          </a:p>
          <a:p>
            <a:pPr lvl="1"/>
            <a:endParaRPr lang="en-AU" altLang="en-US" dirty="0">
              <a:latin typeface="Verdana" panose="020B0604030504040204" pitchFamily="34" charset="0"/>
            </a:endParaRPr>
          </a:p>
          <a:p>
            <a:pPr lvl="1"/>
            <a:endParaRPr lang="en-AU" altLang="en-US" dirty="0">
              <a:latin typeface="Verdana" panose="020B0604030504040204" pitchFamily="34" charset="0"/>
            </a:endParaRPr>
          </a:p>
          <a:p>
            <a:pPr lvl="1"/>
            <a:endParaRPr lang="en-AU" altLang="en-US" dirty="0">
              <a:latin typeface="Verdana" panose="020B0604030504040204" pitchFamily="34" charset="0"/>
            </a:endParaRPr>
          </a:p>
          <a:p>
            <a:pPr lvl="1"/>
            <a:endParaRPr lang="en-AU" altLang="en-US" dirty="0">
              <a:latin typeface="Verdana" panose="020B0604030504040204" pitchFamily="34" charset="0"/>
            </a:endParaRPr>
          </a:p>
          <a:p>
            <a:pPr lvl="1"/>
            <a:endParaRPr lang="en-AU" altLang="en-US" dirty="0">
              <a:latin typeface="Verdana" panose="020B0604030504040204" pitchFamily="34" charset="0"/>
            </a:endParaRPr>
          </a:p>
          <a:p>
            <a:pPr lvl="1"/>
            <a:r>
              <a:rPr lang="en-AU" altLang="en-US" dirty="0">
                <a:latin typeface="Verdana" panose="020B0604030504040204" pitchFamily="34" charset="0"/>
              </a:rPr>
              <a:t>Model 2. </a:t>
            </a:r>
          </a:p>
          <a:p>
            <a:endParaRPr lang="en-AU" altLang="en-US" dirty="0">
              <a:latin typeface="Verdana" panose="020B0604030504040204" pitchFamily="34" charset="0"/>
            </a:endParaRPr>
          </a:p>
          <a:p>
            <a:pPr lvl="1"/>
            <a:endParaRPr lang="en-AU" altLang="en-US" dirty="0">
              <a:latin typeface="Verdana" panose="020B0604030504040204" pitchFamily="34" charset="0"/>
            </a:endParaRP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19" name="Rectangle 1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3850" y="549275"/>
            <a:ext cx="856863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9pPr>
          </a:lstStyle>
          <a:p>
            <a:r>
              <a:rPr lang="en-AU" sz="4000" kern="0" dirty="0">
                <a:solidFill>
                  <a:srgbClr val="002060"/>
                </a:solidFill>
                <a:latin typeface="Verdana" pitchFamily="34" charset="0"/>
              </a:rPr>
              <a:t>Genomic prediction with BLUP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796373-B06D-8E4F-8AB8-B82AC63DF518}"/>
                  </a:ext>
                </a:extLst>
              </p:cNvPr>
              <p:cNvSpPr txBox="1"/>
              <p:nvPr/>
            </p:nvSpPr>
            <p:spPr>
              <a:xfrm>
                <a:off x="225073" y="2788884"/>
                <a:ext cx="24629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a:rPr lang="en-AU" sz="24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𝐗</m:t>
                      </m:r>
                      <m:r>
                        <a:rPr lang="en-A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𝐞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796373-B06D-8E4F-8AB8-B82AC63DF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73" y="2788884"/>
                <a:ext cx="2462982" cy="369332"/>
              </a:xfrm>
              <a:prstGeom prst="rect">
                <a:avLst/>
              </a:prstGeom>
              <a:blipFill>
                <a:blip r:embed="rId2"/>
                <a:stretch>
                  <a:fillRect l="-2051" r="-51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A5EBED-9584-BA41-92C6-47D24DE05219}"/>
                  </a:ext>
                </a:extLst>
              </p:cNvPr>
              <p:cNvSpPr txBox="1"/>
              <p:nvPr/>
            </p:nvSpPr>
            <p:spPr>
              <a:xfrm>
                <a:off x="2714485" y="2276872"/>
                <a:ext cx="4696414" cy="1303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AU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AU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24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24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AU" sz="2400" b="1" i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sSub>
                                      <m:sSubPr>
                                        <m:ctrlPr>
                                          <a:rPr lang="en-AU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24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24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AU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AU" sz="24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24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  <m:sup>
                                        <m:r>
                                          <a:rPr lang="en-AU" sz="2400" b="1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en-AU" sz="24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AU" sz="24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r>
                                      <a:rPr lang="en-AU" sz="2400" b="1" i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sSub>
                                      <m:sSubPr>
                                        <m:ctrlPr>
                                          <a:rPr lang="en-AU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24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24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AU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2400" b="1" i="0">
                                            <a:latin typeface="Cambria Math" panose="02040503050406030204" pitchFamily="18" charset="0"/>
                                          </a:rPr>
                                          <m:t>𝐗</m:t>
                                        </m:r>
                                      </m:e>
                                      <m:sup>
                                        <m:r>
                                          <a:rPr lang="en-AU" sz="2400" b="1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AU" sz="24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r>
                                      <a:rPr lang="en-AU" sz="2400" b="1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AU" sz="2400" b="1" i="0">
                                        <a:latin typeface="Cambria Math" panose="02040503050406030204" pitchFamily="18" charset="0"/>
                                      </a:rPr>
                                      <m:t>𝐈</m:t>
                                    </m:r>
                                    <m:f>
                                      <m:fPr>
                                        <m:ctrlPr>
                                          <a:rPr lang="en-AU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AU" sz="24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AU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AU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sub>
                                          <m:sup>
                                            <m:r>
                                              <a:rPr lang="en-AU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en-AU" sz="24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AU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AU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sub>
                                          <m:sup>
                                            <m:r>
                                              <a:rPr lang="en-AU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AU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AU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b>
                                    <m:r>
                                      <a:rPr lang="en-AU" sz="2400" b="1" i="0" smtClean="0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sub>
                                  <m:sup>
                                    <m:r>
                                      <a:rPr lang="en-AU" sz="2400" b="1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m:rPr>
                                    <m:brk m:alnAt="7"/>
                                  </m:rPr>
                                  <a:rPr lang="en-AU" sz="24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AU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2400" b="1" i="0" smtClean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  <m:sup>
                                    <m:r>
                                      <a:rPr lang="en-AU" sz="2400" b="1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AU" sz="24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A5EBED-9584-BA41-92C6-47D24DE05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485" y="2276872"/>
                <a:ext cx="4696414" cy="1303498"/>
              </a:xfrm>
              <a:prstGeom prst="rect">
                <a:avLst/>
              </a:prstGeom>
              <a:blipFill>
                <a:blip r:embed="rId3"/>
                <a:stretch>
                  <a:fillRect b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B2CB5E-0B2F-AE4D-AA72-BE35E9DAF37C}"/>
                  </a:ext>
                </a:extLst>
              </p:cNvPr>
              <p:cNvSpPr txBox="1"/>
              <p:nvPr/>
            </p:nvSpPr>
            <p:spPr>
              <a:xfrm>
                <a:off x="7437329" y="2743955"/>
                <a:ext cx="16729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1" i="0" smtClean="0">
                          <a:latin typeface="Cambria Math" panose="02040503050406030204" pitchFamily="18" charset="0"/>
                        </a:rPr>
                        <m:t>𝐆𝐄𝐁𝐕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1" i="0" smtClean="0">
                          <a:latin typeface="Cambria Math" panose="02040503050406030204" pitchFamily="18" charset="0"/>
                        </a:rPr>
                        <m:t>𝐗</m:t>
                      </m:r>
                      <m:acc>
                        <m:accPr>
                          <m:chr m:val="̂"/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B2CB5E-0B2F-AE4D-AA72-BE35E9DAF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329" y="2743955"/>
                <a:ext cx="1672957" cy="369332"/>
              </a:xfrm>
              <a:prstGeom prst="rect">
                <a:avLst/>
              </a:prstGeom>
              <a:blipFill>
                <a:blip r:embed="rId4"/>
                <a:stretch>
                  <a:fillRect l="-3030" t="-17241" r="-1515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46946FC-9906-2D4E-9E57-15FC6BC1D39D}"/>
                  </a:ext>
                </a:extLst>
              </p:cNvPr>
              <p:cNvSpPr txBox="1"/>
              <p:nvPr/>
            </p:nvSpPr>
            <p:spPr>
              <a:xfrm>
                <a:off x="214488" y="5134890"/>
                <a:ext cx="2411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a:rPr lang="en-AU" sz="24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𝐙𝐠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𝐞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46946FC-9906-2D4E-9E57-15FC6BC1D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88" y="5134890"/>
                <a:ext cx="2411686" cy="369332"/>
              </a:xfrm>
              <a:prstGeom prst="rect">
                <a:avLst/>
              </a:prstGeom>
              <a:blipFill>
                <a:blip r:embed="rId5"/>
                <a:stretch>
                  <a:fillRect l="-2094" r="-52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38D67B-8DA5-7A42-8529-C1ECAA81C890}"/>
                  </a:ext>
                </a:extLst>
              </p:cNvPr>
              <p:cNvSpPr txBox="1"/>
              <p:nvPr/>
            </p:nvSpPr>
            <p:spPr>
              <a:xfrm>
                <a:off x="2843808" y="4653136"/>
                <a:ext cx="5071260" cy="13277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AU" sz="2400" b="1" i="1" smtClean="0"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AU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AU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24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24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AU" sz="2400" b="1" i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sSub>
                                      <m:sSubPr>
                                        <m:ctrlPr>
                                          <a:rPr lang="en-AU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24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24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AU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AU" sz="24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24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  <m:sup>
                                        <m:r>
                                          <a:rPr lang="en-AU" sz="2400" b="1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en-AU" sz="2400" b="1" i="0" smtClean="0">
                                        <a:latin typeface="Cambria Math" panose="02040503050406030204" pitchFamily="18" charset="0"/>
                                      </a:rPr>
                                      <m:t>𝐙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AU" sz="2400" b="1" i="0" smtClean="0">
                                        <a:latin typeface="Cambria Math" panose="02040503050406030204" pitchFamily="18" charset="0"/>
                                      </a:rPr>
                                      <m:t>𝐙</m:t>
                                    </m:r>
                                    <m:r>
                                      <a:rPr lang="en-AU" sz="2400" b="1" i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sSub>
                                      <m:sSubPr>
                                        <m:ctrlPr>
                                          <a:rPr lang="en-AU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24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24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AU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2400" b="1" i="0" smtClean="0">
                                            <a:latin typeface="Cambria Math" panose="02040503050406030204" pitchFamily="18" charset="0"/>
                                          </a:rPr>
                                          <m:t>𝐙</m:t>
                                        </m:r>
                                      </m:e>
                                      <m:sup>
                                        <m:r>
                                          <a:rPr lang="en-AU" sz="2400" b="1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AU" sz="2400" b="1" i="0" smtClean="0">
                                        <a:latin typeface="Cambria Math" panose="02040503050406030204" pitchFamily="18" charset="0"/>
                                      </a:rPr>
                                      <m:t>𝐙</m:t>
                                    </m:r>
                                    <m:r>
                                      <a:rPr lang="en-AU" sz="2400" b="1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AU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2400" b="1" i="0" smtClean="0">
                                            <a:latin typeface="Cambria Math" panose="02040503050406030204" pitchFamily="18" charset="0"/>
                                          </a:rPr>
                                          <m:t>𝐆</m:t>
                                        </m:r>
                                      </m:e>
                                      <m:sup>
                                        <m:r>
                                          <a:rPr lang="en-AU" sz="2400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AU" sz="2400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p>
                                    </m:sSup>
                                    <m:f>
                                      <m:fPr>
                                        <m:ctrlPr>
                                          <a:rPr lang="en-AU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AU" sz="24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AU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AU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sub>
                                          <m:sup>
                                            <m:r>
                                              <a:rPr lang="en-AU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en-AU" sz="24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AU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AU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sub>
                                          <m:sup>
                                            <m:r>
                                              <a:rPr lang="en-AU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AU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AU" sz="24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b>
                                    <m:r>
                                      <a:rPr lang="en-AU" sz="2400" b="1" i="0" smtClean="0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sub>
                                  <m:sup>
                                    <m:r>
                                      <a:rPr lang="en-AU" sz="2400" b="1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m:rPr>
                                    <m:brk m:alnAt="7"/>
                                  </m:rPr>
                                  <a:rPr lang="en-AU" sz="24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AU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2400" b="1" i="0" smtClean="0">
                                        <a:latin typeface="Cambria Math" panose="02040503050406030204" pitchFamily="18" charset="0"/>
                                      </a:rPr>
                                      <m:t>𝐙</m:t>
                                    </m:r>
                                  </m:e>
                                  <m:sup>
                                    <m:r>
                                      <a:rPr lang="en-AU" sz="2400" b="1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AU" sz="24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38D67B-8DA5-7A42-8529-C1ECAA81C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653136"/>
                <a:ext cx="5071260" cy="1327736"/>
              </a:xfrm>
              <a:prstGeom prst="rect">
                <a:avLst/>
              </a:prstGeom>
              <a:blipFill>
                <a:blip r:embed="rId6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946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850" y="549275"/>
            <a:ext cx="856863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9pPr>
          </a:lstStyle>
          <a:p>
            <a:r>
              <a:rPr lang="en-AU" sz="4000" kern="0" dirty="0">
                <a:solidFill>
                  <a:srgbClr val="002060"/>
                </a:solidFill>
                <a:latin typeface="Verdana" pitchFamily="34" charset="0"/>
              </a:rPr>
              <a:t>Genomic prediction with BLUP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0493A78-FBC3-E14A-8DCF-93F1E7671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21" y="1367915"/>
            <a:ext cx="837088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0404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0404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0404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altLang="en-US" kern="0" dirty="0">
                <a:latin typeface="Verdana" panose="020B0604030504040204" pitchFamily="34" charset="0"/>
              </a:rPr>
              <a:t>An equivalent model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altLang="en-US" kern="0" dirty="0">
                <a:latin typeface="Verdana" panose="020B0604030504040204" pitchFamily="34" charset="0"/>
              </a:rPr>
              <a:t>Why use model 2 (GBLUP).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AU" altLang="en-US" sz="2400" kern="0" dirty="0">
                <a:latin typeface="Verdana" panose="020B0604030504040204" pitchFamily="34" charset="0"/>
              </a:rPr>
              <a:t>If number of markers &gt;&gt;&gt; large than number of animals, more computationally efficient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AU" altLang="en-US" sz="2400" kern="0" dirty="0">
                <a:latin typeface="Verdana" panose="020B0604030504040204" pitchFamily="34" charset="0"/>
              </a:rPr>
              <a:t>Can be integrated into national evaluations more readily?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AU" altLang="en-US" sz="2400" kern="0" dirty="0">
                <a:latin typeface="Verdana" panose="020B0604030504040204" pitchFamily="34" charset="0"/>
              </a:rPr>
              <a:t>Calculate accuracy of GEBV from inverse coefficient matrix (amount of data in estimate!)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AU" altLang="en-US" sz="1800" kern="0" dirty="0">
                <a:latin typeface="Verdana" panose="020B0604030504040204" pitchFamily="34" charset="0"/>
              </a:rPr>
              <a:t>Accuracy is correlation of GEBV with true breeding value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AU" altLang="en-US" sz="1800" kern="0" dirty="0">
                <a:latin typeface="Verdana" panose="020B0604030504040204" pitchFamily="34" charset="0"/>
              </a:rPr>
              <a:t>Derived from Prediction error variance</a:t>
            </a:r>
            <a:endParaRPr lang="en-AU" altLang="en-US" sz="2400" kern="0" dirty="0">
              <a:latin typeface="Verdana" panose="020B0604030504040204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AU" altLang="en-US" kern="0" dirty="0">
              <a:latin typeface="Verdana" panose="020B0604030504040204" pitchFamily="34" charset="0"/>
            </a:endParaRPr>
          </a:p>
          <a:p>
            <a:pPr lvl="1">
              <a:lnSpc>
                <a:spcPct val="90000"/>
              </a:lnSpc>
            </a:pPr>
            <a:endParaRPr lang="en-AU" altLang="en-US" kern="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853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7586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22721" y="1367915"/>
                <a:ext cx="8370887" cy="41148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AU" altLang="en-US" sz="2800" dirty="0">
                    <a:latin typeface="Verdana" panose="020B0604030504040204" pitchFamily="34" charset="0"/>
                  </a:rPr>
                  <a:t>An equivalent model</a:t>
                </a:r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AU" altLang="en-US" sz="2800" dirty="0">
                    <a:latin typeface="Verdana" panose="020B0604030504040204" pitchFamily="34" charset="0"/>
                  </a:rPr>
                  <a:t>Why use model 2 (GBLUP).</a:t>
                </a:r>
              </a:p>
              <a:p>
                <a:pPr lvl="1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AU" altLang="en-US" sz="2400" dirty="0">
                    <a:latin typeface="Verdana" panose="020B0604030504040204" pitchFamily="34" charset="0"/>
                  </a:rPr>
                  <a:t>If number of markers &gt;&gt;&gt; large than number of animals, more computationally efficient</a:t>
                </a:r>
              </a:p>
              <a:p>
                <a:pPr lvl="1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AU" altLang="en-US" sz="2400" dirty="0">
                    <a:latin typeface="Verdana" panose="020B0604030504040204" pitchFamily="34" charset="0"/>
                  </a:rPr>
                  <a:t>Can be integrated into national evaluations more readily? </a:t>
                </a:r>
              </a:p>
              <a:p>
                <a:pPr lvl="1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AU" altLang="en-US" sz="2400" dirty="0">
                    <a:latin typeface="Verdana" panose="020B0604030504040204" pitchFamily="34" charset="0"/>
                  </a:rPr>
                  <a:t>Calculate accuracy of GEBV from inverse coefficient matrix (amount of data in estimate!)</a:t>
                </a:r>
              </a:p>
              <a:p>
                <a:pPr lvl="2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AU" altLang="en-US" sz="1800" dirty="0">
                    <a:latin typeface="Verdana" panose="020B0604030504040204" pitchFamily="34" charset="0"/>
                  </a:rPr>
                  <a:t>Accuracy is correlation of GEBV with true breeding value</a:t>
                </a:r>
              </a:p>
              <a:p>
                <a:pPr lvl="2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AU" altLang="en-US" sz="1800" dirty="0">
                    <a:latin typeface="Verdana" panose="020B0604030504040204" pitchFamily="34" charset="0"/>
                  </a:rPr>
                  <a:t>Derived from Prediction error variance</a:t>
                </a:r>
                <a:endParaRPr lang="en-AU" altLang="en-US" sz="2400" dirty="0">
                  <a:latin typeface="Verdana" panose="020B0604030504040204" pitchFamily="34" charset="0"/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400" b="0" i="1" smtClean="0">
                            <a:latin typeface="Cambria Math" panose="02040503050406030204" pitchFamily="18" charset="0"/>
                          </a:rPr>
                          <m:t>𝑃𝐸𝑉</m:t>
                        </m:r>
                      </m:e>
                      <m:sub>
                        <m:r>
                          <a:rPr lang="en-AU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AU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alt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AU" altLang="en-US" sz="2400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p>
                    </m:sSup>
                    <m:sSubSup>
                      <m:sSubSupPr>
                        <m:ctrlPr>
                          <a:rPr lang="en-AU" alt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AU" alt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AU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AU" altLang="en-US" sz="2400" dirty="0">
                  <a:latin typeface="Verdana" panose="020B0604030504040204" pitchFamily="34" charset="0"/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AU" alt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AU" alt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alt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AU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altLang="en-US" b="0" i="1" smtClean="0">
                                <a:latin typeface="Cambria Math" panose="02040503050406030204" pitchFamily="18" charset="0"/>
                              </a:rPr>
                              <m:t>𝑃𝐸𝑉</m:t>
                            </m:r>
                          </m:e>
                          <m:sub>
                            <m:r>
                              <a:rPr lang="en-AU" alt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AU" alt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Sup>
                          <m:sSubSupPr>
                            <m:ctrlPr>
                              <a:rPr lang="en-AU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AU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sub>
                          <m:sup>
                            <m:r>
                              <a:rPr lang="en-AU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AU" altLang="en-US" dirty="0">
                  <a:latin typeface="Verdana" panose="020B0604030504040204" pitchFamily="34" charset="0"/>
                </a:endParaRPr>
              </a:p>
              <a:p>
                <a:pPr lvl="1">
                  <a:lnSpc>
                    <a:spcPct val="90000"/>
                  </a:lnSpc>
                </a:pPr>
                <a:endParaRPr lang="en-AU" altLang="en-US" dirty="0">
                  <a:latin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58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22721" y="1367915"/>
                <a:ext cx="8370887" cy="4114800"/>
              </a:xfrm>
              <a:blipFill>
                <a:blip r:embed="rId4"/>
                <a:stretch>
                  <a:fillRect l="-1364" t="-3086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850" y="549275"/>
            <a:ext cx="856863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9pPr>
          </a:lstStyle>
          <a:p>
            <a:r>
              <a:rPr lang="en-AU" sz="4000" kern="0" dirty="0">
                <a:solidFill>
                  <a:srgbClr val="002060"/>
                </a:solidFill>
                <a:latin typeface="Verdana" pitchFamily="34" charset="0"/>
              </a:rPr>
              <a:t>Genomic prediction with BLUP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457751"/>
              </p:ext>
            </p:extLst>
          </p:nvPr>
        </p:nvGraphicFramePr>
        <p:xfrm>
          <a:off x="4860032" y="5500513"/>
          <a:ext cx="3524250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5" name="Equation" r:id="rId5" imgW="1841400" imgH="685800" progId="Equation.3">
                  <p:embed/>
                </p:oleObj>
              </mc:Choice>
              <mc:Fallback>
                <p:oleObj name="Equation" r:id="rId5" imgW="18414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5500513"/>
                        <a:ext cx="3524250" cy="131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723F2AF3-B023-A841-B99D-6F67F1D696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5621371"/>
                  </p:ext>
                </p:extLst>
              </p:nvPr>
            </p:nvGraphicFramePr>
            <p:xfrm>
              <a:off x="5436096" y="5569819"/>
              <a:ext cx="2658573" cy="116617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684507">
                      <a:extLst>
                        <a:ext uri="{9D8B030D-6E8A-4147-A177-3AD203B41FA5}">
                          <a16:colId xmlns:a16="http://schemas.microsoft.com/office/drawing/2014/main" val="1503643466"/>
                        </a:ext>
                      </a:extLst>
                    </a:gridCol>
                    <a:gridCol w="1974066">
                      <a:extLst>
                        <a:ext uri="{9D8B030D-6E8A-4147-A177-3AD203B41FA5}">
                          <a16:colId xmlns:a16="http://schemas.microsoft.com/office/drawing/2014/main" val="70242299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AU" sz="23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AU" sz="2300" b="1" i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b>
                                    <m:r>
                                      <a:rPr lang="en-AU" sz="2300" b="1" i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sub>
                                  <m:sup>
                                    <m:r>
                                      <a:rPr lang="en-AU" sz="2300" b="1" i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AU" sz="23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300" b="1" i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b>
                                    <m:r>
                                      <a:rPr lang="en-AU" sz="2300" b="1" i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300" b="1" i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AU" sz="23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AU" sz="23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b>
                                    <m:r>
                                      <a:rPr lang="en-AU" sz="23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  <m:sup>
                                    <m:r>
                                      <a:rPr lang="en-AU" sz="23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AU" sz="23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𝐙</m:t>
                                </m:r>
                                <m:r>
                                  <a:rPr lang="en-AU" sz="23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3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2599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AU" sz="23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2300" b="1" i="0" smtClean="0">
                                        <a:latin typeface="Cambria Math" panose="02040503050406030204" pitchFamily="18" charset="0"/>
                                      </a:rPr>
                                      <m:t>𝐙</m:t>
                                    </m:r>
                                  </m:e>
                                  <m:sup>
                                    <m:r>
                                      <a:rPr lang="en-AU" sz="2300" b="1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AU" sz="23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3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b>
                                    <m:r>
                                      <a:rPr lang="en-AU" sz="2300" b="1" i="0" smtClean="0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300" b="1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AU" sz="23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300" b="1" i="0" smtClean="0">
                                      <a:latin typeface="Cambria Math" panose="02040503050406030204" pitchFamily="18" charset="0"/>
                                    </a:rPr>
                                    <m:t>𝐙</m:t>
                                  </m:r>
                                </m:e>
                                <m:sup>
                                  <m:r>
                                    <a:rPr lang="en-AU" sz="2300" b="1" i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AU" sz="2300" b="1" i="0" smtClean="0">
                                  <a:latin typeface="Cambria Math" panose="02040503050406030204" pitchFamily="18" charset="0"/>
                                </a:rPr>
                                <m:t>𝐙</m:t>
                              </m:r>
                              <m:r>
                                <a:rPr lang="en-AU" sz="23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AU" sz="2300" b="1" i="0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oMath>
                          </a14:m>
                          <a:r>
                            <a:rPr lang="en-US" sz="2300" b="1" baseline="30000" dirty="0"/>
                            <a:t>-1</a:t>
                          </a:r>
                          <a:r>
                            <a:rPr lang="en-US" sz="2300" b="1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AU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AU" sz="2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AU" sz="23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AU" sz="23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a:rPr lang="en-AU" sz="23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AU" sz="2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AU" sz="23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AU" sz="23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  <m:sup>
                                      <m:r>
                                        <a:rPr lang="en-AU" sz="23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oMath>
                          </a14:m>
                          <a:endParaRPr lang="en-US" sz="2300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33616268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723F2AF3-B023-A841-B99D-6F67F1D696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5621371"/>
                  </p:ext>
                </p:extLst>
              </p:nvPr>
            </p:nvGraphicFramePr>
            <p:xfrm>
              <a:off x="5436096" y="5569819"/>
              <a:ext cx="2658573" cy="116617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684507">
                      <a:extLst>
                        <a:ext uri="{9D8B030D-6E8A-4147-A177-3AD203B41FA5}">
                          <a16:colId xmlns:a16="http://schemas.microsoft.com/office/drawing/2014/main" val="1503643466"/>
                        </a:ext>
                      </a:extLst>
                    </a:gridCol>
                    <a:gridCol w="1974066">
                      <a:extLst>
                        <a:ext uri="{9D8B030D-6E8A-4147-A177-3AD203B41FA5}">
                          <a16:colId xmlns:a16="http://schemas.microsoft.com/office/drawing/2014/main" val="702422996"/>
                        </a:ext>
                      </a:extLst>
                    </a:gridCol>
                  </a:tblGrid>
                  <a:tr h="441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852" t="-2857" r="-290741" b="-16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5256" t="-2857" r="-641" b="-16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259908"/>
                      </a:ext>
                    </a:extLst>
                  </a:tr>
                  <a:tr h="7242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852" t="-62069" r="-290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7"/>
                          <a:stretch>
                            <a:fillRect l="-35256" t="-62069" r="-6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162688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89223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2721" y="1402432"/>
            <a:ext cx="8370887" cy="4114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altLang="en-US" sz="2800" dirty="0">
                <a:latin typeface="Verdana" panose="020B0604030504040204" pitchFamily="34" charset="0"/>
              </a:rPr>
              <a:t>An equivalent model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altLang="en-US" sz="2800" dirty="0">
                <a:latin typeface="Verdana" panose="020B0604030504040204" pitchFamily="34" charset="0"/>
              </a:rPr>
              <a:t>Why use model 2 (GBLUP).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AU" altLang="en-US" sz="2400" dirty="0">
                <a:latin typeface="Verdana" panose="020B0604030504040204" pitchFamily="34" charset="0"/>
              </a:rPr>
              <a:t>If number of markers &gt;&gt;&gt; large than number of animals, more computationally efficient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AU" altLang="en-US" sz="2400" dirty="0">
                <a:latin typeface="Verdana" panose="020B0604030504040204" pitchFamily="34" charset="0"/>
              </a:rPr>
              <a:t>Can be integrated into national evaluations more readily?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AU" altLang="en-US" sz="2400" dirty="0">
                <a:latin typeface="Verdana" panose="020B0604030504040204" pitchFamily="34" charset="0"/>
              </a:rPr>
              <a:t>Calculate accuracy of GEBV from inverse coefficient matrix (amount of data in estimate!)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AU" altLang="en-US" sz="2400" dirty="0">
                <a:latin typeface="Verdana" panose="020B0604030504040204" pitchFamily="34" charset="0"/>
              </a:rPr>
              <a:t>Very useful – can calculate how well we predict for individuals without their own phenotype (</a:t>
            </a:r>
            <a:r>
              <a:rPr lang="en-AU" altLang="en-US" sz="2400" dirty="0" err="1">
                <a:latin typeface="Verdana" panose="020B0604030504040204" pitchFamily="34" charset="0"/>
              </a:rPr>
              <a:t>eg</a:t>
            </a:r>
            <a:r>
              <a:rPr lang="en-AU" altLang="en-US" sz="2400" dirty="0">
                <a:latin typeface="Verdana" panose="020B0604030504040204" pitchFamily="34" charset="0"/>
              </a:rPr>
              <a:t> young calves, people)</a:t>
            </a: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850" y="549275"/>
            <a:ext cx="856863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9pPr>
          </a:lstStyle>
          <a:p>
            <a:r>
              <a:rPr lang="en-AU" sz="4000" kern="0" dirty="0">
                <a:solidFill>
                  <a:srgbClr val="002060"/>
                </a:solidFill>
                <a:latin typeface="Verdana" pitchFamily="34" charset="0"/>
              </a:rPr>
              <a:t>Genomic prediction with BLUP</a:t>
            </a:r>
          </a:p>
        </p:txBody>
      </p:sp>
    </p:spTree>
    <p:extLst>
      <p:ext uri="{BB962C8B-B14F-4D97-AF65-F5344CB8AC3E}">
        <p14:creationId xmlns:p14="http://schemas.microsoft.com/office/powerpoint/2010/main" val="1852032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7772400" cy="457200"/>
          </a:xfrm>
        </p:spPr>
        <p:txBody>
          <a:bodyPr/>
          <a:lstStyle/>
          <a:p>
            <a:r>
              <a:rPr lang="en-AU" sz="4000" dirty="0">
                <a:solidFill>
                  <a:srgbClr val="002060"/>
                </a:solidFill>
                <a:latin typeface="Verdana" pitchFamily="34" charset="0"/>
              </a:rPr>
              <a:t>Alternatives for building </a:t>
            </a:r>
            <a:r>
              <a:rPr lang="en-AU" sz="4000" b="1" dirty="0">
                <a:solidFill>
                  <a:srgbClr val="002060"/>
                </a:solidFill>
                <a:latin typeface="Verdana" pitchFamily="34" charset="0"/>
              </a:rPr>
              <a:t>G</a:t>
            </a:r>
            <a:endParaRPr lang="en-AU" sz="40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568630" cy="4679950"/>
          </a:xfrm>
        </p:spPr>
        <p:txBody>
          <a:bodyPr/>
          <a:lstStyle/>
          <a:p>
            <a:pPr marL="403225">
              <a:spcAft>
                <a:spcPts val="0"/>
              </a:spcAft>
            </a:pPr>
            <a:r>
              <a:rPr lang="en-AU" dirty="0" err="1">
                <a:solidFill>
                  <a:schemeClr val="tx1"/>
                </a:solidFill>
                <a:latin typeface="Verdana" pitchFamily="34" charset="0"/>
              </a:rPr>
              <a:t>VanRaden</a:t>
            </a: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 (2008)</a:t>
            </a:r>
          </a:p>
          <a:p>
            <a:pPr>
              <a:lnSpc>
                <a:spcPct val="90000"/>
              </a:lnSpc>
            </a:pPr>
            <a:endParaRPr lang="en-AU" altLang="en-US" dirty="0"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AU" altLang="en-US" dirty="0">
                <a:latin typeface="Verdana" panose="020B0604030504040204" pitchFamily="34" charset="0"/>
              </a:rPr>
              <a:t>Rescale </a:t>
            </a:r>
            <a:r>
              <a:rPr lang="en-AU" altLang="en-US" b="1" dirty="0">
                <a:latin typeface="Verdana" panose="020B0604030504040204" pitchFamily="34" charset="0"/>
              </a:rPr>
              <a:t>X</a:t>
            </a:r>
            <a:r>
              <a:rPr lang="en-AU" altLang="en-US" dirty="0">
                <a:latin typeface="Verdana" panose="020B0604030504040204" pitchFamily="34" charset="0"/>
              </a:rPr>
              <a:t> to account for allele frequencies</a:t>
            </a:r>
          </a:p>
          <a:p>
            <a:pPr lvl="1">
              <a:lnSpc>
                <a:spcPct val="90000"/>
              </a:lnSpc>
            </a:pPr>
            <a:r>
              <a:rPr lang="en-AU" altLang="en-US" dirty="0" err="1">
                <a:latin typeface="Verdana" panose="020B0604030504040204" pitchFamily="34" charset="0"/>
              </a:rPr>
              <a:t>w</a:t>
            </a:r>
            <a:r>
              <a:rPr lang="en-AU" altLang="en-US" baseline="-25000" dirty="0" err="1">
                <a:latin typeface="Verdana" panose="020B0604030504040204" pitchFamily="34" charset="0"/>
              </a:rPr>
              <a:t>ij</a:t>
            </a:r>
            <a:r>
              <a:rPr lang="en-AU" altLang="en-US" dirty="0">
                <a:latin typeface="Verdana" panose="020B0604030504040204" pitchFamily="34" charset="0"/>
              </a:rPr>
              <a:t> = </a:t>
            </a:r>
            <a:r>
              <a:rPr lang="en-AU" altLang="en-US" dirty="0" err="1">
                <a:latin typeface="Verdana" panose="020B0604030504040204" pitchFamily="34" charset="0"/>
              </a:rPr>
              <a:t>x</a:t>
            </a:r>
            <a:r>
              <a:rPr lang="en-AU" altLang="en-US" baseline="-25000" dirty="0" err="1">
                <a:latin typeface="Verdana" panose="020B0604030504040204" pitchFamily="34" charset="0"/>
              </a:rPr>
              <a:t>ij</a:t>
            </a:r>
            <a:r>
              <a:rPr lang="en-AU" altLang="en-US" dirty="0">
                <a:latin typeface="Verdana" panose="020B0604030504040204" pitchFamily="34" charset="0"/>
              </a:rPr>
              <a:t> – 2p</a:t>
            </a:r>
            <a:r>
              <a:rPr lang="en-AU" altLang="en-US" baseline="-25000" dirty="0">
                <a:latin typeface="Verdana" panose="020B0604030504040204" pitchFamily="34" charset="0"/>
              </a:rPr>
              <a:t>j</a:t>
            </a:r>
          </a:p>
          <a:p>
            <a:pPr lvl="1">
              <a:lnSpc>
                <a:spcPct val="90000"/>
              </a:lnSpc>
            </a:pPr>
            <a:endParaRPr lang="en-AU" altLang="en-US" baseline="-25000" dirty="0">
              <a:latin typeface="Verdana" panose="020B0604030504040204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Genotypes are centred but not scaled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EE8848A-676A-ED48-AF49-062931D7F836}"/>
                  </a:ext>
                </a:extLst>
              </p:cNvPr>
              <p:cNvSpPr/>
              <p:nvPr/>
            </p:nvSpPr>
            <p:spPr>
              <a:xfrm>
                <a:off x="2051720" y="3379037"/>
                <a:ext cx="4896544" cy="1317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alt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altLang="en-US" sz="2800" b="1" i="0" smtClean="0">
                              <a:latin typeface="Cambria Math" panose="02040503050406030204" pitchFamily="18" charset="0"/>
                            </a:rPr>
                            <m:t>𝐆</m:t>
                          </m:r>
                          <m:r>
                            <a:rPr lang="en-AU" altLang="en-US" sz="28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AU" altLang="en-US" sz="2800" b="1" i="0">
                              <a:latin typeface="Cambria Math" panose="02040503050406030204" pitchFamily="18" charset="0"/>
                            </a:rPr>
                            <m:t>𝐖𝐖</m:t>
                          </m:r>
                        </m:e>
                        <m:sup>
                          <m:r>
                            <a:rPr lang="en-AU" altLang="en-US" sz="2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AU" altLang="en-US" sz="2800" i="1">
                          <a:latin typeface="Cambria Math" panose="02040503050406030204" pitchFamily="18" charset="0"/>
                        </a:rPr>
                        <m:t>/2</m:t>
                      </m:r>
                      <m:nary>
                        <m:naryPr>
                          <m:chr m:val="∑"/>
                          <m:ctrlPr>
                            <a:rPr lang="en-AU" alt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alt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AU" altLang="en-US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alt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AU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alt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AU" alt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AU" altLang="en-US" sz="2800" i="1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AU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alt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AU" alt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AU" alt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EE8848A-676A-ED48-AF49-062931D7F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379037"/>
                <a:ext cx="4896544" cy="1317348"/>
              </a:xfrm>
              <a:prstGeom prst="rect">
                <a:avLst/>
              </a:prstGeom>
              <a:blipFill>
                <a:blip r:embed="rId3"/>
                <a:stretch>
                  <a:fillRect t="-101905" b="-1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1371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7772400" cy="457200"/>
          </a:xfrm>
        </p:spPr>
        <p:txBody>
          <a:bodyPr/>
          <a:lstStyle/>
          <a:p>
            <a:pPr eaLnBrk="1" hangingPunct="1"/>
            <a:r>
              <a:rPr lang="en-AU" sz="4000" dirty="0">
                <a:solidFill>
                  <a:srgbClr val="002060"/>
                </a:solidFill>
                <a:latin typeface="Verdana" pitchFamily="34" charset="0"/>
              </a:rPr>
              <a:t>Alternatives for building </a:t>
            </a:r>
            <a:r>
              <a:rPr lang="en-AU" sz="4000" b="1" dirty="0">
                <a:solidFill>
                  <a:srgbClr val="002060"/>
                </a:solidFill>
                <a:latin typeface="Verdana" pitchFamily="34" charset="0"/>
              </a:rPr>
              <a:t>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3850" y="1412875"/>
                <a:ext cx="8568630" cy="4679950"/>
              </a:xfrm>
            </p:spPr>
            <p:txBody>
              <a:bodyPr/>
              <a:lstStyle/>
              <a:p>
                <a:pPr marL="403225">
                  <a:spcAft>
                    <a:spcPts val="0"/>
                  </a:spcAft>
                </a:pPr>
                <a:r>
                  <a:rPr lang="en-AU" dirty="0">
                    <a:solidFill>
                      <a:schemeClr val="tx1"/>
                    </a:solidFill>
                    <a:latin typeface="Verdana" pitchFamily="34" charset="0"/>
                  </a:rPr>
                  <a:t>Alternative is to scale genotypes by allele frequencies</a:t>
                </a:r>
              </a:p>
              <a:p>
                <a:pPr marL="803275" lvl="1">
                  <a:spcAft>
                    <a:spcPts val="0"/>
                  </a:spcAft>
                </a:pPr>
                <a:r>
                  <a:rPr lang="en-US" dirty="0"/>
                  <a:t>scaling results in less shrinkage towards the mean for low minor allele frequency (MAF) variants compared to variants with intermediate MAF. </a:t>
                </a:r>
                <a:endParaRPr lang="en-AU" dirty="0">
                  <a:solidFill>
                    <a:schemeClr val="tx1"/>
                  </a:solidFill>
                  <a:latin typeface="Verdana" pitchFamily="34" charset="0"/>
                </a:endParaRPr>
              </a:p>
              <a:p>
                <a:pPr marL="403225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A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sSub>
                              <m:sSubPr>
                                <m:ctrlPr>
                                  <a:rPr lang="en-A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</m:oMath>
                </a14:m>
                <a:endParaRPr lang="en-AU" dirty="0">
                  <a:solidFill>
                    <a:schemeClr val="tx1"/>
                  </a:solidFill>
                  <a:latin typeface="Verdana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en-AU" altLang="en-US" dirty="0">
                  <a:latin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850" y="1412875"/>
                <a:ext cx="8568630" cy="4679950"/>
              </a:xfrm>
              <a:blipFill rotWithShape="0">
                <a:blip r:embed="rId4"/>
                <a:stretch>
                  <a:fillRect l="-711" t="-143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D160FA0-AA42-6C48-9002-E32E16F29A1D}"/>
                  </a:ext>
                </a:extLst>
              </p:cNvPr>
              <p:cNvSpPr/>
              <p:nvPr/>
            </p:nvSpPr>
            <p:spPr>
              <a:xfrm>
                <a:off x="3056849" y="4797152"/>
                <a:ext cx="22887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alt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altLang="en-US" sz="2800" b="1" i="0" smtClean="0">
                              <a:latin typeface="Cambria Math" panose="02040503050406030204" pitchFamily="18" charset="0"/>
                            </a:rPr>
                            <m:t>𝐆</m:t>
                          </m:r>
                          <m:r>
                            <a:rPr lang="en-AU" altLang="en-US" sz="28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AU" altLang="en-US" sz="2800" b="1" i="0">
                              <a:latin typeface="Cambria Math" panose="02040503050406030204" pitchFamily="18" charset="0"/>
                            </a:rPr>
                            <m:t>𝐖𝐖</m:t>
                          </m:r>
                        </m:e>
                        <m:sup>
                          <m:r>
                            <a:rPr lang="en-AU" altLang="en-US" sz="2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AU" altLang="en-US" sz="28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AU" alt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D160FA0-AA42-6C48-9002-E32E16F29A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849" y="4797152"/>
                <a:ext cx="2288768" cy="523220"/>
              </a:xfrm>
              <a:prstGeom prst="rect">
                <a:avLst/>
              </a:prstGeom>
              <a:blipFill>
                <a:blip r:embed="rId5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935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7772400" cy="457200"/>
          </a:xfrm>
        </p:spPr>
        <p:txBody>
          <a:bodyPr/>
          <a:lstStyle/>
          <a:p>
            <a:pPr eaLnBrk="1" hangingPunct="1"/>
            <a:r>
              <a:rPr lang="en-AU" sz="4000" dirty="0">
                <a:solidFill>
                  <a:srgbClr val="002060"/>
                </a:solidFill>
                <a:latin typeface="Verdana" pitchFamily="34" charset="0"/>
              </a:rPr>
              <a:t>Alternatives for building </a:t>
            </a:r>
            <a:r>
              <a:rPr lang="en-AU" sz="4000" b="1" dirty="0">
                <a:solidFill>
                  <a:srgbClr val="002060"/>
                </a:solidFill>
                <a:latin typeface="Verdana" pitchFamily="34" charset="0"/>
              </a:rPr>
              <a:t>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568630" cy="4679950"/>
          </a:xfrm>
        </p:spPr>
        <p:txBody>
          <a:bodyPr/>
          <a:lstStyle/>
          <a:p>
            <a:pPr marL="403225">
              <a:spcAft>
                <a:spcPts val="0"/>
              </a:spcAft>
            </a:pP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And account for effect of inbreeding on allele frequencies (Yang et al. 2010)</a:t>
            </a:r>
            <a:r>
              <a:rPr lang="en-US" dirty="0"/>
              <a:t> </a:t>
            </a: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The element of </a:t>
            </a:r>
            <a:r>
              <a:rPr lang="en-AU" b="1" dirty="0">
                <a:solidFill>
                  <a:schemeClr val="tx1"/>
                </a:solidFill>
                <a:latin typeface="Verdana" pitchFamily="34" charset="0"/>
              </a:rPr>
              <a:t>G</a:t>
            </a: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 for individuals </a:t>
            </a:r>
            <a:r>
              <a:rPr lang="en-AU" i="1" dirty="0">
                <a:solidFill>
                  <a:schemeClr val="tx1"/>
                </a:solidFill>
                <a:latin typeface="Verdana" pitchFamily="34" charset="0"/>
              </a:rPr>
              <a:t>j</a:t>
            </a: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 and </a:t>
            </a:r>
            <a:r>
              <a:rPr lang="en-AU" i="1" dirty="0">
                <a:solidFill>
                  <a:schemeClr val="tx1"/>
                </a:solidFill>
                <a:latin typeface="Verdana" pitchFamily="34" charset="0"/>
              </a:rPr>
              <a:t>k</a:t>
            </a: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 (estimate of genomic relationship between </a:t>
            </a:r>
            <a:r>
              <a:rPr lang="en-AU" i="1" dirty="0">
                <a:solidFill>
                  <a:schemeClr val="tx1"/>
                </a:solidFill>
                <a:latin typeface="Verdana" pitchFamily="34" charset="0"/>
              </a:rPr>
              <a:t>j</a:t>
            </a: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 and </a:t>
            </a:r>
            <a:r>
              <a:rPr lang="en-AU" i="1" dirty="0">
                <a:solidFill>
                  <a:schemeClr val="tx1"/>
                </a:solidFill>
                <a:latin typeface="Verdana" pitchFamily="34" charset="0"/>
              </a:rPr>
              <a:t>k</a:t>
            </a: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) calculated as:</a:t>
            </a:r>
          </a:p>
          <a:p>
            <a:pPr>
              <a:lnSpc>
                <a:spcPct val="90000"/>
              </a:lnSpc>
            </a:pPr>
            <a:endParaRPr lang="en-AU" altLang="en-US" dirty="0"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1701" y="4653136"/>
                <a:ext cx="7556698" cy="1667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b="0" i="0">
                              <a:latin typeface="Cambria Math" panose="02040503050406030204" pitchFamily="18" charset="0"/>
                            </a:rPr>
                            <m:t>jk</m:t>
                          </m:r>
                        </m:sub>
                      </m:sSub>
                      <m:r>
                        <a:rPr lang="en-AU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AU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AU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AU" b="0" i="1">
                                  <a:latin typeface="Cambria Math" panose="02040503050406030204" pitchFamily="18" charset="0"/>
                                </a:rPr>
                                <m:t>𝑖𝑗𝑘</m:t>
                              </m:r>
                            </m:sub>
                          </m:sSub>
                        </m:e>
                      </m:nary>
                      <m:r>
                        <a:rPr lang="en-AU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AU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AU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b="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en-AU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AU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AU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ctrlPr>
                                              <a:rPr lang="en-AU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AU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AU" b="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AU" b="0" i="1">
                                                    <a:latin typeface="Cambria Math" panose="02040503050406030204" pitchFamily="18" charset="0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AU" b="0" i="0">
                                                <a:latin typeface="Cambria Math" panose="02040503050406030204" pitchFamily="18" charset="0"/>
                                              </a:rPr>
                                              <m:t>−2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AU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AU" b="0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AU" b="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AU" b="0" i="0">
                                                <a:latin typeface="Cambria Math" panose="02040503050406030204" pitchFamily="18" charset="0"/>
                                              </a:rPr>
                                              <m:t>)(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AU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AU" b="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AU" b="0" i="1">
                                                    <a:latin typeface="Cambria Math" panose="02040503050406030204" pitchFamily="18" charset="0"/>
                                                  </a:rPr>
                                                  <m:t>𝑖𝑘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AU" b="0" i="0">
                                                <a:latin typeface="Cambria Math" panose="02040503050406030204" pitchFamily="18" charset="0"/>
                                              </a:rPr>
                                              <m:t>−2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AU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AU" b="0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AU" b="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num>
                                      <m:den>
                                        <m:d>
                                          <m:dPr>
                                            <m:begChr m:val=""/>
                                            <m:ctrlPr>
                                              <a:rPr lang="en-AU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AU" b="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AU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AU" b="0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AU" b="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AU" b="0" i="0">
                                                <a:latin typeface="Cambria Math" panose="02040503050406030204" pitchFamily="18" charset="0"/>
                                              </a:rPr>
                                              <m:t>(1−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AU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AU" b="0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AU" b="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den>
                                    </m:f>
                                    <m:r>
                                      <a:rPr lang="en-AU" b="0" i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AU" b="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AU" b="0" i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r>
                                      <a:rPr lang="en-AU" b="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nary>
                              </m:e>
                            </m:mr>
                            <m:mr>
                              <m:e>
                                <m:r>
                                  <a:rPr lang="en-AU" b="0" i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AU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b="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en-AU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AU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AU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AU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AU" b="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AU" b="0" i="1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  <m:sup>
                                            <m:r>
                                              <a:rPr lang="en-AU" b="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AU" b="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d>
                                          <m:dPr>
                                            <m:ctrlPr>
                                              <a:rPr lang="en-AU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AU" b="0" i="0">
                                                <a:latin typeface="Cambria Math" panose="02040503050406030204" pitchFamily="18" charset="0"/>
                                              </a:rPr>
                                              <m:t>1+2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AU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AU" b="0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AU" b="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sSub>
                                          <m:sSubPr>
                                            <m:ctrlPr>
                                              <a:rPr lang="en-AU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AU" b="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AU" b="0" i="1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r>
                                          <a:rPr lang="en-AU" b="0" i="0">
                                            <a:latin typeface="Cambria Math" panose="02040503050406030204" pitchFamily="18" charset="0"/>
                                          </a:rPr>
                                          <m:t>+2</m:t>
                                        </m:r>
                                        <m:sSubSup>
                                          <m:sSubSupPr>
                                            <m:ctrlPr>
                                              <a:rPr lang="en-AU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AU" b="0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AU" b="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AU" b="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d>
                                          <m:dPr>
                                            <m:begChr m:val=""/>
                                            <m:ctrlPr>
                                              <a:rPr lang="en-AU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AU" b="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AU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AU" b="0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AU" b="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AU" b="0" i="0">
                                                <a:latin typeface="Cambria Math" panose="02040503050406030204" pitchFamily="18" charset="0"/>
                                              </a:rPr>
                                              <m:t>(1−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AU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AU" b="0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AU" b="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den>
                                    </m:f>
                                  </m:e>
                                </m:nary>
                                <m:r>
                                  <a:rPr lang="en-AU" b="0" i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AU" b="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AU" b="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AU" b="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01" y="4653136"/>
                <a:ext cx="7556698" cy="1667316"/>
              </a:xfrm>
              <a:prstGeom prst="rect">
                <a:avLst/>
              </a:prstGeom>
              <a:blipFill>
                <a:blip r:embed="rId3"/>
                <a:stretch>
                  <a:fillRect t="-49624" b="-74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697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7772400" cy="457200"/>
          </a:xfrm>
        </p:spPr>
        <p:txBody>
          <a:bodyPr/>
          <a:lstStyle/>
          <a:p>
            <a:pPr eaLnBrk="1" hangingPunct="1"/>
            <a:r>
              <a:rPr lang="en-AU" sz="4000" dirty="0">
                <a:solidFill>
                  <a:srgbClr val="002060"/>
                </a:solidFill>
                <a:latin typeface="Verdana" pitchFamily="34" charset="0"/>
              </a:rPr>
              <a:t>Alternatives for building </a:t>
            </a:r>
            <a:r>
              <a:rPr lang="en-AU" sz="4000" b="1" dirty="0">
                <a:solidFill>
                  <a:srgbClr val="002060"/>
                </a:solidFill>
                <a:latin typeface="Verdana" pitchFamily="34" charset="0"/>
              </a:rPr>
              <a:t>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568630" cy="4679950"/>
          </a:xfrm>
        </p:spPr>
        <p:txBody>
          <a:bodyPr/>
          <a:lstStyle/>
          <a:p>
            <a:pPr marL="403225">
              <a:spcAft>
                <a:spcPts val="0"/>
              </a:spcAft>
            </a:pPr>
            <a:r>
              <a:rPr lang="en-AU" dirty="0" err="1">
                <a:solidFill>
                  <a:schemeClr val="tx1"/>
                </a:solidFill>
                <a:latin typeface="Verdana" pitchFamily="34" charset="0"/>
              </a:rPr>
              <a:t>VanRaden</a:t>
            </a: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 (2008) – assumes common SNP contribute more variance</a:t>
            </a:r>
          </a:p>
          <a:p>
            <a:pPr marL="403225">
              <a:spcAft>
                <a:spcPts val="0"/>
              </a:spcAft>
            </a:pPr>
            <a:endParaRPr lang="en-AU" altLang="en-US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r>
              <a:rPr lang="en-AU" altLang="en-US" dirty="0">
                <a:solidFill>
                  <a:schemeClr val="tx1"/>
                </a:solidFill>
                <a:latin typeface="Verdana" pitchFamily="34" charset="0"/>
              </a:rPr>
              <a:t>Yang et al. (2010) – assumes rare SNP and common SNP contribute equal variance</a:t>
            </a:r>
            <a:endParaRPr lang="en-AU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74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7772400" cy="457200"/>
          </a:xfrm>
        </p:spPr>
        <p:txBody>
          <a:bodyPr/>
          <a:lstStyle/>
          <a:p>
            <a:pPr eaLnBrk="1" hangingPunct="1"/>
            <a:r>
              <a:rPr lang="en-AU" sz="4000" dirty="0">
                <a:solidFill>
                  <a:srgbClr val="002060"/>
                </a:solidFill>
                <a:latin typeface="Verdana" pitchFamily="34" charset="0"/>
              </a:rPr>
              <a:t>Genomic prediction vs GWAS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568630" cy="4679950"/>
          </a:xfrm>
        </p:spPr>
        <p:txBody>
          <a:bodyPr/>
          <a:lstStyle/>
          <a:p>
            <a:pPr marL="403225">
              <a:spcAft>
                <a:spcPts val="0"/>
              </a:spcAft>
            </a:pP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Genomic prediction</a:t>
            </a: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GWAS (</a:t>
            </a:r>
            <a:r>
              <a:rPr lang="en-AU" i="1" dirty="0">
                <a:solidFill>
                  <a:schemeClr val="tx1"/>
                </a:solidFill>
                <a:latin typeface="Verdana" pitchFamily="34" charset="0"/>
              </a:rPr>
              <a:t>b</a:t>
            </a:r>
            <a:r>
              <a:rPr lang="en-AU" i="1" baseline="-25000" dirty="0">
                <a:solidFill>
                  <a:schemeClr val="tx1"/>
                </a:solidFill>
                <a:latin typeface="Verdana" pitchFamily="34" charset="0"/>
              </a:rPr>
              <a:t>i</a:t>
            </a: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 effect of </a:t>
            </a:r>
            <a:r>
              <a:rPr lang="en-AU" i="1" dirty="0" err="1">
                <a:solidFill>
                  <a:schemeClr val="tx1"/>
                </a:solidFill>
                <a:latin typeface="Verdana" pitchFamily="34" charset="0"/>
              </a:rPr>
              <a:t>i</a:t>
            </a:r>
            <a:r>
              <a:rPr lang="en-AU" i="1" baseline="30000" dirty="0" err="1">
                <a:solidFill>
                  <a:schemeClr val="tx1"/>
                </a:solidFill>
                <a:latin typeface="Verdana" pitchFamily="34" charset="0"/>
              </a:rPr>
              <a:t>th</a:t>
            </a: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 SNP)</a:t>
            </a: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Note that SNP fitted twice, once as fixed effect and once as random effect (in </a:t>
            </a:r>
            <a:r>
              <a:rPr lang="en-AU" b="1" dirty="0">
                <a:solidFill>
                  <a:schemeClr val="tx1"/>
                </a:solidFill>
                <a:latin typeface="Verdana" pitchFamily="34" charset="0"/>
              </a:rPr>
              <a:t>G</a:t>
            </a: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) </a:t>
            </a: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60325" indent="0">
              <a:spcAft>
                <a:spcPts val="0"/>
              </a:spcAft>
              <a:buNone/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2196304" y="3752850"/>
          <a:ext cx="4027487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6" name="Equation" r:id="rId4" imgW="1409400" imgH="215640" progId="Equation.3">
                  <p:embed/>
                </p:oleObj>
              </mc:Choice>
              <mc:Fallback>
                <p:oleObj name="Equation" r:id="rId4" imgW="1409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6304" y="3752850"/>
                        <a:ext cx="4027487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2722561" y="2132856"/>
          <a:ext cx="29749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7" name="Equation" r:id="rId6" imgW="1040948" imgH="215806" progId="Equation.3">
                  <p:embed/>
                </p:oleObj>
              </mc:Choice>
              <mc:Fallback>
                <p:oleObj name="Equation" r:id="rId6" imgW="104094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1" y="2132856"/>
                        <a:ext cx="2974975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568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568630" cy="457200"/>
          </a:xfrm>
        </p:spPr>
        <p:txBody>
          <a:bodyPr/>
          <a:lstStyle/>
          <a:p>
            <a:pPr eaLnBrk="1" hangingPunct="1"/>
            <a:r>
              <a:rPr lang="en-AU" sz="4000" dirty="0">
                <a:solidFill>
                  <a:srgbClr val="002060"/>
                </a:solidFill>
                <a:latin typeface="Verdana" pitchFamily="34" charset="0"/>
              </a:rPr>
              <a:t>Genomic prediction with BLUP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3850" y="1412874"/>
                <a:ext cx="8568630" cy="5112469"/>
              </a:xfrm>
            </p:spPr>
            <p:txBody>
              <a:bodyPr/>
              <a:lstStyle/>
              <a:p>
                <a:pPr marL="403225">
                  <a:spcAft>
                    <a:spcPts val="0"/>
                  </a:spcAft>
                </a:pPr>
                <a:r>
                  <a:rPr lang="en-AU" sz="2400" dirty="0">
                    <a:solidFill>
                      <a:schemeClr val="tx1"/>
                    </a:solidFill>
                    <a:latin typeface="Verdana" pitchFamily="34" charset="0"/>
                  </a:rPr>
                  <a:t>Linear mixed model</a:t>
                </a:r>
              </a:p>
              <a:p>
                <a:pPr marL="403225">
                  <a:spcAft>
                    <a:spcPts val="0"/>
                  </a:spcAft>
                </a:pPr>
                <a:endParaRPr lang="en-AU" sz="2400" dirty="0">
                  <a:solidFill>
                    <a:schemeClr val="tx1"/>
                  </a:solidFill>
                  <a:latin typeface="Verdana" pitchFamily="34" charset="0"/>
                </a:endParaRPr>
              </a:p>
              <a:p>
                <a:pPr marL="403225">
                  <a:spcAft>
                    <a:spcPts val="0"/>
                  </a:spcAft>
                </a:pPr>
                <a:endParaRPr lang="en-AU" sz="2400" dirty="0">
                  <a:solidFill>
                    <a:schemeClr val="tx1"/>
                  </a:solidFill>
                  <a:latin typeface="Verdana" pitchFamily="34" charset="0"/>
                </a:endParaRPr>
              </a:p>
              <a:p>
                <a:pPr marL="403225">
                  <a:spcAft>
                    <a:spcPts val="0"/>
                  </a:spcAft>
                </a:pPr>
                <a:endParaRPr lang="en-AU" sz="2400" dirty="0">
                  <a:solidFill>
                    <a:schemeClr val="tx1"/>
                  </a:solidFill>
                  <a:latin typeface="Verdana" pitchFamily="34" charset="0"/>
                </a:endParaRPr>
              </a:p>
              <a:p>
                <a:pPr marL="403225">
                  <a:spcAft>
                    <a:spcPts val="0"/>
                  </a:spcAft>
                </a:pPr>
                <a:r>
                  <a:rPr lang="en-AU" sz="2400" dirty="0">
                    <a:solidFill>
                      <a:schemeClr val="tx1"/>
                    </a:solidFill>
                    <a:latin typeface="Verdana" pitchFamily="34" charset="0"/>
                  </a:rPr>
                  <a:t>BLUP solutions</a:t>
                </a:r>
              </a:p>
              <a:p>
                <a:pPr marL="403225">
                  <a:spcAft>
                    <a:spcPts val="0"/>
                  </a:spcAft>
                </a:pPr>
                <a:endParaRPr lang="en-AU" sz="2400" dirty="0">
                  <a:solidFill>
                    <a:schemeClr val="tx1"/>
                  </a:solidFill>
                  <a:latin typeface="Verdana" pitchFamily="34" charset="0"/>
                </a:endParaRPr>
              </a:p>
              <a:p>
                <a:pPr marL="403225">
                  <a:spcAft>
                    <a:spcPts val="0"/>
                  </a:spcAft>
                </a:pPr>
                <a:endParaRPr lang="en-AU" sz="2400" dirty="0">
                  <a:solidFill>
                    <a:schemeClr val="tx1"/>
                  </a:solidFill>
                  <a:latin typeface="Verdana" pitchFamily="34" charset="0"/>
                </a:endParaRPr>
              </a:p>
              <a:p>
                <a:pPr marL="403225">
                  <a:spcAft>
                    <a:spcPts val="0"/>
                  </a:spcAft>
                </a:pPr>
                <a:endParaRPr lang="en-AU" sz="2400" dirty="0">
                  <a:solidFill>
                    <a:schemeClr val="tx1"/>
                  </a:solidFill>
                  <a:latin typeface="Verdana" pitchFamily="34" charset="0"/>
                </a:endParaRPr>
              </a:p>
              <a:p>
                <a:pPr marL="60325" indent="0">
                  <a:spcAft>
                    <a:spcPts val="0"/>
                  </a:spcAft>
                  <a:buNone/>
                </a:pPr>
                <a:endParaRPr lang="en-AU" sz="2400" dirty="0">
                  <a:solidFill>
                    <a:schemeClr val="tx1"/>
                  </a:solidFill>
                  <a:latin typeface="Verdana" pitchFamily="34" charset="0"/>
                </a:endParaRPr>
              </a:p>
              <a:p>
                <a:r>
                  <a:rPr lang="en-AU" altLang="en-US" sz="2400" dirty="0">
                    <a:latin typeface="Verdana" panose="020B0604030504040204" pitchFamily="34" charset="0"/>
                    <a:sym typeface="Symbol" panose="05050102010706020507" pitchFamily="18" charset="2"/>
                  </a:rPr>
                  <a:t>=</a:t>
                </a:r>
                <a:r>
                  <a:rPr lang="en-AU" altLang="en-US" sz="2400" baseline="-25000" dirty="0">
                    <a:latin typeface="Verdana" panose="020B0604030504040204" pitchFamily="34" charset="0"/>
                    <a:sym typeface="Symbol" panose="05050102010706020507" pitchFamily="18" charset="2"/>
                  </a:rPr>
                  <a:t>e</a:t>
                </a:r>
                <a:r>
                  <a:rPr lang="en-AU" altLang="en-US" sz="2400" baseline="30000" dirty="0">
                    <a:latin typeface="Verdana" panose="020B0604030504040204" pitchFamily="34" charset="0"/>
                    <a:sym typeface="Symbol" panose="05050102010706020507" pitchFamily="18" charset="2"/>
                  </a:rPr>
                  <a:t>2 </a:t>
                </a:r>
                <a:r>
                  <a:rPr lang="en-AU" altLang="en-US" sz="2400" dirty="0">
                    <a:latin typeface="Verdana" panose="020B0604030504040204" pitchFamily="34" charset="0"/>
                    <a:sym typeface="Symbol" panose="05050102010706020507" pitchFamily="18" charset="2"/>
                  </a:rPr>
                  <a:t>/</a:t>
                </a:r>
                <a:r>
                  <a:rPr lang="en-AU" altLang="en-US" sz="2400" baseline="30000" dirty="0">
                    <a:latin typeface="Verdana" panose="020B060403050404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AU" altLang="en-US" sz="2400" dirty="0">
                    <a:latin typeface="Verdana" panose="020B0604030504040204" pitchFamily="34" charset="0"/>
                    <a:sym typeface="Symbol" panose="05050102010706020507" pitchFamily="18" charset="2"/>
                  </a:rPr>
                  <a:t></a:t>
                </a:r>
                <a14:m>
                  <m:oMath xmlns:m="http://schemas.openxmlformats.org/officeDocument/2006/math">
                    <m:r>
                      <a:rPr lang="en-AU" sz="2400" b="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AU" altLang="en-US" sz="2400" baseline="30000" dirty="0">
                    <a:latin typeface="Verdana" panose="020B0604030504040204" pitchFamily="34" charset="0"/>
                    <a:sym typeface="Symbol" panose="05050102010706020507" pitchFamily="18" charset="2"/>
                  </a:rPr>
                  <a:t>2</a:t>
                </a:r>
              </a:p>
              <a:p>
                <a:r>
                  <a:rPr lang="en-AU" sz="2400" dirty="0">
                    <a:solidFill>
                      <a:schemeClr val="tx1"/>
                    </a:solidFill>
                    <a:latin typeface="Verdana" pitchFamily="34" charset="0"/>
                  </a:rPr>
                  <a:t>I = identity matrix (dimensions </a:t>
                </a:r>
                <a:r>
                  <a:rPr lang="en-AU" sz="2400" i="1" dirty="0">
                    <a:solidFill>
                      <a:schemeClr val="tx1"/>
                    </a:solidFill>
                    <a:latin typeface="Verdana" pitchFamily="34" charset="0"/>
                  </a:rPr>
                  <a:t>m</a:t>
                </a:r>
                <a:r>
                  <a:rPr lang="en-AU" sz="2400" dirty="0">
                    <a:solidFill>
                      <a:schemeClr val="tx1"/>
                    </a:solidFill>
                    <a:latin typeface="Verdana" pitchFamily="34" charset="0"/>
                  </a:rPr>
                  <a:t> x </a:t>
                </a:r>
                <a:r>
                  <a:rPr lang="en-AU" sz="2400" i="1" dirty="0">
                    <a:solidFill>
                      <a:schemeClr val="tx1"/>
                    </a:solidFill>
                    <a:latin typeface="Verdana" pitchFamily="34" charset="0"/>
                  </a:rPr>
                  <a:t>m</a:t>
                </a:r>
                <a:r>
                  <a:rPr lang="en-AU" sz="2400" dirty="0">
                    <a:solidFill>
                      <a:schemeClr val="tx1"/>
                    </a:solidFill>
                    <a:latin typeface="Verdana" pitchFamily="34" charset="0"/>
                  </a:rPr>
                  <a:t>)</a:t>
                </a:r>
              </a:p>
              <a:p>
                <a:endParaRPr lang="en-AU" altLang="en-US" sz="2400" dirty="0">
                  <a:latin typeface="Verdana" panose="020B060403050404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850" y="1412874"/>
                <a:ext cx="8568630" cy="5112469"/>
              </a:xfrm>
              <a:blipFill>
                <a:blip r:embed="rId3"/>
                <a:stretch>
                  <a:fillRect l="-1185" t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D11D21-1E22-DD40-AE46-62C604BBD2FC}"/>
                  </a:ext>
                </a:extLst>
              </p:cNvPr>
              <p:cNvSpPr txBox="1"/>
              <p:nvPr/>
            </p:nvSpPr>
            <p:spPr>
              <a:xfrm>
                <a:off x="2771800" y="2144518"/>
                <a:ext cx="328339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a:rPr lang="en-AU" sz="32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𝐗</m:t>
                      </m:r>
                      <m:r>
                        <a:rPr lang="en-AU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𝐞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D11D21-1E22-DD40-AE46-62C604BBD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144518"/>
                <a:ext cx="3283399" cy="492443"/>
              </a:xfrm>
              <a:prstGeom prst="rect">
                <a:avLst/>
              </a:prstGeom>
              <a:blipFill>
                <a:blip r:embed="rId4"/>
                <a:stretch>
                  <a:fillRect l="-1923" r="-76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C9F5D7-0478-1B44-9DF6-D6BE00539E18}"/>
                  </a:ext>
                </a:extLst>
              </p:cNvPr>
              <p:cNvSpPr txBox="1"/>
              <p:nvPr/>
            </p:nvSpPr>
            <p:spPr>
              <a:xfrm>
                <a:off x="1459741" y="3933056"/>
                <a:ext cx="5907515" cy="10830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AU" sz="32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AU" sz="32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AU" sz="3200" b="1" i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sSub>
                                      <m:sSubPr>
                                        <m:ctrlPr>
                                          <a:rPr lang="en-AU" sz="32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AU" sz="32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  <m:sup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en-AU" sz="32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AU" sz="32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r>
                                      <a:rPr lang="en-AU" sz="3200" b="1" i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sSub>
                                      <m:sSubPr>
                                        <m:ctrlPr>
                                          <a:rPr lang="en-AU" sz="32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AU" sz="32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𝐗</m:t>
                                        </m:r>
                                      </m:e>
                                      <m:sup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AU" sz="32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r>
                                      <a:rPr lang="en-AU" sz="3200" b="1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AU" sz="3200" b="1" i="0">
                                        <a:latin typeface="Cambria Math" panose="02040503050406030204" pitchFamily="18" charset="0"/>
                                      </a:rPr>
                                      <m:t>𝐈</m:t>
                                    </m:r>
                                    <m:r>
                                      <a:rPr lang="en-AU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AU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AU" sz="32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b>
                                    <m:r>
                                      <a:rPr lang="en-AU" sz="3200" b="1" i="0" smtClean="0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sub>
                                  <m:sup>
                                    <m:r>
                                      <a:rPr lang="en-AU" sz="3200" b="1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m:rPr>
                                    <m:brk m:alnAt="7"/>
                                  </m:rPr>
                                  <a:rPr lang="en-AU" sz="32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AU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3200" b="1" i="0" smtClean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  <m:sup>
                                    <m:r>
                                      <a:rPr lang="en-AU" sz="3200" b="1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AU" sz="32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C9F5D7-0478-1B44-9DF6-D6BE00539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741" y="3933056"/>
                <a:ext cx="5907515" cy="1083053"/>
              </a:xfrm>
              <a:prstGeom prst="rect">
                <a:avLst/>
              </a:prstGeom>
              <a:blipFill>
                <a:blip r:embed="rId5"/>
                <a:stretch>
                  <a:fillRect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986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7772400" cy="457200"/>
          </a:xfrm>
        </p:spPr>
        <p:txBody>
          <a:bodyPr/>
          <a:lstStyle/>
          <a:p>
            <a:pPr eaLnBrk="1" hangingPunct="1"/>
            <a:r>
              <a:rPr lang="en-AU" sz="4000" dirty="0">
                <a:solidFill>
                  <a:srgbClr val="002060"/>
                </a:solidFill>
                <a:latin typeface="Verdana" pitchFamily="34" charset="0"/>
              </a:rPr>
              <a:t>Genomic prediction vs GWAS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568630" cy="4679950"/>
          </a:xfrm>
        </p:spPr>
        <p:txBody>
          <a:bodyPr/>
          <a:lstStyle/>
          <a:p>
            <a:pPr marL="403225">
              <a:spcAft>
                <a:spcPts val="0"/>
              </a:spcAft>
            </a:pP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Genomic prediction</a:t>
            </a: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GWAS (</a:t>
            </a:r>
            <a:r>
              <a:rPr lang="en-AU" i="1" dirty="0">
                <a:solidFill>
                  <a:schemeClr val="tx1"/>
                </a:solidFill>
                <a:latin typeface="Verdana" pitchFamily="34" charset="0"/>
              </a:rPr>
              <a:t>b</a:t>
            </a:r>
            <a:r>
              <a:rPr lang="en-AU" i="1" baseline="-25000" dirty="0">
                <a:solidFill>
                  <a:schemeClr val="tx1"/>
                </a:solidFill>
                <a:latin typeface="Verdana" pitchFamily="34" charset="0"/>
              </a:rPr>
              <a:t>i</a:t>
            </a: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 effect of </a:t>
            </a:r>
            <a:r>
              <a:rPr lang="en-AU" i="1" dirty="0" err="1">
                <a:solidFill>
                  <a:schemeClr val="tx1"/>
                </a:solidFill>
                <a:latin typeface="Verdana" pitchFamily="34" charset="0"/>
              </a:rPr>
              <a:t>i</a:t>
            </a:r>
            <a:r>
              <a:rPr lang="en-AU" i="1" baseline="30000" dirty="0" err="1">
                <a:solidFill>
                  <a:schemeClr val="tx1"/>
                </a:solidFill>
                <a:latin typeface="Verdana" pitchFamily="34" charset="0"/>
              </a:rPr>
              <a:t>th</a:t>
            </a: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 SNP)</a:t>
            </a: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In genomic prediction, can fit principal components of </a:t>
            </a:r>
            <a:r>
              <a:rPr lang="en-AU" b="1" dirty="0">
                <a:solidFill>
                  <a:schemeClr val="tx1"/>
                </a:solidFill>
                <a:latin typeface="Verdana" pitchFamily="34" charset="0"/>
              </a:rPr>
              <a:t>G</a:t>
            </a: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 to remove effect of population structure</a:t>
            </a:r>
          </a:p>
          <a:p>
            <a:pPr marL="403225">
              <a:spcAft>
                <a:spcPts val="0"/>
              </a:spcAft>
            </a:pP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Or just leave it in to help prediction……..</a:t>
            </a:r>
          </a:p>
          <a:p>
            <a:pPr marL="60325" indent="0">
              <a:spcAft>
                <a:spcPts val="0"/>
              </a:spcAft>
              <a:buNone/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5F4C76-C28D-1047-8520-AB2A9E43EFE5}"/>
                  </a:ext>
                </a:extLst>
              </p:cNvPr>
              <p:cNvSpPr txBox="1"/>
              <p:nvPr/>
            </p:nvSpPr>
            <p:spPr>
              <a:xfrm>
                <a:off x="2339752" y="2204864"/>
                <a:ext cx="327275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a:rPr lang="en-AU" sz="32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𝐙𝐠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𝐞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5F4C76-C28D-1047-8520-AB2A9E43E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204864"/>
                <a:ext cx="3272755" cy="492443"/>
              </a:xfrm>
              <a:prstGeom prst="rect">
                <a:avLst/>
              </a:prstGeom>
              <a:blipFill>
                <a:blip r:embed="rId3"/>
                <a:stretch>
                  <a:fillRect l="-1158" b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AA316E-F249-BA47-A968-5E485EE0273E}"/>
                  </a:ext>
                </a:extLst>
              </p:cNvPr>
              <p:cNvSpPr txBox="1"/>
              <p:nvPr/>
            </p:nvSpPr>
            <p:spPr>
              <a:xfrm>
                <a:off x="2334281" y="3726776"/>
                <a:ext cx="458920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a:rPr lang="en-AU" sz="32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A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𝐙𝐠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𝐞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AA316E-F249-BA47-A968-5E485EE02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281" y="3726776"/>
                <a:ext cx="4589205" cy="492443"/>
              </a:xfrm>
              <a:prstGeom prst="rect">
                <a:avLst/>
              </a:prstGeom>
              <a:blipFill>
                <a:blip r:embed="rId4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452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7338" y="1798638"/>
            <a:ext cx="8370887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altLang="en-US" sz="2800" dirty="0">
                <a:latin typeface="Verdana" panose="020B0604030504040204" pitchFamily="34" charset="0"/>
              </a:rPr>
              <a:t>Moving from model 2 to model 1 </a:t>
            </a:r>
          </a:p>
          <a:p>
            <a:pPr>
              <a:lnSpc>
                <a:spcPct val="90000"/>
              </a:lnSpc>
            </a:pPr>
            <a:endParaRPr lang="en-AU" altLang="en-US" sz="2800" dirty="0"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AU" altLang="en-US" sz="2800" dirty="0">
                <a:latin typeface="Verdana" panose="020B0604030504040204" pitchFamily="34" charset="0"/>
              </a:rPr>
              <a:t>called </a:t>
            </a:r>
            <a:r>
              <a:rPr lang="en-AU" altLang="en-US" sz="2800" dirty="0" err="1">
                <a:latin typeface="Verdana" panose="020B0604030504040204" pitchFamily="34" charset="0"/>
              </a:rPr>
              <a:t>Backsolving</a:t>
            </a:r>
            <a:r>
              <a:rPr lang="en-AU" altLang="en-US" sz="2800" dirty="0">
                <a:latin typeface="Verdana" panose="020B0604030504040204" pitchFamily="34" charset="0"/>
              </a:rPr>
              <a:t> for SNP effects</a:t>
            </a:r>
          </a:p>
          <a:p>
            <a:pPr>
              <a:lnSpc>
                <a:spcPct val="90000"/>
              </a:lnSpc>
            </a:pPr>
            <a:endParaRPr lang="en-AU" altLang="en-US" dirty="0"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en-AU" altLang="en-US" sz="2800" dirty="0"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en-AU" altLang="en-US" dirty="0"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en-AU" altLang="en-US" sz="2800" dirty="0"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en-AU" altLang="en-US" dirty="0"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en-AU" altLang="en-US" sz="2800" dirty="0"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AU" altLang="en-US" dirty="0">
                <a:latin typeface="Verdana" panose="020B0604030504040204" pitchFamily="34" charset="0"/>
              </a:rPr>
              <a:t>Can use in alternative form of GWAS</a:t>
            </a:r>
            <a:endParaRPr lang="en-AU" altLang="en-US" sz="2800" dirty="0">
              <a:latin typeface="Verdana" panose="020B0604030504040204" pitchFamily="34" charset="0"/>
            </a:endParaRPr>
          </a:p>
          <a:p>
            <a:pPr lvl="1">
              <a:lnSpc>
                <a:spcPct val="90000"/>
              </a:lnSpc>
            </a:pPr>
            <a:endParaRPr lang="en-AU" altLang="en-US" dirty="0">
              <a:latin typeface="Verdana" panose="020B0604030504040204" pitchFamily="34" charset="0"/>
            </a:endParaRPr>
          </a:p>
          <a:p>
            <a:pPr lvl="1">
              <a:lnSpc>
                <a:spcPct val="90000"/>
              </a:lnSpc>
            </a:pPr>
            <a:endParaRPr lang="en-AU" altLang="en-US" dirty="0">
              <a:latin typeface="Verdana" panose="020B0604030504040204" pitchFamily="34" charset="0"/>
            </a:endParaRP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850" y="549275"/>
            <a:ext cx="856863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9pPr>
          </a:lstStyle>
          <a:p>
            <a:r>
              <a:rPr lang="en-AU" sz="4000" kern="0" dirty="0">
                <a:solidFill>
                  <a:srgbClr val="002060"/>
                </a:solidFill>
                <a:latin typeface="Verdana" pitchFamily="34" charset="0"/>
              </a:rPr>
              <a:t>Genomic prediction with BLUP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4D5161-A541-0C47-9ECF-6333EB98203A}"/>
                  </a:ext>
                </a:extLst>
              </p:cNvPr>
              <p:cNvSpPr/>
              <p:nvPr/>
            </p:nvSpPr>
            <p:spPr>
              <a:xfrm>
                <a:off x="1841670" y="3736804"/>
                <a:ext cx="5677900" cy="14923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alt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AU" alt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alt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</m:acc>
                          <m:r>
                            <a:rPr lang="en-AU" altLang="en-US" sz="3200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AU" alt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altLang="en-US" sz="3200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AU" altLang="en-US" sz="3200" b="1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AU" altLang="en-US" sz="3200" b="1" i="0" smtClean="0"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p>
                          <m:r>
                            <a:rPr lang="en-AU" altLang="en-US" sz="3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alt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AU" alt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AU" altLang="en-US" sz="32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altLang="en-US" sz="32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</m:acc>
                      <m:r>
                        <a:rPr lang="en-AU" alt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altLang="en-US" sz="3200" i="1">
                          <a:latin typeface="Cambria Math" panose="02040503050406030204" pitchFamily="18" charset="0"/>
                        </a:rPr>
                        <m:t>/</m:t>
                      </m:r>
                      <m:nary>
                        <m:naryPr>
                          <m:chr m:val="∑"/>
                          <m:ctrlPr>
                            <a:rPr lang="en-AU" alt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alt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AU" altLang="en-US" sz="32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alt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AU" alt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AU" alt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alt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AU" alt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AU" altLang="en-US" sz="3200" i="1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AU" alt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alt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AU" alt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AU" altLang="en-US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4D5161-A541-0C47-9ECF-6333EB982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670" y="3736804"/>
                <a:ext cx="5677900" cy="1492396"/>
              </a:xfrm>
              <a:prstGeom prst="rect">
                <a:avLst/>
              </a:prstGeom>
              <a:blipFill>
                <a:blip r:embed="rId2"/>
                <a:stretch>
                  <a:fillRect t="-104202" b="-155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270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568630" cy="457200"/>
          </a:xfrm>
        </p:spPr>
        <p:txBody>
          <a:bodyPr/>
          <a:lstStyle/>
          <a:p>
            <a:pPr eaLnBrk="1" hangingPunct="1"/>
            <a:r>
              <a:rPr lang="en-AU" sz="4000" dirty="0">
                <a:solidFill>
                  <a:srgbClr val="002060"/>
                </a:solidFill>
                <a:latin typeface="Verdana" pitchFamily="34" charset="0"/>
              </a:rPr>
              <a:t>Genomic prediction with BLUP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568630" cy="4679950"/>
          </a:xfrm>
        </p:spPr>
        <p:txBody>
          <a:bodyPr/>
          <a:lstStyle/>
          <a:p>
            <a:pPr marL="403225">
              <a:spcAft>
                <a:spcPts val="0"/>
              </a:spcAft>
            </a:pPr>
            <a:r>
              <a:rPr lang="en-AU" dirty="0">
                <a:solidFill>
                  <a:schemeClr val="tx1"/>
                </a:solidFill>
                <a:latin typeface="Verdana" pitchFamily="34" charset="0"/>
              </a:rPr>
              <a:t>Example:</a:t>
            </a: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en-AU" altLang="en-US" dirty="0">
                <a:latin typeface="Verdana" panose="020B0604030504040204" pitchFamily="34" charset="0"/>
              </a:rPr>
              <a:t>Assume value of 1 for </a:t>
            </a:r>
            <a:r>
              <a:rPr lang="en-AU" altLang="en-US" dirty="0">
                <a:latin typeface="Verdana" panose="020B0604030504040204" pitchFamily="34" charset="0"/>
                <a:sym typeface="Symbol" panose="05050102010706020507" pitchFamily="18" charset="2"/>
              </a:rPr>
              <a:t></a:t>
            </a:r>
          </a:p>
          <a:p>
            <a:r>
              <a:rPr lang="en-AU" altLang="en-US" dirty="0">
                <a:latin typeface="Verdana" panose="020B0604030504040204" pitchFamily="34" charset="0"/>
                <a:sym typeface="Symbol" panose="05050102010706020507" pitchFamily="18" charset="2"/>
              </a:rPr>
              <a:t>1</a:t>
            </a:r>
            <a:r>
              <a:rPr lang="en-AU" altLang="en-US" baseline="-25000" dirty="0">
                <a:latin typeface="Verdana" panose="020B0604030504040204" pitchFamily="34" charset="0"/>
                <a:sym typeface="Symbol" panose="05050102010706020507" pitchFamily="18" charset="2"/>
              </a:rPr>
              <a:t>n</a:t>
            </a:r>
            <a:r>
              <a:rPr lang="en-AU" altLang="en-US" dirty="0">
                <a:latin typeface="Verdana" panose="020B0604030504040204" pitchFamily="34" charset="0"/>
                <a:sym typeface="Symbol" panose="05050102010706020507" pitchFamily="18" charset="2"/>
              </a:rPr>
              <a:t>’ = [1 1 1 1 1]</a:t>
            </a: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  <a:p>
            <a:pPr marL="403225">
              <a:spcAft>
                <a:spcPts val="0"/>
              </a:spcAft>
            </a:pPr>
            <a:endParaRPr lang="en-AU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358900"/>
            <a:ext cx="3779837" cy="2224088"/>
          </a:xfrm>
          <a:prstGeom prst="rect">
            <a:avLst/>
          </a:prstGeom>
          <a:noFill/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823195-A7BF-4C42-8A33-3B7451C682F5}"/>
                  </a:ext>
                </a:extLst>
              </p:cNvPr>
              <p:cNvSpPr txBox="1"/>
              <p:nvPr/>
            </p:nvSpPr>
            <p:spPr>
              <a:xfrm>
                <a:off x="1331640" y="4725144"/>
                <a:ext cx="6645794" cy="1218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A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AU" sz="3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AU" sz="3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36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36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AU" sz="3600" b="1" i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sSub>
                                      <m:sSubPr>
                                        <m:ctrlPr>
                                          <a:rPr lang="en-AU" sz="3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36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36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AU" sz="3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AU" sz="36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36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  <m:sup>
                                        <m:r>
                                          <a:rPr lang="en-AU" sz="3600" b="1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en-AU" sz="36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AU" sz="36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r>
                                      <a:rPr lang="en-AU" sz="3600" b="1" i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sSub>
                                      <m:sSubPr>
                                        <m:ctrlPr>
                                          <a:rPr lang="en-AU" sz="3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36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36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AU" sz="3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3600" b="1" i="0">
                                            <a:latin typeface="Cambria Math" panose="02040503050406030204" pitchFamily="18" charset="0"/>
                                          </a:rPr>
                                          <m:t>𝐗</m:t>
                                        </m:r>
                                      </m:e>
                                      <m:sup>
                                        <m:r>
                                          <a:rPr lang="en-AU" sz="3600" b="1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AU" sz="3600" b="1" i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r>
                                      <a:rPr lang="en-AU" sz="3600" b="1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AU" sz="3600" b="1" i="0">
                                        <a:latin typeface="Cambria Math" panose="02040503050406030204" pitchFamily="18" charset="0"/>
                                      </a:rPr>
                                      <m:t>𝐈</m:t>
                                    </m:r>
                                    <m:r>
                                      <a:rPr lang="en-AU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AU" sz="3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AU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AU" sz="3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AU" sz="36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b>
                                    <m:r>
                                      <a:rPr lang="en-AU" sz="3600" b="1" i="0" smtClean="0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sub>
                                  <m:sup>
                                    <m:r>
                                      <a:rPr lang="en-AU" sz="3600" b="1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m:rPr>
                                    <m:brk m:alnAt="7"/>
                                  </m:rPr>
                                  <a:rPr lang="en-AU" sz="36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AU" sz="3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3600" b="1" i="0" smtClean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</m:e>
                                  <m:sup>
                                    <m:r>
                                      <a:rPr lang="en-AU" sz="3600" b="1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AU" sz="36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823195-A7BF-4C42-8A33-3B7451C68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725144"/>
                <a:ext cx="6645794" cy="1218667"/>
              </a:xfrm>
              <a:prstGeom prst="rect">
                <a:avLst/>
              </a:prstGeom>
              <a:blipFill>
                <a:blip r:embed="rId4"/>
                <a:stretch>
                  <a:fillRect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646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370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385763" y="1281113"/>
                <a:ext cx="8370887" cy="4114800"/>
              </a:xfrm>
            </p:spPr>
            <p:txBody>
              <a:bodyPr/>
              <a:lstStyle/>
              <a:p>
                <a:r>
                  <a:rPr lang="en-AU" altLang="en-US" sz="2400" dirty="0">
                    <a:latin typeface="Verdana" panose="020B0604030504040204" pitchFamily="34" charset="0"/>
                  </a:rPr>
                  <a:t>Now we want to predict breeding value of a group of young animals without phenotypes (GEBV = genomic estimated breeding values).</a:t>
                </a:r>
              </a:p>
              <a:p>
                <a:endParaRPr lang="en-AU" altLang="en-US" sz="2400" dirty="0">
                  <a:latin typeface="Verdana" panose="020B0604030504040204" pitchFamily="34" charset="0"/>
                </a:endParaRPr>
              </a:p>
              <a:p>
                <a:pPr marL="0" indent="0">
                  <a:buNone/>
                </a:pPr>
                <a:endParaRPr lang="en-AU" altLang="en-US" sz="2400" dirty="0">
                  <a:latin typeface="Verdana" panose="020B0604030504040204" pitchFamily="34" charset="0"/>
                </a:endParaRPr>
              </a:p>
              <a:p>
                <a:r>
                  <a:rPr lang="en-AU" altLang="en-US" sz="2400" dirty="0">
                    <a:latin typeface="Verdana" panose="020B0604030504040204" pitchFamily="34" charset="0"/>
                  </a:rPr>
                  <a:t>We have the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acc>
                  </m:oMath>
                </a14:m>
                <a:r>
                  <a:rPr lang="en-AU" altLang="en-US" sz="2400" dirty="0">
                    <a:latin typeface="Verdana" panose="020B0604030504040204" pitchFamily="34" charset="0"/>
                  </a:rPr>
                  <a:t>, and we can get </a:t>
                </a:r>
                <a:r>
                  <a:rPr lang="en-AU" altLang="en-US" sz="2400" b="1" dirty="0">
                    <a:latin typeface="Verdana" panose="020B0604030504040204" pitchFamily="34" charset="0"/>
                  </a:rPr>
                  <a:t>X</a:t>
                </a:r>
                <a:r>
                  <a:rPr lang="en-AU" altLang="en-US" sz="2400" dirty="0">
                    <a:latin typeface="Verdana" panose="020B0604030504040204" pitchFamily="34" charset="0"/>
                  </a:rPr>
                  <a:t> from their genotypes (after genotyping)…………</a:t>
                </a:r>
              </a:p>
              <a:p>
                <a:endParaRPr lang="en-AU" altLang="en-US" sz="2400" dirty="0">
                  <a:latin typeface="Verdana" panose="020B0604030504040204" pitchFamily="34" charset="0"/>
                </a:endParaRPr>
              </a:p>
              <a:p>
                <a:endParaRPr lang="en-AU" altLang="en-US" sz="2400" dirty="0">
                  <a:latin typeface="Verdana" panose="020B0604030504040204" pitchFamily="34" charset="0"/>
                </a:endParaRPr>
              </a:p>
              <a:p>
                <a:endParaRPr lang="en-AU" altLang="en-US" sz="2400" dirty="0">
                  <a:latin typeface="Verdana" panose="020B0604030504040204" pitchFamily="34" charset="0"/>
                </a:endParaRPr>
              </a:p>
              <a:p>
                <a:endParaRPr lang="en-AU" altLang="en-US" sz="2400" dirty="0">
                  <a:latin typeface="Verdana" panose="020B0604030504040204" pitchFamily="34" charset="0"/>
                </a:endParaRPr>
              </a:p>
              <a:p>
                <a:endParaRPr lang="en-AU" altLang="en-US" sz="2400" dirty="0">
                  <a:latin typeface="Verdana" panose="020B0604030504040204" pitchFamily="34" charset="0"/>
                </a:endParaRPr>
              </a:p>
              <a:p>
                <a:endParaRPr lang="en-AU" altLang="en-US" sz="2400" dirty="0">
                  <a:latin typeface="Verdana" panose="020B0604030504040204" pitchFamily="34" charset="0"/>
                </a:endParaRPr>
              </a:p>
              <a:p>
                <a:endParaRPr lang="en-AU" altLang="en-US" sz="2400" dirty="0">
                  <a:latin typeface="Verdana" panose="020B0604030504040204" pitchFamily="34" charset="0"/>
                </a:endParaRPr>
              </a:p>
              <a:p>
                <a:endParaRPr lang="en-AU" altLang="en-US" sz="2400" dirty="0">
                  <a:latin typeface="Verdana" panose="020B0604030504040204" pitchFamily="34" charset="0"/>
                </a:endParaRPr>
              </a:p>
              <a:p>
                <a:endParaRPr lang="en-AU" altLang="en-US" sz="2400" dirty="0">
                  <a:latin typeface="Verdana" panose="020B0604030504040204" pitchFamily="34" charset="0"/>
                </a:endParaRPr>
              </a:p>
              <a:p>
                <a:endParaRPr lang="en-AU" altLang="en-US" sz="2400" dirty="0">
                  <a:latin typeface="Verdana" panose="020B0604030504040204" pitchFamily="34" charset="0"/>
                </a:endParaRPr>
              </a:p>
              <a:p>
                <a:endParaRPr lang="en-AU" altLang="en-US" sz="2400" dirty="0">
                  <a:latin typeface="Verdana" panose="020B0604030504040204" pitchFamily="34" charset="0"/>
                </a:endParaRPr>
              </a:p>
              <a:p>
                <a:endParaRPr lang="en-AU" altLang="en-US" sz="2400" dirty="0">
                  <a:latin typeface="Verdana" panose="020B0604030504040204" pitchFamily="34" charset="0"/>
                </a:endParaRPr>
              </a:p>
              <a:p>
                <a:endParaRPr lang="en-AU" altLang="en-US" sz="2400" dirty="0">
                  <a:latin typeface="Verdana" panose="020B0604030504040204" pitchFamily="34" charset="0"/>
                </a:endParaRPr>
              </a:p>
              <a:p>
                <a:endParaRPr lang="en-AU" altLang="en-US" sz="2000" baseline="30000" dirty="0">
                  <a:latin typeface="Verdana" panose="020B0604030504040204" pitchFamily="34" charset="0"/>
                  <a:sym typeface="Symbol" panose="05050102010706020507" pitchFamily="18" charset="2"/>
                </a:endParaRPr>
              </a:p>
              <a:p>
                <a:pPr lvl="1"/>
                <a:endParaRPr lang="en-AU" altLang="en-US" sz="2000" dirty="0">
                  <a:latin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37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385763" y="1281113"/>
                <a:ext cx="8370887" cy="4114800"/>
              </a:xfrm>
              <a:blipFill>
                <a:blip r:embed="rId2"/>
                <a:stretch>
                  <a:fillRect l="-908" t="-1231" r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8372" name="Rectangle 7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905918" y="4444868"/>
          <a:ext cx="3330575" cy="20394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1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1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1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1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1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27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135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Progeny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17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17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017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017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017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3850" y="549275"/>
            <a:ext cx="856863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9pPr>
          </a:lstStyle>
          <a:p>
            <a:r>
              <a:rPr lang="en-AU" sz="4000" kern="0" dirty="0">
                <a:solidFill>
                  <a:srgbClr val="002060"/>
                </a:solidFill>
                <a:latin typeface="Verdana" pitchFamily="34" charset="0"/>
              </a:rPr>
              <a:t>Genomic prediction with BLUP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1E73E1-F2FF-7643-B08A-52837715712E}"/>
                  </a:ext>
                </a:extLst>
              </p:cNvPr>
              <p:cNvSpPr txBox="1"/>
              <p:nvPr/>
            </p:nvSpPr>
            <p:spPr>
              <a:xfrm>
                <a:off x="3131840" y="2646838"/>
                <a:ext cx="222855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1" i="0" smtClean="0">
                          <a:latin typeface="Cambria Math" panose="02040503050406030204" pitchFamily="18" charset="0"/>
                        </a:rPr>
                        <m:t>𝐆𝐄𝐁𝐕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3200" b="1" i="0" smtClean="0">
                          <a:latin typeface="Cambria Math" panose="02040503050406030204" pitchFamily="18" charset="0"/>
                        </a:rPr>
                        <m:t>𝐗</m:t>
                      </m:r>
                      <m:acc>
                        <m:accPr>
                          <m:chr m:val="̂"/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1E73E1-F2FF-7643-B08A-528377157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646838"/>
                <a:ext cx="2228559" cy="492443"/>
              </a:xfrm>
              <a:prstGeom prst="rect">
                <a:avLst/>
              </a:prstGeom>
              <a:blipFill>
                <a:blip r:embed="rId3"/>
                <a:stretch>
                  <a:fillRect l="-3409" t="-17500" r="-1136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455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7338" y="1401763"/>
            <a:ext cx="8370887" cy="4114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AU" altLang="en-US" sz="2400" dirty="0">
                <a:latin typeface="Verdana" panose="020B0604030504040204" pitchFamily="34" charset="0"/>
              </a:rPr>
              <a:t>An equivalent model (GBLUP)</a:t>
            </a:r>
          </a:p>
          <a:p>
            <a:pPr>
              <a:spcAft>
                <a:spcPts val="1200"/>
              </a:spcAft>
            </a:pPr>
            <a:r>
              <a:rPr lang="en-AU" altLang="en-US" sz="2400" dirty="0">
                <a:latin typeface="Verdana" panose="020B0604030504040204" pitchFamily="34" charset="0"/>
              </a:rPr>
              <a:t>If there are many QTLs whose effects are normally distributed with constant variance, </a:t>
            </a:r>
          </a:p>
          <a:p>
            <a:pPr>
              <a:spcAft>
                <a:spcPts val="1200"/>
              </a:spcAft>
            </a:pPr>
            <a:r>
              <a:rPr lang="en-AU" altLang="en-US" sz="2400" dirty="0">
                <a:latin typeface="Verdana" panose="020B0604030504040204" pitchFamily="34" charset="0"/>
              </a:rPr>
              <a:t>Then genomic selection equivalent to replacing the expected relationship matrix with the realised or genomic relationship matrix (</a:t>
            </a:r>
            <a:r>
              <a:rPr lang="en-AU" altLang="en-US" sz="2400" b="1" dirty="0">
                <a:latin typeface="Verdana" panose="020B0604030504040204" pitchFamily="34" charset="0"/>
              </a:rPr>
              <a:t>G</a:t>
            </a:r>
            <a:r>
              <a:rPr lang="en-AU" altLang="en-US" sz="2400" dirty="0">
                <a:latin typeface="Verdana" panose="020B0604030504040204" pitchFamily="34" charset="0"/>
              </a:rPr>
              <a:t>) estimated from DNA markers in normal BLUP equations.</a:t>
            </a:r>
            <a:r>
              <a:rPr lang="en-AU" altLang="en-US" sz="2800" dirty="0">
                <a:latin typeface="Verdana" panose="020B0604030504040204" pitchFamily="34" charset="0"/>
              </a:rPr>
              <a:t> </a:t>
            </a:r>
          </a:p>
          <a:p>
            <a:pPr lvl="1">
              <a:spcAft>
                <a:spcPts val="1200"/>
              </a:spcAft>
            </a:pPr>
            <a:r>
              <a:rPr lang="en-AU" altLang="en-US" dirty="0" err="1">
                <a:latin typeface="Verdana" panose="020B0604030504040204" pitchFamily="34" charset="0"/>
              </a:rPr>
              <a:t>G</a:t>
            </a:r>
            <a:r>
              <a:rPr lang="en-AU" altLang="en-US" sz="2000" baseline="-25000" dirty="0" err="1">
                <a:latin typeface="Verdana" panose="020B0604030504040204" pitchFamily="34" charset="0"/>
              </a:rPr>
              <a:t>ij</a:t>
            </a:r>
            <a:r>
              <a:rPr lang="en-AU" altLang="en-US" sz="2000" dirty="0">
                <a:latin typeface="Verdana" panose="020B0604030504040204" pitchFamily="34" charset="0"/>
              </a:rPr>
              <a:t> = proportion of genome that is IBD between individuals </a:t>
            </a:r>
            <a:r>
              <a:rPr lang="en-AU" altLang="en-US" sz="2000" dirty="0" err="1">
                <a:latin typeface="Verdana" panose="020B0604030504040204" pitchFamily="34" charset="0"/>
              </a:rPr>
              <a:t>i</a:t>
            </a:r>
            <a:r>
              <a:rPr lang="en-AU" altLang="en-US" sz="2000" dirty="0">
                <a:latin typeface="Verdana" panose="020B0604030504040204" pitchFamily="34" charset="0"/>
              </a:rPr>
              <a:t> and j</a:t>
            </a:r>
          </a:p>
          <a:p>
            <a:pPr lvl="1"/>
            <a:endParaRPr lang="en-AU" altLang="en-US" sz="2000" dirty="0">
              <a:latin typeface="Verdana" panose="020B0604030504040204" pitchFamily="34" charset="0"/>
            </a:endParaRPr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850" y="549275"/>
            <a:ext cx="856863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9pPr>
          </a:lstStyle>
          <a:p>
            <a:r>
              <a:rPr lang="en-AU" sz="4000" kern="0" dirty="0">
                <a:solidFill>
                  <a:srgbClr val="002060"/>
                </a:solidFill>
                <a:latin typeface="Verdana" pitchFamily="34" charset="0"/>
              </a:rPr>
              <a:t>Genomic prediction with BLUP</a:t>
            </a:r>
          </a:p>
        </p:txBody>
      </p:sp>
    </p:spTree>
    <p:extLst>
      <p:ext uri="{BB962C8B-B14F-4D97-AF65-F5344CB8AC3E}">
        <p14:creationId xmlns:p14="http://schemas.microsoft.com/office/powerpoint/2010/main" val="2831565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466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287338" y="1401763"/>
                <a:ext cx="8370887" cy="41148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AU" altLang="en-US" sz="2800" dirty="0">
                    <a:latin typeface="Verdana" panose="020B0604030504040204" pitchFamily="34" charset="0"/>
                  </a:rPr>
                  <a:t>An equivalent model</a:t>
                </a:r>
              </a:p>
              <a:p>
                <a:pPr>
                  <a:lnSpc>
                    <a:spcPct val="90000"/>
                  </a:lnSpc>
                </a:pPr>
                <a:r>
                  <a:rPr lang="en-AU" altLang="en-US" sz="2800" dirty="0">
                    <a:latin typeface="Verdana" panose="020B0604030504040204" pitchFamily="34" charset="0"/>
                  </a:rPr>
                  <a:t>Rescale </a:t>
                </a:r>
                <a:r>
                  <a:rPr lang="en-AU" altLang="en-US" sz="2800" b="1" dirty="0">
                    <a:latin typeface="Verdana" panose="020B0604030504040204" pitchFamily="34" charset="0"/>
                  </a:rPr>
                  <a:t>X</a:t>
                </a:r>
                <a:r>
                  <a:rPr lang="en-AU" altLang="en-US" sz="2800" dirty="0">
                    <a:latin typeface="Verdana" panose="020B0604030504040204" pitchFamily="34" charset="0"/>
                  </a:rPr>
                  <a:t> to account for allele frequencies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AU" altLang="en-US" dirty="0" err="1">
                    <a:latin typeface="Verdana" panose="020B0604030504040204" pitchFamily="34" charset="0"/>
                  </a:rPr>
                  <a:t>w</a:t>
                </a:r>
                <a:r>
                  <a:rPr lang="en-AU" altLang="en-US" baseline="-25000" dirty="0" err="1">
                    <a:latin typeface="Verdana" panose="020B0604030504040204" pitchFamily="34" charset="0"/>
                  </a:rPr>
                  <a:t>ij</a:t>
                </a:r>
                <a:r>
                  <a:rPr lang="en-AU" altLang="en-US" dirty="0">
                    <a:latin typeface="Verdana" panose="020B0604030504040204" pitchFamily="34" charset="0"/>
                  </a:rPr>
                  <a:t> = </a:t>
                </a:r>
                <a:r>
                  <a:rPr lang="en-AU" altLang="en-US" dirty="0" err="1">
                    <a:latin typeface="Verdana" panose="020B0604030504040204" pitchFamily="34" charset="0"/>
                  </a:rPr>
                  <a:t>x</a:t>
                </a:r>
                <a:r>
                  <a:rPr lang="en-AU" altLang="en-US" baseline="-25000" dirty="0" err="1">
                    <a:latin typeface="Verdana" panose="020B0604030504040204" pitchFamily="34" charset="0"/>
                  </a:rPr>
                  <a:t>ij</a:t>
                </a:r>
                <a:r>
                  <a:rPr lang="en-AU" altLang="en-US" dirty="0">
                    <a:latin typeface="Verdana" panose="020B0604030504040204" pitchFamily="34" charset="0"/>
                  </a:rPr>
                  <a:t> – 2p</a:t>
                </a:r>
                <a:r>
                  <a:rPr lang="en-AU" altLang="en-US" baseline="-25000" dirty="0">
                    <a:latin typeface="Verdana" panose="020B0604030504040204" pitchFamily="34" charset="0"/>
                  </a:rPr>
                  <a:t>j</a:t>
                </a:r>
              </a:p>
              <a:p>
                <a:pPr lvl="1">
                  <a:lnSpc>
                    <a:spcPct val="90000"/>
                  </a:lnSpc>
                </a:pPr>
                <a:endParaRPr lang="en-AU" altLang="en-US" baseline="-25000" dirty="0">
                  <a:latin typeface="Verdana" panose="020B060403050404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AU" altLang="en-US" sz="2400" dirty="0">
                    <a:latin typeface="Verdana" panose="020B0604030504040204" pitchFamily="34" charset="0"/>
                  </a:rPr>
                  <a:t>Then breeding values are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AU" altLang="en-US" sz="2400" b="1" dirty="0">
                    <a:latin typeface="Verdana" panose="020B0604030504040204" pitchFamily="34" charset="0"/>
                  </a:rPr>
                  <a:t>g = W</a:t>
                </a:r>
                <a14:m>
                  <m:oMath xmlns:m="http://schemas.openxmlformats.org/officeDocument/2006/math">
                    <m:r>
                      <a:rPr lang="en-AU" alt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AU" altLang="en-US" sz="2400" dirty="0">
                    <a:latin typeface="Verdana" panose="020B0604030504040204" pitchFamily="34" charset="0"/>
                  </a:rPr>
                  <a:t>  (</a:t>
                </a:r>
                <a14:m>
                  <m:oMath xmlns:m="http://schemas.openxmlformats.org/officeDocument/2006/math">
                    <m:r>
                      <a:rPr lang="en-AU" sz="2400" b="1">
                        <a:latin typeface="Cambria Math" panose="02040503050406030204" pitchFamily="18" charset="0"/>
                      </a:rPr>
                      <m:t>𝐆𝐄𝐁𝐕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1">
                        <a:latin typeface="Cambria Math" panose="02040503050406030204" pitchFamily="18" charset="0"/>
                      </a:rPr>
                      <m:t>𝐗</m:t>
                    </m:r>
                    <m:acc>
                      <m:accPr>
                        <m:chr m:val="̂"/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acc>
                  </m:oMath>
                </a14:m>
                <a:r>
                  <a:rPr lang="en-AU" altLang="en-US" sz="2400" dirty="0">
                    <a:latin typeface="Verdana" panose="020B0604030504040204" pitchFamily="34" charset="0"/>
                  </a:rPr>
                  <a:t>)</a:t>
                </a:r>
              </a:p>
              <a:p>
                <a:pPr>
                  <a:lnSpc>
                    <a:spcPct val="90000"/>
                  </a:lnSpc>
                </a:pPr>
                <a:r>
                  <a:rPr lang="en-AU" altLang="en-US" sz="2400" dirty="0">
                    <a:latin typeface="Verdana" panose="020B0604030504040204" pitchFamily="34" charset="0"/>
                  </a:rPr>
                  <a:t>And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alt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altLang="en-US" sz="2400" b="1" i="0" smtClean="0">
                              <a:latin typeface="Cambria Math" panose="02040503050406030204" pitchFamily="18" charset="0"/>
                            </a:rPr>
                            <m:t>𝐆</m:t>
                          </m:r>
                          <m:r>
                            <a:rPr lang="en-AU" altLang="en-US" sz="2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AU" altLang="en-US" sz="2400" b="1" i="0" smtClean="0">
                              <a:latin typeface="Cambria Math" panose="02040503050406030204" pitchFamily="18" charset="0"/>
                            </a:rPr>
                            <m:t>𝐖𝐖</m:t>
                          </m:r>
                        </m:e>
                        <m:sup>
                          <m:r>
                            <a:rPr lang="en-AU" altLang="en-US" sz="2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AU" altLang="en-US" sz="2400" b="0" i="1" smtClean="0">
                          <a:latin typeface="Cambria Math" panose="02040503050406030204" pitchFamily="18" charset="0"/>
                        </a:rPr>
                        <m:t>/2</m:t>
                      </m:r>
                      <m:nary>
                        <m:naryPr>
                          <m:chr m:val="∑"/>
                          <m:ctrlPr>
                            <a:rPr lang="en-AU" alt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alt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AU" alt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alt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AU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alt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AU" alt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AU" altLang="en-US" sz="24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AU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alt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AU" alt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AU" alt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AU" altLang="en-US" b="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AU" altLang="en-US" sz="2400" dirty="0">
                  <a:latin typeface="Verdana" panose="020B060403050404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AU" altLang="en-US" sz="2400" dirty="0">
                    <a:latin typeface="Verdana" panose="020B0604030504040204" pitchFamily="34" charset="0"/>
                  </a:rPr>
                  <a:t>Then </a:t>
                </a:r>
                <a:r>
                  <a:rPr lang="en-AU" altLang="en-US" dirty="0">
                    <a:latin typeface="Verdan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24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287338" y="1401763"/>
                <a:ext cx="8370887" cy="4114800"/>
              </a:xfrm>
              <a:blipFill>
                <a:blip r:embed="rId2"/>
                <a:stretch>
                  <a:fillRect l="-1515" t="-2462" b="-3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2470" name="Rectangle 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2471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2473" name="Rectangle 12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23850" y="549275"/>
            <a:ext cx="856863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9pPr>
          </a:lstStyle>
          <a:p>
            <a:r>
              <a:rPr lang="en-AU" sz="4000" kern="0" dirty="0">
                <a:solidFill>
                  <a:srgbClr val="002060"/>
                </a:solidFill>
                <a:latin typeface="Verdana" pitchFamily="34" charset="0"/>
              </a:rPr>
              <a:t>Genomic prediction with BLUP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BE9E39-F80D-154D-AACB-A327FB229D68}"/>
              </a:ext>
            </a:extLst>
          </p:cNvPr>
          <p:cNvSpPr txBox="1"/>
          <p:nvPr/>
        </p:nvSpPr>
        <p:spPr>
          <a:xfrm>
            <a:off x="3347864" y="6000690"/>
            <a:ext cx="25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Var</a:t>
            </a:r>
            <a:r>
              <a:rPr lang="en-US" sz="2800" dirty="0"/>
              <a:t>(</a:t>
            </a:r>
            <a:r>
              <a:rPr lang="en-US" sz="2800" b="1" dirty="0"/>
              <a:t>g</a:t>
            </a:r>
            <a:r>
              <a:rPr lang="en-US" sz="2800" dirty="0"/>
              <a:t>) = </a:t>
            </a:r>
            <a:r>
              <a:rPr lang="en-AU" altLang="en-US" sz="2800" b="1" dirty="0">
                <a:latin typeface="Verdana" panose="020B0604030504040204" pitchFamily="34" charset="0"/>
              </a:rPr>
              <a:t>G </a:t>
            </a:r>
            <a:r>
              <a:rPr lang="en-AU" altLang="en-US" sz="2800" dirty="0">
                <a:latin typeface="Verdana" panose="020B0604030504040204" pitchFamily="34" charset="0"/>
              </a:rPr>
              <a:t>σ</a:t>
            </a:r>
            <a:r>
              <a:rPr lang="en-AU" altLang="en-US" sz="2800" baseline="-25000" dirty="0">
                <a:latin typeface="Verdana" panose="020B0604030504040204" pitchFamily="34" charset="0"/>
              </a:rPr>
              <a:t>g</a:t>
            </a:r>
            <a:r>
              <a:rPr lang="en-AU" altLang="en-US" sz="2800" baseline="30000" dirty="0">
                <a:latin typeface="Verdan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72417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60350"/>
            <a:ext cx="6480175" cy="647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3" name="AutoShape 3"/>
          <p:cNvSpPr>
            <a:spLocks/>
          </p:cNvSpPr>
          <p:nvPr/>
        </p:nvSpPr>
        <p:spPr bwMode="auto">
          <a:xfrm>
            <a:off x="2987675" y="1341438"/>
            <a:ext cx="144463" cy="2016125"/>
          </a:xfrm>
          <a:prstGeom prst="leftBrace">
            <a:avLst>
              <a:gd name="adj1" fmla="val 1163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6564" name="AutoShape 4"/>
          <p:cNvSpPr>
            <a:spLocks/>
          </p:cNvSpPr>
          <p:nvPr/>
        </p:nvSpPr>
        <p:spPr bwMode="auto">
          <a:xfrm>
            <a:off x="2987675" y="3429000"/>
            <a:ext cx="144463" cy="720725"/>
          </a:xfrm>
          <a:prstGeom prst="leftBrace">
            <a:avLst>
              <a:gd name="adj1" fmla="val 415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6565" name="AutoShape 5"/>
          <p:cNvSpPr>
            <a:spLocks/>
          </p:cNvSpPr>
          <p:nvPr/>
        </p:nvSpPr>
        <p:spPr bwMode="auto">
          <a:xfrm>
            <a:off x="2987675" y="4221163"/>
            <a:ext cx="144463" cy="1008062"/>
          </a:xfrm>
          <a:prstGeom prst="leftBrace">
            <a:avLst>
              <a:gd name="adj1" fmla="val 581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6566" name="AutoShape 6"/>
          <p:cNvSpPr>
            <a:spLocks/>
          </p:cNvSpPr>
          <p:nvPr/>
        </p:nvSpPr>
        <p:spPr bwMode="auto">
          <a:xfrm>
            <a:off x="3059113" y="5229225"/>
            <a:ext cx="73025" cy="215900"/>
          </a:xfrm>
          <a:prstGeom prst="leftBrace">
            <a:avLst>
              <a:gd name="adj1" fmla="val 246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0" y="2168525"/>
            <a:ext cx="2592388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1400">
                <a:latin typeface="Arial" panose="020B0604020202020204" pitchFamily="34" charset="0"/>
              </a:rPr>
              <a:t>Holstein reference     </a:t>
            </a:r>
            <a:r>
              <a:rPr lang="en-AU" altLang="en-US" sz="1400" i="1">
                <a:latin typeface="Arial" panose="020B0604020202020204" pitchFamily="34" charset="0"/>
              </a:rPr>
              <a:t>n = 781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AU" altLang="en-US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AU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AU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1400">
                <a:latin typeface="Arial" panose="020B0604020202020204" pitchFamily="34" charset="0"/>
              </a:rPr>
              <a:t>Jersey reference       </a:t>
            </a:r>
            <a:r>
              <a:rPr lang="en-AU" altLang="en-US" sz="1400" i="1">
                <a:latin typeface="Arial" panose="020B0604020202020204" pitchFamily="34" charset="0"/>
              </a:rPr>
              <a:t>n = 287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AU" altLang="en-US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AU" altLang="en-US" sz="12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1400">
                <a:latin typeface="Arial" panose="020B0604020202020204" pitchFamily="34" charset="0"/>
              </a:rPr>
              <a:t>Holstein validation    </a:t>
            </a:r>
            <a:r>
              <a:rPr lang="en-AU" altLang="en-US" sz="1400" i="1">
                <a:latin typeface="Arial" panose="020B0604020202020204" pitchFamily="34" charset="0"/>
              </a:rPr>
              <a:t>n = 400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AU" altLang="en-US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1400">
                <a:latin typeface="Arial" panose="020B0604020202020204" pitchFamily="34" charset="0"/>
              </a:rPr>
              <a:t>Jersey validation      </a:t>
            </a:r>
            <a:r>
              <a:rPr lang="en-AU" altLang="en-US" sz="1400" i="1">
                <a:latin typeface="Arial" panose="020B0604020202020204" pitchFamily="34" charset="0"/>
              </a:rPr>
              <a:t>n = 77</a:t>
            </a:r>
            <a:r>
              <a:rPr lang="en-AU" altLang="en-US" sz="14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850" y="549275"/>
            <a:ext cx="856863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9pPr>
          </a:lstStyle>
          <a:p>
            <a:r>
              <a:rPr lang="en-AU" sz="4000" kern="0" dirty="0">
                <a:solidFill>
                  <a:srgbClr val="002060"/>
                </a:solidFill>
                <a:latin typeface="Verdana" pitchFamily="34" charset="0"/>
              </a:rPr>
              <a:t>G matrix</a:t>
            </a:r>
          </a:p>
        </p:txBody>
      </p:sp>
    </p:spTree>
    <p:extLst>
      <p:ext uri="{BB962C8B-B14F-4D97-AF65-F5344CB8AC3E}">
        <p14:creationId xmlns:p14="http://schemas.microsoft.com/office/powerpoint/2010/main" val="722507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C051F-8B94-2B46-A10B-F1D3F30B9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12884"/>
            <a:ext cx="8229600" cy="10080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G</a:t>
            </a:r>
            <a:r>
              <a:rPr lang="en-US" dirty="0">
                <a:solidFill>
                  <a:srgbClr val="002060"/>
                </a:solidFill>
              </a:rPr>
              <a:t> off-diagonals in unrelated humans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A617BD-CCB7-8944-8617-ED694BF65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321150"/>
            <a:ext cx="6009668" cy="44607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54FC90-A4C4-6748-8EEF-257A6420B4B5}"/>
              </a:ext>
            </a:extLst>
          </p:cNvPr>
          <p:cNvSpPr txBox="1"/>
          <p:nvPr/>
        </p:nvSpPr>
        <p:spPr>
          <a:xfrm>
            <a:off x="5796136" y="6279801"/>
            <a:ext cx="2737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Yang et al (2010 Nat Genet)</a:t>
            </a:r>
          </a:p>
        </p:txBody>
      </p:sp>
    </p:spTree>
    <p:extLst>
      <p:ext uri="{BB962C8B-B14F-4D97-AF65-F5344CB8AC3E}">
        <p14:creationId xmlns:p14="http://schemas.microsoft.com/office/powerpoint/2010/main" val="3222735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7338" y="1401763"/>
            <a:ext cx="8370887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altLang="en-US" sz="2800" dirty="0">
                <a:latin typeface="Verdana" panose="020B0604030504040204" pitchFamily="34" charset="0"/>
              </a:rPr>
              <a:t>An equivalent model</a:t>
            </a:r>
          </a:p>
          <a:p>
            <a:pPr>
              <a:lnSpc>
                <a:spcPct val="90000"/>
              </a:lnSpc>
            </a:pPr>
            <a:endParaRPr lang="en-AU" altLang="en-US" dirty="0"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en-AU" altLang="en-US" sz="2800" dirty="0"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en-AU" altLang="en-US" dirty="0">
              <a:latin typeface="Verdana" panose="020B060403050404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AU" altLang="en-US" dirty="0">
                <a:latin typeface="Verdana" panose="020B0604030504040204" pitchFamily="34" charset="0"/>
              </a:rPr>
              <a:t>Z is a matrix of #records by #individuals</a:t>
            </a:r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3493" name="Rectangle 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3494" name="Rectangle 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3495" name="Rectangle 10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23850" y="549275"/>
            <a:ext cx="856863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AAA1"/>
                </a:solidFill>
                <a:latin typeface="Arial" charset="0"/>
              </a:defRPr>
            </a:lvl9pPr>
          </a:lstStyle>
          <a:p>
            <a:r>
              <a:rPr lang="en-AU" sz="4000" kern="0" dirty="0">
                <a:solidFill>
                  <a:srgbClr val="002060"/>
                </a:solidFill>
                <a:latin typeface="Verdana" pitchFamily="34" charset="0"/>
              </a:rPr>
              <a:t>Genomic prediction with BLUP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FD153A-C890-A649-B204-04F6C61860D6}"/>
              </a:ext>
            </a:extLst>
          </p:cNvPr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04834C1-503F-2744-BF16-8C6CB54E8F69}"/>
                  </a:ext>
                </a:extLst>
              </p:cNvPr>
              <p:cNvSpPr txBox="1"/>
              <p:nvPr/>
            </p:nvSpPr>
            <p:spPr>
              <a:xfrm>
                <a:off x="2478422" y="2459355"/>
                <a:ext cx="327275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a:rPr lang="en-AU" sz="32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𝐙𝐠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𝐞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04834C1-503F-2744-BF16-8C6CB54E8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422" y="2459355"/>
                <a:ext cx="3272755" cy="492443"/>
              </a:xfrm>
              <a:prstGeom prst="rect">
                <a:avLst/>
              </a:prstGeom>
              <a:blipFill>
                <a:blip r:embed="rId2"/>
                <a:stretch>
                  <a:fillRect l="-115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1C5310C-144B-2349-A995-86C6AC542D49}"/>
                  </a:ext>
                </a:extLst>
              </p:cNvPr>
              <p:cNvSpPr txBox="1"/>
              <p:nvPr/>
            </p:nvSpPr>
            <p:spPr>
              <a:xfrm>
                <a:off x="1181040" y="4304181"/>
                <a:ext cx="6781920" cy="18009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AU" sz="3200" b="1" i="1" smtClean="0"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AU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AU" sz="32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AU" sz="32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AU" sz="3200" b="1" i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sSub>
                                      <m:sSubPr>
                                        <m:ctrlPr>
                                          <a:rPr lang="en-AU" sz="32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AU" sz="32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  <m:sup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en-AU" sz="3200" b="1" i="0" smtClean="0">
                                        <a:latin typeface="Cambria Math" panose="02040503050406030204" pitchFamily="18" charset="0"/>
                                      </a:rPr>
                                      <m:t>𝐙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AU" sz="3200" b="1" i="0" smtClean="0">
                                        <a:latin typeface="Cambria Math" panose="02040503050406030204" pitchFamily="18" charset="0"/>
                                      </a:rPr>
                                      <m:t>𝐙</m:t>
                                    </m:r>
                                    <m:r>
                                      <a:rPr lang="en-AU" sz="3200" b="1" i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sSub>
                                      <m:sSubPr>
                                        <m:ctrlPr>
                                          <a:rPr lang="en-AU" sz="32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  <m:sub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AU" sz="32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3200" b="1" i="0" smtClean="0">
                                            <a:latin typeface="Cambria Math" panose="02040503050406030204" pitchFamily="18" charset="0"/>
                                          </a:rPr>
                                          <m:t>𝐙</m:t>
                                        </m:r>
                                      </m:e>
                                      <m:sup>
                                        <m:r>
                                          <a:rPr lang="en-AU" sz="3200" b="1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AU" sz="3200" b="1" i="0" smtClean="0">
                                        <a:latin typeface="Cambria Math" panose="02040503050406030204" pitchFamily="18" charset="0"/>
                                      </a:rPr>
                                      <m:t>𝐙</m:t>
                                    </m:r>
                                    <m:r>
                                      <a:rPr lang="en-AU" sz="3200" b="1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AU" sz="32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3200" b="1" i="0" smtClean="0">
                                            <a:latin typeface="Cambria Math" panose="02040503050406030204" pitchFamily="18" charset="0"/>
                                          </a:rPr>
                                          <m:t>𝐆</m:t>
                                        </m:r>
                                      </m:e>
                                      <m:sup>
                                        <m:r>
                                          <a:rPr lang="en-AU" sz="3200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AU" sz="3200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p>
                                    </m:sSup>
                                    <m:f>
                                      <m:fPr>
                                        <m:ctrlPr>
                                          <a:rPr lang="en-AU" sz="3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AU" sz="3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AU" sz="32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AU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sub>
                                          <m:sup>
                                            <m:r>
                                              <a:rPr lang="en-AU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en-AU" sz="3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AU" sz="32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AU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sub>
                                          <m:sup>
                                            <m:r>
                                              <a:rPr lang="en-AU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AU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AU" sz="32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b>
                                    <m:r>
                                      <a:rPr lang="en-AU" sz="3200" b="1" i="0" smtClean="0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sub>
                                  <m:sup>
                                    <m:r>
                                      <a:rPr lang="en-AU" sz="3200" b="1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m:rPr>
                                    <m:brk m:alnAt="7"/>
                                  </m:rPr>
                                  <a:rPr lang="en-AU" sz="32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AU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3200" b="1" i="0" smtClean="0">
                                        <a:latin typeface="Cambria Math" panose="02040503050406030204" pitchFamily="18" charset="0"/>
                                      </a:rPr>
                                      <m:t>𝐙</m:t>
                                    </m:r>
                                  </m:e>
                                  <m:sup>
                                    <m:r>
                                      <a:rPr lang="en-AU" sz="3200" b="1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AU" sz="3200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1C5310C-144B-2349-A995-86C6AC542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040" y="4304181"/>
                <a:ext cx="6781920" cy="1800942"/>
              </a:xfrm>
              <a:prstGeom prst="rect">
                <a:avLst/>
              </a:prstGeom>
              <a:blipFill>
                <a:blip r:embed="rId3"/>
                <a:stretch>
                  <a:fillRect b="-2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854699"/>
      </p:ext>
    </p:extLst>
  </p:cSld>
  <p:clrMapOvr>
    <a:masterClrMapping/>
  </p:clrMapOvr>
</p:sld>
</file>

<file path=ppt/theme/theme1.xml><?xml version="1.0" encoding="utf-8"?>
<a:theme xmlns:a="http://schemas.openxmlformats.org/drawingml/2006/main" name="DEPI Presentatio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PI Presentation 2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PI Biosciences research">
  <a:themeElements>
    <a:clrScheme name="DPI Biosciences research 1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7C84BB"/>
      </a:accent2>
      <a:accent3>
        <a:srgbClr val="AAAAAA"/>
      </a:accent3>
      <a:accent4>
        <a:srgbClr val="DADADA"/>
      </a:accent4>
      <a:accent5>
        <a:srgbClr val="FFFFFF"/>
      </a:accent5>
      <a:accent6>
        <a:srgbClr val="7077A9"/>
      </a:accent6>
      <a:hlink>
        <a:srgbClr val="9DA3CC"/>
      </a:hlink>
      <a:folHlink>
        <a:srgbClr val="004584"/>
      </a:folHlink>
    </a:clrScheme>
    <a:fontScheme name="DPI Biosciences research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PI Biosciences research 1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7C84BB"/>
        </a:accent2>
        <a:accent3>
          <a:srgbClr val="AAAAAA"/>
        </a:accent3>
        <a:accent4>
          <a:srgbClr val="DADADA"/>
        </a:accent4>
        <a:accent5>
          <a:srgbClr val="FFFFFF"/>
        </a:accent5>
        <a:accent6>
          <a:srgbClr val="7077A9"/>
        </a:accent6>
        <a:hlink>
          <a:srgbClr val="9DA3CC"/>
        </a:hlink>
        <a:folHlink>
          <a:srgbClr val="00458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DEPI Presentation</Template>
  <TotalTime>12761</TotalTime>
  <Words>949</Words>
  <Application>Microsoft Macintosh PowerPoint</Application>
  <PresentationFormat>On-screen Show (4:3)</PresentationFormat>
  <Paragraphs>270</Paragraphs>
  <Slides>21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Cambria Math</vt:lpstr>
      <vt:lpstr>Symbol</vt:lpstr>
      <vt:lpstr>Times New Roman</vt:lpstr>
      <vt:lpstr>Verdana</vt:lpstr>
      <vt:lpstr>Wingdings</vt:lpstr>
      <vt:lpstr>DEPI Presentation</vt:lpstr>
      <vt:lpstr>DEPI Presentation 2</vt:lpstr>
      <vt:lpstr>DPI Biosciences research</vt:lpstr>
      <vt:lpstr>Equation</vt:lpstr>
      <vt:lpstr>Best linear unbiased prediction</vt:lpstr>
      <vt:lpstr>Genomic prediction with BLUP</vt:lpstr>
      <vt:lpstr>Genomic prediction with BLUP</vt:lpstr>
      <vt:lpstr>PowerPoint Presentation</vt:lpstr>
      <vt:lpstr>PowerPoint Presentation</vt:lpstr>
      <vt:lpstr>PowerPoint Presentation</vt:lpstr>
      <vt:lpstr>PowerPoint Presentation</vt:lpstr>
      <vt:lpstr>G off-diagonals in unrelated humans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Alternatives for building G</vt:lpstr>
      <vt:lpstr>Alternatives for building G</vt:lpstr>
      <vt:lpstr>Alternatives for building G</vt:lpstr>
      <vt:lpstr>Alternatives for building G</vt:lpstr>
      <vt:lpstr>Genomic prediction vs GWAS</vt:lpstr>
      <vt:lpstr>Genomic prediction vs GWAS</vt:lpstr>
      <vt:lpstr>PowerPoint Presentation</vt:lpstr>
    </vt:vector>
  </TitlesOfParts>
  <Company>CenITex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Orwin</dc:creator>
  <cp:lastModifiedBy>Jian Zeng</cp:lastModifiedBy>
  <cp:revision>664</cp:revision>
  <cp:lastPrinted>2015-04-08T06:20:24Z</cp:lastPrinted>
  <dcterms:created xsi:type="dcterms:W3CDTF">2013-06-18T02:30:54Z</dcterms:created>
  <dcterms:modified xsi:type="dcterms:W3CDTF">2019-09-08T14:14:40Z</dcterms:modified>
</cp:coreProperties>
</file>