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4" r:id="rId3"/>
    <p:sldMasterId id="2147483688" r:id="rId4"/>
  </p:sldMasterIdLst>
  <p:notesMasterIdLst>
    <p:notesMasterId r:id="rId36"/>
  </p:notesMasterIdLst>
  <p:handoutMasterIdLst>
    <p:handoutMasterId r:id="rId37"/>
  </p:handoutMasterIdLst>
  <p:sldIdLst>
    <p:sldId id="256" r:id="rId5"/>
    <p:sldId id="835" r:id="rId6"/>
    <p:sldId id="856" r:id="rId7"/>
    <p:sldId id="891" r:id="rId8"/>
    <p:sldId id="906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00" r:id="rId17"/>
    <p:sldId id="901" r:id="rId18"/>
    <p:sldId id="902" r:id="rId19"/>
    <p:sldId id="904" r:id="rId20"/>
    <p:sldId id="905" r:id="rId21"/>
    <p:sldId id="916" r:id="rId22"/>
    <p:sldId id="908" r:id="rId23"/>
    <p:sldId id="909" r:id="rId24"/>
    <p:sldId id="910" r:id="rId25"/>
    <p:sldId id="918" r:id="rId26"/>
    <p:sldId id="911" r:id="rId27"/>
    <p:sldId id="913" r:id="rId28"/>
    <p:sldId id="914" r:id="rId29"/>
    <p:sldId id="915" r:id="rId30"/>
    <p:sldId id="919" r:id="rId31"/>
    <p:sldId id="920" r:id="rId32"/>
    <p:sldId id="921" r:id="rId33"/>
    <p:sldId id="922" r:id="rId34"/>
    <p:sldId id="923" r:id="rId35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AFB"/>
    <a:srgbClr val="00AAA1"/>
    <a:srgbClr val="404040"/>
    <a:srgbClr val="7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3" autoAdjust="0"/>
    <p:restoredTop sz="95338" autoAdjust="0"/>
  </p:normalViewPr>
  <p:slideViewPr>
    <p:cSldViewPr showGuides="1">
      <p:cViewPr varScale="1">
        <p:scale>
          <a:sx n="178" d="100"/>
          <a:sy n="178" d="100"/>
        </p:scale>
        <p:origin x="1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Sheet2!$K$1:$K$50</c:f>
              <c:numCache>
                <c:formatCode>General</c:formatCode>
                <c:ptCount val="50"/>
                <c:pt idx="0">
                  <c:v>1.0066624326239531</c:v>
                </c:pt>
                <c:pt idx="1">
                  <c:v>1.7925993787812666</c:v>
                </c:pt>
                <c:pt idx="2">
                  <c:v>4.6428420997231443</c:v>
                </c:pt>
                <c:pt idx="3">
                  <c:v>1.1408936052846448</c:v>
                </c:pt>
                <c:pt idx="4">
                  <c:v>1.1766965427054055</c:v>
                </c:pt>
                <c:pt idx="5">
                  <c:v>1.2367888967826106</c:v>
                </c:pt>
                <c:pt idx="6">
                  <c:v>1.2057095145793899</c:v>
                </c:pt>
                <c:pt idx="7">
                  <c:v>1.0567608601687573</c:v>
                </c:pt>
                <c:pt idx="8">
                  <c:v>1.2896311436346553</c:v>
                </c:pt>
                <c:pt idx="9">
                  <c:v>0.25758234092030596</c:v>
                </c:pt>
                <c:pt idx="10">
                  <c:v>2.4631554336748112</c:v>
                </c:pt>
                <c:pt idx="11">
                  <c:v>2.1118112570299514</c:v>
                </c:pt>
                <c:pt idx="12">
                  <c:v>0.43905393181574104</c:v>
                </c:pt>
                <c:pt idx="13">
                  <c:v>4.4691520456755978</c:v>
                </c:pt>
                <c:pt idx="14">
                  <c:v>3.9117070118900861</c:v>
                </c:pt>
                <c:pt idx="15">
                  <c:v>3.5798143134181677</c:v>
                </c:pt>
                <c:pt idx="16">
                  <c:v>3.652256096567096</c:v>
                </c:pt>
                <c:pt idx="17">
                  <c:v>1.2882006530306707</c:v>
                </c:pt>
                <c:pt idx="18">
                  <c:v>0.73193786117038306</c:v>
                </c:pt>
                <c:pt idx="19">
                  <c:v>2.9165328634072774</c:v>
                </c:pt>
                <c:pt idx="20">
                  <c:v>4.4567233307153771</c:v>
                </c:pt>
                <c:pt idx="21">
                  <c:v>3.9903318251202085</c:v>
                </c:pt>
                <c:pt idx="22">
                  <c:v>1.3703568939182236</c:v>
                </c:pt>
                <c:pt idx="23">
                  <c:v>1.7840672372814537</c:v>
                </c:pt>
                <c:pt idx="24">
                  <c:v>4.4253261283234862</c:v>
                </c:pt>
                <c:pt idx="25">
                  <c:v>3.2006109813885391</c:v>
                </c:pt>
                <c:pt idx="26">
                  <c:v>1.5262910759140875</c:v>
                </c:pt>
                <c:pt idx="27">
                  <c:v>2.1751194041919204</c:v>
                </c:pt>
                <c:pt idx="28">
                  <c:v>4.4526768020846861</c:v>
                </c:pt>
                <c:pt idx="29">
                  <c:v>2.0700407374508067</c:v>
                </c:pt>
                <c:pt idx="30">
                  <c:v>1.5054468548408861E-3</c:v>
                </c:pt>
                <c:pt idx="31">
                  <c:v>0.94555454761470592</c:v>
                </c:pt>
                <c:pt idx="32">
                  <c:v>1.8041713903431789</c:v>
                </c:pt>
                <c:pt idx="33">
                  <c:v>2.7341128967647297</c:v>
                </c:pt>
                <c:pt idx="34">
                  <c:v>3.4035954929098504</c:v>
                </c:pt>
                <c:pt idx="35">
                  <c:v>2.8304671139667676</c:v>
                </c:pt>
                <c:pt idx="36">
                  <c:v>1.8414053960412762</c:v>
                </c:pt>
                <c:pt idx="37">
                  <c:v>3.3576531902414701</c:v>
                </c:pt>
                <c:pt idx="38">
                  <c:v>1.2531497301117938</c:v>
                </c:pt>
                <c:pt idx="39">
                  <c:v>0.17043577799792708</c:v>
                </c:pt>
                <c:pt idx="40">
                  <c:v>4.5498070029601445</c:v>
                </c:pt>
                <c:pt idx="41">
                  <c:v>2.6323355939210948</c:v>
                </c:pt>
                <c:pt idx="42">
                  <c:v>1.2837879854225283</c:v>
                </c:pt>
                <c:pt idx="43">
                  <c:v>3.235363332587577</c:v>
                </c:pt>
                <c:pt idx="44">
                  <c:v>3.2047811850610075</c:v>
                </c:pt>
                <c:pt idx="45">
                  <c:v>2.9997479672429685</c:v>
                </c:pt>
                <c:pt idx="46">
                  <c:v>3.4977407307907455</c:v>
                </c:pt>
                <c:pt idx="47">
                  <c:v>3.5396631144958217</c:v>
                </c:pt>
                <c:pt idx="48">
                  <c:v>0.51385457879237262</c:v>
                </c:pt>
                <c:pt idx="49">
                  <c:v>3.6303720287427472</c:v>
                </c:pt>
              </c:numCache>
            </c:numRef>
          </c:xVal>
          <c:yVal>
            <c:numRef>
              <c:f>Sheet2!$L$1:$L$50</c:f>
              <c:numCache>
                <c:formatCode>General</c:formatCode>
                <c:ptCount val="50"/>
                <c:pt idx="0">
                  <c:v>3.4691863494069959</c:v>
                </c:pt>
                <c:pt idx="1">
                  <c:v>1.8395850830190903</c:v>
                </c:pt>
                <c:pt idx="2">
                  <c:v>4.6409044954039445</c:v>
                </c:pt>
                <c:pt idx="3">
                  <c:v>1.341237142294835</c:v>
                </c:pt>
                <c:pt idx="4">
                  <c:v>0.76261239558953053</c:v>
                </c:pt>
                <c:pt idx="5">
                  <c:v>1.2113162128891533</c:v>
                </c:pt>
                <c:pt idx="6">
                  <c:v>2.9437680575303009</c:v>
                </c:pt>
                <c:pt idx="7">
                  <c:v>2.4902609186191453</c:v>
                </c:pt>
                <c:pt idx="8">
                  <c:v>1.8493966144567415</c:v>
                </c:pt>
                <c:pt idx="9">
                  <c:v>3.0561294281971572</c:v>
                </c:pt>
                <c:pt idx="10">
                  <c:v>1.7950786207828378</c:v>
                </c:pt>
                <c:pt idx="11">
                  <c:v>2.5587195033321244</c:v>
                </c:pt>
                <c:pt idx="12">
                  <c:v>0.55413861868113845</c:v>
                </c:pt>
                <c:pt idx="13">
                  <c:v>3.7752686776724254</c:v>
                </c:pt>
                <c:pt idx="14">
                  <c:v>4.9825054636990496</c:v>
                </c:pt>
                <c:pt idx="15">
                  <c:v>2.9600861267364054</c:v>
                </c:pt>
                <c:pt idx="16">
                  <c:v>4.1274806172115905</c:v>
                </c:pt>
                <c:pt idx="17">
                  <c:v>2.0261714331862275</c:v>
                </c:pt>
                <c:pt idx="18">
                  <c:v>2.9860274716559783</c:v>
                </c:pt>
                <c:pt idx="19">
                  <c:v>3.2148877219355443</c:v>
                </c:pt>
                <c:pt idx="20">
                  <c:v>4.877930253226042</c:v>
                </c:pt>
                <c:pt idx="21">
                  <c:v>3.5449911778422081</c:v>
                </c:pt>
                <c:pt idx="22">
                  <c:v>3.2372884490217384</c:v>
                </c:pt>
                <c:pt idx="23">
                  <c:v>4.0501481505769359</c:v>
                </c:pt>
                <c:pt idx="24">
                  <c:v>4.111175381432405</c:v>
                </c:pt>
                <c:pt idx="25">
                  <c:v>2.0623945225661924</c:v>
                </c:pt>
                <c:pt idx="26">
                  <c:v>3.0571373947268121</c:v>
                </c:pt>
                <c:pt idx="27">
                  <c:v>4.262417775700083</c:v>
                </c:pt>
                <c:pt idx="28">
                  <c:v>2.8726880450264418</c:v>
                </c:pt>
                <c:pt idx="29">
                  <c:v>3.8941982201998315</c:v>
                </c:pt>
                <c:pt idx="30">
                  <c:v>0.34560430903917627</c:v>
                </c:pt>
                <c:pt idx="31">
                  <c:v>0.92018617078496434</c:v>
                </c:pt>
                <c:pt idx="32">
                  <c:v>1.433892839140928</c:v>
                </c:pt>
                <c:pt idx="33">
                  <c:v>2.0312537101027046</c:v>
                </c:pt>
                <c:pt idx="34">
                  <c:v>2.3021808024307138</c:v>
                </c:pt>
                <c:pt idx="35">
                  <c:v>2.6172966118599228</c:v>
                </c:pt>
                <c:pt idx="36">
                  <c:v>2.4861474467466396</c:v>
                </c:pt>
                <c:pt idx="37">
                  <c:v>3.1191014179863661</c:v>
                </c:pt>
                <c:pt idx="38">
                  <c:v>2.8513418941527764</c:v>
                </c:pt>
                <c:pt idx="39">
                  <c:v>0.11303107443710186</c:v>
                </c:pt>
                <c:pt idx="40">
                  <c:v>3.3880447728944274</c:v>
                </c:pt>
                <c:pt idx="41">
                  <c:v>2.9855249612465915</c:v>
                </c:pt>
                <c:pt idx="42">
                  <c:v>0.88944059976198231</c:v>
                </c:pt>
                <c:pt idx="43">
                  <c:v>2.7782293717875142</c:v>
                </c:pt>
                <c:pt idx="44">
                  <c:v>4.9920499692240936</c:v>
                </c:pt>
                <c:pt idx="45">
                  <c:v>3.1974607508713442</c:v>
                </c:pt>
                <c:pt idx="46">
                  <c:v>2.2488730722964627</c:v>
                </c:pt>
                <c:pt idx="47">
                  <c:v>3.2128617399647457</c:v>
                </c:pt>
                <c:pt idx="48">
                  <c:v>2.5412604081422847</c:v>
                </c:pt>
                <c:pt idx="49">
                  <c:v>3.5986692178117829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A6-2E49-A1FA-969A267D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208288"/>
        <c:axId val="222211816"/>
      </c:scatterChart>
      <c:valAx>
        <c:axId val="22220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Predicted rust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211816"/>
        <c:crosses val="autoZero"/>
        <c:crossBetween val="midCat"/>
      </c:valAx>
      <c:valAx>
        <c:axId val="222211816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Actual rust score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157495990084572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208288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Sheet2!$K$1:$K$50</c:f>
              <c:numCache>
                <c:formatCode>General</c:formatCode>
                <c:ptCount val="50"/>
                <c:pt idx="0">
                  <c:v>1.0066624326239531</c:v>
                </c:pt>
                <c:pt idx="1">
                  <c:v>1.7925993787812666</c:v>
                </c:pt>
                <c:pt idx="2">
                  <c:v>4.6428420997231443</c:v>
                </c:pt>
                <c:pt idx="3">
                  <c:v>1.1408936052846448</c:v>
                </c:pt>
                <c:pt idx="4">
                  <c:v>1.1766965427054055</c:v>
                </c:pt>
                <c:pt idx="5">
                  <c:v>1.2367888967826106</c:v>
                </c:pt>
                <c:pt idx="6">
                  <c:v>1.2057095145793899</c:v>
                </c:pt>
                <c:pt idx="7">
                  <c:v>1.0567608601687573</c:v>
                </c:pt>
                <c:pt idx="8">
                  <c:v>1.2896311436346553</c:v>
                </c:pt>
                <c:pt idx="9">
                  <c:v>0.25758234092030596</c:v>
                </c:pt>
                <c:pt idx="10">
                  <c:v>2.4631554336748112</c:v>
                </c:pt>
                <c:pt idx="11">
                  <c:v>2.1118112570299514</c:v>
                </c:pt>
                <c:pt idx="12">
                  <c:v>0.43905393181574104</c:v>
                </c:pt>
                <c:pt idx="13">
                  <c:v>4.4691520456755978</c:v>
                </c:pt>
                <c:pt idx="14">
                  <c:v>3.9117070118900861</c:v>
                </c:pt>
                <c:pt idx="15">
                  <c:v>3.5798143134181677</c:v>
                </c:pt>
                <c:pt idx="16">
                  <c:v>3.652256096567096</c:v>
                </c:pt>
                <c:pt idx="17">
                  <c:v>1.2882006530306707</c:v>
                </c:pt>
                <c:pt idx="18">
                  <c:v>0.73193786117038306</c:v>
                </c:pt>
                <c:pt idx="19">
                  <c:v>2.9165328634072774</c:v>
                </c:pt>
                <c:pt idx="20">
                  <c:v>4.4567233307153771</c:v>
                </c:pt>
                <c:pt idx="21">
                  <c:v>3.9903318251202085</c:v>
                </c:pt>
                <c:pt idx="22">
                  <c:v>1.3703568939182236</c:v>
                </c:pt>
                <c:pt idx="23">
                  <c:v>1.7840672372814537</c:v>
                </c:pt>
                <c:pt idx="24">
                  <c:v>4.4253261283234862</c:v>
                </c:pt>
                <c:pt idx="25">
                  <c:v>3.2006109813885391</c:v>
                </c:pt>
                <c:pt idx="26">
                  <c:v>1.5262910759140875</c:v>
                </c:pt>
                <c:pt idx="27">
                  <c:v>2.1751194041919204</c:v>
                </c:pt>
                <c:pt idx="28">
                  <c:v>4.4526768020846861</c:v>
                </c:pt>
                <c:pt idx="29">
                  <c:v>2.0700407374508067</c:v>
                </c:pt>
                <c:pt idx="30">
                  <c:v>1.5054468548408861E-3</c:v>
                </c:pt>
                <c:pt idx="31">
                  <c:v>0.94555454761470592</c:v>
                </c:pt>
                <c:pt idx="32">
                  <c:v>1.8041713903431789</c:v>
                </c:pt>
                <c:pt idx="33">
                  <c:v>2.7341128967647297</c:v>
                </c:pt>
                <c:pt idx="34">
                  <c:v>3.4035954929098504</c:v>
                </c:pt>
                <c:pt idx="35">
                  <c:v>2.8304671139667676</c:v>
                </c:pt>
                <c:pt idx="36">
                  <c:v>1.8414053960412762</c:v>
                </c:pt>
                <c:pt idx="37">
                  <c:v>3.3576531902414701</c:v>
                </c:pt>
                <c:pt idx="38">
                  <c:v>1.2531497301117938</c:v>
                </c:pt>
                <c:pt idx="39">
                  <c:v>0.17043577799792708</c:v>
                </c:pt>
                <c:pt idx="40">
                  <c:v>4.5498070029601445</c:v>
                </c:pt>
                <c:pt idx="41">
                  <c:v>2.6323355939210948</c:v>
                </c:pt>
                <c:pt idx="42">
                  <c:v>1.2837879854225283</c:v>
                </c:pt>
                <c:pt idx="43">
                  <c:v>3.235363332587577</c:v>
                </c:pt>
                <c:pt idx="44">
                  <c:v>3.2047811850610075</c:v>
                </c:pt>
                <c:pt idx="45">
                  <c:v>2.9997479672429685</c:v>
                </c:pt>
                <c:pt idx="46">
                  <c:v>3.4977407307907455</c:v>
                </c:pt>
                <c:pt idx="47">
                  <c:v>3.5396631144958217</c:v>
                </c:pt>
                <c:pt idx="48">
                  <c:v>0.51385457879237262</c:v>
                </c:pt>
                <c:pt idx="49">
                  <c:v>3.6303720287427472</c:v>
                </c:pt>
              </c:numCache>
            </c:numRef>
          </c:xVal>
          <c:yVal>
            <c:numRef>
              <c:f>Sheet2!$L$1:$L$50</c:f>
              <c:numCache>
                <c:formatCode>General</c:formatCode>
                <c:ptCount val="50"/>
                <c:pt idx="0">
                  <c:v>3.4691863494069959</c:v>
                </c:pt>
                <c:pt idx="1">
                  <c:v>1.8395850830190903</c:v>
                </c:pt>
                <c:pt idx="2">
                  <c:v>4.6409044954039445</c:v>
                </c:pt>
                <c:pt idx="3">
                  <c:v>1.341237142294835</c:v>
                </c:pt>
                <c:pt idx="4">
                  <c:v>0.76261239558953053</c:v>
                </c:pt>
                <c:pt idx="5">
                  <c:v>1.2113162128891533</c:v>
                </c:pt>
                <c:pt idx="6">
                  <c:v>2.9437680575303009</c:v>
                </c:pt>
                <c:pt idx="7">
                  <c:v>2.4902609186191453</c:v>
                </c:pt>
                <c:pt idx="8">
                  <c:v>1.8493966144567415</c:v>
                </c:pt>
                <c:pt idx="9">
                  <c:v>3.0561294281971572</c:v>
                </c:pt>
                <c:pt idx="10">
                  <c:v>1.7950786207828378</c:v>
                </c:pt>
                <c:pt idx="11">
                  <c:v>2.5587195033321244</c:v>
                </c:pt>
                <c:pt idx="12">
                  <c:v>0.55413861868113845</c:v>
                </c:pt>
                <c:pt idx="13">
                  <c:v>3.7752686776724254</c:v>
                </c:pt>
                <c:pt idx="14">
                  <c:v>4.9825054636990496</c:v>
                </c:pt>
                <c:pt idx="15">
                  <c:v>2.9600861267364054</c:v>
                </c:pt>
                <c:pt idx="16">
                  <c:v>4.1274806172115905</c:v>
                </c:pt>
                <c:pt idx="17">
                  <c:v>2.0261714331862275</c:v>
                </c:pt>
                <c:pt idx="18">
                  <c:v>2.9860274716559783</c:v>
                </c:pt>
                <c:pt idx="19">
                  <c:v>3.2148877219355443</c:v>
                </c:pt>
                <c:pt idx="20">
                  <c:v>4.877930253226042</c:v>
                </c:pt>
                <c:pt idx="21">
                  <c:v>3.5449911778422081</c:v>
                </c:pt>
                <c:pt idx="22">
                  <c:v>3.2372884490217384</c:v>
                </c:pt>
                <c:pt idx="23">
                  <c:v>4.0501481505769359</c:v>
                </c:pt>
                <c:pt idx="24">
                  <c:v>4.111175381432405</c:v>
                </c:pt>
                <c:pt idx="25">
                  <c:v>2.0623945225661924</c:v>
                </c:pt>
                <c:pt idx="26">
                  <c:v>3.0571373947268121</c:v>
                </c:pt>
                <c:pt idx="27">
                  <c:v>4.262417775700083</c:v>
                </c:pt>
                <c:pt idx="28">
                  <c:v>2.8726880450264418</c:v>
                </c:pt>
                <c:pt idx="29">
                  <c:v>3.8941982201998315</c:v>
                </c:pt>
                <c:pt idx="30">
                  <c:v>0.34560430903917627</c:v>
                </c:pt>
                <c:pt idx="31">
                  <c:v>0.92018617078496434</c:v>
                </c:pt>
                <c:pt idx="32">
                  <c:v>1.433892839140928</c:v>
                </c:pt>
                <c:pt idx="33">
                  <c:v>2.0312537101027046</c:v>
                </c:pt>
                <c:pt idx="34">
                  <c:v>2.3021808024307138</c:v>
                </c:pt>
                <c:pt idx="35">
                  <c:v>2.6172966118599228</c:v>
                </c:pt>
                <c:pt idx="36">
                  <c:v>2.4861474467466396</c:v>
                </c:pt>
                <c:pt idx="37">
                  <c:v>3.1191014179863661</c:v>
                </c:pt>
                <c:pt idx="38">
                  <c:v>2.8513418941527764</c:v>
                </c:pt>
                <c:pt idx="39">
                  <c:v>0.11303107443710186</c:v>
                </c:pt>
                <c:pt idx="40">
                  <c:v>3.3880447728944274</c:v>
                </c:pt>
                <c:pt idx="41">
                  <c:v>2.9855249612465915</c:v>
                </c:pt>
                <c:pt idx="42">
                  <c:v>0.88944059976198231</c:v>
                </c:pt>
                <c:pt idx="43">
                  <c:v>2.7782293717875142</c:v>
                </c:pt>
                <c:pt idx="44">
                  <c:v>4.9920499692240936</c:v>
                </c:pt>
                <c:pt idx="45">
                  <c:v>3.1974607508713442</c:v>
                </c:pt>
                <c:pt idx="46">
                  <c:v>2.2488730722964627</c:v>
                </c:pt>
                <c:pt idx="47">
                  <c:v>3.2128617399647457</c:v>
                </c:pt>
                <c:pt idx="48">
                  <c:v>2.5412604081422847</c:v>
                </c:pt>
                <c:pt idx="49">
                  <c:v>3.5986692178117829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9B-6346-A9EB-7FEBED2F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209072"/>
        <c:axId val="161594568"/>
      </c:scatterChart>
      <c:valAx>
        <c:axId val="22220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Predicted rust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594568"/>
        <c:crosses val="autoZero"/>
        <c:crossBetween val="midCat"/>
      </c:valAx>
      <c:valAx>
        <c:axId val="161594568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Actual rust score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157495990084572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209072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Sheet2!$K$1:$K$50</c:f>
              <c:numCache>
                <c:formatCode>General</c:formatCode>
                <c:ptCount val="50"/>
                <c:pt idx="0">
                  <c:v>0.77662979009905986</c:v>
                </c:pt>
                <c:pt idx="1">
                  <c:v>4.4218468129631621</c:v>
                </c:pt>
                <c:pt idx="2">
                  <c:v>1.3810309537125081</c:v>
                </c:pt>
                <c:pt idx="3">
                  <c:v>2.7926703106569608</c:v>
                </c:pt>
                <c:pt idx="4">
                  <c:v>1.2242451154064327</c:v>
                </c:pt>
                <c:pt idx="5">
                  <c:v>3.1602825533209806</c:v>
                </c:pt>
                <c:pt idx="6">
                  <c:v>0.54069360678967227</c:v>
                </c:pt>
                <c:pt idx="7">
                  <c:v>2.7636458632641148</c:v>
                </c:pt>
                <c:pt idx="8">
                  <c:v>4.5852976511225281</c:v>
                </c:pt>
                <c:pt idx="9">
                  <c:v>2.2960947005428767</c:v>
                </c:pt>
                <c:pt idx="10">
                  <c:v>3.959689868964531</c:v>
                </c:pt>
                <c:pt idx="11">
                  <c:v>2.6586721786674468</c:v>
                </c:pt>
                <c:pt idx="12">
                  <c:v>4.5495728869016405</c:v>
                </c:pt>
                <c:pt idx="13">
                  <c:v>1.5330520932106579</c:v>
                </c:pt>
                <c:pt idx="14">
                  <c:v>2.6171436258720298</c:v>
                </c:pt>
                <c:pt idx="15">
                  <c:v>4.8360242983079234</c:v>
                </c:pt>
                <c:pt idx="16">
                  <c:v>4.9564525151058216</c:v>
                </c:pt>
                <c:pt idx="17">
                  <c:v>4.8457473134933347</c:v>
                </c:pt>
                <c:pt idx="18">
                  <c:v>3.6236127071132032</c:v>
                </c:pt>
                <c:pt idx="19">
                  <c:v>1.782917124009245</c:v>
                </c:pt>
                <c:pt idx="20">
                  <c:v>3.3602986994130668E-2</c:v>
                </c:pt>
                <c:pt idx="21">
                  <c:v>4.2689593863647062</c:v>
                </c:pt>
                <c:pt idx="22">
                  <c:v>3.4688192426587423</c:v>
                </c:pt>
                <c:pt idx="23">
                  <c:v>1.1760017097242752</c:v>
                </c:pt>
                <c:pt idx="24">
                  <c:v>2.7706703660775216</c:v>
                </c:pt>
                <c:pt idx="25">
                  <c:v>4.6283707177960833</c:v>
                </c:pt>
                <c:pt idx="26">
                  <c:v>4.4771944071350465</c:v>
                </c:pt>
                <c:pt idx="27">
                  <c:v>2.3308512629347371</c:v>
                </c:pt>
                <c:pt idx="28">
                  <c:v>2.8168400817662209</c:v>
                </c:pt>
                <c:pt idx="29">
                  <c:v>2.2676360800628945</c:v>
                </c:pt>
                <c:pt idx="30">
                  <c:v>2.8635617545460073</c:v>
                </c:pt>
                <c:pt idx="31">
                  <c:v>4.7196757712073492</c:v>
                </c:pt>
                <c:pt idx="32">
                  <c:v>0.37330139611056357</c:v>
                </c:pt>
                <c:pt idx="33">
                  <c:v>1.9173016921306703</c:v>
                </c:pt>
                <c:pt idx="34">
                  <c:v>3.8161009988137624</c:v>
                </c:pt>
                <c:pt idx="35">
                  <c:v>1.8818970392818706</c:v>
                </c:pt>
                <c:pt idx="36">
                  <c:v>4.8096510609463037</c:v>
                </c:pt>
                <c:pt idx="37">
                  <c:v>4.4536482585078323</c:v>
                </c:pt>
                <c:pt idx="38">
                  <c:v>1.9436988909885029</c:v>
                </c:pt>
                <c:pt idx="39">
                  <c:v>1.1676352759008246</c:v>
                </c:pt>
                <c:pt idx="40">
                  <c:v>0.86578398706343096</c:v>
                </c:pt>
                <c:pt idx="41">
                  <c:v>1.4832676823335667</c:v>
                </c:pt>
                <c:pt idx="42">
                  <c:v>0.12787244304770407</c:v>
                </c:pt>
                <c:pt idx="43">
                  <c:v>0.40872418243185049</c:v>
                </c:pt>
                <c:pt idx="44">
                  <c:v>1.5598550423384845</c:v>
                </c:pt>
                <c:pt idx="45">
                  <c:v>0.83189273704536326</c:v>
                </c:pt>
                <c:pt idx="46">
                  <c:v>2.702084894670743</c:v>
                </c:pt>
                <c:pt idx="47">
                  <c:v>3.0860402656465382</c:v>
                </c:pt>
                <c:pt idx="48">
                  <c:v>2.9615252030912718</c:v>
                </c:pt>
                <c:pt idx="49">
                  <c:v>1.3552315078644184</c:v>
                </c:pt>
              </c:numCache>
            </c:numRef>
          </c:xVal>
          <c:yVal>
            <c:numRef>
              <c:f>Sheet2!$L$1:$L$50</c:f>
              <c:numCache>
                <c:formatCode>General</c:formatCode>
                <c:ptCount val="50"/>
                <c:pt idx="0">
                  <c:v>1.7460030239796858</c:v>
                </c:pt>
                <c:pt idx="1">
                  <c:v>3.4351067313838692</c:v>
                </c:pt>
                <c:pt idx="2">
                  <c:v>1.2484011534439414</c:v>
                </c:pt>
                <c:pt idx="3">
                  <c:v>2.6885421550004791</c:v>
                </c:pt>
                <c:pt idx="4">
                  <c:v>1.0086922075232181</c:v>
                </c:pt>
                <c:pt idx="5">
                  <c:v>2.9361757152968</c:v>
                </c:pt>
                <c:pt idx="6">
                  <c:v>0.46968264240275748</c:v>
                </c:pt>
                <c:pt idx="7">
                  <c:v>3.0611195689135204</c:v>
                </c:pt>
                <c:pt idx="8">
                  <c:v>3.1985655576497871</c:v>
                </c:pt>
                <c:pt idx="9">
                  <c:v>2.9435947209123867</c:v>
                </c:pt>
                <c:pt idx="10">
                  <c:v>3.773860695564339</c:v>
                </c:pt>
                <c:pt idx="11">
                  <c:v>2.4510126708338094</c:v>
                </c:pt>
                <c:pt idx="12">
                  <c:v>2.863865170104416</c:v>
                </c:pt>
                <c:pt idx="13">
                  <c:v>2.3434133541287245</c:v>
                </c:pt>
                <c:pt idx="14">
                  <c:v>2.3790385254459188</c:v>
                </c:pt>
                <c:pt idx="15">
                  <c:v>3.1403248909265939</c:v>
                </c:pt>
                <c:pt idx="16">
                  <c:v>3.9886984046392326</c:v>
                </c:pt>
                <c:pt idx="17">
                  <c:v>4.3082278314230207</c:v>
                </c:pt>
                <c:pt idx="18">
                  <c:v>2.7558806697283527</c:v>
                </c:pt>
                <c:pt idx="19">
                  <c:v>1.1273678438764436</c:v>
                </c:pt>
                <c:pt idx="20">
                  <c:v>1.0905058660635927</c:v>
                </c:pt>
                <c:pt idx="21">
                  <c:v>3.6012027119332837</c:v>
                </c:pt>
                <c:pt idx="22">
                  <c:v>3.1858556617566673</c:v>
                </c:pt>
                <c:pt idx="23">
                  <c:v>1.3389553867275663</c:v>
                </c:pt>
                <c:pt idx="24">
                  <c:v>1.9137266034393818</c:v>
                </c:pt>
                <c:pt idx="25">
                  <c:v>3.4582768337679597</c:v>
                </c:pt>
                <c:pt idx="26">
                  <c:v>3.6754733950807692</c:v>
                </c:pt>
                <c:pt idx="27">
                  <c:v>2.6790938077171376</c:v>
                </c:pt>
                <c:pt idx="28">
                  <c:v>3.2403718226080613</c:v>
                </c:pt>
                <c:pt idx="29">
                  <c:v>1.4300142367143978</c:v>
                </c:pt>
                <c:pt idx="30">
                  <c:v>2.7165558421458895</c:v>
                </c:pt>
                <c:pt idx="31">
                  <c:v>4.4795783216692628</c:v>
                </c:pt>
                <c:pt idx="32">
                  <c:v>0.93902913456480386</c:v>
                </c:pt>
                <c:pt idx="33">
                  <c:v>1.2805497333308868</c:v>
                </c:pt>
                <c:pt idx="34">
                  <c:v>3.5887521179076116</c:v>
                </c:pt>
                <c:pt idx="35">
                  <c:v>1.2175966230428035</c:v>
                </c:pt>
                <c:pt idx="36">
                  <c:v>3.1734561902162191</c:v>
                </c:pt>
                <c:pt idx="37">
                  <c:v>3.2550049068745466</c:v>
                </c:pt>
                <c:pt idx="38">
                  <c:v>1.2323232149543615</c:v>
                </c:pt>
                <c:pt idx="39">
                  <c:v>1.8879084427381421</c:v>
                </c:pt>
                <c:pt idx="40">
                  <c:v>1.5389500490375017</c:v>
                </c:pt>
                <c:pt idx="41">
                  <c:v>1.4618547187240365</c:v>
                </c:pt>
                <c:pt idx="42">
                  <c:v>1.1157141440284433</c:v>
                </c:pt>
                <c:pt idx="43">
                  <c:v>0.77554872508946793</c:v>
                </c:pt>
                <c:pt idx="44">
                  <c:v>2.0182939584733388</c:v>
                </c:pt>
                <c:pt idx="45">
                  <c:v>0.77303674587232107</c:v>
                </c:pt>
                <c:pt idx="46">
                  <c:v>2.9168729962518238</c:v>
                </c:pt>
                <c:pt idx="47">
                  <c:v>2.9108504017904426</c:v>
                </c:pt>
                <c:pt idx="48">
                  <c:v>3.1376582300485367</c:v>
                </c:pt>
                <c:pt idx="49">
                  <c:v>1.6297503023903124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A-FF42-81C6-DC0C8A657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95352"/>
        <c:axId val="161593784"/>
      </c:scatterChart>
      <c:valAx>
        <c:axId val="161595352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Predicted rust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593784"/>
        <c:crosses val="autoZero"/>
        <c:crossBetween val="midCat"/>
      </c:valAx>
      <c:valAx>
        <c:axId val="161593784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Actual rust score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157495990084572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159535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EF70-8099-4C2D-B073-2B67B28DF015}" type="datetimeFigureOut">
              <a:rPr lang="en-AU" smtClean="0"/>
              <a:t>9/09/2019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9C25-B481-4E96-AEBA-2B3194F83F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87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35EA14-8E7E-4E8D-9E1F-B7D988FB944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9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0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03CB71-AA24-4797-9158-8C425EF23CC1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083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88A121-F594-4A60-866C-82EA6CE54501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31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4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88A121-F594-4A60-866C-82EA6CE54501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88A121-F594-4A60-866C-82EA6CE54501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8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02CF46-672E-43A9-8898-6E0DACD51F86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C59F55-519C-429E-89D4-44A4866C16A3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3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53F1D0-B2B1-4E92-B401-83C5780E0288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4E644-36AC-4B49-A483-9D2B352C9FFA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AE2AD-B6D1-4CAE-9E99-43866CCC37F5}" type="slidenum">
              <a:rPr lang="en-AU" sz="1200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A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139700"/>
            <a:ext cx="4217987" cy="3162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5" tIns="45783" rIns="91565" bIns="4578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" y="260648"/>
            <a:ext cx="85411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Oct 2013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AARN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112BB2-FEE5-42F6-9D13-F9FFE8C088CC}" type="slidenum">
              <a:rPr lang="en-AU"/>
              <a:pPr/>
              <a:t>‹#›</a:t>
            </a:fld>
            <a:endParaRPr lang="en-A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765175"/>
            <a:ext cx="7340600" cy="900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1676400"/>
            <a:ext cx="7340600" cy="7445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60EB-7D57-4F64-8729-2C8E5B28725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18FC-83E7-4FAB-B5FE-8673E9046C2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18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ter Powerpoint - Tilte 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333375"/>
            <a:ext cx="9144000" cy="305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687763"/>
            <a:ext cx="8353425" cy="1470025"/>
          </a:xfrm>
        </p:spPr>
        <p:txBody>
          <a:bodyPr/>
          <a:lstStyle>
            <a:lvl1pPr algn="r">
              <a:defRPr sz="6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AU" noProof="0"/>
              <a:t>Click to edit</a:t>
            </a:r>
            <a:br>
              <a:rPr lang="en-AU" noProof="0"/>
            </a:br>
            <a:r>
              <a:rPr lang="en-AU" noProof="0"/>
              <a:t>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353425" cy="481012"/>
          </a:xfrm>
        </p:spPr>
        <p:txBody>
          <a:bodyPr/>
          <a:lstStyle>
            <a:lvl1pPr algn="r">
              <a:lnSpc>
                <a:spcPct val="75000"/>
              </a:lnSpc>
              <a:spcBef>
                <a:spcPct val="0"/>
              </a:spcBef>
              <a:defRPr sz="2800"/>
            </a:lvl1pPr>
          </a:lstStyle>
          <a:p>
            <a:pPr lvl="0"/>
            <a:r>
              <a:rPr lang="en-AU" noProof="0"/>
              <a:t>Click to edit</a:t>
            </a:r>
          </a:p>
          <a:p>
            <a:pPr lvl="0"/>
            <a:r>
              <a:rPr lang="en-AU" noProof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17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82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30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4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09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81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83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097A-715C-4A56-B015-1592610351D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26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5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3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917575"/>
            <a:ext cx="2090737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119813" cy="520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710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362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5038"/>
            <a:ext cx="8362950" cy="39211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017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34DE1-CF68-4B52-94AA-CDE2B38CB5B3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85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3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72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3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40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1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06FE-9E23-4476-9210-A1637684873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099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02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7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59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9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52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362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5038"/>
            <a:ext cx="8362950" cy="39211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3926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heading and 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1812" y="1791167"/>
            <a:ext cx="8090495" cy="4765591"/>
          </a:xfrm>
        </p:spPr>
        <p:txBody>
          <a:bodyPr numCol="1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80947" y="655851"/>
            <a:ext cx="8060470" cy="365716"/>
          </a:xfrm>
        </p:spPr>
        <p:txBody>
          <a:bodyPr/>
          <a:lstStyle>
            <a:lvl1pPr>
              <a:defRPr sz="2400">
                <a:solidFill>
                  <a:srgbClr val="AFBD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4192" y="1256428"/>
            <a:ext cx="5316338" cy="432320"/>
          </a:xfrm>
        </p:spPr>
        <p:txBody>
          <a:bodyPr/>
          <a:lstStyle>
            <a:lvl1pPr marL="1687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142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Body Slid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7" y="365125"/>
            <a:ext cx="6955142" cy="1080000"/>
          </a:xfrm>
          <a:prstGeom prst="rect">
            <a:avLst/>
          </a:prstGeom>
        </p:spPr>
        <p:txBody>
          <a:bodyPr/>
          <a:lstStyle>
            <a:lvl1pPr>
              <a:defRPr sz="2850" b="1" i="0">
                <a:solidFill>
                  <a:srgbClr val="00748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88132" y="1625126"/>
            <a:ext cx="8641556" cy="4940775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Arial" charset="0"/>
                <a:ea typeface="Arial" charset="0"/>
                <a:cs typeface="Arial" charset="0"/>
              </a:defRPr>
            </a:lvl1pPr>
            <a:lvl2pPr>
              <a:defRPr sz="1950"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Font typeface="Helvetica" charset="0"/>
              <a:buChar char="‣"/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2250">
                <a:latin typeface="Arial" charset="0"/>
                <a:ea typeface="Arial" charset="0"/>
                <a:cs typeface="Arial" charset="0"/>
              </a:defRPr>
            </a:lvl4pPr>
            <a:lvl5pPr>
              <a:defRPr sz="22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813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D7D6-C9F2-4A16-9F0A-D0F0546BC9A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55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EA9D7-E5EB-4D0C-BEC4-1FF870BA851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51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F7EB-05D1-4B67-AAAC-3F8AABD8A4CD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8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765175"/>
            <a:ext cx="7345362" cy="9001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76400"/>
            <a:ext cx="7345362" cy="744538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2F837-71E9-4E55-B099-8FA4BB1BDDF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1A973-006E-4A27-8B70-AA9BFE7561E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82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D2F1-8E18-4914-9B08-B36E3816C796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6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C5050-C204-4629-84C5-77C065B95A5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72" r:id="rId5"/>
    <p:sldLayoutId id="214748365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49275"/>
            <a:ext cx="800323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135188"/>
            <a:ext cx="800323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D1FA1D-761B-4DE0-9C80-3210C5757DB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6" r:id="rId4"/>
    <p:sldLayoutId id="2147483669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 baseline="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7575"/>
            <a:ext cx="836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3629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First level bullet</a:t>
            </a:r>
          </a:p>
          <a:p>
            <a:pPr lvl="2"/>
            <a:r>
              <a:rPr lang="en-AU" altLang="en-US"/>
              <a:t>Second level bullet</a:t>
            </a:r>
          </a:p>
          <a:p>
            <a:pPr lvl="3"/>
            <a:r>
              <a:rPr lang="en-AU" altLang="en-US"/>
              <a:t>Third level bullet</a:t>
            </a:r>
          </a:p>
          <a:p>
            <a:pPr lvl="4"/>
            <a:r>
              <a:rPr lang="en-AU" altLang="en-US"/>
              <a:t>Four level bullet</a:t>
            </a:r>
          </a:p>
        </p:txBody>
      </p:sp>
      <p:pic>
        <p:nvPicPr>
          <p:cNvPr id="1028" name="Picture 7" descr="Master Powerpoint - Content Pa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24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0850" indent="-2714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2pPr>
      <a:lvl3pPr marL="901700" indent="-2714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bg1"/>
          </a:solidFill>
          <a:latin typeface="+mn-lt"/>
        </a:defRPr>
      </a:lvl3pPr>
      <a:lvl4pPr marL="1338263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</a:defRPr>
      </a:lvl4pPr>
      <a:lvl5pPr marL="1789113" indent="-2651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2463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7035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1607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6179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06AEA8-3D72-4C6E-9EFA-0F7377A23AA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9/09/2019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917BA4-E301-469E-A53A-172253A022AF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53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hsanimalfigurines.com/catalog/holstein-bull-figurine-p-562.html?osCsid=d41b1f3bbeacc9e5f49a24e48753660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hsanimalfigurines.com/catalog/holstein-bull-figurine-p-562.html?osCsid=d41b1f3bbeacc9e5f49a24e48753660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hsanimalfigurines.com/catalog/holstein-bull-figurine-p-562.html?osCsid=d41b1f3bbeacc9e5f49a24e48753660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8064896" cy="900113"/>
          </a:xfrm>
        </p:spPr>
        <p:txBody>
          <a:bodyPr/>
          <a:lstStyle/>
          <a:p>
            <a:r>
              <a:rPr lang="en-AU" sz="3200" dirty="0"/>
              <a:t>Best linear unbiased prediction</a:t>
            </a:r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15" descr="20100811-UK4N78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2"/>
          <a:stretch/>
        </p:blipFill>
        <p:spPr bwMode="auto">
          <a:xfrm>
            <a:off x="2483768" y="2791491"/>
            <a:ext cx="4032448" cy="29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BA BRAHMAN 002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91490"/>
            <a:ext cx="1947969" cy="29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1841" y="3159212"/>
            <a:ext cx="2941766" cy="220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28F8A-D631-3647-9A5D-4B946316390C}"/>
              </a:ext>
            </a:extLst>
          </p:cNvPr>
          <p:cNvSpPr txBox="1"/>
          <p:nvPr/>
        </p:nvSpPr>
        <p:spPr>
          <a:xfrm>
            <a:off x="5376810" y="634359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courtesy: Prof. Ben Hayes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20100" cy="838200"/>
          </a:xfrm>
        </p:spPr>
        <p:txBody>
          <a:bodyPr/>
          <a:lstStyle/>
          <a:p>
            <a:pPr eaLnBrk="1" hangingPunct="1"/>
            <a:r>
              <a:rPr lang="en-AU" sz="3200">
                <a:latin typeface="+mn-lt"/>
              </a:rPr>
              <a:t>Real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7993062" cy="4751387"/>
          </a:xfrm>
        </p:spPr>
        <p:txBody>
          <a:bodyPr/>
          <a:lstStyle/>
          <a:p>
            <a:pPr marL="341313" indent="-341313" eaLnBrk="1" hangingPunct="1">
              <a:defRPr/>
            </a:pPr>
            <a:r>
              <a:rPr lang="en-AU" sz="2800" dirty="0"/>
              <a:t>Dairy cattle (Holsteins) </a:t>
            </a:r>
          </a:p>
          <a:p>
            <a:pPr marL="1311275" lvl="2" indent="-457200" eaLnBrk="1" hangingPunct="1">
              <a:buFont typeface="Wingdings" pitchFamily="2" charset="2"/>
              <a:buChar char="Ø"/>
              <a:tabLst>
                <a:tab pos="1255713" algn="l"/>
              </a:tabLst>
              <a:defRPr/>
            </a:pPr>
            <a:r>
              <a:rPr lang="en-AU" dirty="0"/>
              <a:t>USA results (N=1000-6700) for Net Merit Index (</a:t>
            </a:r>
            <a:r>
              <a:rPr lang="en-AU" dirty="0" err="1"/>
              <a:t>VanRaden</a:t>
            </a:r>
            <a:r>
              <a:rPr lang="en-AU" dirty="0"/>
              <a:t> et al. 2009)</a:t>
            </a:r>
          </a:p>
          <a:p>
            <a:pPr marL="1311275" lvl="2" indent="-457200" eaLnBrk="1" hangingPunct="1">
              <a:buFont typeface="Wingdings" pitchFamily="2" charset="2"/>
              <a:buChar char="Ø"/>
              <a:defRPr/>
            </a:pPr>
            <a:r>
              <a:rPr lang="en-AU" dirty="0"/>
              <a:t>Australian results (N=1100-3300) for Australian Profit Ranking</a:t>
            </a:r>
          </a:p>
          <a:p>
            <a:pPr marL="1311275" lvl="2" indent="-457200" eaLnBrk="1" hangingPunct="1">
              <a:buFont typeface="Wingdings" pitchFamily="2" charset="2"/>
              <a:buChar char="Ø"/>
              <a:defRPr/>
            </a:pPr>
            <a:r>
              <a:rPr lang="en-AU" dirty="0"/>
              <a:t>h</a:t>
            </a:r>
            <a:r>
              <a:rPr lang="en-AU" baseline="30000" dirty="0"/>
              <a:t>2</a:t>
            </a:r>
            <a:r>
              <a:rPr lang="en-AU" dirty="0"/>
              <a:t>=0.9</a:t>
            </a:r>
          </a:p>
          <a:p>
            <a:pPr marL="1311275" lvl="2" indent="-457200" eaLnBrk="1" hangingPunct="1">
              <a:buFont typeface="Wingdings" pitchFamily="2" charset="2"/>
              <a:buChar char="Ø"/>
              <a:defRPr/>
            </a:pPr>
            <a:r>
              <a:rPr lang="en-AU" dirty="0"/>
              <a:t>N</a:t>
            </a:r>
            <a:r>
              <a:rPr lang="en-AU" baseline="-25000" dirty="0"/>
              <a:t>e</a:t>
            </a:r>
            <a:r>
              <a:rPr lang="en-AU" dirty="0"/>
              <a:t> = 100</a:t>
            </a:r>
          </a:p>
          <a:p>
            <a:pPr marL="282575" eaLnBrk="1" hangingPunct="1">
              <a:defRPr/>
            </a:pPr>
            <a:endParaRPr lang="en-AU" sz="2800" dirty="0"/>
          </a:p>
          <a:p>
            <a:pPr marL="282575" eaLnBrk="1" hangingPunct="1">
              <a:defRPr/>
            </a:pPr>
            <a:r>
              <a:rPr lang="en-AU" sz="2800" dirty="0"/>
              <a:t>Accuracies r(GEBV,EBV) in validation data sets</a:t>
            </a:r>
          </a:p>
          <a:p>
            <a:pPr marL="631825" lvl="1" eaLnBrk="1" hangingPunct="1">
              <a:lnSpc>
                <a:spcPct val="80000"/>
              </a:lnSpc>
              <a:defRPr/>
            </a:pPr>
            <a:endParaRPr lang="en-AU" dirty="0"/>
          </a:p>
          <a:p>
            <a:pPr marL="180975" indent="-180975" eaLnBrk="1" hangingPunct="1">
              <a:lnSpc>
                <a:spcPct val="80000"/>
              </a:lnSpc>
              <a:defRPr/>
            </a:pPr>
            <a:endParaRPr lang="en-AU" sz="28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98425"/>
            <a:ext cx="8420100" cy="838200"/>
          </a:xfrm>
        </p:spPr>
        <p:txBody>
          <a:bodyPr/>
          <a:lstStyle/>
          <a:p>
            <a:pPr eaLnBrk="1" hangingPunct="1"/>
            <a:r>
              <a:rPr lang="en-AU" sz="2800">
                <a:latin typeface="+mn-lt"/>
              </a:rPr>
              <a:t>Deterministic prediction vs. Holstein data</a:t>
            </a:r>
          </a:p>
        </p:txBody>
      </p:sp>
      <p:grpSp>
        <p:nvGrpSpPr>
          <p:cNvPr id="28675" name="Group 4"/>
          <p:cNvGrpSpPr>
            <a:grpSpLocks noChangeAspect="1"/>
          </p:cNvGrpSpPr>
          <p:nvPr/>
        </p:nvGrpSpPr>
        <p:grpSpPr bwMode="auto">
          <a:xfrm>
            <a:off x="250825" y="908050"/>
            <a:ext cx="8543925" cy="5246688"/>
            <a:chOff x="158" y="572"/>
            <a:chExt cx="5382" cy="3305"/>
          </a:xfrm>
        </p:grpSpPr>
        <p:sp>
          <p:nvSpPr>
            <p:cNvPr id="286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572"/>
              <a:ext cx="5382" cy="33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782" y="753"/>
              <a:ext cx="4582" cy="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782" y="753"/>
              <a:ext cx="4582" cy="2639"/>
            </a:xfrm>
            <a:prstGeom prst="rect">
              <a:avLst/>
            </a:prstGeom>
            <a:noFill/>
            <a:ln w="7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0" name="Line 7"/>
            <p:cNvSpPr>
              <a:spLocks noChangeShapeType="1"/>
            </p:cNvSpPr>
            <p:nvPr/>
          </p:nvSpPr>
          <p:spPr bwMode="auto">
            <a:xfrm>
              <a:off x="782" y="753"/>
              <a:ext cx="0" cy="26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746" y="339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>
              <a:off x="746" y="312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746" y="2864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746" y="260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>
              <a:off x="746" y="233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746" y="207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746" y="180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>
              <a:off x="746" y="15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>
              <a:off x="746" y="12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>
              <a:off x="746" y="101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1" name="Line 18"/>
            <p:cNvSpPr>
              <a:spLocks noChangeShapeType="1"/>
            </p:cNvSpPr>
            <p:nvPr/>
          </p:nvSpPr>
          <p:spPr bwMode="auto">
            <a:xfrm>
              <a:off x="746" y="75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2" name="Line 19"/>
            <p:cNvSpPr>
              <a:spLocks noChangeShapeType="1"/>
            </p:cNvSpPr>
            <p:nvPr/>
          </p:nvSpPr>
          <p:spPr bwMode="auto">
            <a:xfrm>
              <a:off x="782" y="3392"/>
              <a:ext cx="45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 flipV="1">
              <a:off x="782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436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 flipV="1">
              <a:off x="2091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 flipV="1">
              <a:off x="2745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3400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8" name="Line 25"/>
            <p:cNvSpPr>
              <a:spLocks noChangeShapeType="1"/>
            </p:cNvSpPr>
            <p:nvPr/>
          </p:nvSpPr>
          <p:spPr bwMode="auto">
            <a:xfrm flipV="1">
              <a:off x="4055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 flipV="1">
              <a:off x="4709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V="1">
              <a:off x="5364" y="339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>
              <a:off x="1102" y="2507"/>
              <a:ext cx="122" cy="117"/>
            </a:xfrm>
            <a:custGeom>
              <a:avLst/>
              <a:gdLst>
                <a:gd name="T0" fmla="*/ 0 w 122"/>
                <a:gd name="T1" fmla="*/ 102 h 117"/>
                <a:gd name="T2" fmla="*/ 108 w 122"/>
                <a:gd name="T3" fmla="*/ 0 h 117"/>
                <a:gd name="T4" fmla="*/ 122 w 122"/>
                <a:gd name="T5" fmla="*/ 15 h 117"/>
                <a:gd name="T6" fmla="*/ 15 w 122"/>
                <a:gd name="T7" fmla="*/ 117 h 117"/>
                <a:gd name="T8" fmla="*/ 0 w 122"/>
                <a:gd name="T9" fmla="*/ 102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17">
                  <a:moveTo>
                    <a:pt x="0" y="102"/>
                  </a:moveTo>
                  <a:lnTo>
                    <a:pt x="108" y="0"/>
                  </a:lnTo>
                  <a:lnTo>
                    <a:pt x="122" y="15"/>
                  </a:lnTo>
                  <a:lnTo>
                    <a:pt x="15" y="1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auto">
            <a:xfrm>
              <a:off x="1271" y="2347"/>
              <a:ext cx="122" cy="117"/>
            </a:xfrm>
            <a:custGeom>
              <a:avLst/>
              <a:gdLst>
                <a:gd name="T0" fmla="*/ 0 w 122"/>
                <a:gd name="T1" fmla="*/ 102 h 117"/>
                <a:gd name="T2" fmla="*/ 107 w 122"/>
                <a:gd name="T3" fmla="*/ 0 h 117"/>
                <a:gd name="T4" fmla="*/ 122 w 122"/>
                <a:gd name="T5" fmla="*/ 15 h 117"/>
                <a:gd name="T6" fmla="*/ 15 w 122"/>
                <a:gd name="T7" fmla="*/ 117 h 117"/>
                <a:gd name="T8" fmla="*/ 0 w 122"/>
                <a:gd name="T9" fmla="*/ 102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17">
                  <a:moveTo>
                    <a:pt x="0" y="102"/>
                  </a:moveTo>
                  <a:lnTo>
                    <a:pt x="107" y="0"/>
                  </a:lnTo>
                  <a:lnTo>
                    <a:pt x="122" y="15"/>
                  </a:lnTo>
                  <a:lnTo>
                    <a:pt x="15" y="1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1441" y="2207"/>
              <a:ext cx="101" cy="97"/>
            </a:xfrm>
            <a:custGeom>
              <a:avLst/>
              <a:gdLst>
                <a:gd name="T0" fmla="*/ 0 w 101"/>
                <a:gd name="T1" fmla="*/ 82 h 97"/>
                <a:gd name="T2" fmla="*/ 87 w 101"/>
                <a:gd name="T3" fmla="*/ 0 h 97"/>
                <a:gd name="T4" fmla="*/ 101 w 101"/>
                <a:gd name="T5" fmla="*/ 15 h 97"/>
                <a:gd name="T6" fmla="*/ 14 w 101"/>
                <a:gd name="T7" fmla="*/ 97 h 97"/>
                <a:gd name="T8" fmla="*/ 0 w 101"/>
                <a:gd name="T9" fmla="*/ 8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97">
                  <a:moveTo>
                    <a:pt x="0" y="82"/>
                  </a:moveTo>
                  <a:lnTo>
                    <a:pt x="87" y="0"/>
                  </a:lnTo>
                  <a:lnTo>
                    <a:pt x="101" y="15"/>
                  </a:lnTo>
                  <a:lnTo>
                    <a:pt x="14" y="9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1530" y="2192"/>
              <a:ext cx="34" cy="32"/>
            </a:xfrm>
            <a:custGeom>
              <a:avLst/>
              <a:gdLst>
                <a:gd name="T0" fmla="*/ 0 w 34"/>
                <a:gd name="T1" fmla="*/ 13 h 32"/>
                <a:gd name="T2" fmla="*/ 24 w 34"/>
                <a:gd name="T3" fmla="*/ 0 h 32"/>
                <a:gd name="T4" fmla="*/ 34 w 34"/>
                <a:gd name="T5" fmla="*/ 18 h 32"/>
                <a:gd name="T6" fmla="*/ 9 w 34"/>
                <a:gd name="T7" fmla="*/ 32 h 32"/>
                <a:gd name="T8" fmla="*/ 0 w 34"/>
                <a:gd name="T9" fmla="*/ 1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2">
                  <a:moveTo>
                    <a:pt x="0" y="13"/>
                  </a:moveTo>
                  <a:lnTo>
                    <a:pt x="24" y="0"/>
                  </a:lnTo>
                  <a:lnTo>
                    <a:pt x="34" y="18"/>
                  </a:lnTo>
                  <a:lnTo>
                    <a:pt x="9" y="3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auto">
            <a:xfrm>
              <a:off x="1630" y="2086"/>
              <a:ext cx="141" cy="86"/>
            </a:xfrm>
            <a:custGeom>
              <a:avLst/>
              <a:gdLst>
                <a:gd name="T0" fmla="*/ 0 w 141"/>
                <a:gd name="T1" fmla="*/ 67 h 86"/>
                <a:gd name="T2" fmla="*/ 131 w 141"/>
                <a:gd name="T3" fmla="*/ 0 h 86"/>
                <a:gd name="T4" fmla="*/ 141 w 141"/>
                <a:gd name="T5" fmla="*/ 19 h 86"/>
                <a:gd name="T6" fmla="*/ 10 w 141"/>
                <a:gd name="T7" fmla="*/ 86 h 86"/>
                <a:gd name="T8" fmla="*/ 0 w 141"/>
                <a:gd name="T9" fmla="*/ 6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86">
                  <a:moveTo>
                    <a:pt x="0" y="67"/>
                  </a:moveTo>
                  <a:lnTo>
                    <a:pt x="131" y="0"/>
                  </a:lnTo>
                  <a:lnTo>
                    <a:pt x="141" y="19"/>
                  </a:lnTo>
                  <a:lnTo>
                    <a:pt x="10" y="8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auto">
            <a:xfrm>
              <a:off x="1837" y="1980"/>
              <a:ext cx="141" cy="86"/>
            </a:xfrm>
            <a:custGeom>
              <a:avLst/>
              <a:gdLst>
                <a:gd name="T0" fmla="*/ 0 w 141"/>
                <a:gd name="T1" fmla="*/ 67 h 86"/>
                <a:gd name="T2" fmla="*/ 131 w 141"/>
                <a:gd name="T3" fmla="*/ 0 h 86"/>
                <a:gd name="T4" fmla="*/ 141 w 141"/>
                <a:gd name="T5" fmla="*/ 18 h 86"/>
                <a:gd name="T6" fmla="*/ 10 w 141"/>
                <a:gd name="T7" fmla="*/ 86 h 86"/>
                <a:gd name="T8" fmla="*/ 0 w 141"/>
                <a:gd name="T9" fmla="*/ 6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86">
                  <a:moveTo>
                    <a:pt x="0" y="67"/>
                  </a:moveTo>
                  <a:lnTo>
                    <a:pt x="131" y="0"/>
                  </a:lnTo>
                  <a:lnTo>
                    <a:pt x="141" y="18"/>
                  </a:lnTo>
                  <a:lnTo>
                    <a:pt x="10" y="8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auto">
            <a:xfrm>
              <a:off x="2044" y="1876"/>
              <a:ext cx="137" cy="83"/>
            </a:xfrm>
            <a:custGeom>
              <a:avLst/>
              <a:gdLst>
                <a:gd name="T0" fmla="*/ 0 w 137"/>
                <a:gd name="T1" fmla="*/ 65 h 83"/>
                <a:gd name="T2" fmla="*/ 127 w 137"/>
                <a:gd name="T3" fmla="*/ 0 h 83"/>
                <a:gd name="T4" fmla="*/ 137 w 137"/>
                <a:gd name="T5" fmla="*/ 18 h 83"/>
                <a:gd name="T6" fmla="*/ 10 w 137"/>
                <a:gd name="T7" fmla="*/ 83 h 83"/>
                <a:gd name="T8" fmla="*/ 0 w 137"/>
                <a:gd name="T9" fmla="*/ 6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83">
                  <a:moveTo>
                    <a:pt x="0" y="65"/>
                  </a:moveTo>
                  <a:lnTo>
                    <a:pt x="127" y="0"/>
                  </a:lnTo>
                  <a:lnTo>
                    <a:pt x="137" y="18"/>
                  </a:lnTo>
                  <a:lnTo>
                    <a:pt x="10" y="8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2173" y="1873"/>
              <a:ext cx="12" cy="22"/>
            </a:xfrm>
            <a:custGeom>
              <a:avLst/>
              <a:gdLst>
                <a:gd name="T0" fmla="*/ 0 w 12"/>
                <a:gd name="T1" fmla="*/ 2 h 22"/>
                <a:gd name="T2" fmla="*/ 5 w 12"/>
                <a:gd name="T3" fmla="*/ 0 h 22"/>
                <a:gd name="T4" fmla="*/ 12 w 12"/>
                <a:gd name="T5" fmla="*/ 20 h 22"/>
                <a:gd name="T6" fmla="*/ 7 w 12"/>
                <a:gd name="T7" fmla="*/ 22 h 22"/>
                <a:gd name="T8" fmla="*/ 0 w 1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2">
                  <a:moveTo>
                    <a:pt x="0" y="2"/>
                  </a:moveTo>
                  <a:lnTo>
                    <a:pt x="5" y="0"/>
                  </a:lnTo>
                  <a:lnTo>
                    <a:pt x="12" y="20"/>
                  </a:lnTo>
                  <a:lnTo>
                    <a:pt x="7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2256" y="1786"/>
              <a:ext cx="144" cy="75"/>
            </a:xfrm>
            <a:custGeom>
              <a:avLst/>
              <a:gdLst>
                <a:gd name="T0" fmla="*/ 0 w 144"/>
                <a:gd name="T1" fmla="*/ 55 h 75"/>
                <a:gd name="T2" fmla="*/ 136 w 144"/>
                <a:gd name="T3" fmla="*/ 0 h 75"/>
                <a:gd name="T4" fmla="*/ 144 w 144"/>
                <a:gd name="T5" fmla="*/ 19 h 75"/>
                <a:gd name="T6" fmla="*/ 8 w 144"/>
                <a:gd name="T7" fmla="*/ 75 h 75"/>
                <a:gd name="T8" fmla="*/ 0 w 144"/>
                <a:gd name="T9" fmla="*/ 5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75">
                  <a:moveTo>
                    <a:pt x="0" y="55"/>
                  </a:moveTo>
                  <a:lnTo>
                    <a:pt x="136" y="0"/>
                  </a:lnTo>
                  <a:lnTo>
                    <a:pt x="144" y="19"/>
                  </a:lnTo>
                  <a:lnTo>
                    <a:pt x="8" y="7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2471" y="1748"/>
              <a:ext cx="22" cy="25"/>
            </a:xfrm>
            <a:custGeom>
              <a:avLst/>
              <a:gdLst>
                <a:gd name="T0" fmla="*/ 0 w 22"/>
                <a:gd name="T1" fmla="*/ 5 h 25"/>
                <a:gd name="T2" fmla="*/ 15 w 22"/>
                <a:gd name="T3" fmla="*/ 0 h 25"/>
                <a:gd name="T4" fmla="*/ 22 w 22"/>
                <a:gd name="T5" fmla="*/ 19 h 25"/>
                <a:gd name="T6" fmla="*/ 7 w 22"/>
                <a:gd name="T7" fmla="*/ 25 h 25"/>
                <a:gd name="T8" fmla="*/ 0 w 22"/>
                <a:gd name="T9" fmla="*/ 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5">
                  <a:moveTo>
                    <a:pt x="0" y="5"/>
                  </a:moveTo>
                  <a:lnTo>
                    <a:pt x="15" y="0"/>
                  </a:lnTo>
                  <a:lnTo>
                    <a:pt x="22" y="19"/>
                  </a:lnTo>
                  <a:lnTo>
                    <a:pt x="7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486" y="1707"/>
              <a:ext cx="133" cy="60"/>
            </a:xfrm>
            <a:custGeom>
              <a:avLst/>
              <a:gdLst>
                <a:gd name="T0" fmla="*/ 0 w 133"/>
                <a:gd name="T1" fmla="*/ 40 h 60"/>
                <a:gd name="T2" fmla="*/ 126 w 133"/>
                <a:gd name="T3" fmla="*/ 0 h 60"/>
                <a:gd name="T4" fmla="*/ 133 w 133"/>
                <a:gd name="T5" fmla="*/ 21 h 60"/>
                <a:gd name="T6" fmla="*/ 6 w 133"/>
                <a:gd name="T7" fmla="*/ 60 h 60"/>
                <a:gd name="T8" fmla="*/ 0 w 133"/>
                <a:gd name="T9" fmla="*/ 4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60">
                  <a:moveTo>
                    <a:pt x="0" y="40"/>
                  </a:moveTo>
                  <a:lnTo>
                    <a:pt x="126" y="0"/>
                  </a:lnTo>
                  <a:lnTo>
                    <a:pt x="133" y="21"/>
                  </a:lnTo>
                  <a:lnTo>
                    <a:pt x="6" y="6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2693" y="1638"/>
              <a:ext cx="148" cy="64"/>
            </a:xfrm>
            <a:custGeom>
              <a:avLst/>
              <a:gdLst>
                <a:gd name="T0" fmla="*/ 0 w 148"/>
                <a:gd name="T1" fmla="*/ 44 h 64"/>
                <a:gd name="T2" fmla="*/ 141 w 148"/>
                <a:gd name="T3" fmla="*/ 0 h 64"/>
                <a:gd name="T4" fmla="*/ 148 w 148"/>
                <a:gd name="T5" fmla="*/ 20 h 64"/>
                <a:gd name="T6" fmla="*/ 7 w 148"/>
                <a:gd name="T7" fmla="*/ 64 h 64"/>
                <a:gd name="T8" fmla="*/ 0 w 148"/>
                <a:gd name="T9" fmla="*/ 4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64">
                  <a:moveTo>
                    <a:pt x="0" y="44"/>
                  </a:moveTo>
                  <a:lnTo>
                    <a:pt x="141" y="0"/>
                  </a:lnTo>
                  <a:lnTo>
                    <a:pt x="148" y="20"/>
                  </a:lnTo>
                  <a:lnTo>
                    <a:pt x="7" y="6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2915" y="1568"/>
              <a:ext cx="148" cy="65"/>
            </a:xfrm>
            <a:custGeom>
              <a:avLst/>
              <a:gdLst>
                <a:gd name="T0" fmla="*/ 0 w 148"/>
                <a:gd name="T1" fmla="*/ 44 h 65"/>
                <a:gd name="T2" fmla="*/ 141 w 148"/>
                <a:gd name="T3" fmla="*/ 0 h 65"/>
                <a:gd name="T4" fmla="*/ 148 w 148"/>
                <a:gd name="T5" fmla="*/ 21 h 65"/>
                <a:gd name="T6" fmla="*/ 7 w 148"/>
                <a:gd name="T7" fmla="*/ 65 h 65"/>
                <a:gd name="T8" fmla="*/ 0 w 148"/>
                <a:gd name="T9" fmla="*/ 4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65">
                  <a:moveTo>
                    <a:pt x="0" y="44"/>
                  </a:moveTo>
                  <a:lnTo>
                    <a:pt x="141" y="0"/>
                  </a:lnTo>
                  <a:lnTo>
                    <a:pt x="148" y="21"/>
                  </a:lnTo>
                  <a:lnTo>
                    <a:pt x="7" y="6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3140" y="1522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4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4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5" name="Freeform 43"/>
            <p:cNvSpPr>
              <a:spLocks/>
            </p:cNvSpPr>
            <p:nvPr/>
          </p:nvSpPr>
          <p:spPr bwMode="auto">
            <a:xfrm>
              <a:off x="3369" y="1485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4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4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3599" y="1448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4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4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7" name="Freeform 45"/>
            <p:cNvSpPr>
              <a:spLocks/>
            </p:cNvSpPr>
            <p:nvPr/>
          </p:nvSpPr>
          <p:spPr bwMode="auto">
            <a:xfrm>
              <a:off x="3829" y="1411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4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4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8" name="Freeform 46"/>
            <p:cNvSpPr>
              <a:spLocks/>
            </p:cNvSpPr>
            <p:nvPr/>
          </p:nvSpPr>
          <p:spPr bwMode="auto">
            <a:xfrm>
              <a:off x="4059" y="1374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3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3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9" name="Freeform 47"/>
            <p:cNvSpPr>
              <a:spLocks/>
            </p:cNvSpPr>
            <p:nvPr/>
          </p:nvSpPr>
          <p:spPr bwMode="auto">
            <a:xfrm>
              <a:off x="4288" y="1337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4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4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0" name="Freeform 48"/>
            <p:cNvSpPr>
              <a:spLocks/>
            </p:cNvSpPr>
            <p:nvPr/>
          </p:nvSpPr>
          <p:spPr bwMode="auto">
            <a:xfrm>
              <a:off x="4518" y="1300"/>
              <a:ext cx="150" cy="45"/>
            </a:xfrm>
            <a:custGeom>
              <a:avLst/>
              <a:gdLst>
                <a:gd name="T0" fmla="*/ 0 w 150"/>
                <a:gd name="T1" fmla="*/ 24 h 45"/>
                <a:gd name="T2" fmla="*/ 146 w 150"/>
                <a:gd name="T3" fmla="*/ 0 h 45"/>
                <a:gd name="T4" fmla="*/ 150 w 150"/>
                <a:gd name="T5" fmla="*/ 22 h 45"/>
                <a:gd name="T6" fmla="*/ 3 w 150"/>
                <a:gd name="T7" fmla="*/ 45 h 45"/>
                <a:gd name="T8" fmla="*/ 0 w 150"/>
                <a:gd name="T9" fmla="*/ 2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5">
                  <a:moveTo>
                    <a:pt x="0" y="24"/>
                  </a:moveTo>
                  <a:lnTo>
                    <a:pt x="146" y="0"/>
                  </a:lnTo>
                  <a:lnTo>
                    <a:pt x="150" y="22"/>
                  </a:lnTo>
                  <a:lnTo>
                    <a:pt x="3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1" name="Freeform 49"/>
            <p:cNvSpPr>
              <a:spLocks/>
            </p:cNvSpPr>
            <p:nvPr/>
          </p:nvSpPr>
          <p:spPr bwMode="auto">
            <a:xfrm>
              <a:off x="4748" y="1264"/>
              <a:ext cx="150" cy="44"/>
            </a:xfrm>
            <a:custGeom>
              <a:avLst/>
              <a:gdLst>
                <a:gd name="T0" fmla="*/ 0 w 150"/>
                <a:gd name="T1" fmla="*/ 23 h 44"/>
                <a:gd name="T2" fmla="*/ 146 w 150"/>
                <a:gd name="T3" fmla="*/ 0 h 44"/>
                <a:gd name="T4" fmla="*/ 150 w 150"/>
                <a:gd name="T5" fmla="*/ 21 h 44"/>
                <a:gd name="T6" fmla="*/ 3 w 150"/>
                <a:gd name="T7" fmla="*/ 44 h 44"/>
                <a:gd name="T8" fmla="*/ 0 w 150"/>
                <a:gd name="T9" fmla="*/ 2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4">
                  <a:moveTo>
                    <a:pt x="0" y="23"/>
                  </a:moveTo>
                  <a:lnTo>
                    <a:pt x="146" y="0"/>
                  </a:lnTo>
                  <a:lnTo>
                    <a:pt x="150" y="21"/>
                  </a:lnTo>
                  <a:lnTo>
                    <a:pt x="3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>
              <a:off x="4978" y="1227"/>
              <a:ext cx="150" cy="44"/>
            </a:xfrm>
            <a:custGeom>
              <a:avLst/>
              <a:gdLst>
                <a:gd name="T0" fmla="*/ 0 w 150"/>
                <a:gd name="T1" fmla="*/ 23 h 44"/>
                <a:gd name="T2" fmla="*/ 146 w 150"/>
                <a:gd name="T3" fmla="*/ 0 h 44"/>
                <a:gd name="T4" fmla="*/ 150 w 150"/>
                <a:gd name="T5" fmla="*/ 21 h 44"/>
                <a:gd name="T6" fmla="*/ 3 w 150"/>
                <a:gd name="T7" fmla="*/ 44 h 44"/>
                <a:gd name="T8" fmla="*/ 0 w 150"/>
                <a:gd name="T9" fmla="*/ 2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4">
                  <a:moveTo>
                    <a:pt x="0" y="23"/>
                  </a:moveTo>
                  <a:lnTo>
                    <a:pt x="146" y="0"/>
                  </a:lnTo>
                  <a:lnTo>
                    <a:pt x="150" y="21"/>
                  </a:lnTo>
                  <a:lnTo>
                    <a:pt x="3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3" name="Rectangle 51"/>
            <p:cNvSpPr>
              <a:spLocks noChangeArrowheads="1"/>
            </p:cNvSpPr>
            <p:nvPr/>
          </p:nvSpPr>
          <p:spPr bwMode="auto">
            <a:xfrm>
              <a:off x="1076" y="2476"/>
              <a:ext cx="6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1501" y="2084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5" name="Rectangle 53"/>
            <p:cNvSpPr>
              <a:spLocks noChangeArrowheads="1"/>
            </p:cNvSpPr>
            <p:nvPr/>
          </p:nvSpPr>
          <p:spPr bwMode="auto">
            <a:xfrm>
              <a:off x="2143" y="1793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6" name="Rectangle 54"/>
            <p:cNvSpPr>
              <a:spLocks noChangeArrowheads="1"/>
            </p:cNvSpPr>
            <p:nvPr/>
          </p:nvSpPr>
          <p:spPr bwMode="auto">
            <a:xfrm>
              <a:off x="2456" y="1690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7" name="Rectangle 55"/>
            <p:cNvSpPr>
              <a:spLocks noChangeArrowheads="1"/>
            </p:cNvSpPr>
            <p:nvPr/>
          </p:nvSpPr>
          <p:spPr bwMode="auto">
            <a:xfrm>
              <a:off x="3089" y="1555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8" name="Rectangle 56"/>
            <p:cNvSpPr>
              <a:spLocks noChangeArrowheads="1"/>
            </p:cNvSpPr>
            <p:nvPr/>
          </p:nvSpPr>
          <p:spPr bwMode="auto">
            <a:xfrm>
              <a:off x="5134" y="1298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1491" y="2091"/>
              <a:ext cx="88" cy="89"/>
            </a:xfrm>
            <a:custGeom>
              <a:avLst/>
              <a:gdLst>
                <a:gd name="T0" fmla="*/ 44 w 88"/>
                <a:gd name="T1" fmla="*/ 0 h 89"/>
                <a:gd name="T2" fmla="*/ 88 w 88"/>
                <a:gd name="T3" fmla="*/ 89 h 89"/>
                <a:gd name="T4" fmla="*/ 0 w 88"/>
                <a:gd name="T5" fmla="*/ 89 h 89"/>
                <a:gd name="T6" fmla="*/ 44 w 88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9">
                  <a:moveTo>
                    <a:pt x="44" y="0"/>
                  </a:moveTo>
                  <a:lnTo>
                    <a:pt x="88" y="89"/>
                  </a:lnTo>
                  <a:lnTo>
                    <a:pt x="0" y="8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2132" y="1852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88 h 88"/>
                <a:gd name="T4" fmla="*/ 0 w 88"/>
                <a:gd name="T5" fmla="*/ 88 h 88"/>
                <a:gd name="T6" fmla="*/ 44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88" y="88"/>
                  </a:lnTo>
                  <a:lnTo>
                    <a:pt x="0" y="8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2445" y="1685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88 h 88"/>
                <a:gd name="T4" fmla="*/ 0 w 88"/>
                <a:gd name="T5" fmla="*/ 88 h 88"/>
                <a:gd name="T6" fmla="*/ 44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88" y="88"/>
                  </a:lnTo>
                  <a:lnTo>
                    <a:pt x="0" y="8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3078" y="1427"/>
              <a:ext cx="89" cy="88"/>
            </a:xfrm>
            <a:custGeom>
              <a:avLst/>
              <a:gdLst>
                <a:gd name="T0" fmla="*/ 44 w 89"/>
                <a:gd name="T1" fmla="*/ 0 h 88"/>
                <a:gd name="T2" fmla="*/ 89 w 89"/>
                <a:gd name="T3" fmla="*/ 88 h 88"/>
                <a:gd name="T4" fmla="*/ 0 w 89"/>
                <a:gd name="T5" fmla="*/ 88 h 88"/>
                <a:gd name="T6" fmla="*/ 44 w 89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88">
                  <a:moveTo>
                    <a:pt x="44" y="0"/>
                  </a:moveTo>
                  <a:lnTo>
                    <a:pt x="89" y="88"/>
                  </a:lnTo>
                  <a:lnTo>
                    <a:pt x="0" y="8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5123" y="1204"/>
              <a:ext cx="88" cy="89"/>
            </a:xfrm>
            <a:custGeom>
              <a:avLst/>
              <a:gdLst>
                <a:gd name="T0" fmla="*/ 44 w 88"/>
                <a:gd name="T1" fmla="*/ 0 h 89"/>
                <a:gd name="T2" fmla="*/ 88 w 88"/>
                <a:gd name="T3" fmla="*/ 89 h 89"/>
                <a:gd name="T4" fmla="*/ 0 w 88"/>
                <a:gd name="T5" fmla="*/ 89 h 89"/>
                <a:gd name="T6" fmla="*/ 44 w 88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9">
                  <a:moveTo>
                    <a:pt x="44" y="0"/>
                  </a:moveTo>
                  <a:lnTo>
                    <a:pt x="88" y="89"/>
                  </a:lnTo>
                  <a:lnTo>
                    <a:pt x="0" y="8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4" name="Oval 62"/>
            <p:cNvSpPr>
              <a:spLocks noChangeArrowheads="1"/>
            </p:cNvSpPr>
            <p:nvPr/>
          </p:nvSpPr>
          <p:spPr bwMode="auto">
            <a:xfrm>
              <a:off x="1457" y="1977"/>
              <a:ext cx="87" cy="87"/>
            </a:xfrm>
            <a:prstGeom prst="ellipse">
              <a:avLst/>
            </a:prstGeom>
            <a:solidFill>
              <a:srgbClr val="0000FF"/>
            </a:solidFill>
            <a:ln w="7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5" name="Rectangle 64"/>
            <p:cNvSpPr>
              <a:spLocks noChangeArrowheads="1"/>
            </p:cNvSpPr>
            <p:nvPr/>
          </p:nvSpPr>
          <p:spPr bwMode="auto">
            <a:xfrm>
              <a:off x="628" y="3325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6" name="Rectangle 65"/>
            <p:cNvSpPr>
              <a:spLocks noChangeArrowheads="1"/>
            </p:cNvSpPr>
            <p:nvPr/>
          </p:nvSpPr>
          <p:spPr bwMode="auto">
            <a:xfrm>
              <a:off x="530" y="3061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0.1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7" name="Rectangle 66"/>
            <p:cNvSpPr>
              <a:spLocks noChangeArrowheads="1"/>
            </p:cNvSpPr>
            <p:nvPr/>
          </p:nvSpPr>
          <p:spPr bwMode="auto">
            <a:xfrm>
              <a:off x="530" y="2797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0.2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8" name="Rectangle 67"/>
            <p:cNvSpPr>
              <a:spLocks noChangeArrowheads="1"/>
            </p:cNvSpPr>
            <p:nvPr/>
          </p:nvSpPr>
          <p:spPr bwMode="auto">
            <a:xfrm>
              <a:off x="530" y="2534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0.3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9" name="Rectangle 68"/>
            <p:cNvSpPr>
              <a:spLocks noChangeArrowheads="1"/>
            </p:cNvSpPr>
            <p:nvPr/>
          </p:nvSpPr>
          <p:spPr bwMode="auto">
            <a:xfrm>
              <a:off x="530" y="2269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0.4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0" name="Rectangle 69"/>
            <p:cNvSpPr>
              <a:spLocks noChangeArrowheads="1"/>
            </p:cNvSpPr>
            <p:nvPr/>
          </p:nvSpPr>
          <p:spPr bwMode="auto">
            <a:xfrm>
              <a:off x="530" y="2006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0.5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1" name="Rectangle 70"/>
            <p:cNvSpPr>
              <a:spLocks noChangeArrowheads="1"/>
            </p:cNvSpPr>
            <p:nvPr/>
          </p:nvSpPr>
          <p:spPr bwMode="auto">
            <a:xfrm>
              <a:off x="530" y="1742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0.6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2" name="Rectangle 71"/>
            <p:cNvSpPr>
              <a:spLocks noChangeArrowheads="1"/>
            </p:cNvSpPr>
            <p:nvPr/>
          </p:nvSpPr>
          <p:spPr bwMode="auto">
            <a:xfrm>
              <a:off x="530" y="1478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0.7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3" name="Rectangle 72"/>
            <p:cNvSpPr>
              <a:spLocks noChangeArrowheads="1"/>
            </p:cNvSpPr>
            <p:nvPr/>
          </p:nvSpPr>
          <p:spPr bwMode="auto">
            <a:xfrm>
              <a:off x="530" y="1214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0.8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4" name="Rectangle 73"/>
            <p:cNvSpPr>
              <a:spLocks noChangeArrowheads="1"/>
            </p:cNvSpPr>
            <p:nvPr/>
          </p:nvSpPr>
          <p:spPr bwMode="auto">
            <a:xfrm>
              <a:off x="530" y="951"/>
              <a:ext cx="1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0.9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5" name="Rectangle 74"/>
            <p:cNvSpPr>
              <a:spLocks noChangeArrowheads="1"/>
            </p:cNvSpPr>
            <p:nvPr/>
          </p:nvSpPr>
          <p:spPr bwMode="auto">
            <a:xfrm>
              <a:off x="628" y="687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1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6" name="Rectangle 75"/>
            <p:cNvSpPr>
              <a:spLocks noChangeArrowheads="1"/>
            </p:cNvSpPr>
            <p:nvPr/>
          </p:nvSpPr>
          <p:spPr bwMode="auto">
            <a:xfrm>
              <a:off x="749" y="3494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7" name="Rectangle 76"/>
            <p:cNvSpPr>
              <a:spLocks noChangeArrowheads="1"/>
            </p:cNvSpPr>
            <p:nvPr/>
          </p:nvSpPr>
          <p:spPr bwMode="auto">
            <a:xfrm>
              <a:off x="1306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1000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8" name="Rectangle 77"/>
            <p:cNvSpPr>
              <a:spLocks noChangeArrowheads="1"/>
            </p:cNvSpPr>
            <p:nvPr/>
          </p:nvSpPr>
          <p:spPr bwMode="auto">
            <a:xfrm>
              <a:off x="1960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2000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9" name="Rectangle 78"/>
            <p:cNvSpPr>
              <a:spLocks noChangeArrowheads="1"/>
            </p:cNvSpPr>
            <p:nvPr/>
          </p:nvSpPr>
          <p:spPr bwMode="auto">
            <a:xfrm>
              <a:off x="2615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3000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0" name="Rectangle 79"/>
            <p:cNvSpPr>
              <a:spLocks noChangeArrowheads="1"/>
            </p:cNvSpPr>
            <p:nvPr/>
          </p:nvSpPr>
          <p:spPr bwMode="auto">
            <a:xfrm>
              <a:off x="3270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4000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1" name="Rectangle 80"/>
            <p:cNvSpPr>
              <a:spLocks noChangeArrowheads="1"/>
            </p:cNvSpPr>
            <p:nvPr/>
          </p:nvSpPr>
          <p:spPr bwMode="auto">
            <a:xfrm>
              <a:off x="3924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5000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2" name="Rectangle 81"/>
            <p:cNvSpPr>
              <a:spLocks noChangeArrowheads="1"/>
            </p:cNvSpPr>
            <p:nvPr/>
          </p:nvSpPr>
          <p:spPr bwMode="auto">
            <a:xfrm>
              <a:off x="4579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6000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3" name="Rectangle 82"/>
            <p:cNvSpPr>
              <a:spLocks noChangeArrowheads="1"/>
            </p:cNvSpPr>
            <p:nvPr/>
          </p:nvSpPr>
          <p:spPr bwMode="auto">
            <a:xfrm>
              <a:off x="5233" y="3494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7000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4" name="Rectangle 83"/>
            <p:cNvSpPr>
              <a:spLocks noChangeArrowheads="1"/>
            </p:cNvSpPr>
            <p:nvPr/>
          </p:nvSpPr>
          <p:spPr bwMode="auto">
            <a:xfrm>
              <a:off x="2049" y="3683"/>
              <a:ext cx="19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Number of bulls in reference population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5" name="Rectangle 84"/>
            <p:cNvSpPr>
              <a:spLocks noChangeArrowheads="1"/>
            </p:cNvSpPr>
            <p:nvPr/>
          </p:nvSpPr>
          <p:spPr bwMode="auto">
            <a:xfrm rot="16200000">
              <a:off x="-581" y="1955"/>
              <a:ext cx="17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Accuracy of genomic breeding value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6" name="Rectangle 85"/>
            <p:cNvSpPr>
              <a:spLocks noChangeArrowheads="1"/>
            </p:cNvSpPr>
            <p:nvPr/>
          </p:nvSpPr>
          <p:spPr bwMode="auto">
            <a:xfrm>
              <a:off x="3213" y="2658"/>
              <a:ext cx="2099" cy="6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7" name="Rectangle 87"/>
            <p:cNvSpPr>
              <a:spLocks noChangeArrowheads="1"/>
            </p:cNvSpPr>
            <p:nvPr/>
          </p:nvSpPr>
          <p:spPr bwMode="auto">
            <a:xfrm>
              <a:off x="3354" y="2706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8" name="Rectangle 89"/>
            <p:cNvSpPr>
              <a:spLocks noChangeArrowheads="1"/>
            </p:cNvSpPr>
            <p:nvPr/>
          </p:nvSpPr>
          <p:spPr bwMode="auto">
            <a:xfrm>
              <a:off x="3263" y="2887"/>
              <a:ext cx="148" cy="21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9" name="Rectangle 90"/>
            <p:cNvSpPr>
              <a:spLocks noChangeArrowheads="1"/>
            </p:cNvSpPr>
            <p:nvPr/>
          </p:nvSpPr>
          <p:spPr bwMode="auto">
            <a:xfrm>
              <a:off x="3496" y="2887"/>
              <a:ext cx="17" cy="21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0" name="Rectangle 91"/>
            <p:cNvSpPr>
              <a:spLocks noChangeArrowheads="1"/>
            </p:cNvSpPr>
            <p:nvPr/>
          </p:nvSpPr>
          <p:spPr bwMode="auto">
            <a:xfrm>
              <a:off x="3540" y="2838"/>
              <a:ext cx="164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Predicted Daetwyler et al. (2008) 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1" name="Freeform 92"/>
            <p:cNvSpPr>
              <a:spLocks/>
            </p:cNvSpPr>
            <p:nvPr/>
          </p:nvSpPr>
          <p:spPr bwMode="auto">
            <a:xfrm>
              <a:off x="3352" y="303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7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2" name="Rectangle 93"/>
            <p:cNvSpPr>
              <a:spLocks noChangeArrowheads="1"/>
            </p:cNvSpPr>
            <p:nvPr/>
          </p:nvSpPr>
          <p:spPr bwMode="auto">
            <a:xfrm>
              <a:off x="3540" y="3000"/>
              <a:ext cx="81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US Holstein data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3" name="Oval 94"/>
            <p:cNvSpPr>
              <a:spLocks noChangeArrowheads="1"/>
            </p:cNvSpPr>
            <p:nvPr/>
          </p:nvSpPr>
          <p:spPr bwMode="auto">
            <a:xfrm>
              <a:off x="3352" y="3193"/>
              <a:ext cx="71" cy="71"/>
            </a:xfrm>
            <a:prstGeom prst="ellipse">
              <a:avLst/>
            </a:prstGeom>
            <a:solidFill>
              <a:srgbClr val="0000FF"/>
            </a:solidFill>
            <a:ln w="7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4" name="Rectangle 95"/>
            <p:cNvSpPr>
              <a:spLocks noChangeArrowheads="1"/>
            </p:cNvSpPr>
            <p:nvPr/>
          </p:nvSpPr>
          <p:spPr bwMode="auto">
            <a:xfrm>
              <a:off x="3540" y="3160"/>
              <a:ext cx="11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Calibri"/>
                </a:rPr>
                <a:t>Australian Holstein data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8676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47332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612" y="6349108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  <a:latin typeface="Calibri"/>
              </a:rPr>
              <a:t>Hayes et al., 2009, AAABG</a:t>
            </a:r>
          </a:p>
        </p:txBody>
      </p:sp>
    </p:spTree>
    <p:extLst>
      <p:ext uri="{BB962C8B-B14F-4D97-AF65-F5344CB8AC3E}">
        <p14:creationId xmlns:p14="http://schemas.microsoft.com/office/powerpoint/2010/main" val="42097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93750"/>
            <a:ext cx="8351837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195513" y="188913"/>
            <a:ext cx="8497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3200" dirty="0">
                <a:solidFill>
                  <a:prstClr val="black"/>
                </a:solidFill>
                <a:latin typeface="Calibri"/>
              </a:rPr>
              <a:t>Deterministic prediction</a:t>
            </a:r>
          </a:p>
        </p:txBody>
      </p:sp>
    </p:spTree>
    <p:extLst>
      <p:ext uri="{BB962C8B-B14F-4D97-AF65-F5344CB8AC3E}">
        <p14:creationId xmlns:p14="http://schemas.microsoft.com/office/powerpoint/2010/main" val="132571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AU" sz="3600" dirty="0"/>
              <a:t>Reference populations for 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58900"/>
            <a:ext cx="8242300" cy="4114800"/>
          </a:xfrm>
        </p:spPr>
        <p:txBody>
          <a:bodyPr/>
          <a:lstStyle/>
          <a:p>
            <a:r>
              <a:rPr lang="en-AU" sz="2800" dirty="0">
                <a:latin typeface="+mj-lt"/>
              </a:rPr>
              <a:t>Which individuals/lines?</a:t>
            </a:r>
          </a:p>
          <a:p>
            <a:endParaRPr lang="en-AU" sz="2800" dirty="0">
              <a:latin typeface="+mj-lt"/>
            </a:endParaRPr>
          </a:p>
          <a:p>
            <a:r>
              <a:rPr lang="en-AU" sz="2800" dirty="0">
                <a:latin typeface="+mj-lt"/>
              </a:rPr>
              <a:t>The relationship of the reference population to the selection candidates affects accuracy of GEBV</a:t>
            </a:r>
          </a:p>
        </p:txBody>
      </p:sp>
    </p:spTree>
    <p:extLst>
      <p:ext uri="{BB962C8B-B14F-4D97-AF65-F5344CB8AC3E}">
        <p14:creationId xmlns:p14="http://schemas.microsoft.com/office/powerpoint/2010/main" val="369716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Habier</a:t>
            </a:r>
            <a:r>
              <a:rPr lang="en-AU" sz="2800" dirty="0">
                <a:latin typeface="+mn-lt"/>
              </a:rPr>
              <a:t> et al. 2010 Gen. Sel. Evol. 42:5</a:t>
            </a:r>
            <a:r>
              <a:rPr lang="en-AU" sz="3600" dirty="0">
                <a:latin typeface="+mn-lt"/>
              </a:rPr>
              <a:t>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19150"/>
            <a:ext cx="7485063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2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AU" sz="3600"/>
              <a:t>Influence of relationships on GS accuracy</a:t>
            </a:r>
            <a:endParaRPr lang="en-AU" sz="4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8369300" cy="5399087"/>
          </a:xfrm>
        </p:spPr>
        <p:txBody>
          <a:bodyPr/>
          <a:lstStyle/>
          <a:p>
            <a:r>
              <a:rPr lang="en-AU" sz="2800" dirty="0">
                <a:latin typeface="+mj-lt"/>
              </a:rPr>
              <a:t>Relationship of validation to reference important contributor to accuracy</a:t>
            </a:r>
          </a:p>
          <a:p>
            <a:pPr lvl="1"/>
            <a:endParaRPr lang="en-AU" dirty="0">
              <a:latin typeface="+mj-lt"/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12975"/>
            <a:ext cx="5410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74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AU" sz="3600">
                <a:latin typeface="+mn-lt"/>
              </a:rPr>
              <a:t>Reference populations for 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58900"/>
            <a:ext cx="8242300" cy="5499100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/>
              <a:t>Which individuals/lines?</a:t>
            </a:r>
          </a:p>
          <a:p>
            <a:endParaRPr lang="en-AU" sz="2800" dirty="0"/>
          </a:p>
          <a:p>
            <a:r>
              <a:rPr lang="en-AU" sz="2800" dirty="0"/>
              <a:t>The relationship of the reference population to the selection candidates affects accuracy of GEBV</a:t>
            </a:r>
          </a:p>
          <a:p>
            <a:endParaRPr lang="en-AU" sz="2800" dirty="0"/>
          </a:p>
          <a:p>
            <a:r>
              <a:rPr lang="en-AU" sz="2800" dirty="0"/>
              <a:t>Need individuals close to those being predicted in reference -&gt; </a:t>
            </a:r>
            <a:r>
              <a:rPr lang="en-AU" sz="2800" dirty="0">
                <a:solidFill>
                  <a:srgbClr val="C00000"/>
                </a:solidFill>
              </a:rPr>
              <a:t>caution</a:t>
            </a:r>
            <a:r>
              <a:rPr lang="en-AU" sz="2800" dirty="0"/>
              <a:t>, can over-estimate accuracy of real world application</a:t>
            </a:r>
          </a:p>
          <a:p>
            <a:endParaRPr lang="en-AU" sz="2800" dirty="0"/>
          </a:p>
          <a:p>
            <a:r>
              <a:rPr lang="en-AU" sz="2800" dirty="0"/>
              <a:t>At the same time, as diverse as possible so that many individuals/lines can be accurately predicted</a:t>
            </a:r>
          </a:p>
          <a:p>
            <a:endParaRPr lang="en-AU" sz="2800" dirty="0"/>
          </a:p>
          <a:p>
            <a:r>
              <a:rPr lang="en-AU" sz="2800" dirty="0"/>
              <a:t>And needs to be large!!</a:t>
            </a:r>
          </a:p>
        </p:txBody>
      </p:sp>
    </p:spTree>
    <p:extLst>
      <p:ext uri="{BB962C8B-B14F-4D97-AF65-F5344CB8AC3E}">
        <p14:creationId xmlns:p14="http://schemas.microsoft.com/office/powerpoint/2010/main" val="120711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What parameters determine the accuracy of genomic prediction?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rgbClr val="C00000"/>
                </a:solidFill>
                <a:latin typeface="Verdana" pitchFamily="34" charset="0"/>
              </a:rPr>
              <a:t>Examples of genomic prediction/selection in practise</a:t>
            </a:r>
          </a:p>
        </p:txBody>
      </p:sp>
    </p:spTree>
    <p:extLst>
      <p:ext uri="{BB962C8B-B14F-4D97-AF65-F5344CB8AC3E}">
        <p14:creationId xmlns:p14="http://schemas.microsoft.com/office/powerpoint/2010/main" val="66987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89035" y="1412776"/>
            <a:ext cx="8131437" cy="4940775"/>
          </a:xfrm>
        </p:spPr>
        <p:txBody>
          <a:bodyPr/>
          <a:lstStyle/>
          <a:p>
            <a:r>
              <a:rPr lang="en-AU" sz="2400" dirty="0" err="1"/>
              <a:t>Ginfo</a:t>
            </a:r>
            <a:r>
              <a:rPr lang="en-AU" sz="2400" dirty="0"/>
              <a:t> project – genotype 30,000 cows in commercial dairy herds (main emphasis good fertility records)</a:t>
            </a:r>
          </a:p>
          <a:p>
            <a:r>
              <a:rPr lang="en-AU" sz="2400" dirty="0"/>
              <a:t>Accuracies genomic breeding values for young genomic bulls now quite high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22947" y="3677347"/>
          <a:ext cx="3971925" cy="223742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</a:rPr>
                        <a:t>Trait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</a:rPr>
                        <a:t>Accuracy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BPI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u="none" strike="noStrike" dirty="0">
                          <a:effectLst/>
                        </a:rPr>
                        <a:t>79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Production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u="none" strike="noStrike" dirty="0">
                          <a:effectLst/>
                        </a:rPr>
                        <a:t>87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Survival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u="none" strike="noStrike" dirty="0">
                          <a:effectLst/>
                        </a:rPr>
                        <a:t>69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Fertility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u="none" strike="noStrike" dirty="0">
                          <a:effectLst/>
                        </a:rPr>
                        <a:t>69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Feed efficiency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u="none" strike="noStrike" dirty="0">
                          <a:effectLst/>
                        </a:rPr>
                        <a:t>54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13" y="5036494"/>
            <a:ext cx="2082987" cy="74518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b="0" dirty="0">
                <a:solidFill>
                  <a:srgbClr val="002060"/>
                </a:solidFill>
                <a:latin typeface="Verdana" pitchFamily="34" charset="0"/>
              </a:rPr>
              <a:t>Dairy cattle</a:t>
            </a:r>
          </a:p>
        </p:txBody>
      </p:sp>
    </p:spTree>
    <p:extLst>
      <p:ext uri="{BB962C8B-B14F-4D97-AF65-F5344CB8AC3E}">
        <p14:creationId xmlns:p14="http://schemas.microsoft.com/office/powerpoint/2010/main" val="286439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9388" y="83661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AU" altLang="en-US" sz="3600">
                <a:solidFill>
                  <a:srgbClr val="000099"/>
                </a:solidFill>
                <a:latin typeface="Verdana" panose="020B0604030504040204" pitchFamily="34" charset="0"/>
              </a:rPr>
              <a:t>Dairy breeding program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51088"/>
            <a:ext cx="5903913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21605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Screen ’00s of calves on parental average </a:t>
            </a:r>
            <a:r>
              <a:rPr lang="en-AU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ebv</a:t>
            </a:r>
            <a:endParaRPr lang="en-AU" alt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7950" y="19891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400" dirty="0">
                <a:solidFill>
                  <a:srgbClr val="000000"/>
                </a:solidFill>
              </a:rPr>
              <a:t>Old......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339975" y="3573463"/>
            <a:ext cx="604837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5576"/>
            <a:ext cx="360045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selection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9550"/>
            <a:ext cx="4905375" cy="63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9225" y="4329113"/>
            <a:ext cx="2197100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388" y="83661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AU" altLang="en-US" sz="3600">
                <a:solidFill>
                  <a:srgbClr val="000099"/>
                </a:solidFill>
                <a:latin typeface="Verdana" panose="020B0604030504040204" pitchFamily="34" charset="0"/>
              </a:rPr>
              <a:t>Dairy breeding program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51088"/>
            <a:ext cx="5903913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388" y="3789363"/>
            <a:ext cx="216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Screen ’000s of calves on genomic breeding value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950" y="19891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400" dirty="0">
                <a:solidFill>
                  <a:srgbClr val="000000"/>
                </a:solidFill>
              </a:rPr>
              <a:t>Genomic.....</a:t>
            </a:r>
          </a:p>
        </p:txBody>
      </p:sp>
    </p:spTree>
    <p:extLst>
      <p:ext uri="{BB962C8B-B14F-4D97-AF65-F5344CB8AC3E}">
        <p14:creationId xmlns:p14="http://schemas.microsoft.com/office/powerpoint/2010/main" val="235551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388" y="83661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AU" altLang="en-US" sz="3600" dirty="0">
                <a:solidFill>
                  <a:srgbClr val="000099"/>
                </a:solidFill>
                <a:latin typeface="Verdana" panose="020B0604030504040204" pitchFamily="34" charset="0"/>
              </a:rPr>
              <a:t>Dairy breeding program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51088"/>
            <a:ext cx="5903913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9388" y="3789363"/>
            <a:ext cx="216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Screen ’000s of calves on genomic breeding value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7950" y="19891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400">
                <a:solidFill>
                  <a:srgbClr val="000000"/>
                </a:solidFill>
              </a:rPr>
              <a:t>Genomic.....</a:t>
            </a:r>
            <a:endParaRPr lang="en-AU" altLang="en-US" sz="2400" dirty="0">
              <a:solidFill>
                <a:srgbClr val="00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059113" y="5157788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800" i="1">
                <a:solidFill>
                  <a:srgbClr val="A50021"/>
                </a:solidFill>
                <a:latin typeface="Verdana" panose="020B0604030504040204" pitchFamily="34" charset="0"/>
              </a:rPr>
              <a:t>Double rate of genetic gain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extLst/>
          </p:nvPr>
        </p:nvGraphicFramePr>
        <p:xfrm>
          <a:off x="596900" y="4652963"/>
          <a:ext cx="22590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52963"/>
                        <a:ext cx="22590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21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6426473" cy="3509963"/>
          </a:xfrm>
        </p:spPr>
        <p:txBody>
          <a:bodyPr/>
          <a:lstStyle/>
          <a:p>
            <a:pPr marL="302419"/>
            <a:r>
              <a:rPr lang="en-AU" sz="2400" dirty="0">
                <a:solidFill>
                  <a:schemeClr val="tx1"/>
                </a:solidFill>
                <a:latin typeface="Verdana" pitchFamily="34" charset="0"/>
              </a:rPr>
              <a:t>Double rate of genetic gain</a:t>
            </a:r>
          </a:p>
          <a:p>
            <a:pPr marL="302419"/>
            <a:endParaRPr lang="en-AU" sz="1500" dirty="0">
              <a:latin typeface="Verdana" pitchFamily="34" charset="0"/>
            </a:endParaRPr>
          </a:p>
          <a:p>
            <a:pPr marL="302419"/>
            <a:endParaRPr lang="en-AU" sz="1500" dirty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11" y="1772816"/>
            <a:ext cx="5134299" cy="3974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7911" y="5747579"/>
            <a:ext cx="7624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García</a:t>
            </a:r>
            <a:r>
              <a:rPr lang="en-AU" dirty="0"/>
              <a:t>-Ruiz et al. Proc Natl </a:t>
            </a:r>
            <a:r>
              <a:rPr lang="en-AU" dirty="0" err="1"/>
              <a:t>Acad</a:t>
            </a:r>
            <a:r>
              <a:rPr lang="en-AU" dirty="0"/>
              <a:t> </a:t>
            </a:r>
            <a:r>
              <a:rPr lang="en-AU" dirty="0" err="1"/>
              <a:t>Sci</a:t>
            </a:r>
            <a:r>
              <a:rPr lang="en-AU" dirty="0"/>
              <a:t> U S A. 2016 113(28):E3995-4004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b="0" dirty="0">
                <a:solidFill>
                  <a:srgbClr val="002060"/>
                </a:solidFill>
                <a:latin typeface="Verdana" pitchFamily="34" charset="0"/>
              </a:rPr>
              <a:t>Dairy cattle</a:t>
            </a:r>
          </a:p>
        </p:txBody>
      </p:sp>
    </p:spTree>
    <p:extLst>
      <p:ext uri="{BB962C8B-B14F-4D97-AF65-F5344CB8AC3E}">
        <p14:creationId xmlns:p14="http://schemas.microsoft.com/office/powerpoint/2010/main" val="306397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8" y="300588"/>
            <a:ext cx="8362950" cy="809632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Wheat – rust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7922"/>
            <a:ext cx="4824536" cy="453650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Rusts major cause of yield loss in wheat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Three diseases, leaf rust, stem rust, stripe rust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2069 lines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phenotyped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four locations, genotyped with Illumina 90K SNP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8754"/>
            <a:ext cx="3767346" cy="25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26641"/>
            <a:ext cx="3767346" cy="252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39752" y="2204864"/>
          <a:ext cx="4320480" cy="16449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AU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Rust</a:t>
                      </a:r>
                      <a:r>
                        <a:rPr lang="en-AU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lang="en-A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Leaf rust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Stem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rust</a:t>
                      </a:r>
                      <a:endParaRPr lang="en-A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Stripe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rust</a:t>
                      </a:r>
                      <a:endParaRPr lang="en-A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31173" y="606754"/>
            <a:ext cx="8362950" cy="12874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AU" sz="3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Wheat – rust resistance</a:t>
            </a:r>
          </a:p>
        </p:txBody>
      </p:sp>
    </p:spTree>
    <p:extLst>
      <p:ext uri="{BB962C8B-B14F-4D97-AF65-F5344CB8AC3E}">
        <p14:creationId xmlns:p14="http://schemas.microsoft.com/office/powerpoint/2010/main" val="360437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39752" y="2204864"/>
          <a:ext cx="4320480" cy="16449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AU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Rust</a:t>
                      </a:r>
                      <a:r>
                        <a:rPr lang="en-AU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lang="en-A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Leaf rust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Stem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rust</a:t>
                      </a:r>
                      <a:endParaRPr lang="en-A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Stripe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rust</a:t>
                      </a:r>
                      <a:endParaRPr lang="en-A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35200" y="4122290"/>
          <a:ext cx="4534090" cy="27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31173" y="606754"/>
            <a:ext cx="8362950" cy="12874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AU" sz="3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Wheat - rust resistance</a:t>
            </a:r>
          </a:p>
        </p:txBody>
      </p:sp>
    </p:spTree>
    <p:extLst>
      <p:ext uri="{BB962C8B-B14F-4D97-AF65-F5344CB8AC3E}">
        <p14:creationId xmlns:p14="http://schemas.microsoft.com/office/powerpoint/2010/main" val="84010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4" y="-126717"/>
            <a:ext cx="8362950" cy="1287463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Improving accuracy?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9446"/>
            <a:ext cx="7992888" cy="4536505"/>
          </a:xfrm>
        </p:spPr>
        <p:txBody>
          <a:bodyPr>
            <a:noAutofit/>
          </a:bodyPr>
          <a:lstStyle/>
          <a:p>
            <a:pPr marL="793750" lvl="1" indent="-342900">
              <a:buFont typeface="Verdana" pitchFamily="34" charset="0"/>
              <a:buChar char="−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93750" lvl="1" indent="-342900">
              <a:buFont typeface="Verdana" pitchFamily="34" charset="0"/>
              <a:buChar char="−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93750" lvl="1" indent="-342900">
              <a:buFont typeface="Verdana" pitchFamily="34" charset="0"/>
              <a:buChar char="−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93750" lvl="1" indent="-342900">
              <a:buFont typeface="Verdana" pitchFamily="34" charset="0"/>
              <a:buChar char="−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0"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lvl="1" indent="0"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accuracy =0.6                        accuracy=0.8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95536" y="3429000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16016" y="3429000"/>
          <a:ext cx="4283968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70" y="1268760"/>
            <a:ext cx="238125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03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8" y="300588"/>
            <a:ext cx="8362950" cy="809632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Humans – Crohn’s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7922"/>
            <a:ext cx="8064896" cy="453650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Inflammatory Bowel Disease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Affects 2 in every 1000 people (approx.)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Genomic predictions for risk?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Chen et al. 2017.  Performance of risk prediction for inflammatory bowel disease based on genotyping platform and genomic risk score method.  BMC Medicine 18:94. 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8" y="300588"/>
            <a:ext cx="8362950" cy="809632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Humans – Crohn’s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7922"/>
            <a:ext cx="8496944" cy="45365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68,000 IBD patients and 29,000 healthy controls from 15 cohorts, European descent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909,763 GWAS SNPs or 123,437 SNPs on the custom designed </a:t>
            </a:r>
            <a:r>
              <a:rPr lang="en-A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Immunochip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Prediction methods: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Genetic profile risk scores (GPRS) constructed using effects of all SNPs from single-marker association analyses </a:t>
            </a:r>
          </a:p>
          <a:p>
            <a:pPr lvl="1"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GBLUP</a:t>
            </a:r>
          </a:p>
          <a:p>
            <a:pPr lvl="1"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Elastic net (EN)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BayesR</a:t>
            </a: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 - Bayesian method that models SNP effects as a mixture of 4 normal distributions.</a:t>
            </a:r>
          </a:p>
          <a:p>
            <a:pPr>
              <a:buFont typeface="Arial" pitchFamily="34" charset="0"/>
              <a:buChar char="•"/>
            </a:pPr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15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8" y="300588"/>
            <a:ext cx="8362950" cy="809632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Humans – Crohn’s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7922"/>
            <a:ext cx="8064896" cy="45365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5 fold cross validation used</a:t>
            </a:r>
          </a:p>
          <a:p>
            <a:pPr>
              <a:buFont typeface="Arial" pitchFamily="34" charset="0"/>
              <a:buChar char="•"/>
            </a:pP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Assess value of predictions as “Area Under Curve” (AUC)</a:t>
            </a:r>
          </a:p>
          <a:p>
            <a:pPr>
              <a:buFont typeface="Arial" pitchFamily="34" charset="0"/>
              <a:buChar char="•"/>
            </a:pP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85948"/>
            <a:ext cx="3596498" cy="34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What parameters determine the accuracy of genomic prediction?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Examples of genomic prediction/selection in practise</a:t>
            </a:r>
          </a:p>
        </p:txBody>
      </p:sp>
    </p:spTree>
    <p:extLst>
      <p:ext uri="{BB962C8B-B14F-4D97-AF65-F5344CB8AC3E}">
        <p14:creationId xmlns:p14="http://schemas.microsoft.com/office/powerpoint/2010/main" val="129278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8" y="300588"/>
            <a:ext cx="8362950" cy="809632"/>
          </a:xfrm>
        </p:spPr>
        <p:txBody>
          <a:bodyPr/>
          <a:lstStyle/>
          <a:p>
            <a:r>
              <a:rPr lang="en-AU" sz="36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Humans – Crohn’s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52695" b="53961"/>
          <a:stretch/>
        </p:blipFill>
        <p:spPr>
          <a:xfrm>
            <a:off x="179512" y="1659864"/>
            <a:ext cx="4915330" cy="446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72944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8870"/>
            <a:ext cx="8496944" cy="7196674"/>
          </a:xfrm>
        </p:spPr>
        <p:txBody>
          <a:bodyPr>
            <a:normAutofit fontScale="92500" lnSpcReduction="10000"/>
          </a:bodyPr>
          <a:lstStyle/>
          <a:p>
            <a:pPr marL="231775"/>
            <a:r>
              <a:rPr lang="en-AU" dirty="0"/>
              <a:t>The accuracy of genomic prediction is </a:t>
            </a:r>
          </a:p>
          <a:p>
            <a:pPr marL="231775"/>
            <a:r>
              <a:rPr lang="en-AU" dirty="0"/>
              <a:t>Where</a:t>
            </a:r>
          </a:p>
          <a:p>
            <a:pPr marL="631825" lvl="1"/>
            <a:r>
              <a:rPr lang="en-AU" i="1" dirty="0"/>
              <a:t>Np</a:t>
            </a:r>
            <a:r>
              <a:rPr lang="en-AU" dirty="0"/>
              <a:t>   Size of reference population</a:t>
            </a:r>
            <a:endParaRPr lang="en-AU" b="1" i="1" dirty="0"/>
          </a:p>
          <a:p>
            <a:pPr marL="631825" lvl="1"/>
            <a:r>
              <a:rPr lang="en-AU" i="1" dirty="0"/>
              <a:t>h</a:t>
            </a:r>
            <a:r>
              <a:rPr lang="en-AU" i="1" baseline="30000" dirty="0"/>
              <a:t>2</a:t>
            </a:r>
            <a:r>
              <a:rPr lang="en-AU" dirty="0"/>
              <a:t>  Heritability of trait</a:t>
            </a:r>
            <a:endParaRPr lang="en-AU" b="1" i="1" baseline="30000" dirty="0"/>
          </a:p>
          <a:p>
            <a:pPr marL="631825" lvl="1"/>
            <a:r>
              <a:rPr lang="en-AU" i="1" dirty="0"/>
              <a:t>Me </a:t>
            </a:r>
            <a:r>
              <a:rPr lang="en-AU" dirty="0"/>
              <a:t>  Number of independent chromosome segments (</a:t>
            </a:r>
            <a:r>
              <a:rPr lang="en-AU" i="1" dirty="0"/>
              <a:t>2NeL</a:t>
            </a:r>
            <a:r>
              <a:rPr lang="en-AU" dirty="0"/>
              <a:t>)</a:t>
            </a:r>
          </a:p>
          <a:p>
            <a:pPr marL="282575"/>
            <a:r>
              <a:rPr lang="en-AU" dirty="0"/>
              <a:t>Use to design experiment to get desired accuracy</a:t>
            </a:r>
          </a:p>
          <a:p>
            <a:pPr marL="282575"/>
            <a:r>
              <a:rPr lang="en-AU" dirty="0"/>
              <a:t>Relatives in reference improves accuracy, but caution –&gt; may not have relatives in real life application</a:t>
            </a:r>
          </a:p>
          <a:p>
            <a:pPr marL="282575"/>
            <a:endParaRPr lang="en-AU" dirty="0"/>
          </a:p>
          <a:p>
            <a:pPr marL="282575"/>
            <a:r>
              <a:rPr lang="en-AU" dirty="0"/>
              <a:t>Genomic selection widely applied in livestock and crops</a:t>
            </a:r>
          </a:p>
          <a:p>
            <a:pPr marL="282575"/>
            <a:endParaRPr lang="en-AU" dirty="0"/>
          </a:p>
          <a:p>
            <a:pPr marL="282575"/>
            <a:r>
              <a:rPr lang="en-AU" dirty="0"/>
              <a:t>Promising disease risk predictions in some cases for humans (Crohn’s disease)</a:t>
            </a:r>
          </a:p>
          <a:p>
            <a:pPr marL="282575"/>
            <a:endParaRPr lang="en-AU" dirty="0"/>
          </a:p>
          <a:p>
            <a:pPr marL="282575"/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631825" lvl="1" eaLnBrk="1" hangingPunct="1"/>
            <a:endParaRPr lang="en-AU" dirty="0"/>
          </a:p>
          <a:p>
            <a:pPr marL="180975" indent="-180975" eaLnBrk="1" hangingPunct="1"/>
            <a:endParaRPr lang="en-AU" sz="2400" dirty="0"/>
          </a:p>
          <a:p>
            <a:pPr marL="180975" indent="-180975" eaLnBrk="1" hangingPunct="1"/>
            <a:endParaRPr lang="en-AU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50" y="1150574"/>
            <a:ext cx="3304950" cy="13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16037"/>
            <a:ext cx="8496944" cy="3921125"/>
          </a:xfrm>
        </p:spPr>
        <p:txBody>
          <a:bodyPr>
            <a:normAutofit/>
          </a:bodyPr>
          <a:lstStyle/>
          <a:p>
            <a:pPr marL="231775"/>
            <a:r>
              <a:rPr lang="en-AU" i="1" dirty="0"/>
              <a:t>Np</a:t>
            </a:r>
            <a:r>
              <a:rPr lang="en-AU" dirty="0"/>
              <a:t>   Size of reference population</a:t>
            </a:r>
            <a:endParaRPr lang="en-AU" b="1" i="1" dirty="0"/>
          </a:p>
          <a:p>
            <a:pPr marL="231775"/>
            <a:r>
              <a:rPr lang="en-AU" i="1" dirty="0"/>
              <a:t>h</a:t>
            </a:r>
            <a:r>
              <a:rPr lang="en-AU" i="1" baseline="30000" dirty="0"/>
              <a:t>2</a:t>
            </a:r>
            <a:r>
              <a:rPr lang="en-AU" dirty="0"/>
              <a:t>  Heritability of trait</a:t>
            </a:r>
            <a:endParaRPr lang="en-AU" b="1" i="1" baseline="30000" dirty="0"/>
          </a:p>
          <a:p>
            <a:pPr marL="231775"/>
            <a:r>
              <a:rPr lang="en-AU" i="1" dirty="0"/>
              <a:t>Me </a:t>
            </a:r>
            <a:r>
              <a:rPr lang="en-AU" dirty="0"/>
              <a:t>  Number of independent chromosome segments</a:t>
            </a:r>
          </a:p>
          <a:p>
            <a:pPr marL="682625" lvl="1"/>
            <a:r>
              <a:rPr lang="en-AU" dirty="0"/>
              <a:t>Daetwyler et al. (2008, 2010), Goddard (2008) </a:t>
            </a:r>
          </a:p>
          <a:p>
            <a:pPr marL="631825" lvl="1" eaLnBrk="1" hangingPunct="1"/>
            <a:endParaRPr lang="en-AU" dirty="0"/>
          </a:p>
          <a:p>
            <a:pPr marL="180975" indent="-180975" eaLnBrk="1" hangingPunct="1"/>
            <a:endParaRPr lang="en-AU" sz="2400" dirty="0"/>
          </a:p>
          <a:p>
            <a:pPr marL="180975" indent="-180975" eaLnBrk="1" hangingPunct="1"/>
            <a:endParaRPr lang="en-AU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9672" y="4463488"/>
                <a:ext cx="5040560" cy="154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A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A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63488"/>
                <a:ext cx="5040560" cy="15473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193894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16037"/>
            <a:ext cx="8496944" cy="3921125"/>
          </a:xfrm>
        </p:spPr>
        <p:txBody>
          <a:bodyPr>
            <a:normAutofit/>
          </a:bodyPr>
          <a:lstStyle/>
          <a:p>
            <a:pPr marL="231775"/>
            <a:r>
              <a:rPr lang="en-AU" i="1" dirty="0"/>
              <a:t>Np</a:t>
            </a:r>
            <a:r>
              <a:rPr lang="en-AU" dirty="0"/>
              <a:t>   Size of reference population</a:t>
            </a:r>
            <a:endParaRPr lang="en-AU" b="1" i="1" dirty="0"/>
          </a:p>
          <a:p>
            <a:pPr marL="231775"/>
            <a:r>
              <a:rPr lang="en-AU" i="1" dirty="0"/>
              <a:t>h</a:t>
            </a:r>
            <a:r>
              <a:rPr lang="en-AU" i="1" baseline="30000" dirty="0"/>
              <a:t>2</a:t>
            </a:r>
            <a:r>
              <a:rPr lang="en-AU" dirty="0"/>
              <a:t>  Heritability of trait</a:t>
            </a:r>
            <a:endParaRPr lang="en-AU" b="1" i="1" baseline="30000" dirty="0"/>
          </a:p>
          <a:p>
            <a:pPr marL="231775"/>
            <a:r>
              <a:rPr lang="en-AU" i="1" dirty="0">
                <a:solidFill>
                  <a:srgbClr val="C00000"/>
                </a:solidFill>
              </a:rPr>
              <a:t>Me </a:t>
            </a:r>
            <a:r>
              <a:rPr lang="en-AU" dirty="0">
                <a:solidFill>
                  <a:srgbClr val="C00000"/>
                </a:solidFill>
              </a:rPr>
              <a:t>  Number of independent chromosome segments</a:t>
            </a:r>
          </a:p>
          <a:p>
            <a:pPr marL="631825" lvl="1"/>
            <a:r>
              <a:rPr lang="en-AU" dirty="0">
                <a:solidFill>
                  <a:srgbClr val="C00000"/>
                </a:solidFill>
              </a:rPr>
              <a:t>Also called effective number of loci for trait</a:t>
            </a:r>
          </a:p>
          <a:p>
            <a:pPr marL="180975" indent="-180975" eaLnBrk="1" hangingPunct="1"/>
            <a:endParaRPr lang="en-AU" sz="2400" dirty="0"/>
          </a:p>
          <a:p>
            <a:pPr marL="180975" indent="-180975" eaLnBrk="1" hangingPunct="1"/>
            <a:endParaRPr lang="en-AU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94211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2889250"/>
            <a:ext cx="9144000" cy="2339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68325"/>
            <a:ext cx="7416800" cy="4751388"/>
          </a:xfrm>
        </p:spPr>
        <p:txBody>
          <a:bodyPr/>
          <a:lstStyle/>
          <a:p>
            <a:pPr marL="180975" indent="-180975" eaLnBrk="1" hangingPunct="1"/>
            <a:endParaRPr lang="en-AU" dirty="0"/>
          </a:p>
          <a:p>
            <a:pPr marL="180975" indent="-180975" eaLnBrk="1" hangingPunct="1"/>
            <a:r>
              <a:rPr lang="en-AU" sz="2000" dirty="0"/>
              <a:t>Number of loci affecting the trait </a:t>
            </a:r>
          </a:p>
          <a:p>
            <a:pPr marL="631825" lvl="1" eaLnBrk="1" hangingPunct="1"/>
            <a:r>
              <a:rPr lang="en-AU" sz="2000" dirty="0"/>
              <a:t>Conservative assumption - quantitative traits affected by very large number of loci, normal distribution of effects</a:t>
            </a:r>
          </a:p>
          <a:p>
            <a:pPr marL="631825" lvl="1" eaLnBrk="1" hangingPunct="1"/>
            <a:r>
              <a:rPr lang="en-AU" sz="2000" dirty="0"/>
              <a:t>= number of independent chromosome segments</a:t>
            </a:r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>
              <a:solidFill>
                <a:srgbClr val="990000"/>
              </a:solidFill>
            </a:endParaRPr>
          </a:p>
          <a:p>
            <a:pPr marL="180975" indent="-180975" eaLnBrk="1" hangingPunct="1"/>
            <a:endParaRPr lang="en-AU" dirty="0"/>
          </a:p>
          <a:p>
            <a:pPr marL="180975" indent="-180975" eaLnBrk="1" hangingPunct="1"/>
            <a:endParaRPr lang="en-AU" sz="1800" dirty="0"/>
          </a:p>
        </p:txBody>
      </p:sp>
      <p:pic>
        <p:nvPicPr>
          <p:cNvPr id="23556" name="Picture 4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15927"/>
            <a:ext cx="7731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77311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77311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206517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2889250"/>
            <a:ext cx="9144000" cy="2339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68324"/>
            <a:ext cx="7416800" cy="5740995"/>
          </a:xfrm>
        </p:spPr>
        <p:txBody>
          <a:bodyPr/>
          <a:lstStyle/>
          <a:p>
            <a:pPr marL="180975" indent="-180975" eaLnBrk="1" hangingPunct="1"/>
            <a:endParaRPr lang="en-AU" dirty="0">
              <a:latin typeface="+mj-lt"/>
            </a:endParaRPr>
          </a:p>
          <a:p>
            <a:pPr marL="180975" indent="-180975" eaLnBrk="1" hangingPunct="1"/>
            <a:r>
              <a:rPr lang="en-AU" sz="2000" dirty="0">
                <a:latin typeface="+mj-lt"/>
              </a:rPr>
              <a:t>Number of loci affecting the trait </a:t>
            </a:r>
          </a:p>
          <a:p>
            <a:pPr marL="631825" lvl="1" eaLnBrk="1" hangingPunct="1"/>
            <a:r>
              <a:rPr lang="en-AU" sz="2000" dirty="0">
                <a:latin typeface="+mj-lt"/>
              </a:rPr>
              <a:t>Conservative assumption - quantitative traits affected by very large number of loci, normal distribution of effects</a:t>
            </a:r>
          </a:p>
          <a:p>
            <a:pPr marL="631825" lvl="1" eaLnBrk="1" hangingPunct="1"/>
            <a:r>
              <a:rPr lang="en-AU" sz="2000" dirty="0">
                <a:latin typeface="+mj-lt"/>
              </a:rPr>
              <a:t>= number of independent chromosome segments</a:t>
            </a:r>
          </a:p>
          <a:p>
            <a:pPr marL="346075" lvl="1" indent="0" eaLnBrk="1" hangingPunct="1">
              <a:buNone/>
            </a:pPr>
            <a:endParaRPr lang="en-AU" sz="1800" dirty="0">
              <a:latin typeface="+mj-lt"/>
            </a:endParaRPr>
          </a:p>
          <a:p>
            <a:pPr marL="631825" lvl="1" eaLnBrk="1" hangingPunct="1"/>
            <a:endParaRPr lang="en-AU" sz="1800" dirty="0">
              <a:latin typeface="+mj-lt"/>
            </a:endParaRPr>
          </a:p>
          <a:p>
            <a:pPr marL="631825" lvl="1" eaLnBrk="1" hangingPunct="1"/>
            <a:endParaRPr lang="en-AU" sz="1800" dirty="0">
              <a:latin typeface="+mj-lt"/>
            </a:endParaRPr>
          </a:p>
          <a:p>
            <a:pPr marL="631825" lvl="1" eaLnBrk="1" hangingPunct="1"/>
            <a:endParaRPr lang="en-AU" sz="1800" dirty="0">
              <a:solidFill>
                <a:srgbClr val="990000"/>
              </a:solidFill>
              <a:latin typeface="+mj-lt"/>
            </a:endParaRPr>
          </a:p>
          <a:p>
            <a:pPr marL="180975" indent="-180975" eaLnBrk="1" hangingPunct="1"/>
            <a:endParaRPr lang="en-AU" dirty="0">
              <a:latin typeface="+mj-lt"/>
            </a:endParaRPr>
          </a:p>
          <a:p>
            <a:pPr marL="180975" indent="-180975" eaLnBrk="1" hangingPunct="1"/>
            <a:endParaRPr lang="en-AU" sz="1800" dirty="0">
              <a:latin typeface="+mj-lt"/>
            </a:endParaRPr>
          </a:p>
        </p:txBody>
      </p:sp>
      <p:pic>
        <p:nvPicPr>
          <p:cNvPr id="24580" name="Picture 4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7731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77311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77311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276600" y="3357563"/>
            <a:ext cx="8636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276600" y="3500438"/>
            <a:ext cx="8636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219700" y="3357563"/>
            <a:ext cx="8636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219700" y="3500438"/>
            <a:ext cx="8636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7235825" y="3357563"/>
            <a:ext cx="8636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235825" y="3500438"/>
            <a:ext cx="863600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18977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2889250"/>
            <a:ext cx="9144000" cy="2339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68324"/>
            <a:ext cx="7416800" cy="6029027"/>
          </a:xfrm>
        </p:spPr>
        <p:txBody>
          <a:bodyPr>
            <a:normAutofit/>
          </a:bodyPr>
          <a:lstStyle/>
          <a:p>
            <a:pPr marL="180975" indent="-180975" eaLnBrk="1" hangingPunct="1"/>
            <a:endParaRPr lang="en-AU" dirty="0"/>
          </a:p>
          <a:p>
            <a:pPr marL="180975" indent="-180975" eaLnBrk="1" hangingPunct="1"/>
            <a:r>
              <a:rPr lang="en-AU" sz="2000" dirty="0"/>
              <a:t>Number of loci affecting the trait </a:t>
            </a:r>
          </a:p>
          <a:p>
            <a:pPr marL="631825" lvl="1" eaLnBrk="1" hangingPunct="1"/>
            <a:r>
              <a:rPr lang="en-AU" sz="2000" dirty="0"/>
              <a:t>Conservative assumption - quantitative traits affected by very large number of loci, normal distribution of effects</a:t>
            </a:r>
          </a:p>
          <a:p>
            <a:pPr marL="631825" lvl="1" eaLnBrk="1" hangingPunct="1"/>
            <a:r>
              <a:rPr lang="en-AU" sz="2000" dirty="0"/>
              <a:t>= number of independent chromosome segments</a:t>
            </a:r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endParaRPr lang="en-AU" sz="2000" dirty="0"/>
          </a:p>
          <a:p>
            <a:pPr marL="631825" lvl="1" eaLnBrk="1" hangingPunct="1"/>
            <a:r>
              <a:rPr lang="en-AU" sz="2000" b="1" i="1" dirty="0"/>
              <a:t>Me</a:t>
            </a:r>
            <a:r>
              <a:rPr lang="en-AU" sz="2000" b="1" dirty="0"/>
              <a:t> = </a:t>
            </a:r>
            <a:r>
              <a:rPr lang="en-AU" sz="2000" b="1" i="1" dirty="0"/>
              <a:t>2N</a:t>
            </a:r>
            <a:r>
              <a:rPr lang="en-AU" sz="2000" b="1" i="1" baseline="-25000" dirty="0"/>
              <a:t>e</a:t>
            </a:r>
            <a:r>
              <a:rPr lang="en-AU" sz="2000" b="1" i="1" dirty="0"/>
              <a:t>L</a:t>
            </a:r>
          </a:p>
          <a:p>
            <a:pPr marL="1082675" lvl="2" eaLnBrk="1" hangingPunct="1"/>
            <a:r>
              <a:rPr lang="en-AU" sz="2000" i="1" dirty="0"/>
              <a:t>N</a:t>
            </a:r>
            <a:r>
              <a:rPr lang="en-AU" sz="2000" i="1" baseline="-25000" dirty="0"/>
              <a:t>e</a:t>
            </a:r>
            <a:r>
              <a:rPr lang="en-AU" sz="2000" dirty="0"/>
              <a:t> = effective population size, </a:t>
            </a:r>
            <a:r>
              <a:rPr lang="en-AU" sz="2000" i="1" dirty="0"/>
              <a:t>L</a:t>
            </a:r>
            <a:r>
              <a:rPr lang="en-AU" sz="2000" dirty="0"/>
              <a:t> is genome length in </a:t>
            </a:r>
            <a:r>
              <a:rPr lang="en-AU" sz="2000" dirty="0" err="1"/>
              <a:t>Morgans</a:t>
            </a:r>
            <a:endParaRPr lang="en-AU" sz="20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/>
          </a:p>
          <a:p>
            <a:pPr marL="631825" lvl="1" eaLnBrk="1" hangingPunct="1"/>
            <a:endParaRPr lang="en-AU" sz="1800" dirty="0">
              <a:solidFill>
                <a:srgbClr val="990000"/>
              </a:solidFill>
            </a:endParaRPr>
          </a:p>
          <a:p>
            <a:pPr marL="180975" indent="-180975" eaLnBrk="1" hangingPunct="1"/>
            <a:endParaRPr lang="en-AU" dirty="0"/>
          </a:p>
          <a:p>
            <a:pPr marL="180975" indent="-180975" eaLnBrk="1" hangingPunct="1"/>
            <a:endParaRPr lang="en-AU" sz="1800" dirty="0"/>
          </a:p>
        </p:txBody>
      </p:sp>
      <p:pic>
        <p:nvPicPr>
          <p:cNvPr id="25604" name="Picture 4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7731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77311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olstein Bull Figur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77311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276600" y="3357563"/>
            <a:ext cx="8636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276600" y="3500438"/>
            <a:ext cx="8636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219700" y="3357563"/>
            <a:ext cx="8636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219700" y="3500438"/>
            <a:ext cx="8636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7235825" y="3357563"/>
            <a:ext cx="8636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235825" y="3500438"/>
            <a:ext cx="863600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13" name="Picture 13" descr="holstein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37063"/>
            <a:ext cx="7096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holstein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7096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holstein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7096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holstein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7096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holstein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37063"/>
            <a:ext cx="7096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339975" y="4652963"/>
            <a:ext cx="8636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364163" y="4652963"/>
            <a:ext cx="8636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852863" y="4652963"/>
            <a:ext cx="8636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877050" y="4652963"/>
            <a:ext cx="8636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339975" y="4797425"/>
            <a:ext cx="79216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5364163" y="4797425"/>
            <a:ext cx="8636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3851275" y="4797425"/>
            <a:ext cx="863600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6877050" y="4797425"/>
            <a:ext cx="8636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700338" y="4797425"/>
            <a:ext cx="503237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339975" y="4652963"/>
            <a:ext cx="28733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843213" y="4652963"/>
            <a:ext cx="360362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2916238" y="4797425"/>
            <a:ext cx="2873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4067175" y="4797425"/>
            <a:ext cx="6477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4284663" y="4652963"/>
            <a:ext cx="431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5651500" y="4652963"/>
            <a:ext cx="576263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5364163" y="4797425"/>
            <a:ext cx="4318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6011863" y="4797425"/>
            <a:ext cx="2159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6877050" y="4652963"/>
            <a:ext cx="287338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7451725" y="4652963"/>
            <a:ext cx="2889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427538" y="4797425"/>
            <a:ext cx="287337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877050" y="4797425"/>
            <a:ext cx="28733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4572000" y="4652963"/>
            <a:ext cx="144463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H="1">
            <a:off x="2916238" y="4005263"/>
            <a:ext cx="2232025" cy="36036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5364163" y="4005263"/>
            <a:ext cx="2160587" cy="36036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8960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7416800" cy="4247802"/>
          </a:xfrm>
        </p:spPr>
        <p:txBody>
          <a:bodyPr>
            <a:normAutofit/>
          </a:bodyPr>
          <a:lstStyle/>
          <a:p>
            <a:pPr marL="180975" indent="-180975" eaLnBrk="1" hangingPunct="1"/>
            <a:endParaRPr lang="en-AU" sz="2400" dirty="0"/>
          </a:p>
          <a:p>
            <a:pPr marL="180975" indent="-180975" eaLnBrk="1" hangingPunct="1"/>
            <a:r>
              <a:rPr lang="en-AU" sz="2800" dirty="0"/>
              <a:t>accuracy of genomic breeding values</a:t>
            </a:r>
          </a:p>
          <a:p>
            <a:pPr marL="180975" indent="-180975" eaLnBrk="1" hangingPunct="1"/>
            <a:endParaRPr lang="en-AU" sz="2800" dirty="0"/>
          </a:p>
          <a:p>
            <a:pPr marL="180975" indent="-180975" eaLnBrk="1" hangingPunct="1"/>
            <a:endParaRPr lang="en-AU" sz="2800" dirty="0"/>
          </a:p>
          <a:p>
            <a:pPr marL="180975" indent="-180975" eaLnBrk="1" hangingPunct="1"/>
            <a:endParaRPr lang="en-AU" sz="2800" dirty="0"/>
          </a:p>
          <a:p>
            <a:pPr marL="180975" indent="-180975" eaLnBrk="1" hangingPunct="1"/>
            <a:endParaRPr lang="en-AU" sz="2800" dirty="0"/>
          </a:p>
          <a:p>
            <a:pPr marL="180975" indent="-180975" eaLnBrk="1" hangingPunct="1"/>
            <a:r>
              <a:rPr lang="en-AU" sz="2800" dirty="0"/>
              <a:t>Number of chromosome segments</a:t>
            </a:r>
          </a:p>
          <a:p>
            <a:pPr marL="631825" lvl="1" eaLnBrk="1" hangingPunct="1"/>
            <a:r>
              <a:rPr lang="en-AU" i="1" dirty="0"/>
              <a:t>Me</a:t>
            </a:r>
            <a:r>
              <a:rPr lang="en-AU" dirty="0"/>
              <a:t> = </a:t>
            </a:r>
            <a:r>
              <a:rPr lang="en-AU" i="1" dirty="0"/>
              <a:t>2N</a:t>
            </a:r>
            <a:r>
              <a:rPr lang="en-AU" i="1" baseline="-25000" dirty="0"/>
              <a:t>e</a:t>
            </a:r>
            <a:r>
              <a:rPr lang="en-AU" i="1" dirty="0"/>
              <a:t>L</a:t>
            </a:r>
          </a:p>
          <a:p>
            <a:pPr marL="631825" lvl="1" eaLnBrk="1" hangingPunct="1"/>
            <a:endParaRPr lang="en-AU" i="1" dirty="0"/>
          </a:p>
          <a:p>
            <a:pPr marL="0" indent="0" eaLnBrk="1" hangingPunct="1">
              <a:buNone/>
            </a:pPr>
            <a:endParaRPr lang="en-AU" sz="2400" dirty="0">
              <a:solidFill>
                <a:srgbClr val="0033CC"/>
              </a:solidFill>
            </a:endParaRPr>
          </a:p>
          <a:p>
            <a:pPr marL="631825" lvl="1" eaLnBrk="1" hangingPunct="1"/>
            <a:endParaRPr lang="en-AU" sz="2400" dirty="0">
              <a:solidFill>
                <a:srgbClr val="0033CC"/>
              </a:solidFill>
            </a:endParaRPr>
          </a:p>
          <a:p>
            <a:pPr marL="180975" indent="-180975" eaLnBrk="1" hangingPunct="1"/>
            <a:endParaRPr lang="en-AU" sz="2400" dirty="0"/>
          </a:p>
          <a:p>
            <a:pPr marL="180975" indent="-180975" eaLnBrk="1" hangingPunct="1"/>
            <a:endParaRPr lang="en-AU" dirty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2385709"/>
                <a:ext cx="3242298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A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AU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A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385709"/>
                <a:ext cx="3242298" cy="1547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en-AU" sz="3600" kern="0" dirty="0">
                <a:solidFill>
                  <a:srgbClr val="002060"/>
                </a:solidFill>
                <a:latin typeface="+mn-lt"/>
              </a:rPr>
              <a:t>Factors affecting genomic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1440479302"/>
      </p:ext>
    </p:extLst>
  </p:cSld>
  <p:clrMapOvr>
    <a:masterClrMapping/>
  </p:clrMapOvr>
</p:sld>
</file>

<file path=ppt/theme/theme1.xml><?xml version="1.0" encoding="utf-8"?>
<a:theme xmlns:a="http://schemas.openxmlformats.org/drawingml/2006/main" name="DEPI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I Presentation 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PI Biosciences research">
  <a:themeElements>
    <a:clrScheme name="DPI Biosciences research 1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7C84BB"/>
      </a:accent2>
      <a:accent3>
        <a:srgbClr val="AAAAAA"/>
      </a:accent3>
      <a:accent4>
        <a:srgbClr val="DADADA"/>
      </a:accent4>
      <a:accent5>
        <a:srgbClr val="FFFFFF"/>
      </a:accent5>
      <a:accent6>
        <a:srgbClr val="7077A9"/>
      </a:accent6>
      <a:hlink>
        <a:srgbClr val="9DA3CC"/>
      </a:hlink>
      <a:folHlink>
        <a:srgbClr val="004584"/>
      </a:folHlink>
    </a:clrScheme>
    <a:fontScheme name="DPI Biosciences researc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I Biosciences research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7C84BB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7077A9"/>
        </a:accent6>
        <a:hlink>
          <a:srgbClr val="9DA3CC"/>
        </a:hlink>
        <a:folHlink>
          <a:srgbClr val="0045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10176</TotalTime>
  <Words>922</Words>
  <Application>Microsoft Macintosh PowerPoint</Application>
  <PresentationFormat>On-screen Show (4:3)</PresentationFormat>
  <Paragraphs>260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Cambria Math</vt:lpstr>
      <vt:lpstr>Helvetica</vt:lpstr>
      <vt:lpstr>Times New Roman</vt:lpstr>
      <vt:lpstr>Verdana</vt:lpstr>
      <vt:lpstr>Wingdings</vt:lpstr>
      <vt:lpstr>DEPI Presentation</vt:lpstr>
      <vt:lpstr>DEPI Presentation 2</vt:lpstr>
      <vt:lpstr>DPI Biosciences research</vt:lpstr>
      <vt:lpstr>Office Theme</vt:lpstr>
      <vt:lpstr>Equation</vt:lpstr>
      <vt:lpstr>Best linear unbiased prediction</vt:lpstr>
      <vt:lpstr>Genomic selection</vt:lpstr>
      <vt:lpstr>Genomic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Data</vt:lpstr>
      <vt:lpstr>Deterministic prediction vs. Holstein data</vt:lpstr>
      <vt:lpstr>PowerPoint Presentation</vt:lpstr>
      <vt:lpstr>Reference populations for GS</vt:lpstr>
      <vt:lpstr> Habier et al. 2010 Gen. Sel. Evol. 42:5 </vt:lpstr>
      <vt:lpstr>Influence of relationships on GS accuracy</vt:lpstr>
      <vt:lpstr>Reference populations for GS</vt:lpstr>
      <vt:lpstr>Genomic prediction</vt:lpstr>
      <vt:lpstr>Dairy cattle</vt:lpstr>
      <vt:lpstr>PowerPoint Presentation</vt:lpstr>
      <vt:lpstr>PowerPoint Presentation</vt:lpstr>
      <vt:lpstr>PowerPoint Presentation</vt:lpstr>
      <vt:lpstr>Dairy cattle</vt:lpstr>
      <vt:lpstr>Wheat – rust resistance</vt:lpstr>
      <vt:lpstr>PowerPoint Presentation</vt:lpstr>
      <vt:lpstr>PowerPoint Presentation</vt:lpstr>
      <vt:lpstr>Improving accuracy?</vt:lpstr>
      <vt:lpstr>Humans – Crohn’s disease</vt:lpstr>
      <vt:lpstr>Humans – Crohn’s disease</vt:lpstr>
      <vt:lpstr>Humans – Crohn’s disease</vt:lpstr>
      <vt:lpstr>Humans – Crohn’s disease</vt:lpstr>
      <vt:lpstr>PowerPoint Presentation</vt:lpstr>
    </vt:vector>
  </TitlesOfParts>
  <Company>CenITex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Orwin</dc:creator>
  <cp:lastModifiedBy>Jian Zeng</cp:lastModifiedBy>
  <cp:revision>662</cp:revision>
  <cp:lastPrinted>2015-04-08T06:20:24Z</cp:lastPrinted>
  <dcterms:created xsi:type="dcterms:W3CDTF">2013-06-18T02:30:54Z</dcterms:created>
  <dcterms:modified xsi:type="dcterms:W3CDTF">2019-09-09T05:35:10Z</dcterms:modified>
</cp:coreProperties>
</file>