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38.png" ContentType="image/png"/>
  <Override PartName="/ppt/media/image35.png" ContentType="image/png"/>
  <Override PartName="/ppt/media/image34.jpeg" ContentType="image/jpeg"/>
  <Override PartName="/ppt/media/image33.jpeg" ContentType="image/jpeg"/>
  <Override PartName="/ppt/media/image32.png" ContentType="image/png"/>
  <Override PartName="/ppt/media/image30.png" ContentType="image/png"/>
  <Override PartName="/ppt/media/image29.png" ContentType="image/png"/>
  <Override PartName="/ppt/media/image28.wmf" ContentType="image/x-wmf"/>
  <Override PartName="/ppt/media/image27.wmf" ContentType="image/x-wmf"/>
  <Override PartName="/ppt/media/image26.png" ContentType="image/png"/>
  <Override PartName="/ppt/media/image25.png" ContentType="image/png"/>
  <Override PartName="/ppt/media/image24.wmf" ContentType="image/x-wmf"/>
  <Override PartName="/ppt/media/image9.wmf" ContentType="image/x-wmf"/>
  <Override PartName="/ppt/media/image10.png" ContentType="image/png"/>
  <Override PartName="/ppt/media/image8.wmf" ContentType="image/x-wmf"/>
  <Override PartName="/ppt/media/image11.png" ContentType="image/png"/>
  <Override PartName="/ppt/media/image7.wmf" ContentType="image/x-wmf"/>
  <Override PartName="/ppt/media/image36.png" ContentType="image/png"/>
  <Override PartName="/ppt/media/image1.png" ContentType="image/png"/>
  <Override PartName="/ppt/media/image21.tif" ContentType="image/tiff"/>
  <Override PartName="/ppt/media/image37.png" ContentType="image/png"/>
  <Override PartName="/ppt/media/image2.png" ContentType="image/png"/>
  <Override PartName="/ppt/media/image22.tif" ContentType="image/tiff"/>
  <Override PartName="/ppt/media/image39.png" ContentType="image/png"/>
  <Override PartName="/ppt/media/image4.png" ContentType="image/png"/>
  <Override PartName="/ppt/media/image23.tif" ContentType="image/tiff"/>
  <Override PartName="/ppt/media/image6.wmf" ContentType="image/x-wmf"/>
  <Override PartName="/ppt/media/image5.png" ContentType="image/png"/>
  <Override PartName="/ppt/media/image12.tif" ContentType="image/tiff"/>
  <Override PartName="/ppt/media/image13.tif" ContentType="image/tiff"/>
  <Override PartName="/ppt/media/image14.tif" ContentType="image/tiff"/>
  <Override PartName="/ppt/media/image31.jpeg" ContentType="image/jpeg"/>
  <Override PartName="/ppt/media/image15.tif" ContentType="image/tiff"/>
  <Override PartName="/ppt/media/image16.tif" ContentType="image/tiff"/>
  <Override PartName="/ppt/media/image17.png" ContentType="image/png"/>
  <Override PartName="/ppt/media/image18.png" ContentType="image/png"/>
  <Override PartName="/ppt/media/image3.wmf" ContentType="image/x-wmf"/>
  <Override PartName="/ppt/media/image19.png" ContentType="image/png"/>
  <Override PartName="/ppt/media/image20.tif" ContentType="image/tiff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459404972814466"/>
          <c:y val="0.0648701510377051"/>
          <c:w val="0.749404361903598"/>
          <c:h val="0.8136477235684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Our method</c:v>
                </c:pt>
              </c:strCache>
            </c:strRef>
          </c:tx>
          <c:spPr>
            <a:gradFill>
              <a:gsLst>
                <a:gs pos="0">
                  <a:srgbClr val="3e7fcc"/>
                </a:gs>
                <a:gs pos="100000">
                  <a:srgbClr val="a4c1ff"/>
                </a:gs>
              </a:gsLst>
              <a:lin ang="16200000"/>
            </a:gra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Height</c:v>
                </c:pt>
                <c:pt idx="1">
                  <c:v>Schizophrenia</c:v>
                </c:pt>
                <c:pt idx="2">
                  <c:v>Obesity (BMI)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0.45</c:v>
                </c:pt>
                <c:pt idx="1">
                  <c:v>0.22</c:v>
                </c:pt>
                <c:pt idx="2">
                  <c:v>0.165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GWAS</c:v>
                </c:pt>
              </c:strCache>
            </c:strRef>
          </c:tx>
          <c:spPr>
            <a:gradFill>
              <a:gsLst>
                <a:gs pos="0">
                  <a:srgbClr val="d03f3b"/>
                </a:gs>
                <a:gs pos="100000">
                  <a:srgbClr val="ffa7a4"/>
                </a:gs>
              </a:gsLst>
              <a:lin ang="16200000"/>
            </a:gra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Height</c:v>
                </c:pt>
                <c:pt idx="1">
                  <c:v>Schizophrenia</c:v>
                </c:pt>
                <c:pt idx="2">
                  <c:v>Obesity (BMI)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0.05</c:v>
                </c:pt>
                <c:pt idx="1">
                  <c:v>0.03</c:v>
                </c:pt>
                <c:pt idx="2">
                  <c:v>0.015</c:v>
                </c:pt>
              </c:numCache>
            </c:numRef>
          </c:val>
        </c:ser>
        <c:gapWidth val="150"/>
        <c:overlap val="0"/>
        <c:axId val="467578"/>
        <c:axId val="7517708"/>
      </c:barChart>
      <c:catAx>
        <c:axId val="46757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7517708"/>
        <c:crosses val="autoZero"/>
        <c:auto val="1"/>
        <c:lblAlgn val="ctr"/>
        <c:lblOffset val="100"/>
      </c:catAx>
      <c:valAx>
        <c:axId val="7517708"/>
        <c:scaling>
          <c:orientation val="maxMin"/>
          <c:max val="0.5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467578"/>
        <c:crosses val="autoZero"/>
      </c:valAx>
      <c:spPr>
        <a:solidFill>
          <a:srgbClr val="ffffff"/>
        </a:solidFill>
        <a:ln>
          <a:noFill/>
        </a:ln>
      </c:spPr>
    </c:plotArea>
    <c:legend>
      <c:layout>
        <c:manualLayout>
          <c:xMode val="edge"/>
          <c:yMode val="edge"/>
          <c:x val="0"/>
          <c:y val="0.0131464580617123"/>
          <c:w val="0.274909890646955"/>
          <c:h val="0.284037813756384"/>
        </c:manualLayout>
      </c:layout>
      <c:spPr>
        <a:noFill/>
        <a:ln>
          <a:noFill/>
        </a:ln>
      </c:spPr>
      <c:txPr>
        <a:bodyPr/>
        <a:lstStyle/>
        <a:p>
          <a:pPr>
            <a:defRPr b="0" sz="1400" spc="-1" strike="noStrike">
              <a:solidFill>
                <a:srgbClr val="000000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096760" y="6518160"/>
            <a:ext cx="239040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Arial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gradFill rotWithShape="0">
            <a:gsLst>
              <a:gs pos="0">
                <a:srgbClr val="51247a"/>
              </a:gs>
              <a:gs pos="100000">
                <a:srgbClr val="962a8b"/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0" y="4076640"/>
            <a:ext cx="2554560" cy="2779920"/>
          </a:xfrm>
          <a:custGeom>
            <a:avLst/>
            <a:gdLst/>
            <a:ahLst/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9912600" y="5571720"/>
            <a:ext cx="2278080" cy="1284840"/>
          </a:xfrm>
          <a:custGeom>
            <a:avLst/>
            <a:gdLst/>
            <a:ahLst/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" name="Picture 10" descr=""/>
          <p:cNvPicPr/>
          <p:nvPr/>
        </p:nvPicPr>
        <p:blipFill>
          <a:blip r:embed="rId2"/>
          <a:stretch/>
        </p:blipFill>
        <p:spPr>
          <a:xfrm>
            <a:off x="695160" y="207720"/>
            <a:ext cx="3202560" cy="470880"/>
          </a:xfrm>
          <a:prstGeom prst="rect">
            <a:avLst/>
          </a:prstGeom>
          <a:ln>
            <a:noFill/>
          </a:ln>
        </p:spPr>
      </p:pic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8096760" y="6518160"/>
            <a:ext cx="239040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 flipH="1">
            <a:off x="-1440" y="0"/>
            <a:ext cx="12190680" cy="628560"/>
          </a:xfrm>
          <a:prstGeom prst="rect">
            <a:avLst/>
          </a:prstGeom>
          <a:gradFill rotWithShape="0">
            <a:gsLst>
              <a:gs pos="0">
                <a:srgbClr val="51247a"/>
              </a:gs>
              <a:gs pos="100000">
                <a:srgbClr val="962a8b"/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" name="Picture 11" descr=""/>
          <p:cNvPicPr/>
          <p:nvPr/>
        </p:nvPicPr>
        <p:blipFill>
          <a:blip r:embed="rId2"/>
          <a:stretch/>
        </p:blipFill>
        <p:spPr>
          <a:xfrm>
            <a:off x="10297800" y="153000"/>
            <a:ext cx="1209240" cy="32256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8096760" y="6518160"/>
            <a:ext cx="239040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tif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tif"/><Relationship Id="rId2" Type="http://schemas.openxmlformats.org/officeDocument/2006/relationships/image" Target="../media/image15.tif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tif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tif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tif"/><Relationship Id="rId2" Type="http://schemas.openxmlformats.org/officeDocument/2006/relationships/image" Target="../media/image22.tif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tif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ti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695160" y="1143360"/>
            <a:ext cx="10736640" cy="12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ts val="5040"/>
              </a:lnSpc>
            </a:pPr>
            <a:r>
              <a:rPr b="0" lang="en-AU" sz="4200" spc="-1" strike="noStrike">
                <a:solidFill>
                  <a:srgbClr val="ffffff"/>
                </a:solidFill>
                <a:latin typeface="Arial"/>
                <a:ea typeface="DejaVu Sans"/>
              </a:rPr>
              <a:t>STAT 3306/7306</a:t>
            </a:r>
            <a:endParaRPr b="0" lang="en-AU" sz="42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695160" y="2553840"/>
            <a:ext cx="10745640" cy="267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324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2700" spc="-1" strike="noStrike">
                <a:solidFill>
                  <a:srgbClr val="ffffff"/>
                </a:solidFill>
                <a:latin typeface="Arial"/>
                <a:ea typeface="DejaVu Sans"/>
              </a:rPr>
              <a:t>Statistical Analysis of Genetic Data</a:t>
            </a:r>
            <a:br/>
            <a:r>
              <a:rPr b="0" lang="en-AU" sz="27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en-AU" sz="2700" spc="-1" strike="noStrike">
              <a:latin typeface="Arial"/>
            </a:endParaRPr>
          </a:p>
          <a:p>
            <a:pPr>
              <a:lnSpc>
                <a:spcPts val="3240"/>
              </a:lnSpc>
              <a:spcBef>
                <a:spcPts val="300"/>
              </a:spcBef>
              <a:spcAft>
                <a:spcPts val="300"/>
              </a:spcAft>
            </a:pPr>
            <a:br/>
            <a:r>
              <a:rPr b="0" lang="en-AU" sz="2700" spc="-1" strike="noStrike">
                <a:solidFill>
                  <a:srgbClr val="ffffff"/>
                </a:solidFill>
                <a:latin typeface="Arial"/>
                <a:ea typeface="DejaVu Sans"/>
              </a:rPr>
              <a:t>Lecture 2 – Overview of Statistical Genetics Applications</a:t>
            </a:r>
            <a:endParaRPr b="0" lang="en-AU" sz="27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4" descr=""/>
          <p:cNvPicPr/>
          <p:nvPr/>
        </p:nvPicPr>
        <p:blipFill>
          <a:blip r:embed="rId1"/>
          <a:stretch/>
        </p:blipFill>
        <p:spPr>
          <a:xfrm>
            <a:off x="5832000" y="1331280"/>
            <a:ext cx="6190560" cy="507636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Not all affected individuals carry the</a:t>
            </a:r>
            <a:br/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risk allele at any particular locus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Unaffected individuals carry many risk loci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Each affected person carries a unique portfolio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Understanding Polygenicity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B000D2E3-48CD-46FD-8D4F-5294E01C353D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166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Polygeneic Scores (PGS)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EF9229DB-CDBB-45B0-B92F-26975EC0EAFB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1" name="Picture 5" descr=""/>
          <p:cNvPicPr/>
          <p:nvPr/>
        </p:nvPicPr>
        <p:blipFill>
          <a:blip r:embed="rId1"/>
          <a:stretch/>
        </p:blipFill>
        <p:spPr>
          <a:xfrm>
            <a:off x="1810440" y="4098600"/>
            <a:ext cx="8570520" cy="2021040"/>
          </a:xfrm>
          <a:prstGeom prst="rect">
            <a:avLst/>
          </a:prstGeom>
          <a:ln>
            <a:noFill/>
          </a:ln>
        </p:spPr>
      </p:pic>
      <p:sp>
        <p:nvSpPr>
          <p:cNvPr id="172" name="CustomShape 5"/>
          <p:cNvSpPr/>
          <p:nvPr/>
        </p:nvSpPr>
        <p:spPr>
          <a:xfrm>
            <a:off x="2016000" y="4911840"/>
            <a:ext cx="3167640" cy="35928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6"/>
          <p:cNvSpPr/>
          <p:nvPr/>
        </p:nvSpPr>
        <p:spPr>
          <a:xfrm>
            <a:off x="2016000" y="5279400"/>
            <a:ext cx="4037040" cy="45576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7"/>
          <p:cNvSpPr/>
          <p:nvPr/>
        </p:nvSpPr>
        <p:spPr>
          <a:xfrm>
            <a:off x="8604720" y="5327640"/>
            <a:ext cx="1475280" cy="30348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8"/>
          <p:cNvSpPr/>
          <p:nvPr/>
        </p:nvSpPr>
        <p:spPr>
          <a:xfrm>
            <a:off x="2021760" y="5729040"/>
            <a:ext cx="3167640" cy="35928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9"/>
          <p:cNvSpPr/>
          <p:nvPr/>
        </p:nvSpPr>
        <p:spPr>
          <a:xfrm>
            <a:off x="6912360" y="5757120"/>
            <a:ext cx="3167640" cy="33156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7" name="Picture 8" descr=""/>
          <p:cNvPicPr/>
          <p:nvPr/>
        </p:nvPicPr>
        <p:blipFill>
          <a:blip r:embed="rId2"/>
          <a:stretch/>
        </p:blipFill>
        <p:spPr>
          <a:xfrm>
            <a:off x="1057320" y="1772640"/>
            <a:ext cx="9285120" cy="1935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"/>
          <p:cNvGrpSpPr/>
          <p:nvPr/>
        </p:nvGrpSpPr>
        <p:grpSpPr>
          <a:xfrm>
            <a:off x="6866640" y="3614040"/>
            <a:ext cx="5361120" cy="3241800"/>
            <a:chOff x="6866640" y="3614040"/>
            <a:chExt cx="5361120" cy="3241800"/>
          </a:xfrm>
        </p:grpSpPr>
        <p:pic>
          <p:nvPicPr>
            <p:cNvPr id="179" name="Picture 32" descr=""/>
            <p:cNvPicPr/>
            <p:nvPr/>
          </p:nvPicPr>
          <p:blipFill>
            <a:blip r:embed="rId1"/>
            <a:stretch/>
          </p:blipFill>
          <p:spPr>
            <a:xfrm>
              <a:off x="6866640" y="3831120"/>
              <a:ext cx="5361120" cy="3024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0" name="CustomShape 2"/>
            <p:cNvSpPr/>
            <p:nvPr/>
          </p:nvSpPr>
          <p:spPr>
            <a:xfrm>
              <a:off x="7551360" y="5127840"/>
              <a:ext cx="1079280" cy="638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AU" sz="1800" spc="-1" strike="noStrike">
                  <a:solidFill>
                    <a:srgbClr val="000000"/>
                  </a:solidFill>
                  <a:latin typeface="Century Gothic"/>
                  <a:ea typeface="DejaVu Sans"/>
                </a:rPr>
                <a:t>ISC</a:t>
              </a:r>
              <a:endParaRPr b="0" lang="en-AU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AU" sz="1800" spc="-1" strike="noStrike">
                  <a:solidFill>
                    <a:srgbClr val="000000"/>
                  </a:solidFill>
                  <a:latin typeface="Century Gothic"/>
                  <a:ea typeface="DejaVu Sans"/>
                </a:rPr>
                <a:t>2,615</a:t>
              </a:r>
              <a:endParaRPr b="0" lang="en-AU" sz="1800" spc="-1" strike="noStrike">
                <a:latin typeface="Arial"/>
              </a:endParaRPr>
            </a:p>
          </p:txBody>
        </p:sp>
        <p:sp>
          <p:nvSpPr>
            <p:cNvPr id="181" name="CustomShape 3"/>
            <p:cNvSpPr/>
            <p:nvPr/>
          </p:nvSpPr>
          <p:spPr>
            <a:xfrm>
              <a:off x="9639360" y="4695840"/>
              <a:ext cx="1079280" cy="638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AU" sz="1800" spc="-1" strike="noStrike">
                  <a:solidFill>
                    <a:srgbClr val="000000"/>
                  </a:solidFill>
                  <a:latin typeface="Century Gothic"/>
                  <a:ea typeface="DejaVu Sans"/>
                </a:rPr>
                <a:t>PGC1</a:t>
              </a:r>
              <a:endParaRPr b="0" lang="en-AU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AU" sz="1800" spc="-1" strike="noStrike">
                  <a:solidFill>
                    <a:srgbClr val="000000"/>
                  </a:solidFill>
                  <a:latin typeface="Century Gothic"/>
                  <a:ea typeface="DejaVu Sans"/>
                </a:rPr>
                <a:t>9,320</a:t>
              </a:r>
              <a:endParaRPr b="0" lang="en-AU" sz="1800" spc="-1" strike="noStrike">
                <a:latin typeface="Arial"/>
              </a:endParaRPr>
            </a:p>
          </p:txBody>
        </p:sp>
        <p:sp>
          <p:nvSpPr>
            <p:cNvPr id="182" name="CustomShape 4"/>
            <p:cNvSpPr/>
            <p:nvPr/>
          </p:nvSpPr>
          <p:spPr>
            <a:xfrm>
              <a:off x="11085120" y="3614040"/>
              <a:ext cx="1079280" cy="638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AU" sz="1800" spc="-1" strike="noStrike">
                  <a:solidFill>
                    <a:srgbClr val="000000"/>
                  </a:solidFill>
                  <a:latin typeface="Century Gothic"/>
                  <a:ea typeface="DejaVu Sans"/>
                </a:rPr>
                <a:t>PGC2</a:t>
              </a:r>
              <a:endParaRPr b="0" lang="en-AU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AU" sz="1800" spc="-1" strike="noStrike">
                  <a:solidFill>
                    <a:srgbClr val="000000"/>
                  </a:solidFill>
                  <a:latin typeface="Century Gothic"/>
                  <a:ea typeface="DejaVu Sans"/>
                </a:rPr>
                <a:t>32,838</a:t>
              </a:r>
              <a:endParaRPr b="0" lang="en-AU" sz="1800" spc="-1" strike="noStrike">
                <a:latin typeface="Arial"/>
              </a:endParaRPr>
            </a:p>
          </p:txBody>
        </p:sp>
      </p:grpSp>
      <p:sp>
        <p:nvSpPr>
          <p:cNvPr id="183" name="CustomShape 5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6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Polygenic Scores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185" name="CustomShape 7"/>
          <p:cNvSpPr/>
          <p:nvPr/>
        </p:nvSpPr>
        <p:spPr>
          <a:xfrm>
            <a:off x="4292640" y="6632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8"/>
          <p:cNvSpPr/>
          <p:nvPr/>
        </p:nvSpPr>
        <p:spPr>
          <a:xfrm>
            <a:off x="587160" y="6627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9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FE573FFD-8BB9-465F-91C7-E00D220938A9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188" name="CustomShape 10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9" name="Content Placeholder 3" descr=""/>
          <p:cNvPicPr/>
          <p:nvPr/>
        </p:nvPicPr>
        <p:blipFill>
          <a:blip r:embed="rId2"/>
          <a:stretch/>
        </p:blipFill>
        <p:spPr>
          <a:xfrm>
            <a:off x="5245560" y="2638440"/>
            <a:ext cx="2954160" cy="957600"/>
          </a:xfrm>
          <a:prstGeom prst="rect">
            <a:avLst/>
          </a:prstGeom>
          <a:ln>
            <a:noFill/>
          </a:ln>
        </p:spPr>
      </p:pic>
      <p:sp>
        <p:nvSpPr>
          <p:cNvPr id="190" name="CustomShape 11"/>
          <p:cNvSpPr/>
          <p:nvPr/>
        </p:nvSpPr>
        <p:spPr>
          <a:xfrm>
            <a:off x="432000" y="1692000"/>
            <a:ext cx="21934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Case-control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Discovery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                         </a:t>
            </a:r>
            <a:endParaRPr b="0" lang="en-AU" sz="1800" spc="-1" strike="noStrike">
              <a:latin typeface="Arial"/>
            </a:endParaRPr>
          </a:p>
        </p:txBody>
      </p:sp>
      <p:grpSp>
        <p:nvGrpSpPr>
          <p:cNvPr id="191" name="Group 12"/>
          <p:cNvGrpSpPr/>
          <p:nvPr/>
        </p:nvGrpSpPr>
        <p:grpSpPr>
          <a:xfrm>
            <a:off x="414720" y="2424960"/>
            <a:ext cx="5128920" cy="1414440"/>
            <a:chOff x="414720" y="2424960"/>
            <a:chExt cx="5128920" cy="1414440"/>
          </a:xfrm>
        </p:grpSpPr>
        <p:sp>
          <p:nvSpPr>
            <p:cNvPr id="192" name="CustomShape 13"/>
            <p:cNvSpPr/>
            <p:nvPr/>
          </p:nvSpPr>
          <p:spPr>
            <a:xfrm>
              <a:off x="414720" y="2424960"/>
              <a:ext cx="1850760" cy="1414440"/>
            </a:xfrm>
            <a:prstGeom prst="hexagon">
              <a:avLst>
                <a:gd name="adj" fmla="val 30359"/>
                <a:gd name="vf" fmla="val 11547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AU" sz="1600" spc="-1" strike="noStrike">
                  <a:solidFill>
                    <a:srgbClr val="ffffff"/>
                  </a:solidFill>
                  <a:latin typeface="Century Gothic"/>
                  <a:ea typeface="Century Gothic"/>
                </a:rPr>
                <a:t>GWAS</a:t>
              </a:r>
              <a:endParaRPr b="0" lang="en-AU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AU" sz="1600" spc="-1" strike="noStrike">
                  <a:solidFill>
                    <a:srgbClr val="ffffff"/>
                  </a:solidFill>
                  <a:latin typeface="Century Gothic"/>
                  <a:ea typeface="Century Gothic"/>
                </a:rPr>
                <a:t>association</a:t>
              </a:r>
              <a:endParaRPr b="0" lang="en-AU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AU" sz="1600" spc="-1" strike="noStrike">
                  <a:solidFill>
                    <a:srgbClr val="ffffff"/>
                  </a:solidFill>
                  <a:latin typeface="Century Gothic"/>
                  <a:ea typeface="Century Gothic"/>
                </a:rPr>
                <a:t> </a:t>
              </a:r>
              <a:r>
                <a:rPr b="0" lang="en-AU" sz="1600" spc="-1" strike="noStrike">
                  <a:solidFill>
                    <a:srgbClr val="ffffff"/>
                  </a:solidFill>
                  <a:latin typeface="Century Gothic"/>
                  <a:ea typeface="Century Gothic"/>
                </a:rPr>
                <a:t>results</a:t>
              </a:r>
              <a:endParaRPr b="0" lang="en-AU" sz="1600" spc="-1" strike="noStrike">
                <a:latin typeface="Arial"/>
              </a:endParaRPr>
            </a:p>
          </p:txBody>
        </p:sp>
        <p:sp>
          <p:nvSpPr>
            <p:cNvPr id="193" name="CustomShape 14"/>
            <p:cNvSpPr/>
            <p:nvPr/>
          </p:nvSpPr>
          <p:spPr>
            <a:xfrm>
              <a:off x="2287800" y="2955960"/>
              <a:ext cx="708480" cy="456120"/>
            </a:xfrm>
            <a:prstGeom prst="rightArrow">
              <a:avLst>
                <a:gd name="adj1" fmla="val 50000"/>
                <a:gd name="adj2" fmla="val 45003"/>
              </a:avLst>
            </a:prstGeom>
            <a:solidFill>
              <a:schemeClr val="accent1">
                <a:lumMod val="75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CustomShape 15"/>
            <p:cNvSpPr/>
            <p:nvPr/>
          </p:nvSpPr>
          <p:spPr>
            <a:xfrm>
              <a:off x="4835160" y="2914560"/>
              <a:ext cx="708480" cy="456120"/>
            </a:xfrm>
            <a:prstGeom prst="rightArrow">
              <a:avLst>
                <a:gd name="adj1" fmla="val 50000"/>
                <a:gd name="adj2" fmla="val 45003"/>
              </a:avLst>
            </a:prstGeom>
            <a:solidFill>
              <a:schemeClr val="accent1">
                <a:lumMod val="75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5" name="CustomShape 16"/>
          <p:cNvSpPr/>
          <p:nvPr/>
        </p:nvSpPr>
        <p:spPr>
          <a:xfrm>
            <a:off x="3053520" y="1700280"/>
            <a:ext cx="306612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Case-control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Target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96" name="CustomShape 17"/>
          <p:cNvSpPr/>
          <p:nvPr/>
        </p:nvSpPr>
        <p:spPr>
          <a:xfrm>
            <a:off x="6095880" y="1689480"/>
            <a:ext cx="30661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Evaluate</a:t>
            </a:r>
            <a:endParaRPr b="0" lang="en-AU" sz="1800" spc="-1" strike="noStrike">
              <a:latin typeface="Arial"/>
            </a:endParaRPr>
          </a:p>
        </p:txBody>
      </p:sp>
      <p:grpSp>
        <p:nvGrpSpPr>
          <p:cNvPr id="197" name="Group 18"/>
          <p:cNvGrpSpPr/>
          <p:nvPr/>
        </p:nvGrpSpPr>
        <p:grpSpPr>
          <a:xfrm>
            <a:off x="1854360" y="2844000"/>
            <a:ext cx="5223960" cy="3909960"/>
            <a:chOff x="1854360" y="2844000"/>
            <a:chExt cx="5223960" cy="3909960"/>
          </a:xfrm>
        </p:grpSpPr>
        <p:sp>
          <p:nvSpPr>
            <p:cNvPr id="198" name="CustomShape 19"/>
            <p:cNvSpPr/>
            <p:nvPr/>
          </p:nvSpPr>
          <p:spPr>
            <a:xfrm rot="2006400">
              <a:off x="1863720" y="4961160"/>
              <a:ext cx="1387800" cy="451440"/>
            </a:xfrm>
            <a:prstGeom prst="rightArrow">
              <a:avLst>
                <a:gd name="adj1" fmla="val 50000"/>
                <a:gd name="adj2" fmla="val 45003"/>
              </a:avLst>
            </a:prstGeom>
            <a:solidFill>
              <a:schemeClr val="accent1">
                <a:lumMod val="75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99" name="Picture 20" descr=""/>
            <p:cNvPicPr/>
            <p:nvPr/>
          </p:nvPicPr>
          <p:blipFill>
            <a:blip r:embed="rId3"/>
            <a:stretch/>
          </p:blipFill>
          <p:spPr>
            <a:xfrm>
              <a:off x="3200040" y="4722840"/>
              <a:ext cx="1158840" cy="2031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0" name="Picture 21" descr=""/>
            <p:cNvPicPr/>
            <p:nvPr/>
          </p:nvPicPr>
          <p:blipFill>
            <a:blip r:embed="rId4"/>
            <a:stretch/>
          </p:blipFill>
          <p:spPr>
            <a:xfrm>
              <a:off x="4231440" y="5257440"/>
              <a:ext cx="1383840" cy="851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1" name="Picture 22" descr=""/>
            <p:cNvPicPr/>
            <p:nvPr/>
          </p:nvPicPr>
          <p:blipFill>
            <a:blip r:embed="rId5"/>
            <a:stretch/>
          </p:blipFill>
          <p:spPr>
            <a:xfrm rot="16200000">
              <a:off x="4600440" y="5781240"/>
              <a:ext cx="564120" cy="1302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2" name="Line 20"/>
            <p:cNvSpPr/>
            <p:nvPr/>
          </p:nvSpPr>
          <p:spPr>
            <a:xfrm>
              <a:off x="7077960" y="2844000"/>
              <a:ext cx="360" cy="1033920"/>
            </a:xfrm>
            <a:prstGeom prst="line">
              <a:avLst/>
            </a:prstGeom>
            <a:ln w="38160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" name="CustomShape 21"/>
            <p:cNvSpPr/>
            <p:nvPr/>
          </p:nvSpPr>
          <p:spPr>
            <a:xfrm rot="18714000">
              <a:off x="5724720" y="4439160"/>
              <a:ext cx="1387800" cy="451440"/>
            </a:xfrm>
            <a:prstGeom prst="rightArrow">
              <a:avLst>
                <a:gd name="adj1" fmla="val 50000"/>
                <a:gd name="adj2" fmla="val 45003"/>
              </a:avLst>
            </a:prstGeom>
            <a:solidFill>
              <a:schemeClr val="accent1">
                <a:lumMod val="75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4" name="CustomShape 22"/>
          <p:cNvSpPr/>
          <p:nvPr/>
        </p:nvSpPr>
        <p:spPr>
          <a:xfrm>
            <a:off x="1913040" y="3789000"/>
            <a:ext cx="166068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Identify risk loci and estimate effect sizes 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205" name="CustomShape 23"/>
          <p:cNvSpPr/>
          <p:nvPr/>
        </p:nvSpPr>
        <p:spPr>
          <a:xfrm>
            <a:off x="4566960" y="3611160"/>
            <a:ext cx="1660680" cy="11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Weighted sum of discovery-sample identified risk alleles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206" name="CustomShape 24"/>
          <p:cNvSpPr/>
          <p:nvPr/>
        </p:nvSpPr>
        <p:spPr>
          <a:xfrm>
            <a:off x="2972880" y="2448000"/>
            <a:ext cx="1850760" cy="1414440"/>
          </a:xfrm>
          <a:prstGeom prst="hexagon">
            <a:avLst>
              <a:gd name="adj" fmla="val 30359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Genome-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wide 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genotypes</a:t>
            </a:r>
            <a:endParaRPr b="0" lang="en-AU" sz="1600" spc="-1" strike="noStrike">
              <a:latin typeface="Arial"/>
            </a:endParaRPr>
          </a:p>
        </p:txBody>
      </p:sp>
      <p:sp>
        <p:nvSpPr>
          <p:cNvPr id="207" name="CustomShape 25"/>
          <p:cNvSpPr/>
          <p:nvPr/>
        </p:nvSpPr>
        <p:spPr>
          <a:xfrm>
            <a:off x="10782720" y="3214800"/>
            <a:ext cx="1445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AUC=0.61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(Kheera et al., 2018, Nature Genetics)</a:t>
            </a:r>
            <a:r>
              <a:rPr b="0" i="1" lang="en-AU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i="1" lang="en-AU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i="1" lang="en-AU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i="1" lang="en-AU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i="1" lang="en-AU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i="1" lang="en-AU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i="1" lang="en-AU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  (Torkamani et al, Nat Rev Genetics, 2018)</a:t>
            </a:r>
            <a:endParaRPr b="0" lang="en-AU" sz="1600" spc="-1" strike="noStrike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Coronary Artery Disease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0D21B50C-5D85-41FF-A7BB-C12B087615D9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13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4" name="Picture 5" descr=""/>
          <p:cNvPicPr/>
          <p:nvPr/>
        </p:nvPicPr>
        <p:blipFill>
          <a:blip r:embed="rId1"/>
          <a:stretch/>
        </p:blipFill>
        <p:spPr>
          <a:xfrm>
            <a:off x="791280" y="1973520"/>
            <a:ext cx="6696720" cy="3358080"/>
          </a:xfrm>
          <a:prstGeom prst="rect">
            <a:avLst/>
          </a:prstGeom>
          <a:ln>
            <a:noFill/>
          </a:ln>
        </p:spPr>
      </p:pic>
      <p:pic>
        <p:nvPicPr>
          <p:cNvPr id="215" name="Picture 14" descr=""/>
          <p:cNvPicPr/>
          <p:nvPr/>
        </p:nvPicPr>
        <p:blipFill>
          <a:blip r:embed="rId2"/>
          <a:stretch/>
        </p:blipFill>
        <p:spPr>
          <a:xfrm>
            <a:off x="8208000" y="1700280"/>
            <a:ext cx="3383640" cy="3631320"/>
          </a:xfrm>
          <a:prstGeom prst="rect">
            <a:avLst/>
          </a:prstGeom>
          <a:ln>
            <a:noFill/>
          </a:ln>
        </p:spPr>
      </p:pic>
      <p:sp>
        <p:nvSpPr>
          <p:cNvPr id="216" name="Line 7"/>
          <p:cNvSpPr/>
          <p:nvPr/>
        </p:nvSpPr>
        <p:spPr>
          <a:xfrm flipV="1">
            <a:off x="6623640" y="1973520"/>
            <a:ext cx="360" cy="295236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Line 8"/>
          <p:cNvSpPr/>
          <p:nvPr/>
        </p:nvSpPr>
        <p:spPr>
          <a:xfrm flipV="1">
            <a:off x="5255640" y="1973520"/>
            <a:ext cx="360" cy="295236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9"/>
          <p:cNvSpPr/>
          <p:nvPr/>
        </p:nvSpPr>
        <p:spPr>
          <a:xfrm>
            <a:off x="10368360" y="2101320"/>
            <a:ext cx="9356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 in 21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19" name="CustomShape 10"/>
          <p:cNvSpPr/>
          <p:nvPr/>
        </p:nvSpPr>
        <p:spPr>
          <a:xfrm>
            <a:off x="10368360" y="3250440"/>
            <a:ext cx="9356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 in 46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20" name="CustomShape 11"/>
          <p:cNvSpPr/>
          <p:nvPr/>
        </p:nvSpPr>
        <p:spPr>
          <a:xfrm>
            <a:off x="10368360" y="4556520"/>
            <a:ext cx="9356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 in 61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(Inouye et al., 2018, JACC)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Coronary Artery Disease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3C581ADF-E7CB-4679-B1C2-742C81517D8A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7" name="Group 7"/>
          <p:cNvGrpSpPr/>
          <p:nvPr/>
        </p:nvGrpSpPr>
        <p:grpSpPr>
          <a:xfrm>
            <a:off x="1955880" y="1676880"/>
            <a:ext cx="5472000" cy="5195160"/>
            <a:chOff x="1955880" y="1676880"/>
            <a:chExt cx="5472000" cy="5195160"/>
          </a:xfrm>
        </p:grpSpPr>
        <p:pic>
          <p:nvPicPr>
            <p:cNvPr id="228" name="Picture 17" descr=""/>
            <p:cNvPicPr/>
            <p:nvPr/>
          </p:nvPicPr>
          <p:blipFill>
            <a:blip r:embed="rId1"/>
            <a:stretch/>
          </p:blipFill>
          <p:spPr>
            <a:xfrm>
              <a:off x="1955880" y="1676880"/>
              <a:ext cx="5472000" cy="5195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9" name="CustomShape 8"/>
            <p:cNvSpPr/>
            <p:nvPr/>
          </p:nvSpPr>
          <p:spPr>
            <a:xfrm>
              <a:off x="4785840" y="3464280"/>
              <a:ext cx="106344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rgbClr val="4a7ebb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" name="CustomShape 9"/>
            <p:cNvSpPr/>
            <p:nvPr/>
          </p:nvSpPr>
          <p:spPr>
            <a:xfrm>
              <a:off x="5761440" y="2134080"/>
              <a:ext cx="106344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rgbClr val="4a7ebb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" name="CustomShape 10"/>
            <p:cNvSpPr/>
            <p:nvPr/>
          </p:nvSpPr>
          <p:spPr>
            <a:xfrm>
              <a:off x="3250080" y="3162240"/>
              <a:ext cx="1684440" cy="516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AU" sz="1400" spc="-1" strike="noStrike">
                  <a:solidFill>
                    <a:srgbClr val="000000"/>
                  </a:solidFill>
                  <a:latin typeface="Century Gothic"/>
                  <a:ea typeface="DejaVu Sans"/>
                </a:rPr>
                <a:t>Polygenic risk scores alone</a:t>
              </a:r>
              <a:endParaRPr b="0" lang="en-AU" sz="1400" spc="-1" strike="noStrike">
                <a:latin typeface="Arial"/>
              </a:endParaRPr>
            </a:p>
          </p:txBody>
        </p:sp>
        <p:sp>
          <p:nvSpPr>
            <p:cNvPr id="232" name="CustomShape 11"/>
            <p:cNvSpPr/>
            <p:nvPr/>
          </p:nvSpPr>
          <p:spPr>
            <a:xfrm>
              <a:off x="3386520" y="1893960"/>
              <a:ext cx="2610720" cy="729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AU" sz="1400" spc="-1" strike="noStrike">
                  <a:solidFill>
                    <a:srgbClr val="000000"/>
                  </a:solidFill>
                  <a:latin typeface="Century Gothic"/>
                  <a:ea typeface="DejaVu Sans"/>
                </a:rPr>
                <a:t>Polygenic risk scores plus all conventional risk factors</a:t>
              </a:r>
              <a:endParaRPr b="0" lang="en-AU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Traditional Approach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Genomic Selection in Animal Breeding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F6EF6B62-0B49-4622-9C7E-A9AE017DDED3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38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9" name="Picture 3" descr=""/>
          <p:cNvPicPr/>
          <p:nvPr/>
        </p:nvPicPr>
        <p:blipFill>
          <a:blip r:embed="rId1"/>
          <a:stretch/>
        </p:blipFill>
        <p:spPr>
          <a:xfrm>
            <a:off x="3816000" y="2207160"/>
            <a:ext cx="7880040" cy="1752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" descr=""/>
          <p:cNvPicPr/>
          <p:nvPr/>
        </p:nvPicPr>
        <p:blipFill>
          <a:blip r:embed="rId1"/>
          <a:srcRect l="0" t="0" r="48984" b="35522"/>
          <a:stretch/>
        </p:blipFill>
        <p:spPr>
          <a:xfrm>
            <a:off x="720000" y="2128320"/>
            <a:ext cx="4463280" cy="3378960"/>
          </a:xfrm>
          <a:prstGeom prst="rect">
            <a:avLst/>
          </a:prstGeom>
          <a:ln>
            <a:noFill/>
          </a:ln>
        </p:spPr>
      </p:pic>
      <p:sp>
        <p:nvSpPr>
          <p:cNvPr id="241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Genomic Selection in Animal Breeding 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0F875327-609B-4A81-B470-F15845B01152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46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7"/>
          <p:cNvSpPr/>
          <p:nvPr/>
        </p:nvSpPr>
        <p:spPr>
          <a:xfrm>
            <a:off x="4752000" y="4572000"/>
            <a:ext cx="647640" cy="719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8"/>
          <p:cNvSpPr/>
          <p:nvPr/>
        </p:nvSpPr>
        <p:spPr>
          <a:xfrm>
            <a:off x="468000" y="1872000"/>
            <a:ext cx="647640" cy="388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9"/>
          <p:cNvSpPr/>
          <p:nvPr/>
        </p:nvSpPr>
        <p:spPr>
          <a:xfrm>
            <a:off x="720000" y="1908000"/>
            <a:ext cx="4643640" cy="255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Line 10"/>
          <p:cNvSpPr/>
          <p:nvPr/>
        </p:nvSpPr>
        <p:spPr>
          <a:xfrm flipV="1">
            <a:off x="5911200" y="2736000"/>
            <a:ext cx="4960800" cy="230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Line 11"/>
          <p:cNvSpPr/>
          <p:nvPr/>
        </p:nvSpPr>
        <p:spPr>
          <a:xfrm>
            <a:off x="6487560" y="2759040"/>
            <a:ext cx="360" cy="72072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12"/>
          <p:cNvSpPr/>
          <p:nvPr/>
        </p:nvSpPr>
        <p:spPr>
          <a:xfrm>
            <a:off x="5832000" y="2376000"/>
            <a:ext cx="518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M     M     M     M     M     M     M     M     M     M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53" name="CustomShape 13"/>
          <p:cNvSpPr/>
          <p:nvPr/>
        </p:nvSpPr>
        <p:spPr>
          <a:xfrm>
            <a:off x="5904000" y="3528000"/>
            <a:ext cx="266364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AA = 0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AT = 200g growth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TT = 400g growth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(w1=200)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" descr=""/>
          <p:cNvPicPr/>
          <p:nvPr/>
        </p:nvPicPr>
        <p:blipFill>
          <a:blip r:embed="rId1"/>
          <a:stretch/>
        </p:blipFill>
        <p:spPr>
          <a:xfrm>
            <a:off x="1584000" y="1516320"/>
            <a:ext cx="8751240" cy="5241600"/>
          </a:xfrm>
          <a:prstGeom prst="rect">
            <a:avLst/>
          </a:prstGeom>
          <a:ln>
            <a:noFill/>
          </a:ln>
        </p:spPr>
      </p:pic>
      <p:sp>
        <p:nvSpPr>
          <p:cNvPr id="255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(Hayes et al., Trends in Genetics, 2013)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Genomic Selection in Animal Breeding 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0F2D67C3-8E7E-47EE-BFA6-68848B162E0E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60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Traditional Approach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(EBV)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Genomic Approach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(GEBV)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Double the rate of genetic gain!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Genomic Selection in Animal Breeding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ED8F6707-F4F1-416E-B2FF-DCE3B3554920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66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7" name="Picture 3" descr=""/>
          <p:cNvPicPr/>
          <p:nvPr/>
        </p:nvPicPr>
        <p:blipFill>
          <a:blip r:embed="rId1"/>
          <a:stretch/>
        </p:blipFill>
        <p:spPr>
          <a:xfrm>
            <a:off x="3816000" y="2207160"/>
            <a:ext cx="7880040" cy="3192120"/>
          </a:xfrm>
          <a:prstGeom prst="rect">
            <a:avLst/>
          </a:prstGeom>
          <a:ln>
            <a:noFill/>
          </a:ln>
        </p:spPr>
      </p:pic>
      <p:pic>
        <p:nvPicPr>
          <p:cNvPr id="268" name="" descr=""/>
          <p:cNvPicPr/>
          <p:nvPr/>
        </p:nvPicPr>
        <p:blipFill>
          <a:blip r:embed="rId2"/>
          <a:stretch/>
        </p:blipFill>
        <p:spPr>
          <a:xfrm>
            <a:off x="936000" y="5437800"/>
            <a:ext cx="1943640" cy="118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Millions of cattle genotyped!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Countries following Genomic Selection: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USA &amp; Canada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Australia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New Zealand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Netherlands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Denmark and Sweden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Brazil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...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Widely used in some crops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Genomic Selection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3644640" y="6308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CE53B939-93C6-4DC2-A955-D5F22EA283E2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74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7"/>
          <p:cNvSpPr/>
          <p:nvPr/>
        </p:nvSpPr>
        <p:spPr>
          <a:xfrm>
            <a:off x="2870640" y="1465920"/>
            <a:ext cx="359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8"/>
          <p:cNvSpPr/>
          <p:nvPr/>
        </p:nvSpPr>
        <p:spPr>
          <a:xfrm>
            <a:off x="5749920" y="4623480"/>
            <a:ext cx="2196360" cy="22312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9"/>
          <p:cNvSpPr/>
          <p:nvPr/>
        </p:nvSpPr>
        <p:spPr>
          <a:xfrm>
            <a:off x="2889000" y="4853880"/>
            <a:ext cx="5688000" cy="13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8" name="" descr=""/>
          <p:cNvPicPr/>
          <p:nvPr/>
        </p:nvPicPr>
        <p:blipFill>
          <a:blip r:embed="rId1"/>
          <a:stretch/>
        </p:blipFill>
        <p:spPr>
          <a:xfrm>
            <a:off x="4847400" y="1195560"/>
            <a:ext cx="7032240" cy="511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Multiple lines of evidence point at a large number of causative mutations (quantitative trait loci, QTL) for most complex traits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Variance explained by individual markers will be small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Genome-wide Association Studies (GWAS) have identified large numbers of QTL for complex traits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Previously, in STAT3306/7306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DF6152AC-72DE-4F6D-901E-70FC16196C06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" descr=""/>
          <p:cNvPicPr/>
          <p:nvPr/>
        </p:nvPicPr>
        <p:blipFill>
          <a:blip r:embed="rId1"/>
          <a:stretch/>
        </p:blipFill>
        <p:spPr>
          <a:xfrm>
            <a:off x="6491160" y="1559520"/>
            <a:ext cx="4740480" cy="4964760"/>
          </a:xfrm>
          <a:prstGeom prst="rect">
            <a:avLst/>
          </a:prstGeom>
          <a:ln>
            <a:noFill/>
          </a:ln>
        </p:spPr>
      </p:pic>
      <p:sp>
        <p:nvSpPr>
          <p:cNvPr id="280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Not all sib-pairs are the same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(Visscher et al., PLoS Genetics, 2006)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Genomic vs Pedigree Relatedness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E60E2353-6A97-45BB-9817-FD26FFB57CED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85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6" name="Picture 4" descr=""/>
          <p:cNvPicPr/>
          <p:nvPr/>
        </p:nvPicPr>
        <p:blipFill>
          <a:blip r:embed="rId2"/>
          <a:stretch/>
        </p:blipFill>
        <p:spPr>
          <a:xfrm>
            <a:off x="1080000" y="2174400"/>
            <a:ext cx="4391640" cy="3225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Genomic vs Pedigree Relatedness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4400640" y="6488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FF359DB7-58C3-4155-8BED-3CBCB942A7E9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92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7"/>
          <p:cNvSpPr/>
          <p:nvPr/>
        </p:nvSpPr>
        <p:spPr>
          <a:xfrm>
            <a:off x="1800000" y="6279840"/>
            <a:ext cx="1663560" cy="37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6D1892FF-BD36-48F2-8785-76F772D3F30F}" type="slidenum"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latin typeface="Arial"/>
            </a:endParaRPr>
          </a:p>
        </p:txBody>
      </p:sp>
      <p:pic>
        <p:nvPicPr>
          <p:cNvPr id="294" name="Picture 2" descr=""/>
          <p:cNvPicPr/>
          <p:nvPr/>
        </p:nvPicPr>
        <p:blipFill>
          <a:blip r:embed="rId1"/>
          <a:stretch/>
        </p:blipFill>
        <p:spPr>
          <a:xfrm>
            <a:off x="2751120" y="1520640"/>
            <a:ext cx="4991040" cy="4984200"/>
          </a:xfrm>
          <a:prstGeom prst="rect">
            <a:avLst/>
          </a:prstGeom>
          <a:ln>
            <a:noFill/>
          </a:ln>
        </p:spPr>
      </p:pic>
      <p:sp>
        <p:nvSpPr>
          <p:cNvPr id="295" name="CustomShape 8"/>
          <p:cNvSpPr/>
          <p:nvPr/>
        </p:nvSpPr>
        <p:spPr>
          <a:xfrm>
            <a:off x="4645440" y="3818880"/>
            <a:ext cx="803880" cy="876960"/>
          </a:xfrm>
          <a:prstGeom prst="ellipse">
            <a:avLst/>
          </a:prstGeom>
          <a:noFill/>
          <a:ln w="223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9"/>
          <p:cNvSpPr/>
          <p:nvPr/>
        </p:nvSpPr>
        <p:spPr>
          <a:xfrm>
            <a:off x="4211640" y="4825080"/>
            <a:ext cx="191700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Full ET sisters</a:t>
            </a:r>
            <a:endParaRPr b="0" lang="en-AU" sz="2000" spc="-1" strike="noStrike">
              <a:latin typeface="Arial"/>
            </a:endParaRPr>
          </a:p>
        </p:txBody>
      </p:sp>
      <p:pic>
        <p:nvPicPr>
          <p:cNvPr id="297" name="Picture 8" descr=""/>
          <p:cNvPicPr/>
          <p:nvPr/>
        </p:nvPicPr>
        <p:blipFill>
          <a:blip r:embed="rId2"/>
          <a:stretch/>
        </p:blipFill>
        <p:spPr>
          <a:xfrm>
            <a:off x="3672000" y="2036880"/>
            <a:ext cx="1782360" cy="1336680"/>
          </a:xfrm>
          <a:prstGeom prst="rect">
            <a:avLst/>
          </a:prstGeom>
          <a:ln>
            <a:noFill/>
          </a:ln>
        </p:spPr>
      </p:pic>
      <p:pic>
        <p:nvPicPr>
          <p:cNvPr id="298" name="Picture 10" descr=""/>
          <p:cNvPicPr/>
          <p:nvPr/>
        </p:nvPicPr>
        <p:blipFill>
          <a:blip r:embed="rId3"/>
          <a:stretch/>
        </p:blipFill>
        <p:spPr>
          <a:xfrm>
            <a:off x="5930280" y="2590200"/>
            <a:ext cx="2881800" cy="2161080"/>
          </a:xfrm>
          <a:prstGeom prst="rect">
            <a:avLst/>
          </a:prstGeom>
          <a:ln>
            <a:noFill/>
          </a:ln>
        </p:spPr>
      </p:pic>
      <p:sp>
        <p:nvSpPr>
          <p:cNvPr id="299" name="CustomShape 10"/>
          <p:cNvSpPr/>
          <p:nvPr/>
        </p:nvSpPr>
        <p:spPr>
          <a:xfrm>
            <a:off x="6291720" y="4205160"/>
            <a:ext cx="2257920" cy="2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Each square represents the degree of relationship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Darker orange/red indicates closer relationships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Minimising Inbreeding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7CCEA9B8-50F5-4C41-91B7-71FC156E39FF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305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7"/>
          <p:cNvSpPr/>
          <p:nvPr/>
        </p:nvSpPr>
        <p:spPr>
          <a:xfrm>
            <a:off x="7583040" y="5948280"/>
            <a:ext cx="79920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  <a:spcBef>
                <a:spcPts val="241"/>
              </a:spcBef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10 sires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07" name="Line 8"/>
          <p:cNvSpPr/>
          <p:nvPr/>
        </p:nvSpPr>
        <p:spPr>
          <a:xfrm flipV="1">
            <a:off x="6950880" y="1455480"/>
            <a:ext cx="360" cy="1584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Line 9"/>
          <p:cNvSpPr/>
          <p:nvPr/>
        </p:nvSpPr>
        <p:spPr>
          <a:xfrm>
            <a:off x="6922440" y="3557520"/>
            <a:ext cx="360" cy="217332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09" name="Picture 19" descr=""/>
          <p:cNvPicPr/>
          <p:nvPr/>
        </p:nvPicPr>
        <p:blipFill>
          <a:blip r:embed="rId1"/>
          <a:stretch/>
        </p:blipFill>
        <p:spPr>
          <a:xfrm>
            <a:off x="8516520" y="1085760"/>
            <a:ext cx="1678680" cy="4982400"/>
          </a:xfrm>
          <a:prstGeom prst="rect">
            <a:avLst/>
          </a:prstGeom>
          <a:ln>
            <a:noFill/>
          </a:ln>
        </p:spPr>
      </p:pic>
      <p:pic>
        <p:nvPicPr>
          <p:cNvPr id="310" name="Picture 20" descr=""/>
          <p:cNvPicPr/>
          <p:nvPr/>
        </p:nvPicPr>
        <p:blipFill>
          <a:blip r:embed="rId2"/>
          <a:stretch/>
        </p:blipFill>
        <p:spPr>
          <a:xfrm>
            <a:off x="7235280" y="1116000"/>
            <a:ext cx="1388520" cy="4793400"/>
          </a:xfrm>
          <a:prstGeom prst="rect">
            <a:avLst/>
          </a:prstGeom>
          <a:ln>
            <a:noFill/>
          </a:ln>
        </p:spPr>
      </p:pic>
      <p:sp>
        <p:nvSpPr>
          <p:cNvPr id="311" name="CustomShape 10"/>
          <p:cNvSpPr/>
          <p:nvPr/>
        </p:nvSpPr>
        <p:spPr>
          <a:xfrm>
            <a:off x="7494840" y="1069920"/>
            <a:ext cx="91224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  <a:spcBef>
                <a:spcPts val="241"/>
              </a:spcBef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Pedigree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12" name="CustomShape 11"/>
          <p:cNvSpPr/>
          <p:nvPr/>
        </p:nvSpPr>
        <p:spPr>
          <a:xfrm>
            <a:off x="8884800" y="1052640"/>
            <a:ext cx="102780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  <a:spcBef>
                <a:spcPts val="241"/>
              </a:spcBef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Genomics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13" name="CustomShape 12"/>
          <p:cNvSpPr/>
          <p:nvPr/>
        </p:nvSpPr>
        <p:spPr>
          <a:xfrm>
            <a:off x="8989560" y="5948280"/>
            <a:ext cx="79920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  <a:spcBef>
                <a:spcPts val="241"/>
              </a:spcBef>
            </a:pPr>
            <a:r>
              <a:rPr b="0" lang="en-AU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10 sires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14" name="CustomShape 13"/>
          <p:cNvSpPr/>
          <p:nvPr/>
        </p:nvSpPr>
        <p:spPr>
          <a:xfrm>
            <a:off x="6372000" y="3198960"/>
            <a:ext cx="100188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  <a:spcBef>
                <a:spcPts val="241"/>
              </a:spcBef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49 heifers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Mendelian Randomisation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88C53456-3A13-4874-B1A6-6009D73FBB27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320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1" name="" descr=""/>
          <p:cNvPicPr/>
          <p:nvPr/>
        </p:nvPicPr>
        <p:blipFill>
          <a:blip r:embed="rId1"/>
          <a:stretch/>
        </p:blipFill>
        <p:spPr>
          <a:xfrm>
            <a:off x="1584000" y="1944000"/>
            <a:ext cx="9428400" cy="363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Mendelian Randomisation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A477A657-24BC-431B-816F-B0DA709B207C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327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8" name="" descr=""/>
          <p:cNvPicPr/>
          <p:nvPr/>
        </p:nvPicPr>
        <p:blipFill>
          <a:blip r:embed="rId1"/>
          <a:stretch/>
        </p:blipFill>
        <p:spPr>
          <a:xfrm>
            <a:off x="1701000" y="1769400"/>
            <a:ext cx="8789400" cy="438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(Wu et al., 2018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Nat Comm.)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Other Types of ‘Omics Data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E11C84F2-31E1-4F1A-BEB9-52F382FE9C43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334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5" name="Picture 3" descr=""/>
          <p:cNvPicPr/>
          <p:nvPr/>
        </p:nvPicPr>
        <p:blipFill>
          <a:blip r:embed="rId1"/>
          <a:srcRect l="0" t="6056" r="0" b="0"/>
          <a:stretch/>
        </p:blipFill>
        <p:spPr>
          <a:xfrm>
            <a:off x="2478240" y="1557720"/>
            <a:ext cx="7235280" cy="5161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Variation in complex traits result of many mutations of small effects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Genomic information can be used to: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Make predictions of disease risk allowing preventative interventions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Give accurate estimates of breeding value and increase genetic gains in agriculture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...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Take Home Points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DF053C22-D857-4C52-9009-714C1E6713E1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341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 Lab session this week  (2019-07-23)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Next week: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Introduction to R, with a focus on linear models and matrix algebra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Basic Linux usage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Laboratory Session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344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72CE19B6-8677-421C-B30D-175AE4243DDF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347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Will introduce genetic transmission of information, and how we encode that into a statistical framework.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Lectures Next Week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632B50EF-8C8D-4F5F-8A1B-B54DFF243A18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353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Loci identified through GWAS have captured only a small</a:t>
            </a:r>
            <a:br/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proportion of the heritability of complex traits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(Manolio et al, 2009, Nature)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The Missing Heritability Problem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A54EF17F-47AE-44E6-B7B7-04971B3E1571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609840" y="2576520"/>
            <a:ext cx="7093440" cy="4187880"/>
          </a:xfrm>
          <a:prstGeom prst="rect">
            <a:avLst/>
          </a:prstGeom>
          <a:ln w="9360">
            <a:noFill/>
          </a:ln>
        </p:spPr>
      </p:pic>
      <p:pic>
        <p:nvPicPr>
          <p:cNvPr id="99" name="Picture 2" descr=""/>
          <p:cNvPicPr/>
          <p:nvPr/>
        </p:nvPicPr>
        <p:blipFill>
          <a:blip r:embed="rId2"/>
          <a:srcRect l="0" t="0" r="0" b="31028"/>
          <a:stretch/>
        </p:blipFill>
        <p:spPr>
          <a:xfrm>
            <a:off x="7588800" y="720000"/>
            <a:ext cx="4372200" cy="3959280"/>
          </a:xfrm>
          <a:prstGeom prst="rect">
            <a:avLst/>
          </a:prstGeom>
          <a:ln w="9360">
            <a:noFill/>
          </a:ln>
        </p:spPr>
      </p:pic>
      <p:sp>
        <p:nvSpPr>
          <p:cNvPr id="100" name="CustomShape 7"/>
          <p:cNvSpPr/>
          <p:nvPr/>
        </p:nvSpPr>
        <p:spPr>
          <a:xfrm>
            <a:off x="576000" y="5040000"/>
            <a:ext cx="4679280" cy="647280"/>
          </a:xfrm>
          <a:prstGeom prst="ellipse">
            <a:avLst/>
          </a:prstGeom>
          <a:noFill/>
          <a:ln w="36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Idea: Use all SNPs together to estimate the heritability from “unrelated” individuals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~45% of variation explained by all SNPs for height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(Yang et al. 2010 Nat Genet)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Finding the Missing Heritability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2873DF4F-6297-4F07-8269-CD0903087E77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7" name="Picture 3" descr=""/>
          <p:cNvPicPr/>
          <p:nvPr/>
        </p:nvPicPr>
        <p:blipFill>
          <a:blip r:embed="rId1"/>
          <a:stretch/>
        </p:blipFill>
        <p:spPr>
          <a:xfrm>
            <a:off x="6292080" y="2160000"/>
            <a:ext cx="5443200" cy="3966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    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Height                                                                      Schizophrenia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                        </a:t>
            </a:r>
            <a:r>
              <a:rPr b="0" i="1" lang="en-AU" sz="18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Yang et al. 2011 Nat Genet                                 </a:t>
            </a:r>
            <a:r>
              <a:rPr b="0" i="1" lang="en-A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Lee et al. 2012 Nat Genet</a:t>
            </a:r>
            <a:endParaRPr b="0" lang="en-AU" sz="16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Per Chromosome Contribution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C1D7D11B-A02F-428B-826A-B402157092B5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113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6624000" y="2096280"/>
            <a:ext cx="4700160" cy="3699000"/>
          </a:xfrm>
          <a:prstGeom prst="rect">
            <a:avLst/>
          </a:prstGeom>
          <a:ln w="9360">
            <a:noFill/>
          </a:ln>
        </p:spPr>
      </p:pic>
      <p:pic>
        <p:nvPicPr>
          <p:cNvPr id="115" name="Picture 4" descr=""/>
          <p:cNvPicPr/>
          <p:nvPr/>
        </p:nvPicPr>
        <p:blipFill>
          <a:blip r:embed="rId2"/>
          <a:stretch/>
        </p:blipFill>
        <p:spPr>
          <a:xfrm>
            <a:off x="1260000" y="2093040"/>
            <a:ext cx="4643280" cy="36662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Finding the Missing Heritability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578E4200-2731-4283-B5AC-7197CE507138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121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7"/>
          <p:cNvSpPr/>
          <p:nvPr/>
        </p:nvSpPr>
        <p:spPr>
          <a:xfrm>
            <a:off x="7488000" y="2595240"/>
            <a:ext cx="31672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A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Yang et al. 2011 Nat Genet</a:t>
            </a:r>
            <a:endParaRPr b="0" lang="en-AU" sz="1600" spc="-1" strike="noStrike">
              <a:latin typeface="Arial"/>
            </a:endParaRPr>
          </a:p>
        </p:txBody>
      </p:sp>
      <p:sp>
        <p:nvSpPr>
          <p:cNvPr id="123" name="CustomShape 8"/>
          <p:cNvSpPr/>
          <p:nvPr/>
        </p:nvSpPr>
        <p:spPr>
          <a:xfrm>
            <a:off x="7515360" y="3515040"/>
            <a:ext cx="31672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A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Lee et al. 2012 Nat Genet</a:t>
            </a:r>
            <a:endParaRPr b="0" lang="en-AU" sz="1600" spc="-1" strike="noStrike">
              <a:latin typeface="Arial"/>
            </a:endParaRPr>
          </a:p>
        </p:txBody>
      </p:sp>
      <p:sp>
        <p:nvSpPr>
          <p:cNvPr id="124" name="CustomShape 9"/>
          <p:cNvSpPr/>
          <p:nvPr/>
        </p:nvSpPr>
        <p:spPr>
          <a:xfrm>
            <a:off x="7515360" y="4395960"/>
            <a:ext cx="321192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A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Yang et al. 2010 Nat Genet</a:t>
            </a:r>
            <a:endParaRPr b="0" lang="en-AU" sz="1600" spc="-1" strike="noStrike">
              <a:latin typeface="Arial"/>
            </a:endParaRPr>
          </a:p>
        </p:txBody>
      </p:sp>
      <p:graphicFrame>
        <p:nvGraphicFramePr>
          <p:cNvPr id="125" name="Chart 8"/>
          <p:cNvGraphicFramePr/>
          <p:nvPr/>
        </p:nvGraphicFramePr>
        <p:xfrm>
          <a:off x="1316880" y="2088000"/>
          <a:ext cx="5892480" cy="331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6" name="CustomShape 10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Implies more genes for complex traits will be found using larger samples sizes.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GWAS Discovery vs Sample Size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AB6FD13B-82AD-4FFD-BF19-020B71E219F6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132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3" name="Group 7"/>
          <p:cNvGrpSpPr/>
          <p:nvPr/>
        </p:nvGrpSpPr>
        <p:grpSpPr>
          <a:xfrm>
            <a:off x="1056960" y="1711440"/>
            <a:ext cx="10077480" cy="4125600"/>
            <a:chOff x="1056960" y="1711440"/>
            <a:chExt cx="10077480" cy="4125600"/>
          </a:xfrm>
        </p:grpSpPr>
        <p:pic>
          <p:nvPicPr>
            <p:cNvPr id="134" name="Picture 12" descr=""/>
            <p:cNvPicPr/>
            <p:nvPr/>
          </p:nvPicPr>
          <p:blipFill>
            <a:blip r:embed="rId1"/>
            <a:stretch/>
          </p:blipFill>
          <p:spPr>
            <a:xfrm>
              <a:off x="1056960" y="1711440"/>
              <a:ext cx="4879080" cy="3781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" descr=""/>
            <p:cNvPicPr/>
            <p:nvPr/>
          </p:nvPicPr>
          <p:blipFill>
            <a:blip r:embed="rId2"/>
            <a:stretch/>
          </p:blipFill>
          <p:spPr>
            <a:xfrm>
              <a:off x="5918400" y="1711440"/>
              <a:ext cx="5216040" cy="3781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6" name="CustomShape 8"/>
            <p:cNvSpPr/>
            <p:nvPr/>
          </p:nvSpPr>
          <p:spPr>
            <a:xfrm>
              <a:off x="7543800" y="5534280"/>
              <a:ext cx="3561480" cy="302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i="1" lang="en-AU" sz="14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Visscher et al. 2012 Am J Hum Genet</a:t>
              </a:r>
              <a:endParaRPr b="0" lang="en-AU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Nature vs Nurture – The Genetics of Intelligence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7240C094-A21D-401F-9BA5-710BEAE1DBC0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3" name="Content Placeholder 3" descr=""/>
          <p:cNvPicPr/>
          <p:nvPr/>
        </p:nvPicPr>
        <p:blipFill>
          <a:blip r:embed="rId1"/>
          <a:srcRect l="0" t="8394" r="0" b="2696"/>
          <a:stretch/>
        </p:blipFill>
        <p:spPr>
          <a:xfrm>
            <a:off x="5832000" y="2304000"/>
            <a:ext cx="5767560" cy="1799280"/>
          </a:xfrm>
          <a:prstGeom prst="rect">
            <a:avLst/>
          </a:prstGeom>
          <a:ln>
            <a:noFill/>
          </a:ln>
        </p:spPr>
      </p:pic>
      <p:pic>
        <p:nvPicPr>
          <p:cNvPr id="144" name="Picture 14" descr=""/>
          <p:cNvPicPr/>
          <p:nvPr/>
        </p:nvPicPr>
        <p:blipFill>
          <a:blip r:embed="rId2"/>
          <a:stretch/>
        </p:blipFill>
        <p:spPr>
          <a:xfrm>
            <a:off x="695160" y="1912320"/>
            <a:ext cx="4939920" cy="2766960"/>
          </a:xfrm>
          <a:prstGeom prst="rect">
            <a:avLst/>
          </a:prstGeom>
          <a:ln>
            <a:noFill/>
          </a:ln>
        </p:spPr>
      </p:pic>
      <p:sp>
        <p:nvSpPr>
          <p:cNvPr id="145" name="CustomShape 7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Davis et al., 2011, Mol Psychiatry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Deary et al., 2012, Nature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695160" y="1700280"/>
            <a:ext cx="10800000" cy="46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2"/>
          <p:cNvSpPr/>
          <p:nvPr/>
        </p:nvSpPr>
        <p:spPr>
          <a:xfrm>
            <a:off x="695160" y="1052640"/>
            <a:ext cx="108000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Understanding Polygenicity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4400640" y="652464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4"/>
          <p:cNvSpPr/>
          <p:nvPr/>
        </p:nvSpPr>
        <p:spPr>
          <a:xfrm>
            <a:off x="695160" y="6519240"/>
            <a:ext cx="335880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5"/>
          <p:cNvSpPr/>
          <p:nvPr/>
        </p:nvSpPr>
        <p:spPr>
          <a:xfrm>
            <a:off x="11208600" y="6519240"/>
            <a:ext cx="28656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ADEC1AFF-A419-4F01-A465-2112FEF81976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695160" y="151200"/>
            <a:ext cx="338328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7"/>
          <p:cNvSpPr/>
          <p:nvPr/>
        </p:nvSpPr>
        <p:spPr>
          <a:xfrm>
            <a:off x="2700000" y="1980000"/>
            <a:ext cx="431280" cy="43128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8"/>
          <p:cNvSpPr/>
          <p:nvPr/>
        </p:nvSpPr>
        <p:spPr>
          <a:xfrm>
            <a:off x="5771880" y="1988640"/>
            <a:ext cx="431280" cy="431280"/>
          </a:xfrm>
          <a:prstGeom prst="rect">
            <a:avLst/>
          </a:prstGeom>
          <a:solidFill>
            <a:srgbClr val="0052ff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9"/>
          <p:cNvSpPr/>
          <p:nvPr/>
        </p:nvSpPr>
        <p:spPr>
          <a:xfrm>
            <a:off x="8724240" y="1988640"/>
            <a:ext cx="431280" cy="431280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10"/>
          <p:cNvSpPr/>
          <p:nvPr/>
        </p:nvSpPr>
        <p:spPr>
          <a:xfrm>
            <a:off x="2099520" y="2548440"/>
            <a:ext cx="22078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0  risk alleles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</p:txBody>
      </p:sp>
      <p:sp>
        <p:nvSpPr>
          <p:cNvPr id="156" name="CustomShape 11"/>
          <p:cNvSpPr/>
          <p:nvPr/>
        </p:nvSpPr>
        <p:spPr>
          <a:xfrm>
            <a:off x="5123880" y="2559600"/>
            <a:ext cx="257904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lain"/>
            </a:pP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risk allele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</p:txBody>
      </p:sp>
      <p:sp>
        <p:nvSpPr>
          <p:cNvPr id="157" name="CustomShape 12"/>
          <p:cNvSpPr/>
          <p:nvPr/>
        </p:nvSpPr>
        <p:spPr>
          <a:xfrm>
            <a:off x="8208000" y="2487600"/>
            <a:ext cx="21358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2 risk alleles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</p:txBody>
      </p:sp>
      <p:pic>
        <p:nvPicPr>
          <p:cNvPr id="158" name="Picture 10" descr=""/>
          <p:cNvPicPr/>
          <p:nvPr/>
        </p:nvPicPr>
        <p:blipFill>
          <a:blip r:embed="rId1"/>
          <a:stretch/>
        </p:blipFill>
        <p:spPr>
          <a:xfrm>
            <a:off x="5303880" y="3237120"/>
            <a:ext cx="3302640" cy="2807640"/>
          </a:xfrm>
          <a:prstGeom prst="rect">
            <a:avLst/>
          </a:prstGeom>
          <a:ln>
            <a:noFill/>
          </a:ln>
        </p:spPr>
      </p:pic>
      <p:sp>
        <p:nvSpPr>
          <p:cNvPr id="159" name="CustomShape 13"/>
          <p:cNvSpPr/>
          <p:nvPr/>
        </p:nvSpPr>
        <p:spPr>
          <a:xfrm>
            <a:off x="2988000" y="4212000"/>
            <a:ext cx="23036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An example disease with 100 contributing risk alleles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UQ PowerPoint Template v4</Template>
  <TotalTime>301</TotalTime>
  <Application>LibreOffice/6.1.6.3$Linux_X86_64 LibreOffice_project/10$Build-3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2018-09-28T01:38:30Z</dcterms:created>
  <dc:creator>Rebekah</dc:creator>
  <dc:description/>
  <dc:language>en-AU</dc:language>
  <cp:lastModifiedBy/>
  <dcterms:modified xsi:type="dcterms:W3CDTF">2019-07-22T12:20:20Z</dcterms:modified>
  <cp:revision>54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