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5.png" ContentType="image/png"/>
  <Override PartName="/ppt/media/image4.png" ContentType="image/png"/>
  <Override PartName="/ppt/media/image23.wmf" ContentType="image/x-wmf"/>
  <Override PartName="/ppt/media/image3.png" ContentType="image/png"/>
  <Override PartName="/ppt/media/image21.png" ContentType="image/png"/>
  <Override PartName="/ppt/media/image1.png" ContentType="image/png"/>
  <Override PartName="/ppt/media/image22.png" ContentType="image/png"/>
  <Override PartName="/ppt/media/image2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4076640"/>
            <a:ext cx="2554560" cy="2779920"/>
          </a:xfrm>
          <a:custGeom>
            <a:avLst/>
            <a:gdLst/>
            <a:ahLst/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912600" y="5571720"/>
            <a:ext cx="2278080" cy="1284840"/>
          </a:xfrm>
          <a:custGeom>
            <a:avLst/>
            <a:gdLst/>
            <a:ahLst/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Picture 10" descr=""/>
          <p:cNvPicPr/>
          <p:nvPr/>
        </p:nvPicPr>
        <p:blipFill>
          <a:blip r:embed="rId2"/>
          <a:stretch/>
        </p:blipFill>
        <p:spPr>
          <a:xfrm>
            <a:off x="695160" y="207720"/>
            <a:ext cx="3202560" cy="47088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44" name="CustomShape 2"/>
          <p:cNvSpPr/>
          <p:nvPr/>
        </p:nvSpPr>
        <p:spPr>
          <a:xfrm flipH="1">
            <a:off x="-1440" y="0"/>
            <a:ext cx="12190680" cy="62856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Picture 11" descr=""/>
          <p:cNvPicPr/>
          <p:nvPr/>
        </p:nvPicPr>
        <p:blipFill>
          <a:blip r:embed="rId2"/>
          <a:stretch/>
        </p:blipFill>
        <p:spPr>
          <a:xfrm>
            <a:off x="10297800" y="153000"/>
            <a:ext cx="1209240" cy="32256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</a:t>
            </a:r>
            <a:r>
              <a:rPr b="0" lang="en-AU" sz="4400" spc="-1" strike="noStrike">
                <a:latin typeface="Arial"/>
              </a:rPr>
              <a:t>ck </a:t>
            </a:r>
            <a:r>
              <a:rPr b="0" lang="en-AU" sz="4400" spc="-1" strike="noStrike">
                <a:latin typeface="Arial"/>
              </a:rPr>
              <a:t>to </a:t>
            </a:r>
            <a:r>
              <a:rPr b="0" lang="en-AU" sz="4400" spc="-1" strike="noStrike">
                <a:latin typeface="Arial"/>
              </a:rPr>
              <a:t>ed</a:t>
            </a:r>
            <a:r>
              <a:rPr b="0" lang="en-AU" sz="4400" spc="-1" strike="noStrike">
                <a:latin typeface="Arial"/>
              </a:rPr>
              <a:t>it </a:t>
            </a:r>
            <a:r>
              <a:rPr b="0" lang="en-AU" sz="4400" spc="-1" strike="noStrike">
                <a:latin typeface="Arial"/>
              </a:rPr>
              <a:t>th</a:t>
            </a:r>
            <a:r>
              <a:rPr b="0" lang="en-AU" sz="4400" spc="-1" strike="noStrike">
                <a:latin typeface="Arial"/>
              </a:rPr>
              <a:t>e </a:t>
            </a:r>
            <a:r>
              <a:rPr b="0" lang="en-AU" sz="4400" spc="-1" strike="noStrike">
                <a:latin typeface="Arial"/>
              </a:rPr>
              <a:t>titl</a:t>
            </a:r>
            <a:r>
              <a:rPr b="0" lang="en-AU" sz="4400" spc="-1" strike="noStrike">
                <a:latin typeface="Arial"/>
              </a:rPr>
              <a:t>e </a:t>
            </a:r>
            <a:r>
              <a:rPr b="0" lang="en-AU" sz="4400" spc="-1" strike="noStrike">
                <a:latin typeface="Arial"/>
              </a:rPr>
              <a:t>te</a:t>
            </a:r>
            <a:r>
              <a:rPr b="0" lang="en-AU" sz="4400" spc="-1" strike="noStrike">
                <a:latin typeface="Arial"/>
              </a:rPr>
              <a:t>xt </a:t>
            </a:r>
            <a:r>
              <a:rPr b="0" lang="en-AU" sz="4400" spc="-1" strike="noStrike">
                <a:latin typeface="Arial"/>
              </a:rPr>
              <a:t>for</a:t>
            </a:r>
            <a:r>
              <a:rPr b="0" lang="en-AU" sz="4400" spc="-1" strike="noStrike">
                <a:latin typeface="Arial"/>
              </a:rPr>
              <a:t>m</a:t>
            </a:r>
            <a:r>
              <a:rPr b="0" lang="en-AU" sz="4400" spc="-1" strike="noStrike">
                <a:latin typeface="Arial"/>
              </a:rPr>
              <a:t>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86" name="CustomShape 2"/>
          <p:cNvSpPr/>
          <p:nvPr/>
        </p:nvSpPr>
        <p:spPr>
          <a:xfrm flipH="1">
            <a:off x="-1440" y="0"/>
            <a:ext cx="12190680" cy="62856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11" descr=""/>
          <p:cNvPicPr/>
          <p:nvPr/>
        </p:nvPicPr>
        <p:blipFill>
          <a:blip r:embed="rId2"/>
          <a:stretch/>
        </p:blipFill>
        <p:spPr>
          <a:xfrm>
            <a:off x="10297800" y="153000"/>
            <a:ext cx="1209240" cy="32256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</a:t>
            </a:r>
            <a:r>
              <a:rPr b="0" lang="en-AU" sz="4400" spc="-1" strike="noStrike">
                <a:latin typeface="Arial"/>
              </a:rPr>
              <a:t>edit the </a:t>
            </a:r>
            <a:r>
              <a:rPr b="0" lang="en-AU" sz="4400" spc="-1" strike="noStrike">
                <a:latin typeface="Arial"/>
              </a:rPr>
              <a:t>title text </a:t>
            </a:r>
            <a:r>
              <a:rPr b="0" lang="en-AU" sz="4400" spc="-1" strike="noStrike">
                <a:latin typeface="Arial"/>
              </a:rPr>
              <a:t>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128" name="CustomShape 2"/>
          <p:cNvSpPr/>
          <p:nvPr/>
        </p:nvSpPr>
        <p:spPr>
          <a:xfrm flipH="1">
            <a:off x="-1440" y="0"/>
            <a:ext cx="12190680" cy="62856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Picture 11" descr=""/>
          <p:cNvPicPr/>
          <p:nvPr/>
        </p:nvPicPr>
        <p:blipFill>
          <a:blip r:embed="rId2"/>
          <a:stretch/>
        </p:blipFill>
        <p:spPr>
          <a:xfrm>
            <a:off x="10297800" y="153000"/>
            <a:ext cx="1209240" cy="32256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</a:t>
            </a:r>
            <a:r>
              <a:rPr b="0" lang="en-AU" sz="4400" spc="-1" strike="noStrike">
                <a:latin typeface="Arial"/>
              </a:rPr>
              <a:t>ck </a:t>
            </a:r>
            <a:r>
              <a:rPr b="0" lang="en-AU" sz="4400" spc="-1" strike="noStrike">
                <a:latin typeface="Arial"/>
              </a:rPr>
              <a:t>to </a:t>
            </a:r>
            <a:r>
              <a:rPr b="0" lang="en-AU" sz="4400" spc="-1" strike="noStrike">
                <a:latin typeface="Arial"/>
              </a:rPr>
              <a:t>ed</a:t>
            </a:r>
            <a:r>
              <a:rPr b="0" lang="en-AU" sz="4400" spc="-1" strike="noStrike">
                <a:latin typeface="Arial"/>
              </a:rPr>
              <a:t>it </a:t>
            </a:r>
            <a:r>
              <a:rPr b="0" lang="en-AU" sz="4400" spc="-1" strike="noStrike">
                <a:latin typeface="Arial"/>
              </a:rPr>
              <a:t>th</a:t>
            </a:r>
            <a:r>
              <a:rPr b="0" lang="en-AU" sz="4400" spc="-1" strike="noStrike">
                <a:latin typeface="Arial"/>
              </a:rPr>
              <a:t>e </a:t>
            </a:r>
            <a:r>
              <a:rPr b="0" lang="en-AU" sz="4400" spc="-1" strike="noStrike">
                <a:latin typeface="Arial"/>
              </a:rPr>
              <a:t>titl</a:t>
            </a:r>
            <a:r>
              <a:rPr b="0" lang="en-AU" sz="4400" spc="-1" strike="noStrike">
                <a:latin typeface="Arial"/>
              </a:rPr>
              <a:t>e </a:t>
            </a:r>
            <a:r>
              <a:rPr b="0" lang="en-AU" sz="4400" spc="-1" strike="noStrike">
                <a:latin typeface="Arial"/>
              </a:rPr>
              <a:t>te</a:t>
            </a:r>
            <a:r>
              <a:rPr b="0" lang="en-AU" sz="4400" spc="-1" strike="noStrike">
                <a:latin typeface="Arial"/>
              </a:rPr>
              <a:t>xt </a:t>
            </a:r>
            <a:r>
              <a:rPr b="0" lang="en-AU" sz="4400" spc="-1" strike="noStrike">
                <a:latin typeface="Arial"/>
              </a:rPr>
              <a:t>for</a:t>
            </a:r>
            <a:r>
              <a:rPr b="0" lang="en-AU" sz="4400" spc="-1" strike="noStrike">
                <a:latin typeface="Arial"/>
              </a:rPr>
              <a:t>m</a:t>
            </a:r>
            <a:r>
              <a:rPr b="0" lang="en-AU" sz="4400" spc="-1" strike="noStrike">
                <a:latin typeface="Arial"/>
              </a:rPr>
              <a:t>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170" name="CustomShape 2"/>
          <p:cNvSpPr/>
          <p:nvPr/>
        </p:nvSpPr>
        <p:spPr>
          <a:xfrm flipH="1">
            <a:off x="-1440" y="0"/>
            <a:ext cx="12190680" cy="62856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" name="Picture 11" descr=""/>
          <p:cNvPicPr/>
          <p:nvPr/>
        </p:nvPicPr>
        <p:blipFill>
          <a:blip r:embed="rId2"/>
          <a:stretch/>
        </p:blipFill>
        <p:spPr>
          <a:xfrm>
            <a:off x="10297800" y="153000"/>
            <a:ext cx="1209240" cy="32256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Bitstream Vera Sans Mono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OjPcT1uUZiE" TargetMode="External"/><Relationship Id="rId2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95160" y="1143360"/>
            <a:ext cx="10736640" cy="12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ts val="5040"/>
              </a:lnSpc>
            </a:pPr>
            <a:r>
              <a:rPr b="0" lang="en-AU" sz="4200" spc="-1" strike="noStrike">
                <a:solidFill>
                  <a:srgbClr val="ffffff"/>
                </a:solidFill>
                <a:latin typeface="Arial"/>
                <a:ea typeface="DejaVu Sans"/>
              </a:rPr>
              <a:t>STAT 3306/7306</a:t>
            </a:r>
            <a:endParaRPr b="0" lang="en-AU" sz="4200" spc="-1" strike="noStrike">
              <a:latin typeface="Bitstream Vera Sans Mono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95160" y="2553840"/>
            <a:ext cx="10745640" cy="267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324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Statistical Analysis of Genetic Data</a:t>
            </a:r>
            <a:br/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AU" sz="2700" spc="-1" strike="noStrike">
              <a:latin typeface="Bitstream Vera Sans Mono"/>
            </a:endParaRPr>
          </a:p>
          <a:p>
            <a:pPr>
              <a:lnSpc>
                <a:spcPts val="3240"/>
              </a:lnSpc>
              <a:spcBef>
                <a:spcPts val="300"/>
              </a:spcBef>
              <a:spcAft>
                <a:spcPts val="300"/>
              </a:spcAft>
            </a:pPr>
            <a:br/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Lecture 3 – Encoding of Genetic Information</a:t>
            </a:r>
            <a:endParaRPr b="0" lang="en-AU" sz="27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Chromatin = DNA + protein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DNA ‘packaging’ is important to fit DNA into a cell :-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human genome has ~3 billion base pairs of DNA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Each diploid cell contains about 2m of DNA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50 trillion cells per person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= 100x10</a:t>
            </a:r>
            <a:r>
              <a:rPr b="0" lang="en-AU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 DNA/person!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Each cell contains its own complete genome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Electron micrograph of chromatin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4"/>
          <p:cNvSpPr/>
          <p:nvPr/>
        </p:nvSpPr>
        <p:spPr>
          <a:xfrm>
            <a:off x="695160" y="6483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B779247-61CF-4F69-9057-DF1C19C04FAF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268" name="Content Placeholder 3" descr=""/>
          <p:cNvPicPr/>
          <p:nvPr/>
        </p:nvPicPr>
        <p:blipFill>
          <a:blip r:embed="rId1"/>
          <a:srcRect l="-105181" t="0" r="-105181" b="0"/>
          <a:stretch/>
        </p:blipFill>
        <p:spPr>
          <a:xfrm>
            <a:off x="-1639800" y="1595520"/>
            <a:ext cx="8659800" cy="4994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human genome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is diploid (2 copies) 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with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23 pairs of chromosomes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22 pairs of autosomes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 pair sex-chromosomes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X and Y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XX = female, XY = male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Genome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complete set of instructions for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making an organism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Chromosome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thread-like strand of DNA+proteins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Organisation of DNA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1F267695-2549-470B-820E-E12576ECC394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274" name="Picture 9" descr=""/>
          <p:cNvPicPr/>
          <p:nvPr/>
        </p:nvPicPr>
        <p:blipFill>
          <a:blip r:embed="rId1"/>
          <a:stretch/>
        </p:blipFill>
        <p:spPr>
          <a:xfrm>
            <a:off x="6984000" y="1368000"/>
            <a:ext cx="4874040" cy="487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Most mammals are diploid, e.g. 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Humans, 23 chromosomes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Cattle, 30 chromosomes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Sheep, 27 chromosomes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Plant genomes are variable...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Maize, diploid with 10 chromosomes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Wheat, hexaploid with 7 chromosomes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Strawberry + hybrids, have a varying number of 7 chromosomes (from 2 and up to 10 sets).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Organisation of DNA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B3A1DE4-6688-4A4E-8761-487CCD72AD75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280" name="Picture 7" descr=""/>
          <p:cNvPicPr/>
          <p:nvPr/>
        </p:nvPicPr>
        <p:blipFill>
          <a:blip r:embed="rId1"/>
          <a:stretch/>
        </p:blipFill>
        <p:spPr>
          <a:xfrm>
            <a:off x="7218720" y="1179000"/>
            <a:ext cx="2717280" cy="299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Feb. 2001: ‘draft’ sequence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90% complete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error rate: 1 in 1000 base-pairs (bp)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150,000 gaps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April 2003: complete ‘full’ sequence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99% complete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error rate: &lt;1 in 10,000 bp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 400 gaps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Sequencing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determining exact order of all bases in genome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Driver of technology developments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Beginning of large international collaborative research projects in biology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The human genome project (1990-2003)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2F34F31-C3F7-4FE3-ACFD-1892F57D21DD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286" name="Content Placeholder 3" descr=""/>
          <p:cNvPicPr/>
          <p:nvPr/>
        </p:nvPicPr>
        <p:blipFill>
          <a:blip r:embed="rId1"/>
          <a:srcRect l="-30266" t="0" r="-30266" b="0"/>
          <a:stretch/>
        </p:blipFill>
        <p:spPr>
          <a:xfrm>
            <a:off x="5904000" y="1721160"/>
            <a:ext cx="6951240" cy="382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Genome sequence contains: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Detailed ‘instruction manual’ for building a human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Information on ancestry &amp; human history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Clues for disease etiology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HGP has provided an instruction book, now the challenge is to understand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how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the genome functions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The human genome project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58428A4-5D67-40B2-B6CF-5364ABA070DD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DNA structure and organisation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Function of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Replication of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expression and its regulation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Variations in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Aka: mutations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 only quantify the </a:t>
            </a:r>
            <a:r>
              <a:rPr b="0" lang="en-A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differences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between people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Outline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75160E2-9558-43A3-8A08-2B19829F74B4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There are two primary functions of DNA: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Replication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faithful production of copies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Mitosis, normal cell growth &amp; division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Meiosis, production of gametes (with recombination)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expression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the production of proteins or ‘functional products’ from genetic information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Function of DNA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C35B9CF-9294-4917-8EF8-7CD0AB8B4ACC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Normal’ cell division &amp; growth 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Mitosis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4"/>
          <p:cNvSpPr/>
          <p:nvPr/>
        </p:nvSpPr>
        <p:spPr>
          <a:xfrm>
            <a:off x="695160" y="5727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DADDADB-3C0D-41AA-8FCF-81D50EF8FA35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307" name="Content Placeholder 3" descr=""/>
          <p:cNvPicPr/>
          <p:nvPr/>
        </p:nvPicPr>
        <p:blipFill>
          <a:blip r:embed="rId1"/>
          <a:srcRect l="0" t="-25612" r="0" b="-25612"/>
          <a:stretch/>
        </p:blipFill>
        <p:spPr>
          <a:xfrm>
            <a:off x="457560" y="777600"/>
            <a:ext cx="11134440" cy="6123240"/>
          </a:xfrm>
          <a:prstGeom prst="rect">
            <a:avLst/>
          </a:prstGeom>
          <a:ln>
            <a:noFill/>
          </a:ln>
        </p:spPr>
      </p:pic>
      <p:sp>
        <p:nvSpPr>
          <p:cNvPr id="308" name="CustomShape 6"/>
          <p:cNvSpPr/>
          <p:nvPr/>
        </p:nvSpPr>
        <p:spPr>
          <a:xfrm>
            <a:off x="679320" y="5311080"/>
            <a:ext cx="3568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Paternal chromosomes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09" name="CustomShape 7"/>
          <p:cNvSpPr/>
          <p:nvPr/>
        </p:nvSpPr>
        <p:spPr>
          <a:xfrm>
            <a:off x="692280" y="4993560"/>
            <a:ext cx="36997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Maternal chromosomes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10" name="CustomShape 8"/>
          <p:cNvSpPr/>
          <p:nvPr/>
        </p:nvSpPr>
        <p:spPr>
          <a:xfrm>
            <a:off x="507960" y="5090040"/>
            <a:ext cx="202680" cy="2026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520560" y="5394960"/>
            <a:ext cx="202680" cy="202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2" name="CustomShape 10"/>
          <p:cNvSpPr/>
          <p:nvPr/>
        </p:nvSpPr>
        <p:spPr>
          <a:xfrm>
            <a:off x="596880" y="579924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3" name="CustomShape 11"/>
          <p:cNvSpPr/>
          <p:nvPr/>
        </p:nvSpPr>
        <p:spPr>
          <a:xfrm>
            <a:off x="704880" y="5628600"/>
            <a:ext cx="26985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Centromere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14" name="CustomShape 12"/>
          <p:cNvSpPr/>
          <p:nvPr/>
        </p:nvSpPr>
        <p:spPr>
          <a:xfrm>
            <a:off x="1496880" y="386640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5" name="CustomShape 13"/>
          <p:cNvSpPr/>
          <p:nvPr/>
        </p:nvSpPr>
        <p:spPr>
          <a:xfrm>
            <a:off x="1424880" y="304956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6" name="CustomShape 14"/>
          <p:cNvSpPr/>
          <p:nvPr/>
        </p:nvSpPr>
        <p:spPr>
          <a:xfrm>
            <a:off x="3765240" y="316944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7" name="CustomShape 15"/>
          <p:cNvSpPr/>
          <p:nvPr/>
        </p:nvSpPr>
        <p:spPr>
          <a:xfrm>
            <a:off x="3873240" y="386496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8" name="CustomShape 16"/>
          <p:cNvSpPr/>
          <p:nvPr/>
        </p:nvSpPr>
        <p:spPr>
          <a:xfrm>
            <a:off x="6105240" y="332496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" name="CustomShape 17"/>
          <p:cNvSpPr/>
          <p:nvPr/>
        </p:nvSpPr>
        <p:spPr>
          <a:xfrm>
            <a:off x="6393240" y="380448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0" name="CustomShape 18"/>
          <p:cNvSpPr/>
          <p:nvPr/>
        </p:nvSpPr>
        <p:spPr>
          <a:xfrm>
            <a:off x="8877240" y="289296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1" name="CustomShape 19"/>
          <p:cNvSpPr/>
          <p:nvPr/>
        </p:nvSpPr>
        <p:spPr>
          <a:xfrm>
            <a:off x="10964880" y="297828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2" name="CustomShape 20"/>
          <p:cNvSpPr/>
          <p:nvPr/>
        </p:nvSpPr>
        <p:spPr>
          <a:xfrm>
            <a:off x="10892880" y="212544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3" name="CustomShape 21"/>
          <p:cNvSpPr/>
          <p:nvPr/>
        </p:nvSpPr>
        <p:spPr>
          <a:xfrm>
            <a:off x="10964880" y="536616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4" name="CustomShape 22"/>
          <p:cNvSpPr/>
          <p:nvPr/>
        </p:nvSpPr>
        <p:spPr>
          <a:xfrm>
            <a:off x="10892880" y="451332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5" name="CustomShape 23"/>
          <p:cNvSpPr/>
          <p:nvPr/>
        </p:nvSpPr>
        <p:spPr>
          <a:xfrm>
            <a:off x="8769240" y="410400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" name="CustomShape 24"/>
          <p:cNvSpPr/>
          <p:nvPr/>
        </p:nvSpPr>
        <p:spPr>
          <a:xfrm>
            <a:off x="7941600" y="407952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7" name="CustomShape 25"/>
          <p:cNvSpPr/>
          <p:nvPr/>
        </p:nvSpPr>
        <p:spPr>
          <a:xfrm>
            <a:off x="7869600" y="2868480"/>
            <a:ext cx="45360" cy="50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8" name="TextShape 26"/>
          <p:cNvSpPr txBox="1"/>
          <p:nvPr/>
        </p:nvSpPr>
        <p:spPr>
          <a:xfrm>
            <a:off x="7776000" y="1299960"/>
            <a:ext cx="151200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separation of sister chromatids</a:t>
            </a:r>
            <a:endParaRPr b="0" lang="en-AU" sz="1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Content Placeholder 3" descr=""/>
          <p:cNvPicPr/>
          <p:nvPr/>
        </p:nvPicPr>
        <p:blipFill>
          <a:blip r:embed="rId1"/>
          <a:srcRect l="0" t="-7850" r="0" b="-7850"/>
          <a:stretch/>
        </p:blipFill>
        <p:spPr>
          <a:xfrm>
            <a:off x="1265040" y="1073160"/>
            <a:ext cx="9534960" cy="5243760"/>
          </a:xfrm>
          <a:prstGeom prst="rect">
            <a:avLst/>
          </a:prstGeom>
          <a:ln>
            <a:noFill/>
          </a:ln>
        </p:spPr>
      </p:pic>
      <p:sp>
        <p:nvSpPr>
          <p:cNvPr id="330" name="CustomShape 1"/>
          <p:cNvSpPr/>
          <p:nvPr/>
        </p:nvSpPr>
        <p:spPr>
          <a:xfrm>
            <a:off x="3168000" y="5256000"/>
            <a:ext cx="64800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3151080" y="1397880"/>
            <a:ext cx="492372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4046040" y="846000"/>
            <a:ext cx="492372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2374560" y="4752000"/>
            <a:ext cx="151344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34" name="CustomShape 5"/>
          <p:cNvSpPr/>
          <p:nvPr/>
        </p:nvSpPr>
        <p:spPr>
          <a:xfrm>
            <a:off x="1855080" y="2570400"/>
            <a:ext cx="8949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2n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35" name="CustomShape 6"/>
          <p:cNvSpPr/>
          <p:nvPr/>
        </p:nvSpPr>
        <p:spPr>
          <a:xfrm>
            <a:off x="4032000" y="2587320"/>
            <a:ext cx="8949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2n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36" name="CustomShape 7"/>
          <p:cNvSpPr/>
          <p:nvPr/>
        </p:nvSpPr>
        <p:spPr>
          <a:xfrm>
            <a:off x="8136000" y="1944000"/>
            <a:ext cx="96696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37" name="CustomShape 8"/>
          <p:cNvSpPr/>
          <p:nvPr/>
        </p:nvSpPr>
        <p:spPr>
          <a:xfrm>
            <a:off x="3501000" y="5049000"/>
            <a:ext cx="16110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DNA replication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38" name="CustomShape 9"/>
          <p:cNvSpPr/>
          <p:nvPr/>
        </p:nvSpPr>
        <p:spPr>
          <a:xfrm>
            <a:off x="1907280" y="361188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9" name="CustomShape 10"/>
          <p:cNvSpPr/>
          <p:nvPr/>
        </p:nvSpPr>
        <p:spPr>
          <a:xfrm>
            <a:off x="2211840" y="389880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" name="CustomShape 11"/>
          <p:cNvSpPr/>
          <p:nvPr/>
        </p:nvSpPr>
        <p:spPr>
          <a:xfrm>
            <a:off x="2522520" y="357048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" name="CustomShape 12"/>
          <p:cNvSpPr/>
          <p:nvPr/>
        </p:nvSpPr>
        <p:spPr>
          <a:xfrm>
            <a:off x="4196880" y="400032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2" name="CustomShape 13"/>
          <p:cNvSpPr/>
          <p:nvPr/>
        </p:nvSpPr>
        <p:spPr>
          <a:xfrm>
            <a:off x="4138560" y="328068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3" name="CustomShape 14"/>
          <p:cNvSpPr/>
          <p:nvPr/>
        </p:nvSpPr>
        <p:spPr>
          <a:xfrm>
            <a:off x="3730680" y="366624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4" name="CustomShape 15"/>
          <p:cNvSpPr/>
          <p:nvPr/>
        </p:nvSpPr>
        <p:spPr>
          <a:xfrm>
            <a:off x="4686840" y="364392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5" name="CustomShape 16"/>
          <p:cNvSpPr/>
          <p:nvPr/>
        </p:nvSpPr>
        <p:spPr>
          <a:xfrm>
            <a:off x="5269680" y="300960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6" name="CustomShape 17"/>
          <p:cNvSpPr/>
          <p:nvPr/>
        </p:nvSpPr>
        <p:spPr>
          <a:xfrm>
            <a:off x="6190920" y="393372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7" name="CustomShape 18"/>
          <p:cNvSpPr/>
          <p:nvPr/>
        </p:nvSpPr>
        <p:spPr>
          <a:xfrm>
            <a:off x="6213240" y="362160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8" name="CustomShape 19"/>
          <p:cNvSpPr/>
          <p:nvPr/>
        </p:nvSpPr>
        <p:spPr>
          <a:xfrm>
            <a:off x="8360640" y="433548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" name="CustomShape 20"/>
          <p:cNvSpPr/>
          <p:nvPr/>
        </p:nvSpPr>
        <p:spPr>
          <a:xfrm>
            <a:off x="7064640" y="408132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" name="CustomShape 21"/>
          <p:cNvSpPr/>
          <p:nvPr/>
        </p:nvSpPr>
        <p:spPr>
          <a:xfrm>
            <a:off x="7029360" y="365580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1" name="CustomShape 22"/>
          <p:cNvSpPr/>
          <p:nvPr/>
        </p:nvSpPr>
        <p:spPr>
          <a:xfrm>
            <a:off x="8285760" y="305892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2" name="CustomShape 23"/>
          <p:cNvSpPr/>
          <p:nvPr/>
        </p:nvSpPr>
        <p:spPr>
          <a:xfrm>
            <a:off x="8731440" y="310320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3" name="CustomShape 24"/>
          <p:cNvSpPr/>
          <p:nvPr/>
        </p:nvSpPr>
        <p:spPr>
          <a:xfrm>
            <a:off x="8748360" y="435420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" name="CustomShape 25"/>
          <p:cNvSpPr/>
          <p:nvPr/>
        </p:nvSpPr>
        <p:spPr>
          <a:xfrm>
            <a:off x="10213560" y="315684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" name="CustomShape 26"/>
          <p:cNvSpPr/>
          <p:nvPr/>
        </p:nvSpPr>
        <p:spPr>
          <a:xfrm>
            <a:off x="10480320" y="322236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6" name="CustomShape 27"/>
          <p:cNvSpPr/>
          <p:nvPr/>
        </p:nvSpPr>
        <p:spPr>
          <a:xfrm>
            <a:off x="10473120" y="229500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7" name="CustomShape 28"/>
          <p:cNvSpPr/>
          <p:nvPr/>
        </p:nvSpPr>
        <p:spPr>
          <a:xfrm>
            <a:off x="10220760" y="217116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8" name="CustomShape 29"/>
          <p:cNvSpPr/>
          <p:nvPr/>
        </p:nvSpPr>
        <p:spPr>
          <a:xfrm>
            <a:off x="10458000" y="425304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9" name="CustomShape 30"/>
          <p:cNvSpPr/>
          <p:nvPr/>
        </p:nvSpPr>
        <p:spPr>
          <a:xfrm>
            <a:off x="10213560" y="4215960"/>
            <a:ext cx="53280" cy="5904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" name="CustomShape 31"/>
          <p:cNvSpPr/>
          <p:nvPr/>
        </p:nvSpPr>
        <p:spPr>
          <a:xfrm>
            <a:off x="10443240" y="521496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" name="CustomShape 32"/>
          <p:cNvSpPr/>
          <p:nvPr/>
        </p:nvSpPr>
        <p:spPr>
          <a:xfrm>
            <a:off x="10228320" y="5185080"/>
            <a:ext cx="5328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2" name="CustomShape 33"/>
          <p:cNvSpPr/>
          <p:nvPr/>
        </p:nvSpPr>
        <p:spPr>
          <a:xfrm>
            <a:off x="5566320" y="4896000"/>
            <a:ext cx="1849680" cy="9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Alignment of chromosome pairs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63" name="CustomShape 34"/>
          <p:cNvSpPr/>
          <p:nvPr/>
        </p:nvSpPr>
        <p:spPr>
          <a:xfrm>
            <a:off x="7525440" y="5256000"/>
            <a:ext cx="1834560" cy="9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separation of mat/pat chromosomes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64" name="CustomShape 35"/>
          <p:cNvSpPr/>
          <p:nvPr/>
        </p:nvSpPr>
        <p:spPr>
          <a:xfrm>
            <a:off x="9288000" y="5904000"/>
            <a:ext cx="2149920" cy="913320"/>
          </a:xfrm>
          <a:prstGeom prst="rect">
            <a:avLst/>
          </a:prstGeom>
          <a:solidFill>
            <a:schemeClr val="bg1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separation of sister chromatids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65" name="CustomShape 36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Production of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gametes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66" name="CustomShape 37"/>
          <p:cNvSpPr/>
          <p:nvPr/>
        </p:nvSpPr>
        <p:spPr>
          <a:xfrm>
            <a:off x="9360000" y="1513440"/>
            <a:ext cx="1224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38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Meiosis (“My-osis”)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368" name="CustomShape 39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40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41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81E9A8E6-076E-4888-AF26-0B644E1B77C2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sp>
        <p:nvSpPr>
          <p:cNvPr id="371" name="CustomShape 42"/>
          <p:cNvSpPr/>
          <p:nvPr/>
        </p:nvSpPr>
        <p:spPr>
          <a:xfrm>
            <a:off x="5292000" y="2257200"/>
            <a:ext cx="221472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2n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72" name="CustomShape 43"/>
          <p:cNvSpPr/>
          <p:nvPr/>
        </p:nvSpPr>
        <p:spPr>
          <a:xfrm>
            <a:off x="1618200" y="3533760"/>
            <a:ext cx="53640" cy="59400"/>
          </a:xfrm>
          <a:prstGeom prst="ellipse">
            <a:avLst/>
          </a:prstGeom>
          <a:solidFill>
            <a:schemeClr val="tx1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3" name="CustomShape 44"/>
          <p:cNvSpPr/>
          <p:nvPr/>
        </p:nvSpPr>
        <p:spPr>
          <a:xfrm>
            <a:off x="9144000" y="1333440"/>
            <a:ext cx="1908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74" name="CustomShape 45"/>
          <p:cNvSpPr/>
          <p:nvPr/>
        </p:nvSpPr>
        <p:spPr>
          <a:xfrm>
            <a:off x="8640000" y="1584000"/>
            <a:ext cx="13316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Meiosis II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75" name="CustomShape 46"/>
          <p:cNvSpPr/>
          <p:nvPr/>
        </p:nvSpPr>
        <p:spPr>
          <a:xfrm>
            <a:off x="7056000" y="2189520"/>
            <a:ext cx="13316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Meiosis I</a:t>
            </a:r>
            <a:endParaRPr b="0" lang="en-AU" sz="1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built repair mechanisms to ensure accuracy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Sometimes mistakes occur leading to a mutation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mutation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altered form of (or variation in)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may or may not be inherited, depending on context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Variation in DNA is the basis of inherited genetic differences between individuals.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 individuals have a handful of new (de novo) mutations that are not found in either of their parents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DNA replication is first step in mitosis &amp; meiosis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BA92500-9252-4CA1-892F-2CCCE7D8B70B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Aim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Understand the relevant biological processes and how we might model them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 x lectures: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encoding of genetic information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inheritance of genetic information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This Week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FDF7F78-02B3-4BBC-A05C-C1F5B36D29F3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Genes are the fundamental ‘units’ of the genome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sections of DNA that encode for protein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There are about 22,000 genes in human genome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Genes make up about 1% of the genome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much of the remainder of the genome has regulatory functions (2012) + ~20% still ‘unknown’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Genes have a defined structure: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nearby and distant regions which control the rate of transcription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translated and untranslated regions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Expression of genetic information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17A41150-9D6A-4AA9-ABCC-BA804AF08730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731160" y="1808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Eukaryotic gene structure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4436640" y="6632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4"/>
          <p:cNvSpPr/>
          <p:nvPr/>
        </p:nvSpPr>
        <p:spPr>
          <a:xfrm>
            <a:off x="1955160" y="6807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5"/>
          <p:cNvSpPr/>
          <p:nvPr/>
        </p:nvSpPr>
        <p:spPr>
          <a:xfrm>
            <a:off x="11244600" y="6627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8E352C8-8F56-416D-816E-539BCC7E0F4A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sp>
        <p:nvSpPr>
          <p:cNvPr id="391" name="CustomShape 6"/>
          <p:cNvSpPr/>
          <p:nvPr/>
        </p:nvSpPr>
        <p:spPr>
          <a:xfrm>
            <a:off x="4515840" y="5073480"/>
            <a:ext cx="516240" cy="4687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" name="CustomShape 7"/>
          <p:cNvSpPr/>
          <p:nvPr/>
        </p:nvSpPr>
        <p:spPr>
          <a:xfrm>
            <a:off x="2140920" y="3147480"/>
            <a:ext cx="1168200" cy="3045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" name="CustomShape 8"/>
          <p:cNvSpPr/>
          <p:nvPr/>
        </p:nvSpPr>
        <p:spPr>
          <a:xfrm>
            <a:off x="3715560" y="3147480"/>
            <a:ext cx="5824800" cy="304560"/>
          </a:xfrm>
          <a:prstGeom prst="rect">
            <a:avLst/>
          </a:prstGeom>
          <a:solidFill>
            <a:srgbClr val="bfbfbf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4" name="CustomShape 9"/>
          <p:cNvSpPr/>
          <p:nvPr/>
        </p:nvSpPr>
        <p:spPr>
          <a:xfrm>
            <a:off x="1531440" y="3113280"/>
            <a:ext cx="829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5’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395" name="CustomShape 10"/>
          <p:cNvSpPr/>
          <p:nvPr/>
        </p:nvSpPr>
        <p:spPr>
          <a:xfrm>
            <a:off x="2360880" y="3147480"/>
            <a:ext cx="423000" cy="304920"/>
          </a:xfrm>
          <a:prstGeom prst="rect">
            <a:avLst/>
          </a:prstGeom>
          <a:solidFill>
            <a:srgbClr val="ffff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6" name="Line 11"/>
          <p:cNvSpPr/>
          <p:nvPr/>
        </p:nvSpPr>
        <p:spPr>
          <a:xfrm flipV="1">
            <a:off x="3309120" y="2918520"/>
            <a:ext cx="254160" cy="86364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7" name="Line 12"/>
          <p:cNvSpPr/>
          <p:nvPr/>
        </p:nvSpPr>
        <p:spPr>
          <a:xfrm flipV="1">
            <a:off x="3402360" y="2927160"/>
            <a:ext cx="253800" cy="8632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8" name="CustomShape 13"/>
          <p:cNvSpPr/>
          <p:nvPr/>
        </p:nvSpPr>
        <p:spPr>
          <a:xfrm>
            <a:off x="4088160" y="3147480"/>
            <a:ext cx="435600" cy="301320"/>
          </a:xfrm>
          <a:prstGeom prst="rect">
            <a:avLst/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9" name="CustomShape 14"/>
          <p:cNvSpPr/>
          <p:nvPr/>
        </p:nvSpPr>
        <p:spPr>
          <a:xfrm>
            <a:off x="5214240" y="3147480"/>
            <a:ext cx="393480" cy="304560"/>
          </a:xfrm>
          <a:prstGeom prst="rect">
            <a:avLst/>
          </a:prstGeom>
          <a:solidFill>
            <a:schemeClr val="tx2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0" name="CustomShape 15"/>
          <p:cNvSpPr/>
          <p:nvPr/>
        </p:nvSpPr>
        <p:spPr>
          <a:xfrm>
            <a:off x="5620680" y="3147840"/>
            <a:ext cx="393480" cy="304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1" name="CustomShape 16"/>
          <p:cNvSpPr/>
          <p:nvPr/>
        </p:nvSpPr>
        <p:spPr>
          <a:xfrm>
            <a:off x="6391080" y="3147840"/>
            <a:ext cx="617760" cy="304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2" name="CustomShape 17"/>
          <p:cNvSpPr/>
          <p:nvPr/>
        </p:nvSpPr>
        <p:spPr>
          <a:xfrm>
            <a:off x="7423920" y="3147840"/>
            <a:ext cx="295920" cy="304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3" name="CustomShape 18"/>
          <p:cNvSpPr/>
          <p:nvPr/>
        </p:nvSpPr>
        <p:spPr>
          <a:xfrm>
            <a:off x="7932240" y="3144240"/>
            <a:ext cx="918360" cy="304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4" name="CustomShape 19"/>
          <p:cNvSpPr/>
          <p:nvPr/>
        </p:nvSpPr>
        <p:spPr>
          <a:xfrm>
            <a:off x="6014520" y="3147840"/>
            <a:ext cx="376560" cy="304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" name="CustomShape 20"/>
          <p:cNvSpPr/>
          <p:nvPr/>
        </p:nvSpPr>
        <p:spPr>
          <a:xfrm>
            <a:off x="7004880" y="3147840"/>
            <a:ext cx="418680" cy="304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6" name="CustomShape 21"/>
          <p:cNvSpPr/>
          <p:nvPr/>
        </p:nvSpPr>
        <p:spPr>
          <a:xfrm>
            <a:off x="7720560" y="3147840"/>
            <a:ext cx="287640" cy="304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7" name="CustomShape 22"/>
          <p:cNvSpPr/>
          <p:nvPr/>
        </p:nvSpPr>
        <p:spPr>
          <a:xfrm>
            <a:off x="1577160" y="1705680"/>
            <a:ext cx="1267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2400" spc="-1" strike="noStrike" u="sng">
                <a:solidFill>
                  <a:srgbClr val="000000"/>
                </a:solidFill>
                <a:uFillTx/>
                <a:latin typeface="Calibri"/>
              </a:rPr>
              <a:t>DNA</a:t>
            </a:r>
            <a:endParaRPr b="0" lang="en-AU" sz="2400" spc="-1" strike="noStrike">
              <a:latin typeface="Bitstream Vera Sans Mono"/>
            </a:endParaRPr>
          </a:p>
        </p:txBody>
      </p:sp>
      <p:sp>
        <p:nvSpPr>
          <p:cNvPr id="408" name="CustomShape 23"/>
          <p:cNvSpPr/>
          <p:nvPr/>
        </p:nvSpPr>
        <p:spPr>
          <a:xfrm>
            <a:off x="9625320" y="3113280"/>
            <a:ext cx="829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3’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09" name="CustomShape 24"/>
          <p:cNvSpPr/>
          <p:nvPr/>
        </p:nvSpPr>
        <p:spPr>
          <a:xfrm>
            <a:off x="1705320" y="5020920"/>
            <a:ext cx="1193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2400" spc="-1" strike="noStrike" u="sng">
                <a:solidFill>
                  <a:srgbClr val="000000"/>
                </a:solidFill>
                <a:uFillTx/>
                <a:latin typeface="Calibri"/>
              </a:rPr>
              <a:t>RNA</a:t>
            </a:r>
            <a:endParaRPr b="0" lang="en-AU" sz="2400" spc="-1" strike="noStrike">
              <a:latin typeface="Bitstream Vera Sans Mono"/>
            </a:endParaRPr>
          </a:p>
        </p:txBody>
      </p:sp>
      <p:sp>
        <p:nvSpPr>
          <p:cNvPr id="410" name="CustomShape 25"/>
          <p:cNvSpPr/>
          <p:nvPr/>
        </p:nvSpPr>
        <p:spPr>
          <a:xfrm>
            <a:off x="8850600" y="3144240"/>
            <a:ext cx="393480" cy="304560"/>
          </a:xfrm>
          <a:prstGeom prst="rect">
            <a:avLst/>
          </a:prstGeom>
          <a:solidFill>
            <a:schemeClr val="tx2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1" name="CustomShape 26"/>
          <p:cNvSpPr/>
          <p:nvPr/>
        </p:nvSpPr>
        <p:spPr>
          <a:xfrm>
            <a:off x="4790880" y="5147640"/>
            <a:ext cx="393480" cy="304560"/>
          </a:xfrm>
          <a:prstGeom prst="rect">
            <a:avLst/>
          </a:prstGeom>
          <a:solidFill>
            <a:schemeClr val="tx2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" name="CustomShape 27"/>
          <p:cNvSpPr/>
          <p:nvPr/>
        </p:nvSpPr>
        <p:spPr>
          <a:xfrm>
            <a:off x="5189040" y="5148360"/>
            <a:ext cx="2256120" cy="304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" name="CustomShape 28"/>
          <p:cNvSpPr/>
          <p:nvPr/>
        </p:nvSpPr>
        <p:spPr>
          <a:xfrm>
            <a:off x="7445160" y="5147640"/>
            <a:ext cx="393480" cy="304560"/>
          </a:xfrm>
          <a:prstGeom prst="rect">
            <a:avLst/>
          </a:prstGeom>
          <a:solidFill>
            <a:schemeClr val="tx2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4" name="CustomShape 29"/>
          <p:cNvSpPr/>
          <p:nvPr/>
        </p:nvSpPr>
        <p:spPr>
          <a:xfrm>
            <a:off x="7805160" y="5113080"/>
            <a:ext cx="990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AAAA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15" name="CustomShape 30"/>
          <p:cNvSpPr/>
          <p:nvPr/>
        </p:nvSpPr>
        <p:spPr>
          <a:xfrm>
            <a:off x="5620680" y="3611880"/>
            <a:ext cx="295920" cy="138564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6" name="CustomShape 31"/>
          <p:cNvSpPr/>
          <p:nvPr/>
        </p:nvSpPr>
        <p:spPr>
          <a:xfrm>
            <a:off x="5845680" y="3870720"/>
            <a:ext cx="4126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AU" sz="1800" spc="-1" strike="noStrike" u="sng">
                <a:solidFill>
                  <a:srgbClr val="000000"/>
                </a:solidFill>
                <a:uFillTx/>
                <a:latin typeface="Calibri"/>
              </a:rPr>
              <a:t>Transcription</a:t>
            </a:r>
            <a:r>
              <a:rPr b="0" lang="en-AU" sz="1800" spc="-1" strike="noStrike" u="sng">
                <a:solidFill>
                  <a:srgbClr val="000000"/>
                </a:solidFill>
                <a:uFillTx/>
                <a:latin typeface="Calibri"/>
              </a:rPr>
              <a:t> &amp; RNA processing</a:t>
            </a:r>
            <a:endParaRPr b="0" lang="en-AU" sz="1800" spc="-1" strike="noStrike">
              <a:latin typeface="Bitstream Vera Sans Mono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introns are removed (spliced out)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17" name="CustomShape 32"/>
          <p:cNvSpPr/>
          <p:nvPr/>
        </p:nvSpPr>
        <p:spPr>
          <a:xfrm>
            <a:off x="2022480" y="2211840"/>
            <a:ext cx="1430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long-range regulatory elements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18" name="CustomShape 33"/>
          <p:cNvSpPr/>
          <p:nvPr/>
        </p:nvSpPr>
        <p:spPr>
          <a:xfrm>
            <a:off x="3741120" y="2719800"/>
            <a:ext cx="143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promoter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19" name="CustomShape 34"/>
          <p:cNvSpPr/>
          <p:nvPr/>
        </p:nvSpPr>
        <p:spPr>
          <a:xfrm>
            <a:off x="5832360" y="2791800"/>
            <a:ext cx="143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intron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20" name="CustomShape 35"/>
          <p:cNvSpPr/>
          <p:nvPr/>
        </p:nvSpPr>
        <p:spPr>
          <a:xfrm>
            <a:off x="5510520" y="2499480"/>
            <a:ext cx="143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exon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21" name="CustomShape 36"/>
          <p:cNvSpPr/>
          <p:nvPr/>
        </p:nvSpPr>
        <p:spPr>
          <a:xfrm>
            <a:off x="6831720" y="2791800"/>
            <a:ext cx="143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intron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22" name="CustomShape 37"/>
          <p:cNvSpPr/>
          <p:nvPr/>
        </p:nvSpPr>
        <p:spPr>
          <a:xfrm>
            <a:off x="6374160" y="2499480"/>
            <a:ext cx="143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exon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23" name="CustomShape 38"/>
          <p:cNvSpPr/>
          <p:nvPr/>
        </p:nvSpPr>
        <p:spPr>
          <a:xfrm>
            <a:off x="7542720" y="2791800"/>
            <a:ext cx="143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intron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24" name="CustomShape 39"/>
          <p:cNvSpPr/>
          <p:nvPr/>
        </p:nvSpPr>
        <p:spPr>
          <a:xfrm>
            <a:off x="7263360" y="2499480"/>
            <a:ext cx="143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exon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25" name="CustomShape 40"/>
          <p:cNvSpPr/>
          <p:nvPr/>
        </p:nvSpPr>
        <p:spPr>
          <a:xfrm>
            <a:off x="8135280" y="2507760"/>
            <a:ext cx="753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exon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26" name="CustomShape 41"/>
          <p:cNvSpPr/>
          <p:nvPr/>
        </p:nvSpPr>
        <p:spPr>
          <a:xfrm flipH="1">
            <a:off x="5814720" y="2861280"/>
            <a:ext cx="360" cy="22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7" name="CustomShape 42"/>
          <p:cNvSpPr/>
          <p:nvPr/>
        </p:nvSpPr>
        <p:spPr>
          <a:xfrm flipH="1">
            <a:off x="6712200" y="2808360"/>
            <a:ext cx="360" cy="22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8" name="CustomShape 43"/>
          <p:cNvSpPr/>
          <p:nvPr/>
        </p:nvSpPr>
        <p:spPr>
          <a:xfrm flipH="1">
            <a:off x="7567200" y="2808360"/>
            <a:ext cx="360" cy="27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9" name="CustomShape 44"/>
          <p:cNvSpPr/>
          <p:nvPr/>
        </p:nvSpPr>
        <p:spPr>
          <a:xfrm flipH="1">
            <a:off x="8473320" y="2839680"/>
            <a:ext cx="360" cy="27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0" name="CustomShape 45"/>
          <p:cNvSpPr/>
          <p:nvPr/>
        </p:nvSpPr>
        <p:spPr>
          <a:xfrm flipH="1" flipV="1">
            <a:off x="5428800" y="5541840"/>
            <a:ext cx="360" cy="41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1" name="CustomShape 46"/>
          <p:cNvSpPr/>
          <p:nvPr/>
        </p:nvSpPr>
        <p:spPr>
          <a:xfrm>
            <a:off x="4817520" y="6019200"/>
            <a:ext cx="1239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start codon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32" name="CustomShape 47"/>
          <p:cNvSpPr/>
          <p:nvPr/>
        </p:nvSpPr>
        <p:spPr>
          <a:xfrm>
            <a:off x="5091480" y="5105520"/>
            <a:ext cx="681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AUG</a:t>
            </a:r>
            <a:endParaRPr b="0" lang="en-AU" sz="1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Making proteins from RNA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C0E3268-2FA1-4481-A372-F7D569ACED0F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sp>
        <p:nvSpPr>
          <p:cNvPr id="438" name="CustomShape 6"/>
          <p:cNvSpPr/>
          <p:nvPr/>
        </p:nvSpPr>
        <p:spPr>
          <a:xfrm>
            <a:off x="7667640" y="2156760"/>
            <a:ext cx="685440" cy="404280"/>
          </a:xfrm>
          <a:prstGeom prst="rect">
            <a:avLst/>
          </a:prstGeom>
          <a:solidFill>
            <a:schemeClr val="tx2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" name="CustomShape 7"/>
          <p:cNvSpPr/>
          <p:nvPr/>
        </p:nvSpPr>
        <p:spPr>
          <a:xfrm>
            <a:off x="4394880" y="2156760"/>
            <a:ext cx="3272760" cy="4042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0" name="CustomShape 8"/>
          <p:cNvSpPr/>
          <p:nvPr/>
        </p:nvSpPr>
        <p:spPr>
          <a:xfrm>
            <a:off x="3364200" y="2072880"/>
            <a:ext cx="568908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2800" spc="-1" strike="noStrike">
                <a:solidFill>
                  <a:srgbClr val="ffffff"/>
                </a:solidFill>
                <a:latin typeface="Calibri"/>
              </a:rPr>
              <a:t>5’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… AUGAUUCUGGAUUGAUU… </a:t>
            </a:r>
            <a:r>
              <a:rPr b="0" lang="en-AU" sz="2800" spc="-1" strike="noStrike">
                <a:solidFill>
                  <a:srgbClr val="ffffff"/>
                </a:solidFill>
                <a:latin typeface="Calibri"/>
              </a:rPr>
              <a:t>3’</a:t>
            </a:r>
            <a:endParaRPr b="0" lang="en-AU" sz="2800" spc="-1" strike="noStrike">
              <a:latin typeface="Bitstream Vera Sans Mono"/>
            </a:endParaRPr>
          </a:p>
        </p:txBody>
      </p:sp>
      <p:sp>
        <p:nvSpPr>
          <p:cNvPr id="441" name="CustomShape 9"/>
          <p:cNvSpPr/>
          <p:nvPr/>
        </p:nvSpPr>
        <p:spPr>
          <a:xfrm>
            <a:off x="2169720" y="2538360"/>
            <a:ext cx="1028520" cy="51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RNA</a:t>
            </a:r>
            <a:endParaRPr b="1" lang="en-AU" sz="2800" spc="-1" strike="noStrike">
              <a:latin typeface="Bitstream Vera Sans Mono"/>
            </a:endParaRPr>
          </a:p>
        </p:txBody>
      </p:sp>
      <p:sp>
        <p:nvSpPr>
          <p:cNvPr id="442" name="CustomShape 10"/>
          <p:cNvSpPr/>
          <p:nvPr/>
        </p:nvSpPr>
        <p:spPr>
          <a:xfrm>
            <a:off x="2016000" y="4548960"/>
            <a:ext cx="1763280" cy="51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Protein</a:t>
            </a:r>
            <a:endParaRPr b="1" lang="en-AU" sz="2800" spc="-1" strike="noStrike">
              <a:latin typeface="Bitstream Vera Sans Mono"/>
            </a:endParaRPr>
          </a:p>
        </p:txBody>
      </p:sp>
      <p:sp>
        <p:nvSpPr>
          <p:cNvPr id="443" name="Line 11"/>
          <p:cNvSpPr/>
          <p:nvPr/>
        </p:nvSpPr>
        <p:spPr>
          <a:xfrm flipV="1">
            <a:off x="4408200" y="2610360"/>
            <a:ext cx="590400" cy="612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4" name="Line 12"/>
          <p:cNvSpPr/>
          <p:nvPr/>
        </p:nvSpPr>
        <p:spPr>
          <a:xfrm flipV="1">
            <a:off x="5087520" y="2607120"/>
            <a:ext cx="590760" cy="612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5" name="Line 13"/>
          <p:cNvSpPr/>
          <p:nvPr/>
        </p:nvSpPr>
        <p:spPr>
          <a:xfrm flipV="1">
            <a:off x="5754240" y="2603880"/>
            <a:ext cx="590760" cy="648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6" name="Line 14"/>
          <p:cNvSpPr/>
          <p:nvPr/>
        </p:nvSpPr>
        <p:spPr>
          <a:xfrm flipV="1">
            <a:off x="6420960" y="2597400"/>
            <a:ext cx="590760" cy="648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7" name="Line 15"/>
          <p:cNvSpPr/>
          <p:nvPr/>
        </p:nvSpPr>
        <p:spPr>
          <a:xfrm flipV="1">
            <a:off x="7062480" y="2591280"/>
            <a:ext cx="590400" cy="612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8" name="CustomShape 16"/>
          <p:cNvSpPr/>
          <p:nvPr/>
        </p:nvSpPr>
        <p:spPr>
          <a:xfrm>
            <a:off x="3585600" y="4537800"/>
            <a:ext cx="5045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MET—LLE—LEU—ASP</a:t>
            </a:r>
            <a:endParaRPr b="0" lang="en-AU" sz="2800" spc="-1" strike="noStrike">
              <a:latin typeface="Bitstream Vera Sans Mono"/>
            </a:endParaRPr>
          </a:p>
        </p:txBody>
      </p:sp>
      <p:sp>
        <p:nvSpPr>
          <p:cNvPr id="449" name="CustomShape 17"/>
          <p:cNvSpPr/>
          <p:nvPr/>
        </p:nvSpPr>
        <p:spPr>
          <a:xfrm>
            <a:off x="4815720" y="2786400"/>
            <a:ext cx="360" cy="176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0" name="CustomShape 18"/>
          <p:cNvSpPr/>
          <p:nvPr/>
        </p:nvSpPr>
        <p:spPr>
          <a:xfrm>
            <a:off x="5457960" y="2786400"/>
            <a:ext cx="219960" cy="176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1" name="CustomShape 19"/>
          <p:cNvSpPr/>
          <p:nvPr/>
        </p:nvSpPr>
        <p:spPr>
          <a:xfrm>
            <a:off x="6153480" y="2786400"/>
            <a:ext cx="370800" cy="175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2" name="CustomShape 20"/>
          <p:cNvSpPr/>
          <p:nvPr/>
        </p:nvSpPr>
        <p:spPr>
          <a:xfrm>
            <a:off x="6828840" y="2786400"/>
            <a:ext cx="508320" cy="181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3" name="CustomShape 21"/>
          <p:cNvSpPr/>
          <p:nvPr/>
        </p:nvSpPr>
        <p:spPr>
          <a:xfrm>
            <a:off x="8333640" y="3295080"/>
            <a:ext cx="2103480" cy="51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translation</a:t>
            </a:r>
            <a:endParaRPr b="0" lang="en-AU" sz="2800" spc="-1" strike="noStrike">
              <a:latin typeface="Bitstream Vera Sans Mono"/>
            </a:endParaRPr>
          </a:p>
        </p:txBody>
      </p:sp>
      <p:sp>
        <p:nvSpPr>
          <p:cNvPr id="454" name="CustomShape 22"/>
          <p:cNvSpPr/>
          <p:nvPr/>
        </p:nvSpPr>
        <p:spPr>
          <a:xfrm>
            <a:off x="3444120" y="2080080"/>
            <a:ext cx="685080" cy="57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5" name="CustomShape 23"/>
          <p:cNvSpPr/>
          <p:nvPr/>
        </p:nvSpPr>
        <p:spPr>
          <a:xfrm>
            <a:off x="3786840" y="2156760"/>
            <a:ext cx="600120" cy="404280"/>
          </a:xfrm>
          <a:prstGeom prst="rect">
            <a:avLst/>
          </a:prstGeom>
          <a:solidFill>
            <a:schemeClr val="tx2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6" name="CustomShape 24"/>
          <p:cNvSpPr/>
          <p:nvPr/>
        </p:nvSpPr>
        <p:spPr>
          <a:xfrm>
            <a:off x="8353440" y="2156760"/>
            <a:ext cx="990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AAAA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57" name="CustomShape 25"/>
          <p:cNvSpPr/>
          <p:nvPr/>
        </p:nvSpPr>
        <p:spPr>
          <a:xfrm>
            <a:off x="7489800" y="2786400"/>
            <a:ext cx="246240" cy="86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8" name="CustomShape 26"/>
          <p:cNvSpPr/>
          <p:nvPr/>
        </p:nvSpPr>
        <p:spPr>
          <a:xfrm>
            <a:off x="7515360" y="3637080"/>
            <a:ext cx="908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STOP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59" name="CustomShape 27"/>
          <p:cNvSpPr/>
          <p:nvPr/>
        </p:nvSpPr>
        <p:spPr>
          <a:xfrm>
            <a:off x="1783080" y="5725800"/>
            <a:ext cx="9189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RNA is read in triplets (called ‘codons’) during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translation</a:t>
            </a:r>
            <a:endParaRPr b="0" lang="en-AU" sz="2400" spc="-1" strike="noStrike">
              <a:latin typeface="Bitstream Vera Sans Mono"/>
            </a:endParaRPr>
          </a:p>
        </p:txBody>
      </p:sp>
      <p:sp>
        <p:nvSpPr>
          <p:cNvPr id="460" name="CustomShape 28"/>
          <p:cNvSpPr/>
          <p:nvPr/>
        </p:nvSpPr>
        <p:spPr>
          <a:xfrm>
            <a:off x="3750840" y="2092320"/>
            <a:ext cx="703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GC</a:t>
            </a:r>
            <a:endParaRPr b="0" lang="en-AU" sz="2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 organisms share the same ‘code’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Degenerate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64 codons code for 20 amino acids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Genetic code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ED5B281-5855-4548-9E4D-98B79395BAE6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466" name="Content Placeholder 3" descr=""/>
          <p:cNvPicPr/>
          <p:nvPr/>
        </p:nvPicPr>
        <p:blipFill>
          <a:blip r:embed="rId1"/>
          <a:srcRect l="-29547" t="0" r="-29547" b="0"/>
          <a:stretch/>
        </p:blipFill>
        <p:spPr>
          <a:xfrm>
            <a:off x="3164400" y="864000"/>
            <a:ext cx="10385280" cy="571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32E6127-4564-4AE1-99CC-AFE67B10A9F5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472" name="Picture 3" descr=""/>
          <p:cNvPicPr/>
          <p:nvPr/>
        </p:nvPicPr>
        <p:blipFill>
          <a:blip r:embed="rId1"/>
          <a:srcRect l="0" t="10180" r="0" b="0"/>
          <a:stretch/>
        </p:blipFill>
        <p:spPr>
          <a:xfrm>
            <a:off x="1217880" y="728640"/>
            <a:ext cx="9756000" cy="688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 cells contain the same genetic information (DNA) but only a subset of all potential proteins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expression’ is the primary mechanism by which cells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Differentiate (i.e. become specialized cells)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Respond to environmental cues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Regulation of gene expression is highly complex and tightly regulated to ensure proper expression of proteins at the proper time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Gene expression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99C3BDD-2237-4D25-86C2-63C51EAF57CE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mammals, gene expression is primarily regulated by initiation of transcription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be controlled by accessibility of DNA to the transcription machinery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be studied by: 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Assessing the quantity of RNA in a cell 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Assessing the ‘epigenetic modifiers’ present in a cell, such as DNA methylation (represses expression in promoter regions)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Gene expression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21806D0-FBDB-4E83-B3A4-69466019E57B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483" name="Picture 3" descr=""/>
          <p:cNvPicPr/>
          <p:nvPr/>
        </p:nvPicPr>
        <p:blipFill>
          <a:blip r:embed="rId1"/>
          <a:stretch/>
        </p:blipFill>
        <p:spPr>
          <a:xfrm>
            <a:off x="6516000" y="2880000"/>
            <a:ext cx="4921200" cy="215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DNA structure and organisation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Function of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Replication of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expression and its regulation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Variations in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Aka: mutations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 only quantify the </a:t>
            </a:r>
            <a:r>
              <a:rPr b="1" lang="en-A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differences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between people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Outline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0B7391F-4B50-4590-96ED-93730C80159C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types: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structural variants (deletions, inversions, insertions)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SNP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(single nucleotide polymorphism)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Variations in DNA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1A441B0-E8AE-4F9A-97F7-AAFF84057363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494" name="Picture 3" descr=""/>
          <p:cNvPicPr/>
          <p:nvPr/>
        </p:nvPicPr>
        <p:blipFill>
          <a:blip r:embed="rId1"/>
          <a:stretch/>
        </p:blipFill>
        <p:spPr>
          <a:xfrm>
            <a:off x="6840000" y="1076040"/>
            <a:ext cx="4516560" cy="523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Chromosomes pairs have the same genetic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information (genes &amp; structure) but may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 slightly different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I.e. have different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alleles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SNP = single nucleotide polymorphism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6488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910E63B-DBEB-4FFF-9481-C7DFCFE9A830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500" name="Content Placeholder 3" descr=""/>
          <p:cNvPicPr/>
          <p:nvPr/>
        </p:nvPicPr>
        <p:blipFill>
          <a:blip r:embed="rId1"/>
          <a:srcRect l="-19777" t="0" r="-19777" b="0"/>
          <a:stretch/>
        </p:blipFill>
        <p:spPr>
          <a:xfrm>
            <a:off x="6500880" y="2340720"/>
            <a:ext cx="4603680" cy="2531880"/>
          </a:xfrm>
          <a:prstGeom prst="rect">
            <a:avLst/>
          </a:prstGeom>
          <a:ln>
            <a:noFill/>
          </a:ln>
        </p:spPr>
      </p:pic>
      <p:sp>
        <p:nvSpPr>
          <p:cNvPr id="501" name="CustomShape 6"/>
          <p:cNvSpPr/>
          <p:nvPr/>
        </p:nvSpPr>
        <p:spPr>
          <a:xfrm>
            <a:off x="7511040" y="1824840"/>
            <a:ext cx="255240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Pair of chromosomes</a:t>
            </a: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502" name="CustomShape 7"/>
          <p:cNvSpPr/>
          <p:nvPr/>
        </p:nvSpPr>
        <p:spPr>
          <a:xfrm>
            <a:off x="7396560" y="5533200"/>
            <a:ext cx="25524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e.g. T/C SNP</a:t>
            </a:r>
            <a:endParaRPr b="0" lang="en-AU" sz="1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DNA structure and organisation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Function of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Replication of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expression and its regulation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Variations in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Aka: mutations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 only quantify the </a:t>
            </a:r>
            <a:r>
              <a:rPr b="0" lang="en-A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differences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between people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Outline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00E3B44-B805-4729-8CAC-3E5C7D451505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Representing a SNP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BAA0B87-B931-4471-9DFB-AD8BE3204409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508" name="Content Placeholder 3" descr=""/>
          <p:cNvPicPr/>
          <p:nvPr/>
        </p:nvPicPr>
        <p:blipFill>
          <a:blip r:embed="rId1"/>
          <a:srcRect l="-19777" t="0" r="-19777" b="0"/>
          <a:stretch/>
        </p:blipFill>
        <p:spPr>
          <a:xfrm>
            <a:off x="776520" y="1503360"/>
            <a:ext cx="5253120" cy="2888640"/>
          </a:xfrm>
          <a:prstGeom prst="rect">
            <a:avLst/>
          </a:prstGeom>
          <a:ln>
            <a:noFill/>
          </a:ln>
        </p:spPr>
      </p:pic>
      <p:sp>
        <p:nvSpPr>
          <p:cNvPr id="509" name="TextShape 6"/>
          <p:cNvSpPr txBox="1"/>
          <p:nvPr/>
        </p:nvSpPr>
        <p:spPr>
          <a:xfrm>
            <a:off x="7488000" y="1660680"/>
            <a:ext cx="3888000" cy="215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AU" sz="2800" spc="-1" strike="noStrike">
                <a:solidFill>
                  <a:srgbClr val="000000"/>
                </a:solidFill>
                <a:latin typeface="Bitstream Vera Sans Mono"/>
              </a:rPr>
              <a:t>5’ GTATTCCTT 3’</a:t>
            </a:r>
            <a:endParaRPr b="0" lang="en-AU" sz="2800" spc="-1" strike="noStrike">
              <a:latin typeface="Bitstream Vera Sans Mono"/>
            </a:endParaRPr>
          </a:p>
          <a:p>
            <a:r>
              <a:rPr b="0" lang="en-AU" sz="2800" spc="-1" strike="noStrike">
                <a:solidFill>
                  <a:srgbClr val="000000"/>
                </a:solidFill>
                <a:latin typeface="Bitstream Vera Sans Mono"/>
              </a:rPr>
              <a:t>3’ CATAAGGAA 5’</a:t>
            </a:r>
            <a:endParaRPr b="0" lang="en-AU" sz="2800" spc="-1" strike="noStrike">
              <a:latin typeface="Bitstream Vera Sans Mono"/>
            </a:endParaRPr>
          </a:p>
          <a:p>
            <a:endParaRPr b="0" lang="en-AU" sz="2800" spc="-1" strike="noStrike">
              <a:latin typeface="Bitstream Vera Sans Mono"/>
            </a:endParaRPr>
          </a:p>
          <a:p>
            <a:r>
              <a:rPr b="0" lang="en-AU" sz="2800" spc="-1" strike="noStrike">
                <a:solidFill>
                  <a:srgbClr val="000000"/>
                </a:solidFill>
                <a:latin typeface="Bitstream Vera Sans Mono"/>
              </a:rPr>
              <a:t>5’ GTATCCCTT 3’</a:t>
            </a:r>
            <a:endParaRPr b="0" lang="en-AU" sz="2800" spc="-1" strike="noStrike">
              <a:latin typeface="Bitstream Vera Sans Mono"/>
            </a:endParaRPr>
          </a:p>
          <a:p>
            <a:r>
              <a:rPr b="0" lang="en-AU" sz="2800" spc="-1" strike="noStrike">
                <a:solidFill>
                  <a:srgbClr val="000000"/>
                </a:solidFill>
                <a:latin typeface="Bitstream Vera Sans Mono"/>
              </a:rPr>
              <a:t>3’ CATAGGGAA 5’</a:t>
            </a:r>
            <a:endParaRPr b="0" lang="en-AU" sz="2800" spc="-1" strike="noStrike">
              <a:latin typeface="Bitstream Vera Sans Mono"/>
            </a:endParaRPr>
          </a:p>
        </p:txBody>
      </p:sp>
      <p:sp>
        <p:nvSpPr>
          <p:cNvPr id="510" name="TextShape 7"/>
          <p:cNvSpPr txBox="1"/>
          <p:nvPr/>
        </p:nvSpPr>
        <p:spPr>
          <a:xfrm>
            <a:off x="7449480" y="5094720"/>
            <a:ext cx="3888000" cy="215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AU" sz="2800" spc="-1" strike="noStrike">
                <a:solidFill>
                  <a:srgbClr val="000000"/>
                </a:solidFill>
                <a:latin typeface="Bitstream Vera Sans Mono"/>
              </a:rPr>
              <a:t>5’ GTATTCCTT 3’</a:t>
            </a:r>
            <a:endParaRPr b="0" lang="en-AU" sz="2800" spc="-1" strike="noStrike">
              <a:latin typeface="Bitstream Vera Sans Mono"/>
            </a:endParaRPr>
          </a:p>
          <a:p>
            <a:r>
              <a:rPr b="0" lang="en-AU" sz="2800" spc="-1" strike="noStrike">
                <a:solidFill>
                  <a:srgbClr val="000000"/>
                </a:solidFill>
                <a:latin typeface="Bitstream Vera Sans Mono"/>
              </a:rPr>
              <a:t>5’ GTATCCCTT 3’</a:t>
            </a:r>
            <a:endParaRPr b="0" lang="en-AU" sz="2800" spc="-1" strike="noStrike">
              <a:latin typeface="Bitstream Vera Sans Mono"/>
            </a:endParaRPr>
          </a:p>
          <a:p>
            <a:endParaRPr b="0" lang="en-AU" sz="2800" spc="-1" strike="noStrike">
              <a:latin typeface="Bitstream Vera Sans Mono"/>
            </a:endParaRPr>
          </a:p>
        </p:txBody>
      </p:sp>
      <p:sp>
        <p:nvSpPr>
          <p:cNvPr id="511" name="Line 8"/>
          <p:cNvSpPr/>
          <p:nvPr/>
        </p:nvSpPr>
        <p:spPr>
          <a:xfrm>
            <a:off x="5760000" y="2880000"/>
            <a:ext cx="1224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Line 9"/>
          <p:cNvSpPr/>
          <p:nvPr/>
        </p:nvSpPr>
        <p:spPr>
          <a:xfrm>
            <a:off x="9144000" y="4176000"/>
            <a:ext cx="0" cy="79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10"/>
          <p:cNvSpPr/>
          <p:nvPr/>
        </p:nvSpPr>
        <p:spPr>
          <a:xfrm>
            <a:off x="9000000" y="5058720"/>
            <a:ext cx="288000" cy="95328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Line 11"/>
          <p:cNvSpPr/>
          <p:nvPr/>
        </p:nvSpPr>
        <p:spPr>
          <a:xfrm flipH="1">
            <a:off x="5796000" y="5544000"/>
            <a:ext cx="1296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12"/>
          <p:cNvSpPr/>
          <p:nvPr/>
        </p:nvSpPr>
        <p:spPr>
          <a:xfrm>
            <a:off x="1008000" y="5040000"/>
            <a:ext cx="4392000" cy="118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Count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number of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‘C’ alleles</a:t>
            </a:r>
            <a:endParaRPr b="0" lang="en-AU" sz="2400" spc="-1" strike="noStrike">
              <a:latin typeface="Bitstream Vera Sans Mono"/>
            </a:endParaRPr>
          </a:p>
          <a:p>
            <a:pPr algn="ctr">
              <a:lnSpc>
                <a:spcPct val="100000"/>
              </a:lnSpc>
            </a:pPr>
            <a:endParaRPr b="0" lang="en-AU" sz="2400" spc="-1" strike="noStrike">
              <a:latin typeface="Bitstream Vera Sans Mono"/>
            </a:endParaRPr>
          </a:p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Genotype =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en-AU" sz="2400" spc="-1" strike="noStrike">
              <a:latin typeface="Bitstream Vera Sans Mono"/>
            </a:endParaRPr>
          </a:p>
        </p:txBody>
      </p:sp>
      <p:sp>
        <p:nvSpPr>
          <p:cNvPr id="516" name="TextShape 13"/>
          <p:cNvSpPr txBox="1"/>
          <p:nvPr/>
        </p:nvSpPr>
        <p:spPr>
          <a:xfrm>
            <a:off x="9714960" y="4023720"/>
            <a:ext cx="2165040" cy="8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Reference Strand</a:t>
            </a:r>
            <a:endParaRPr b="0" lang="en-AU" sz="2400" spc="-1" strike="noStrike">
              <a:latin typeface="Bitstream Vera Sans Mono"/>
            </a:endParaRPr>
          </a:p>
        </p:txBody>
      </p:sp>
      <p:sp>
        <p:nvSpPr>
          <p:cNvPr id="517" name="TextShape 14"/>
          <p:cNvSpPr txBox="1"/>
          <p:nvPr/>
        </p:nvSpPr>
        <p:spPr>
          <a:xfrm>
            <a:off x="5754960" y="4311720"/>
            <a:ext cx="2165040" cy="8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Identify Differences</a:t>
            </a:r>
            <a:endParaRPr b="0" lang="en-AU" sz="24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assay ~1M SNPs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 individual with ‘SNP chips’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What does ‘genetic data’ look like?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5516640" y="6452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4"/>
          <p:cNvSpPr/>
          <p:nvPr/>
        </p:nvSpPr>
        <p:spPr>
          <a:xfrm>
            <a:off x="1811160" y="6447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CFA99E0-774D-447E-A703-53E1E6060833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523" name="Picture 2" descr=""/>
          <p:cNvPicPr/>
          <p:nvPr/>
        </p:nvPicPr>
        <p:blipFill>
          <a:blip r:embed="rId1"/>
          <a:stretch/>
        </p:blipFill>
        <p:spPr>
          <a:xfrm>
            <a:off x="4536000" y="1659960"/>
            <a:ext cx="3744000" cy="2033640"/>
          </a:xfrm>
          <a:prstGeom prst="rect">
            <a:avLst/>
          </a:prstGeom>
          <a:ln>
            <a:noFill/>
          </a:ln>
        </p:spPr>
      </p:pic>
      <p:sp>
        <p:nvSpPr>
          <p:cNvPr id="524" name="CustomShape 6"/>
          <p:cNvSpPr/>
          <p:nvPr/>
        </p:nvSpPr>
        <p:spPr>
          <a:xfrm>
            <a:off x="994320" y="3705480"/>
            <a:ext cx="3079080" cy="45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2400" spc="-1" strike="noStrike" u="sng">
                <a:solidFill>
                  <a:srgbClr val="000000"/>
                </a:solidFill>
                <a:uFillTx/>
                <a:latin typeface="Calibri"/>
              </a:rPr>
              <a:t>Genotype file:</a:t>
            </a:r>
            <a:endParaRPr b="0" lang="en-AU" sz="2400" spc="-1" strike="noStrike">
              <a:latin typeface="Bitstream Vera Sans Mono"/>
            </a:endParaRPr>
          </a:p>
        </p:txBody>
      </p:sp>
      <p:sp>
        <p:nvSpPr>
          <p:cNvPr id="525" name="CustomShape 7"/>
          <p:cNvSpPr/>
          <p:nvPr/>
        </p:nvSpPr>
        <p:spPr>
          <a:xfrm>
            <a:off x="6188760" y="3745800"/>
            <a:ext cx="1825200" cy="45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2400" spc="-1" strike="noStrike" u="sng">
                <a:solidFill>
                  <a:srgbClr val="000000"/>
                </a:solidFill>
                <a:uFillTx/>
                <a:latin typeface="Calibri"/>
              </a:rPr>
              <a:t>Map file:</a:t>
            </a:r>
            <a:endParaRPr b="0" lang="en-AU" sz="2400" spc="-1" strike="noStrike">
              <a:latin typeface="Bitstream Vera Sans Mono"/>
            </a:endParaRPr>
          </a:p>
        </p:txBody>
      </p:sp>
      <p:graphicFrame>
        <p:nvGraphicFramePr>
          <p:cNvPr id="526" name="Table 8"/>
          <p:cNvGraphicFramePr/>
          <p:nvPr/>
        </p:nvGraphicFramePr>
        <p:xfrm>
          <a:off x="1438920" y="4378320"/>
          <a:ext cx="4722480" cy="2104560"/>
        </p:xfrm>
        <a:graphic>
          <a:graphicData uri="http://schemas.openxmlformats.org/drawingml/2006/table">
            <a:tbl>
              <a:tblPr/>
              <a:tblGrid>
                <a:gridCol w="883440"/>
                <a:gridCol w="856080"/>
                <a:gridCol w="800640"/>
                <a:gridCol w="786600"/>
                <a:gridCol w="786960"/>
              </a:tblGrid>
              <a:tr h="6404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SNP1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SNP2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SNP3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SNP4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6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Bob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6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Fred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6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Jose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6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Andy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7" name="Table 9"/>
          <p:cNvGraphicFramePr/>
          <p:nvPr/>
        </p:nvGraphicFramePr>
        <p:xfrm>
          <a:off x="6472440" y="4293720"/>
          <a:ext cx="4080600" cy="2191680"/>
        </p:xfrm>
        <a:graphic>
          <a:graphicData uri="http://schemas.openxmlformats.org/drawingml/2006/table">
            <a:tbl>
              <a:tblPr/>
              <a:tblGrid>
                <a:gridCol w="871920"/>
                <a:gridCol w="624240"/>
                <a:gridCol w="1445400"/>
                <a:gridCol w="585360"/>
                <a:gridCol w="554040"/>
              </a:tblGrid>
              <a:tr h="4384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chr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position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ref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alt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38480"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SNP1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52196307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38480"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SNP2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52462094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38480"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SNP3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52736008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39640"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SNP4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53010891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Locus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a particular location on a chromosome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Genotype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genetic constitution of an individual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Heterozygous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a locus that has different alleles (i.e. 1)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Homozygous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a locus that has identical alleles (i.e. 0 or 2)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Heterozygote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an individual that is heterozygous at a locus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Homozygote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an individual that is homozygous at a locus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Important terms to describe genetic data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B433E85F-B4BA-4FF9-ACB5-207949614B71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Mutations outside gene regions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Maybe cause no detectable effect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Could influence gene expression (if in promoter or enhancer region)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Mutations in gene regions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change proteins if in translated regions</a:t>
            </a:r>
            <a:endParaRPr b="0" lang="en-AU" sz="1800" spc="-1" strike="noStrike">
              <a:latin typeface="Bitstream Vera Sans Mono"/>
            </a:endParaRPr>
          </a:p>
          <a:p>
            <a:pPr lvl="2" marL="648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effect depend on properties of amino acid substitution</a:t>
            </a:r>
            <a:endParaRPr b="0" lang="en-AU" sz="1800" spc="-1" strike="noStrike">
              <a:latin typeface="Bitstream Vera Sans Mono"/>
            </a:endParaRPr>
          </a:p>
          <a:p>
            <a:pPr lvl="2" marL="648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e.g. could introduction of STOP codon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Might not change proteins due to degenerate code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Most mutations affecting ‘normal’ variation are likely to effect gene expression rather can cause changes to proteins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534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Effect of mutations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535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AC21FEE-96CE-4A86-9DA9-EBD17D8AD09A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Study of complete set of biological molecules, e.g. 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‘</a:t>
            </a: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Omics’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4329000" y="630756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4"/>
          <p:cNvSpPr/>
          <p:nvPr/>
        </p:nvSpPr>
        <p:spPr>
          <a:xfrm>
            <a:off x="623520" y="630216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5"/>
          <p:cNvSpPr/>
          <p:nvPr/>
        </p:nvSpPr>
        <p:spPr>
          <a:xfrm>
            <a:off x="11136960" y="630216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43" name="Table 6"/>
          <p:cNvGraphicFramePr/>
          <p:nvPr/>
        </p:nvGraphicFramePr>
        <p:xfrm>
          <a:off x="460800" y="2242440"/>
          <a:ext cx="11203200" cy="4065120"/>
        </p:xfrm>
        <a:graphic>
          <a:graphicData uri="http://schemas.openxmlformats.org/drawingml/2006/table">
            <a:tbl>
              <a:tblPr/>
              <a:tblGrid>
                <a:gridCol w="2079000"/>
                <a:gridCol w="2388240"/>
                <a:gridCol w="2678040"/>
                <a:gridCol w="4058280"/>
              </a:tblGrid>
              <a:tr h="3571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study of…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molecule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e.g. technology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46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Genomics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Genomes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DNA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Seq-based: short read sequencing</a:t>
                      </a:r>
                      <a:endParaRPr b="0" lang="en-AU" sz="1800" spc="-1" strike="noStrike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Array-based: SNP chips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29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Transcriptomics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Transcripts </a:t>
                      </a:r>
                      <a:endParaRPr b="0" lang="en-AU" sz="1800" spc="-1" strike="noStrike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(gene expression)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RNA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Seq-based: RNAseq</a:t>
                      </a:r>
                      <a:endParaRPr b="0" lang="en-AU" sz="1800" spc="-1" strike="noStrike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Array-based: microarrays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7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Proteomics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mass spectrometry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29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Metabolomics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Metabolites (small molecules)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e.g. lipids, amino acids, peptides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various, e.g. mass spec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46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Epigenomics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Epigenetic modifications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e.g. methylation, histone modification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Seq-based: ChiP-Chip, ChIP-Seq</a:t>
                      </a:r>
                      <a:endParaRPr b="0" lang="en-AU" sz="1800" spc="-1" strike="noStrike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Array-based: methylation arrays</a:t>
                      </a:r>
                      <a:endParaRPr b="0" lang="en-AU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human genome is organised into 23 pairs of chromosomes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Chromosomes within a pair have the same gene content but may be slightly different </a:t>
            </a:r>
            <a:br/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(i.e. have different alleles)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most common form of genetic variant is a SNP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Genetic variants can occur anywhere in the genome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effect of a variant is determined by its location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Most variants effecting complex traits are thought to be located in regions controlling gene expression 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Key Points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FACCA69-BFD7-4EF7-A49B-F2220F013B91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Video of DNA packaging and Replication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https://www.youtube.com/watch?v=OjPcT1uUZiE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550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Other Resources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551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7D2FF4F-5A95-458F-ABB3-360FC2E88FDB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Proteins have many functions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e.g. enzymes (catalyse reactions), transport (hemoglobin), structural components (hair), messengers (hormones)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Both end-goal &amp; catalyst of gene expression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workhorse” of cells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Information flow in biological systems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6885E6B-C11E-4C3F-B616-506809527F4C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228" name="Picture 30" descr=""/>
          <p:cNvPicPr/>
          <p:nvPr/>
        </p:nvPicPr>
        <p:blipFill>
          <a:blip r:embed="rId1"/>
          <a:stretch/>
        </p:blipFill>
        <p:spPr>
          <a:xfrm>
            <a:off x="1620000" y="1475280"/>
            <a:ext cx="8424360" cy="290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DNA structure and organisation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Function of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Replication of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expression and its regulation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Variations in DNA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Aka: mutations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 only quantify the </a:t>
            </a:r>
            <a:r>
              <a:rPr b="0" lang="en-A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differences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between people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Outline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A547E1F-7AD6-4A7D-A375-5FF031CEEBD2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DNA = deoxyribonucleic acid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Two strands of nucleotides form a DNA molecule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Strands are twisted together to resemble a ladder where the sides (made of sugar + phosphate) are connected by ‘rungs’ of bases</a:t>
            </a:r>
            <a:endParaRPr b="0" lang="en-AU" sz="1800" spc="-1" strike="noStrike">
              <a:latin typeface="Bitstream Vera Sans Mono"/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Only 4 possible bases; A, G, C &amp; T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DNA is mostly found in the nucleus of eukaryotic cells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What is DNA?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07181BE-0D93-4BA8-860B-F479B2F81FEE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Nucleus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contains the majority of a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cells genetic material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Chromatin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DNA + proteins  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Typical eukaryotic cell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7900B49-9F31-4921-876A-8C0B64106D28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244" name="Content Placeholder 7" descr=""/>
          <p:cNvPicPr/>
          <p:nvPr/>
        </p:nvPicPr>
        <p:blipFill>
          <a:blip r:embed="rId1"/>
          <a:srcRect l="0" t="-3125" r="37650" b="9224"/>
          <a:stretch/>
        </p:blipFill>
        <p:spPr>
          <a:xfrm>
            <a:off x="4824000" y="1448280"/>
            <a:ext cx="6362280" cy="495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Very specific bonding between the bases: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only binds with T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 only binds with C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*Can be represented as string of letters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5’ GTATTCCTT 3’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3’ CATAAGGAA 5’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DNA contains 4 types of bases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5"/>
          <p:cNvSpPr/>
          <p:nvPr/>
        </p:nvSpPr>
        <p:spPr>
          <a:xfrm>
            <a:off x="11892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A11E627-E5E8-48CC-8A39-2D6BC65C235B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250" name="Picture 8" descr=""/>
          <p:cNvPicPr/>
          <p:nvPr/>
        </p:nvPicPr>
        <p:blipFill>
          <a:blip r:embed="rId1"/>
          <a:srcRect l="35883" t="0" r="0" b="0"/>
          <a:stretch/>
        </p:blipFill>
        <p:spPr>
          <a:xfrm>
            <a:off x="7020720" y="996480"/>
            <a:ext cx="4319280" cy="5387760"/>
          </a:xfrm>
          <a:prstGeom prst="rect">
            <a:avLst/>
          </a:prstGeom>
          <a:ln>
            <a:noFill/>
          </a:ln>
        </p:spPr>
      </p:pic>
      <p:sp>
        <p:nvSpPr>
          <p:cNvPr id="251" name="CustomShape 6"/>
          <p:cNvSpPr/>
          <p:nvPr/>
        </p:nvSpPr>
        <p:spPr>
          <a:xfrm>
            <a:off x="6755040" y="1353600"/>
            <a:ext cx="1369440" cy="1461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6588000" y="3639960"/>
            <a:ext cx="1260000" cy="115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6623640" y="5428800"/>
            <a:ext cx="1229760" cy="115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54" name="CustomShape 9"/>
          <p:cNvSpPr/>
          <p:nvPr/>
        </p:nvSpPr>
        <p:spPr>
          <a:xfrm>
            <a:off x="6084000" y="3819960"/>
            <a:ext cx="1260000" cy="115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55" name="CustomShape 10"/>
          <p:cNvSpPr/>
          <p:nvPr/>
        </p:nvSpPr>
        <p:spPr>
          <a:xfrm>
            <a:off x="6588000" y="1911960"/>
            <a:ext cx="1260000" cy="115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Bitstream Vera Sans Mono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DNA is wrapped around a histone core… 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 coiled…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 looped...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...and coiled…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en-AU" sz="1800" spc="-1" strike="noStrike">
              <a:latin typeface="Bitstream Vera Sans Mono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Bitstream Vera Sans Mono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DNA is ‘packaged’ with proteins to form chromosomes </a:t>
            </a:r>
            <a:endParaRPr b="0" lang="en-AU" sz="3400" spc="-1" strike="noStrike">
              <a:latin typeface="Bitstream Vera Sans Mono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5912640" y="6536160"/>
            <a:ext cx="3240720" cy="22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5"/>
          <p:cNvSpPr/>
          <p:nvPr/>
        </p:nvSpPr>
        <p:spPr>
          <a:xfrm>
            <a:off x="12433680" y="6530760"/>
            <a:ext cx="27432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A98131F-9AB3-4C3B-8EE0-74A1A95A236A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Bitstream Vera Sans Mono"/>
            </a:endParaRPr>
          </a:p>
        </p:txBody>
      </p:sp>
      <p:pic>
        <p:nvPicPr>
          <p:cNvPr id="261" name="Picture 9" descr=""/>
          <p:cNvPicPr/>
          <p:nvPr/>
        </p:nvPicPr>
        <p:blipFill>
          <a:blip r:embed="rId1"/>
          <a:stretch/>
        </p:blipFill>
        <p:spPr>
          <a:xfrm>
            <a:off x="5993640" y="1557720"/>
            <a:ext cx="4024080" cy="1759320"/>
          </a:xfrm>
          <a:prstGeom prst="rect">
            <a:avLst/>
          </a:prstGeom>
          <a:ln>
            <a:noFill/>
          </a:ln>
        </p:spPr>
      </p:pic>
      <p:pic>
        <p:nvPicPr>
          <p:cNvPr id="262" name="Picture 10" descr=""/>
          <p:cNvPicPr/>
          <p:nvPr/>
        </p:nvPicPr>
        <p:blipFill>
          <a:blip r:embed="rId2"/>
          <a:stretch/>
        </p:blipFill>
        <p:spPr>
          <a:xfrm>
            <a:off x="6207840" y="3407040"/>
            <a:ext cx="3667680" cy="338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297</TotalTime>
  <Application>LibreOffice/6.1.6.3$Linux_X86_64 LibreOffice_project/10$Build-3</Application>
  <Words>1719</Words>
  <Paragraphs>199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2018-09-28T01:38:30Z</dcterms:created>
  <dc:creator>Rebekah</dc:creator>
  <dc:description/>
  <dc:language>en-AU</dc:language>
  <cp:lastModifiedBy/>
  <dcterms:modified xsi:type="dcterms:W3CDTF">2019-07-28T20:57:02Z</dcterms:modified>
  <cp:revision>48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