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74" r:id="rId2"/>
    <p:sldId id="356" r:id="rId3"/>
    <p:sldId id="461" r:id="rId4"/>
    <p:sldId id="449" r:id="rId5"/>
    <p:sldId id="450" r:id="rId6"/>
    <p:sldId id="438" r:id="rId7"/>
    <p:sldId id="472" r:id="rId8"/>
    <p:sldId id="473" r:id="rId9"/>
    <p:sldId id="487" r:id="rId10"/>
    <p:sldId id="462" r:id="rId11"/>
    <p:sldId id="446" r:id="rId12"/>
    <p:sldId id="453" r:id="rId13"/>
    <p:sldId id="447" r:id="rId14"/>
    <p:sldId id="448" r:id="rId15"/>
    <p:sldId id="439" r:id="rId16"/>
    <p:sldId id="440" r:id="rId17"/>
    <p:sldId id="441" r:id="rId18"/>
    <p:sldId id="486" r:id="rId19"/>
    <p:sldId id="488" r:id="rId20"/>
    <p:sldId id="484" r:id="rId21"/>
    <p:sldId id="483" r:id="rId22"/>
    <p:sldId id="475" r:id="rId23"/>
    <p:sldId id="476" r:id="rId24"/>
    <p:sldId id="477" r:id="rId25"/>
    <p:sldId id="478" r:id="rId26"/>
    <p:sldId id="491" r:id="rId27"/>
    <p:sldId id="492" r:id="rId28"/>
    <p:sldId id="493" r:id="rId29"/>
    <p:sldId id="494" r:id="rId30"/>
    <p:sldId id="495" r:id="rId31"/>
    <p:sldId id="496" r:id="rId32"/>
    <p:sldId id="498" r:id="rId33"/>
    <p:sldId id="501" r:id="rId34"/>
    <p:sldId id="50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4"/>
    <p:restoredTop sz="94742"/>
  </p:normalViewPr>
  <p:slideViewPr>
    <p:cSldViewPr snapToGrid="0" snapToObjects="1">
      <p:cViewPr varScale="1">
        <p:scale>
          <a:sx n="90" d="100"/>
          <a:sy n="90" d="100"/>
        </p:scale>
        <p:origin x="12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qnwray:Documents:Naomi:Powerpoint:2013:heritabi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Population</c:v>
          </c:tx>
          <c:invertIfNegative val="0"/>
          <c:cat>
            <c:strRef>
              <c:f>Sheet1!$A$2:$A$6</c:f>
              <c:strCache>
                <c:ptCount val="5"/>
                <c:pt idx="0">
                  <c:v>Autism</c:v>
                </c:pt>
                <c:pt idx="1">
                  <c:v>Bipolar</c:v>
                </c:pt>
                <c:pt idx="2">
                  <c:v>Schzizophrenia</c:v>
                </c:pt>
                <c:pt idx="3">
                  <c:v>ADHD</c:v>
                </c:pt>
                <c:pt idx="4">
                  <c:v>Major depression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6.0000000000000001E-3</c:v>
                </c:pt>
                <c:pt idx="1">
                  <c:v>7.0000000000000001E-3</c:v>
                </c:pt>
                <c:pt idx="2">
                  <c:v>8.0000000000000002E-3</c:v>
                </c:pt>
                <c:pt idx="3">
                  <c:v>0.04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A-EE4B-833F-B46015CCD878}"/>
            </c:ext>
          </c:extLst>
        </c:ser>
        <c:ser>
          <c:idx val="1"/>
          <c:order val="1"/>
          <c:tx>
            <c:v>1st degree relatives</c:v>
          </c:tx>
          <c:invertIfNegative val="0"/>
          <c:cat>
            <c:strRef>
              <c:f>Sheet1!$A$2:$A$6</c:f>
              <c:strCache>
                <c:ptCount val="5"/>
                <c:pt idx="0">
                  <c:v>Autism</c:v>
                </c:pt>
                <c:pt idx="1">
                  <c:v>Bipolar</c:v>
                </c:pt>
                <c:pt idx="2">
                  <c:v>Schzizophrenia</c:v>
                </c:pt>
                <c:pt idx="3">
                  <c:v>ADHD</c:v>
                </c:pt>
                <c:pt idx="4">
                  <c:v>Major depression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7.1999999999999995E-2</c:v>
                </c:pt>
                <c:pt idx="1">
                  <c:v>4.9000000000000002E-2</c:v>
                </c:pt>
                <c:pt idx="2">
                  <c:v>7.1999999999999995E-2</c:v>
                </c:pt>
                <c:pt idx="3">
                  <c:v>0.16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A-EE4B-833F-B46015CCD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20821896"/>
        <c:axId val="2082011224"/>
        <c:axId val="0"/>
      </c:bar3DChart>
      <c:catAx>
        <c:axId val="-212082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82011224"/>
        <c:crosses val="autoZero"/>
        <c:auto val="1"/>
        <c:lblAlgn val="ctr"/>
        <c:lblOffset val="100"/>
        <c:noMultiLvlLbl val="0"/>
      </c:catAx>
      <c:valAx>
        <c:axId val="20820112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AU" sz="2400"/>
                  <a:t>Prevalence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08218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Heritability of liability</a:t>
            </a:r>
            <a:r>
              <a:rPr lang="en-US" baseline="0"/>
              <a:t> estimated from family records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0444308417989301E-2"/>
          <c:y val="0.156566424393391"/>
          <c:w val="0.93703077477843399"/>
          <c:h val="0.59015494379766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h2 Pedigree Studies </c:v>
                </c:pt>
              </c:strCache>
            </c:strRef>
          </c:tx>
          <c:invertIfNegative val="0"/>
          <c:cat>
            <c:strRef>
              <c:f>Sheet2!$A$2:$A$17</c:f>
              <c:strCache>
                <c:ptCount val="16"/>
                <c:pt idx="0">
                  <c:v>Breast cancer </c:v>
                </c:pt>
                <c:pt idx="1">
                  <c:v>Type 2 diabetes </c:v>
                </c:pt>
                <c:pt idx="2">
                  <c:v>Obesity (BMI) </c:v>
                </c:pt>
                <c:pt idx="3">
                  <c:v>Ulcerative colitis </c:v>
                </c:pt>
                <c:pt idx="4">
                  <c:v>Multiple sclerosis </c:v>
                </c:pt>
                <c:pt idx="5">
                  <c:v>QT interval </c:v>
                </c:pt>
                <c:pt idx="6">
                  <c:v>HDL cholesterol </c:v>
                </c:pt>
                <c:pt idx="7">
                  <c:v>Crohn’s disease </c:v>
                </c:pt>
                <c:pt idx="8">
                  <c:v>Bipolar disorder </c:v>
                </c:pt>
                <c:pt idx="9">
                  <c:v>Von Willebrand factor </c:v>
                </c:pt>
                <c:pt idx="10">
                  <c:v>Bone mineral density </c:v>
                </c:pt>
                <c:pt idx="11">
                  <c:v>Schizophrenia </c:v>
                </c:pt>
                <c:pt idx="12">
                  <c:v>Height </c:v>
                </c:pt>
                <c:pt idx="13">
                  <c:v>Platelet count </c:v>
                </c:pt>
                <c:pt idx="14">
                  <c:v>Type 1 diabetes </c:v>
                </c:pt>
                <c:pt idx="15">
                  <c:v>Ankylosing spondylitis </c:v>
                </c:pt>
              </c:strCache>
            </c:strRef>
          </c:cat>
          <c:val>
            <c:numRef>
              <c:f>Sheet2!$B$2:$B$17</c:f>
              <c:numCache>
                <c:formatCode>General</c:formatCode>
                <c:ptCount val="16"/>
                <c:pt idx="0">
                  <c:v>0.3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0.9</c:v>
                </c:pt>
                <c:pt idx="1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3-0548-AF57-97D1D20F9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18776"/>
        <c:axId val="-2119104312"/>
      </c:barChart>
      <c:catAx>
        <c:axId val="-2118918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9104312"/>
        <c:crosses val="autoZero"/>
        <c:auto val="1"/>
        <c:lblAlgn val="ctr"/>
        <c:lblOffset val="100"/>
        <c:noMultiLvlLbl val="0"/>
      </c:catAx>
      <c:valAx>
        <c:axId val="-2119104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8918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581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C932-00C5-9A41-9A9B-E0322DA52037}" type="datetimeFigureOut">
              <a:rPr lang="en-US" smtClean="0"/>
              <a:t>8/11/19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8142-8B89-8B4D-8086-80C45E075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8C15-6A74-3A42-BAB8-729252EC4239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1D0E-581B-AA49-B179-5094341221C6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8D3-E301-1940-A131-2486B16165C7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4174-DDFE-A742-93FD-64AE0B1FFC1A}" type="datetime1">
              <a:rPr lang="en-AU" smtClean="0"/>
              <a:t>11/8/19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80F-2E42-4F41-BA58-DEA3D2F87942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8A9-3A12-534B-8AC9-0E2EF3052333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6B1-90B7-7643-9DC4-C6AA1F450EDE}" type="datetime1">
              <a:rPr lang="en-AU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898F-009B-5F42-82E2-7E0B14901336}" type="datetime1">
              <a:rPr lang="en-AU" smtClean="0"/>
              <a:t>11/8/19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F80-78FC-E449-BC20-DD5302F3F359}" type="datetime1">
              <a:rPr lang="en-AU" smtClean="0"/>
              <a:t>11/8/19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244-A106-A74C-B454-F95713921DD5}" type="datetime1">
              <a:rPr lang="en-AU" smtClean="0"/>
              <a:t>11/8/19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B95D-4164-6E46-896E-1E2FB3ADDE00}" type="datetime1">
              <a:rPr lang="en-AU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AD6A-61CD-4841-9A56-620C6E485061}" type="datetime1">
              <a:rPr lang="en-AU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786"/>
            <a:ext cx="8229600" cy="50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8F07-AD2A-DF43-8B02-65CD23C31F8F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8.docx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14.png"/><Relationship Id="rId4" Type="http://schemas.openxmlformats.org/officeDocument/2006/relationships/package" Target="../embeddings/Microsoft_Word_Document6.docx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14.png"/><Relationship Id="rId4" Type="http://schemas.openxmlformats.org/officeDocument/2006/relationships/package" Target="../embeddings/Microsoft_Word_Document9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Document11.docx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washington.edu/tathornt/SISG2017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43728"/>
            <a:ext cx="8229600" cy="1302138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Quantitative Genetics of Disease Pt1</a:t>
            </a:r>
            <a:br>
              <a:rPr lang="en-US" dirty="0"/>
            </a:br>
            <a:r>
              <a:rPr lang="en-US" dirty="0"/>
              <a:t>Loic Yengo</a:t>
            </a:r>
            <a:br>
              <a:rPr lang="en-US" dirty="0"/>
            </a:br>
            <a:r>
              <a:rPr lang="en-US" dirty="0"/>
              <a:t>(slides Prof</a:t>
            </a:r>
            <a:r>
              <a:rPr lang="en-US"/>
              <a:t>. Wray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1" y="201448"/>
            <a:ext cx="902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STAT3306/7306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41025" y="5428762"/>
            <a:ext cx="6683876" cy="1410588"/>
            <a:chOff x="2110536" y="5428765"/>
            <a:chExt cx="8610123" cy="1902019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6859" y="5428765"/>
              <a:ext cx="6273800" cy="1429238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/>
          </p:nvSpPr>
          <p:spPr>
            <a:xfrm>
              <a:off x="2110536" y="5542048"/>
              <a:ext cx="1694405" cy="9545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entury Gothic" charset="0"/>
                  <a:ea typeface="Century Gothic" charset="0"/>
                  <a:cs typeface="Century Gothic" charset="0"/>
                </a:rPr>
                <a:t>imb</a:t>
              </a:r>
              <a:endParaRPr lang="en-US" sz="40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0536" y="6334779"/>
              <a:ext cx="2336322" cy="9960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charset="0"/>
                  <a:ea typeface="Century Gothic" charset="0"/>
                  <a:cs typeface="Century Gothic" charset="0"/>
                </a:rPr>
                <a:t>Institute for </a:t>
              </a:r>
            </a:p>
            <a:p>
              <a:r>
                <a:rPr lang="en-US" sz="1400" dirty="0">
                  <a:latin typeface="Century Gothic" charset="0"/>
                  <a:ea typeface="Century Gothic" charset="0"/>
                  <a:cs typeface="Century Gothic" charset="0"/>
                </a:rPr>
                <a:t>molecular bioscience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246" r="45801"/>
            <a:stretch/>
          </p:blipFill>
          <p:spPr>
            <a:xfrm>
              <a:off x="4122005" y="5428765"/>
              <a:ext cx="324854" cy="1429238"/>
            </a:xfrm>
            <a:prstGeom prst="rect">
              <a:avLst/>
            </a:prstGeom>
            <a:grpFill/>
          </p:spPr>
        </p:pic>
      </p:grpSp>
      <p:pic>
        <p:nvPicPr>
          <p:cNvPr id="11" name="Picture 10" descr="PCT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" y="6083559"/>
            <a:ext cx="1883894" cy="7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6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9" y="2332038"/>
            <a:ext cx="8229600" cy="684175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single locus disease model to calculate power in an association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516" y="1095620"/>
            <a:ext cx="8532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we set up a statistical test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null hypothesis is EITHER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true 			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false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With the data available we EITHER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reject the null hypothesis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fail to reject the null hypothesis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90516" y="3195559"/>
          <a:ext cx="4905576" cy="27318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1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 hypothesis</a:t>
                      </a:r>
                      <a:r>
                        <a:rPr lang="en-US" sz="1600" baseline="0" dirty="0"/>
                        <a:t> is true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Null hypothesis</a:t>
                      </a:r>
                      <a:r>
                        <a:rPr lang="en-US" sz="1600" baseline="0" dirty="0"/>
                        <a:t> is false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Reject the null hypothesis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Type I error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False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Correct Outcome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True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positive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Fail to reject the null hypothesis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Correct Outcome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True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negative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Type II error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False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Negative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6016" y="1253323"/>
            <a:ext cx="328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= probability of rejecting the null hypothesis when the null hypothesis is false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=1 –probability of failing to reject the null hypothesis when the null hypothesis is false </a:t>
            </a:r>
          </a:p>
          <a:p>
            <a:endParaRPr lang="en-US" dirty="0"/>
          </a:p>
          <a:p>
            <a:r>
              <a:rPr lang="en-US" dirty="0"/>
              <a:t>= 1- probability(Type II error)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4251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Power depends on statistical test, effect size to be detected, sample size, acceptable level of Type I error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Non-centrality parameter depends on statistical test, effect size to be detected, sample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509"/>
            <a:ext cx="9144000" cy="4304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832" y="1431758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Null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1695" y="1431758"/>
            <a:ext cx="17846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4810" y="1333562"/>
            <a:ext cx="17846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47" y="5581491"/>
            <a:ext cx="8422105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/>
              <a:t>β</a:t>
            </a:r>
            <a:r>
              <a:rPr lang="en-US" sz="1600" dirty="0"/>
              <a:t> = probability of rejecting the null hypothesis when the alternative hypothesis is true </a:t>
            </a:r>
          </a:p>
          <a:p>
            <a:r>
              <a:rPr lang="en-AU" sz="1600" dirty="0"/>
              <a:t>𝛂</a:t>
            </a:r>
            <a:r>
              <a:rPr lang="en-US" sz="1600" dirty="0"/>
              <a:t> = probability of rejecting the null hypothesis when the null hypothesis is true </a:t>
            </a:r>
          </a:p>
          <a:p>
            <a:r>
              <a:rPr lang="en-US" sz="1600" dirty="0"/>
              <a:t>Variance about mean values depends on sample size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472" y="5285911"/>
            <a:ext cx="9082528" cy="394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0"/>
            <a:ext cx="9144000" cy="1192918"/>
          </a:xfrm>
        </p:spPr>
        <p:txBody>
          <a:bodyPr>
            <a:normAutofit/>
          </a:bodyPr>
          <a:lstStyle/>
          <a:p>
            <a:r>
              <a:rPr lang="en-US" dirty="0"/>
              <a:t>Genetic Power Calculator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693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Yang</a:t>
            </a:r>
          </a:p>
        </p:txBody>
      </p:sp>
      <p:pic>
        <p:nvPicPr>
          <p:cNvPr id="6" name="Picture 5" descr="Screen Shot 2014-07-02 at 6.07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" y="1829914"/>
            <a:ext cx="4110883" cy="2269813"/>
          </a:xfrm>
          <a:prstGeom prst="rect">
            <a:avLst/>
          </a:prstGeom>
        </p:spPr>
      </p:pic>
      <p:pic>
        <p:nvPicPr>
          <p:cNvPr id="7" name="Picture 6" descr="Screen Shot 2014-07-02 at 6.08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14" y="1830781"/>
            <a:ext cx="4227860" cy="3142016"/>
          </a:xfrm>
          <a:prstGeom prst="rect">
            <a:avLst/>
          </a:prstGeom>
        </p:spPr>
      </p:pic>
      <p:pic>
        <p:nvPicPr>
          <p:cNvPr id="9" name="Picture 8" descr="Screen Shot 2014-07-02 at 6.09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3484017"/>
            <a:ext cx="3367248" cy="3273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creen Shot 2015-07-21 at 4.1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7054"/>
            <a:ext cx="9144000" cy="1684421"/>
          </a:xfrm>
          <a:prstGeom prst="rect">
            <a:avLst/>
          </a:prstGeom>
        </p:spPr>
      </p:pic>
      <p:pic>
        <p:nvPicPr>
          <p:cNvPr id="7" name="Picture 6" descr="Screen Shot 2015-07-21 at 4.1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671"/>
            <a:ext cx="6071748" cy="37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750"/>
            <a:ext cx="8686800" cy="50303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Power of a disease trait</a:t>
            </a:r>
            <a:endParaRPr lang="en-US" sz="2000" i="1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2000" i="1" dirty="0">
                <a:latin typeface="Cambria Math"/>
                <a:cs typeface="Cambria Math"/>
              </a:rPr>
              <a:t>p 		</a:t>
            </a:r>
            <a:r>
              <a:rPr lang="en-US" sz="2000" i="1" dirty="0">
                <a:cs typeface="Cambria Math"/>
              </a:rPr>
              <a:t>= </a:t>
            </a:r>
            <a:r>
              <a:rPr lang="en-US" sz="2000" dirty="0">
                <a:cs typeface="Cambria Math"/>
              </a:rPr>
              <a:t>frequency of risk allele in population</a:t>
            </a:r>
          </a:p>
          <a:p>
            <a:pPr marL="0" indent="0">
              <a:buNone/>
            </a:pPr>
            <a:r>
              <a:rPr lang="en-US" sz="2000" i="1" dirty="0" err="1">
                <a:latin typeface="Cambria Math"/>
                <a:cs typeface="Cambria Math"/>
              </a:rPr>
              <a:t>p</a:t>
            </a:r>
            <a:r>
              <a:rPr lang="en-US" sz="2000" i="1" baseline="-25000" dirty="0" err="1">
                <a:latin typeface="Cambria Math"/>
                <a:cs typeface="Cambria Math"/>
              </a:rPr>
              <a:t>case</a:t>
            </a:r>
            <a:r>
              <a:rPr lang="en-US" sz="2000" i="1" dirty="0">
                <a:latin typeface="Cambria Math"/>
                <a:cs typeface="Cambria Math"/>
              </a:rPr>
              <a:t>   	</a:t>
            </a:r>
            <a:r>
              <a:rPr lang="en-US" sz="2000" i="1" dirty="0">
                <a:cs typeface="Cambria Math"/>
              </a:rPr>
              <a:t>= </a:t>
            </a:r>
            <a:r>
              <a:rPr lang="en-US" sz="2000" dirty="0">
                <a:cs typeface="Cambria Math"/>
              </a:rPr>
              <a:t>frequency of risk allele in cases</a:t>
            </a:r>
          </a:p>
          <a:p>
            <a:pPr marL="0" indent="0">
              <a:buNone/>
            </a:pPr>
            <a:r>
              <a:rPr lang="en-US" sz="2000" i="1" dirty="0" err="1">
                <a:latin typeface="Cambria Math"/>
                <a:cs typeface="Cambria Math"/>
              </a:rPr>
              <a:t>p</a:t>
            </a:r>
            <a:r>
              <a:rPr lang="en-US" sz="2000" i="1" baseline="-25000" dirty="0" err="1">
                <a:latin typeface="Cambria Math"/>
                <a:cs typeface="Cambria Math"/>
              </a:rPr>
              <a:t>cont</a:t>
            </a:r>
            <a:r>
              <a:rPr lang="en-US" sz="2000" i="1" dirty="0">
                <a:latin typeface="Cambria Math"/>
                <a:cs typeface="Cambria Math"/>
              </a:rPr>
              <a:t> 	</a:t>
            </a:r>
            <a:r>
              <a:rPr lang="en-US" sz="2000" i="1" dirty="0">
                <a:cs typeface="Cambria Math"/>
              </a:rPr>
              <a:t>= </a:t>
            </a:r>
            <a:r>
              <a:rPr lang="en-US" sz="2000" dirty="0">
                <a:cs typeface="Cambria Math"/>
              </a:rPr>
              <a:t>frequency of risk allele in controls</a:t>
            </a:r>
          </a:p>
          <a:p>
            <a:pPr marL="0" indent="0">
              <a:buNone/>
            </a:pPr>
            <a:r>
              <a:rPr lang="en-US" sz="2000" i="1" dirty="0">
                <a:latin typeface="Cambria Math"/>
                <a:cs typeface="Cambria Math"/>
              </a:rPr>
              <a:t>v</a:t>
            </a:r>
            <a:r>
              <a:rPr lang="en-US" sz="2000" dirty="0"/>
              <a:t>		= proportion of a sample of N that are cases</a:t>
            </a:r>
          </a:p>
          <a:p>
            <a:pPr marL="0" indent="0">
              <a:buNone/>
            </a:pPr>
            <a:r>
              <a:rPr lang="en-US" sz="2000" dirty="0"/>
              <a:t>		= mean allele frequency across cases and controls</a:t>
            </a:r>
          </a:p>
          <a:p>
            <a:pPr marL="0" indent="0">
              <a:buNone/>
            </a:pPr>
            <a:r>
              <a:rPr lang="en-US" sz="2000" dirty="0"/>
              <a:t>		= v </a:t>
            </a:r>
            <a:r>
              <a:rPr lang="en-US" sz="2000" i="1" dirty="0" err="1">
                <a:latin typeface="Cambria Math"/>
                <a:cs typeface="Cambria Math"/>
              </a:rPr>
              <a:t>p</a:t>
            </a:r>
            <a:r>
              <a:rPr lang="en-US" sz="2000" i="1" baseline="-25000" dirty="0" err="1">
                <a:latin typeface="Cambria Math"/>
                <a:cs typeface="Cambria Math"/>
              </a:rPr>
              <a:t>case</a:t>
            </a:r>
            <a:r>
              <a:rPr lang="en-US" sz="2000" i="1" baseline="-25000" dirty="0">
                <a:latin typeface="Cambria Math"/>
                <a:cs typeface="Cambria Math"/>
              </a:rPr>
              <a:t> </a:t>
            </a:r>
            <a:r>
              <a:rPr lang="en-US" sz="2000" dirty="0"/>
              <a:t>+ (1-v)</a:t>
            </a:r>
            <a:r>
              <a:rPr lang="en-US" sz="2000" i="1" dirty="0">
                <a:latin typeface="Cambria Math"/>
                <a:cs typeface="Cambria Math"/>
              </a:rPr>
              <a:t> </a:t>
            </a:r>
            <a:r>
              <a:rPr lang="en-US" sz="2000" i="1" dirty="0" err="1">
                <a:latin typeface="Cambria Math"/>
                <a:cs typeface="Cambria Math"/>
              </a:rPr>
              <a:t>p</a:t>
            </a:r>
            <a:r>
              <a:rPr lang="en-US" sz="2000" i="1" baseline="-25000" dirty="0" err="1">
                <a:latin typeface="Cambria Math"/>
                <a:cs typeface="Cambria Math"/>
              </a:rPr>
              <a:t>control</a:t>
            </a:r>
            <a:endParaRPr lang="en-US" sz="2000" i="1" baseline="-25000" dirty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000" i="1" baseline="-25000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1800" i="1" dirty="0">
                <a:cs typeface="Cambria Math"/>
              </a:rPr>
              <a:t>Z-Test statistic of association  = test of difference of two proportions =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>
                <a:cs typeface="Cambria Math"/>
              </a:rPr>
              <a:t>χ</a:t>
            </a:r>
            <a:r>
              <a:rPr lang="en-US" sz="1800" i="1" baseline="30000" dirty="0">
                <a:cs typeface="Cambria Math"/>
              </a:rPr>
              <a:t>2</a:t>
            </a:r>
            <a:r>
              <a:rPr lang="en-US" sz="1800" i="1" dirty="0">
                <a:cs typeface="Cambria Math"/>
              </a:rPr>
              <a:t> non-centrality parameter   = NCP</a:t>
            </a:r>
            <a:r>
              <a:rPr lang="en-US" sz="1800" i="1" baseline="-25000" dirty="0">
                <a:cs typeface="Cambria Math"/>
              </a:rPr>
              <a:t>01 </a:t>
            </a:r>
            <a:r>
              <a:rPr lang="en-US" sz="1800" i="1" dirty="0">
                <a:cs typeface="Cambria Math"/>
              </a:rPr>
              <a:t> =</a:t>
            </a:r>
            <a:r>
              <a:rPr lang="en-AU" sz="1800" i="1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33"/>
            <a:ext cx="9144000" cy="717032"/>
          </a:xfrm>
        </p:spPr>
        <p:txBody>
          <a:bodyPr>
            <a:normAutofit/>
          </a:bodyPr>
          <a:lstStyle/>
          <a:p>
            <a:r>
              <a:rPr lang="en-US" dirty="0"/>
              <a:t>Power of a case-control study</a:t>
            </a:r>
          </a:p>
        </p:txBody>
      </p:sp>
      <p:pic>
        <p:nvPicPr>
          <p:cNvPr id="11" name="Picture 10" descr="Screen Shot 2014-06-29 at 8.4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1" y="3287889"/>
            <a:ext cx="427488" cy="46919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911088" y="4621326"/>
          <a:ext cx="527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3" name="Document" r:id="rId4" imgW="5270500" imgH="571500" progId="Word.Document.12">
                  <p:embed/>
                </p:oleObj>
              </mc:Choice>
              <mc:Fallback>
                <p:oleObj name="Document" r:id="rId4" imgW="52705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1088" y="4621326"/>
                        <a:ext cx="527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693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Yang et al (2009)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133455" y="5452773"/>
          <a:ext cx="527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4" name="Document" r:id="rId6" imgW="5270500" imgH="660400" progId="Word.Document.12">
                  <p:embed/>
                </p:oleObj>
              </mc:Choice>
              <mc:Fallback>
                <p:oleObj name="Document" r:id="rId6" imgW="52705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3455" y="5452773"/>
                        <a:ext cx="527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090017" y="6113173"/>
          <a:ext cx="527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5" name="Document" r:id="rId8" imgW="5270500" imgH="622300" progId="Word.Document.12">
                  <p:embed/>
                </p:oleObj>
              </mc:Choice>
              <mc:Fallback>
                <p:oleObj name="Document" r:id="rId8" imgW="5270500" imgH="62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0017" y="6113173"/>
                        <a:ext cx="5270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28900" y="6113173"/>
            <a:ext cx="492643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8631" y="5466631"/>
            <a:ext cx="7178039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7291" y="4310176"/>
            <a:ext cx="8229010" cy="882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591"/>
            <a:ext cx="8686800" cy="50303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Power of a disease trait</a:t>
            </a:r>
            <a:endParaRPr lang="en-US" sz="2000" i="1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2000" i="1" dirty="0">
                <a:latin typeface="Cambria Math"/>
                <a:cs typeface="Cambria Math"/>
              </a:rPr>
              <a:t>p 		</a:t>
            </a:r>
            <a:r>
              <a:rPr lang="en-US" sz="2000" i="1" dirty="0">
                <a:cs typeface="Cambria Math"/>
              </a:rPr>
              <a:t>= </a:t>
            </a:r>
            <a:r>
              <a:rPr lang="en-US" sz="2000" dirty="0">
                <a:cs typeface="Cambria Math"/>
              </a:rPr>
              <a:t>frequency of risk allele in population</a:t>
            </a:r>
          </a:p>
          <a:p>
            <a:pPr marL="0" indent="0">
              <a:buNone/>
            </a:pPr>
            <a:r>
              <a:rPr lang="en-US" sz="2000" i="1" dirty="0" err="1">
                <a:latin typeface="Cambria Math"/>
                <a:cs typeface="Cambria Math"/>
              </a:rPr>
              <a:t>p</a:t>
            </a:r>
            <a:r>
              <a:rPr lang="en-US" sz="2000" i="1" baseline="-25000" dirty="0" err="1">
                <a:latin typeface="Cambria Math"/>
                <a:cs typeface="Cambria Math"/>
              </a:rPr>
              <a:t>case</a:t>
            </a:r>
            <a:r>
              <a:rPr lang="en-US" sz="2000" i="1" dirty="0">
                <a:latin typeface="Cambria Math"/>
                <a:cs typeface="Cambria Math"/>
              </a:rPr>
              <a:t>   	</a:t>
            </a:r>
            <a:r>
              <a:rPr lang="en-US" sz="2000" i="1" dirty="0">
                <a:cs typeface="Cambria Math"/>
              </a:rPr>
              <a:t>= </a:t>
            </a:r>
            <a:r>
              <a:rPr lang="en-US" sz="2000" dirty="0">
                <a:cs typeface="Cambria Math"/>
              </a:rPr>
              <a:t>frequency of risk allele in cases</a:t>
            </a:r>
          </a:p>
          <a:p>
            <a:pPr marL="0" indent="0">
              <a:buNone/>
            </a:pPr>
            <a:r>
              <a:rPr lang="en-US" sz="2000" i="1" dirty="0" err="1">
                <a:latin typeface="Cambria Math"/>
                <a:cs typeface="Cambria Math"/>
              </a:rPr>
              <a:t>p</a:t>
            </a:r>
            <a:r>
              <a:rPr lang="en-US" sz="2000" i="1" baseline="-25000" dirty="0" err="1">
                <a:latin typeface="Cambria Math"/>
                <a:cs typeface="Cambria Math"/>
              </a:rPr>
              <a:t>cont</a:t>
            </a:r>
            <a:r>
              <a:rPr lang="en-US" sz="2000" i="1" dirty="0">
                <a:latin typeface="Cambria Math"/>
                <a:cs typeface="Cambria Math"/>
              </a:rPr>
              <a:t> 	</a:t>
            </a:r>
            <a:r>
              <a:rPr lang="en-US" sz="2000" i="1" dirty="0">
                <a:cs typeface="Cambria Math"/>
              </a:rPr>
              <a:t>= </a:t>
            </a:r>
            <a:r>
              <a:rPr lang="en-US" sz="2000" dirty="0">
                <a:cs typeface="Cambria Math"/>
              </a:rPr>
              <a:t>frequency of risk allele in controls</a:t>
            </a:r>
          </a:p>
          <a:p>
            <a:pPr marL="0" indent="0">
              <a:buNone/>
            </a:pPr>
            <a:r>
              <a:rPr lang="en-US" sz="2000" i="1" dirty="0">
                <a:latin typeface="Cambria Math"/>
                <a:cs typeface="Cambria Math"/>
              </a:rPr>
              <a:t>v</a:t>
            </a:r>
            <a:r>
              <a:rPr lang="en-US" sz="2000" dirty="0"/>
              <a:t>		= proportion of a sample of N that are cases</a:t>
            </a:r>
          </a:p>
          <a:p>
            <a:pPr marL="0" indent="0">
              <a:buNone/>
            </a:pPr>
            <a:r>
              <a:rPr lang="en-US" sz="2000" dirty="0"/>
              <a:t>		= mean allele frequency across cases and controls</a:t>
            </a:r>
          </a:p>
          <a:p>
            <a:pPr marL="0" indent="0">
              <a:buNone/>
            </a:pPr>
            <a:r>
              <a:rPr lang="en-US" sz="2000" dirty="0"/>
              <a:t>		= v </a:t>
            </a:r>
            <a:r>
              <a:rPr lang="en-US" sz="2000" i="1" dirty="0" err="1">
                <a:latin typeface="Cambria Math"/>
                <a:cs typeface="Cambria Math"/>
              </a:rPr>
              <a:t>p</a:t>
            </a:r>
            <a:r>
              <a:rPr lang="en-US" sz="2000" i="1" baseline="-25000" dirty="0" err="1">
                <a:latin typeface="Cambria Math"/>
                <a:cs typeface="Cambria Math"/>
              </a:rPr>
              <a:t>case</a:t>
            </a:r>
            <a:r>
              <a:rPr lang="en-US" sz="2000" i="1" baseline="-25000" dirty="0">
                <a:latin typeface="Cambria Math"/>
                <a:cs typeface="Cambria Math"/>
              </a:rPr>
              <a:t> </a:t>
            </a:r>
            <a:r>
              <a:rPr lang="en-US" sz="2000" dirty="0"/>
              <a:t>+ (1-v)</a:t>
            </a:r>
            <a:r>
              <a:rPr lang="en-US" sz="2000" i="1" dirty="0">
                <a:latin typeface="Cambria Math"/>
                <a:cs typeface="Cambria Math"/>
              </a:rPr>
              <a:t> </a:t>
            </a:r>
            <a:r>
              <a:rPr lang="en-US" sz="2000" i="1" dirty="0" err="1">
                <a:latin typeface="Cambria Math"/>
                <a:cs typeface="Cambria Math"/>
              </a:rPr>
              <a:t>p</a:t>
            </a:r>
            <a:r>
              <a:rPr lang="en-US" sz="2000" i="1" baseline="-25000" dirty="0" err="1">
                <a:latin typeface="Cambria Math"/>
                <a:cs typeface="Cambria Math"/>
              </a:rPr>
              <a:t>control</a:t>
            </a:r>
            <a:endParaRPr lang="en-US" sz="2000" i="1" baseline="-25000" dirty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000" i="1" baseline="-25000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1800" i="1" dirty="0">
                <a:cs typeface="Cambria Math"/>
              </a:rPr>
              <a:t>Z-Test statistic of association  = test of difference of two proportions =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>
                <a:cs typeface="Cambria Math"/>
              </a:rPr>
              <a:t>χ</a:t>
            </a:r>
            <a:r>
              <a:rPr lang="en-US" sz="1800" i="1" baseline="30000" dirty="0">
                <a:cs typeface="Cambria Math"/>
              </a:rPr>
              <a:t>2</a:t>
            </a:r>
            <a:r>
              <a:rPr lang="en-US" sz="1800" i="1" dirty="0">
                <a:cs typeface="Cambria Math"/>
              </a:rPr>
              <a:t> non-centrality parameter   = NCP</a:t>
            </a:r>
            <a:r>
              <a:rPr lang="en-US" sz="1800" i="1" baseline="-25000" dirty="0">
                <a:cs typeface="Cambria Math"/>
              </a:rPr>
              <a:t>01 </a:t>
            </a:r>
            <a:r>
              <a:rPr lang="en-US" sz="1800" i="1" dirty="0">
                <a:cs typeface="Cambria Math"/>
              </a:rPr>
              <a:t> =</a:t>
            </a:r>
            <a:r>
              <a:rPr lang="en-AU" sz="1800" i="1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32"/>
            <a:ext cx="9144000" cy="756315"/>
          </a:xfrm>
        </p:spPr>
        <p:txBody>
          <a:bodyPr>
            <a:normAutofit/>
          </a:bodyPr>
          <a:lstStyle/>
          <a:p>
            <a:r>
              <a:rPr lang="en-US" dirty="0"/>
              <a:t>Power of a case-control study</a:t>
            </a:r>
          </a:p>
        </p:txBody>
      </p:sp>
      <p:pic>
        <p:nvPicPr>
          <p:cNvPr id="11" name="Picture 10" descr="Screen Shot 2014-06-29 at 8.4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1" y="3287889"/>
            <a:ext cx="427488" cy="46919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559235"/>
              </p:ext>
            </p:extLst>
          </p:nvPr>
        </p:nvGraphicFramePr>
        <p:xfrm>
          <a:off x="2598267" y="4343308"/>
          <a:ext cx="527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2" name="Document" r:id="rId4" imgW="5270500" imgH="571500" progId="Word.Document.12">
                  <p:embed/>
                </p:oleObj>
              </mc:Choice>
              <mc:Fallback>
                <p:oleObj name="Document" r:id="rId4" imgW="52705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8267" y="4343308"/>
                        <a:ext cx="527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693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Yang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34053"/>
              </p:ext>
            </p:extLst>
          </p:nvPr>
        </p:nvGraphicFramePr>
        <p:xfrm>
          <a:off x="5133455" y="5159688"/>
          <a:ext cx="527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3" name="Document" r:id="rId6" imgW="5270500" imgH="660400" progId="Word.Document.12">
                  <p:embed/>
                </p:oleObj>
              </mc:Choice>
              <mc:Fallback>
                <p:oleObj name="Document" r:id="rId6" imgW="52705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3455" y="5159688"/>
                        <a:ext cx="527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55"/>
          <a:stretch/>
        </p:blipFill>
        <p:spPr>
          <a:xfrm>
            <a:off x="1183773" y="5853971"/>
            <a:ext cx="4545445" cy="7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84" y="1292805"/>
            <a:ext cx="8686800" cy="5030377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cs typeface="Cambria Math"/>
              </a:rPr>
              <a:t>NCP</a:t>
            </a:r>
            <a:r>
              <a:rPr lang="en-US" sz="1800" i="1" baseline="-25000" dirty="0">
                <a:cs typeface="Cambria Math"/>
              </a:rPr>
              <a:t>01 </a:t>
            </a:r>
            <a:r>
              <a:rPr lang="en-US" sz="1800" i="1" dirty="0">
                <a:cs typeface="Cambria Math"/>
              </a:rPr>
              <a:t> =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sz="1800" i="1" dirty="0">
                <a:cs typeface="Cambria Math"/>
              </a:rPr>
              <a:t> = significance level  - acceptable level of type I error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>
                <a:cs typeface="Cambria Math"/>
              </a:rPr>
              <a:t>Power = 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32"/>
            <a:ext cx="9144000" cy="756315"/>
          </a:xfrm>
        </p:spPr>
        <p:txBody>
          <a:bodyPr>
            <a:normAutofit/>
          </a:bodyPr>
          <a:lstStyle/>
          <a:p>
            <a:r>
              <a:rPr lang="en-US" dirty="0"/>
              <a:t>Power of a case-control study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24463" y="1249588"/>
          <a:ext cx="527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4" name="Document" r:id="rId3" imgW="5270500" imgH="660400" progId="Word.Document.12">
                  <p:embed/>
                </p:oleObj>
              </mc:Choice>
              <mc:Fallback>
                <p:oleObj name="Document" r:id="rId3" imgW="52705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463" y="1249588"/>
                        <a:ext cx="527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68984" y="2739748"/>
          <a:ext cx="527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5" name="Document" r:id="rId5" imgW="5270500" imgH="457200" progId="Word.Document.12">
                  <p:embed/>
                </p:oleObj>
              </mc:Choice>
              <mc:Fallback>
                <p:oleObj name="Document" r:id="rId5" imgW="52705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984" y="2739748"/>
                        <a:ext cx="5270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-441146" y="3231874"/>
          <a:ext cx="527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6" name="Document" r:id="rId7" imgW="5270500" imgH="368300" progId="Word.Document.12">
                  <p:embed/>
                </p:oleObj>
              </mc:Choice>
              <mc:Fallback>
                <p:oleObj name="Document" r:id="rId7" imgW="52705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41146" y="3231874"/>
                        <a:ext cx="5270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480708"/>
            <a:ext cx="8498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N=10000,v=0.5,p=0.2,R=1.2,K=0.01,α=5e-8,K=0.01, power = 0.46</a:t>
            </a:r>
          </a:p>
          <a:p>
            <a:endParaRPr lang="en-US" dirty="0"/>
          </a:p>
          <a:p>
            <a:r>
              <a:rPr lang="en-US" dirty="0"/>
              <a:t>Agrees with the genetic power calculator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463" y="2739748"/>
            <a:ext cx="76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 distribution threshold above which null hypoth</a:t>
            </a:r>
            <a:r>
              <a:rPr lang="en-US" dirty="0"/>
              <a:t>esis will be rejected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312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Yang et al (2009) Comparing Apples and Oranges: Equating the Power of Case-Control and Quantitative Trait Association Studies. Genetic Epidemiology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9" y="2332038"/>
            <a:ext cx="8229600" cy="684175"/>
          </a:xfrm>
        </p:spPr>
        <p:txBody>
          <a:bodyPr>
            <a:normAutofit fontScale="90000"/>
          </a:bodyPr>
          <a:lstStyle/>
          <a:p>
            <a:r>
              <a:rPr lang="en-US" dirty="0"/>
              <a:t>Genetic Epidemiology</a:t>
            </a:r>
            <a:br>
              <a:rPr lang="en-US" dirty="0"/>
            </a:br>
            <a:r>
              <a:rPr lang="en-US" dirty="0"/>
              <a:t>How do we know that there is a genetic contribution to disease?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i="1" dirty="0"/>
              <a:t>Disease traits: Some disease traits have a clear pattern of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AC2C-EA6C-4BBF-8247-3072FD8F2F37}" type="slidenum">
              <a:rPr lang="en-AU" smtClean="0"/>
              <a:pPr/>
              <a:t>19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2465623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00808"/>
            <a:ext cx="2742377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9330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thousands of single gene disorders (OMIM database Online </a:t>
            </a:r>
            <a:r>
              <a:rPr lang="en-US" sz="2400" dirty="0" err="1"/>
              <a:t>Mendelian</a:t>
            </a:r>
            <a:r>
              <a:rPr lang="en-US" sz="2400" dirty="0"/>
              <a:t> Inheritance in Man) but each is very rare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Most common diseases do not have a clear pattern of inheritance yet there is increased risk associated with family history</a:t>
            </a:r>
          </a:p>
        </p:txBody>
      </p:sp>
    </p:spTree>
    <p:extLst>
      <p:ext uri="{BB962C8B-B14F-4D97-AF65-F5344CB8AC3E}">
        <p14:creationId xmlns:p14="http://schemas.microsoft.com/office/powerpoint/2010/main" val="123936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8812"/>
            <a:ext cx="8482263" cy="556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Lecture 1</a:t>
            </a:r>
          </a:p>
          <a:p>
            <a:r>
              <a:rPr lang="en-US" sz="2400" dirty="0"/>
              <a:t>Single locus disease model</a:t>
            </a:r>
          </a:p>
          <a:p>
            <a:r>
              <a:rPr lang="en-US" sz="2400" dirty="0"/>
              <a:t>Association analysis for disease</a:t>
            </a:r>
          </a:p>
          <a:p>
            <a:r>
              <a:rPr lang="en-US" sz="2400" dirty="0"/>
              <a:t>Power calculations for association analysis of disease</a:t>
            </a:r>
          </a:p>
          <a:p>
            <a:r>
              <a:rPr lang="en-US" sz="2400" dirty="0"/>
              <a:t>Genetic Epidemiology – risk to relatives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Lecture 2</a:t>
            </a:r>
          </a:p>
          <a:p>
            <a:r>
              <a:rPr lang="en-US" sz="2400" dirty="0"/>
              <a:t>Heritability of liability</a:t>
            </a:r>
          </a:p>
          <a:p>
            <a:r>
              <a:rPr lang="en-US" sz="2400" dirty="0"/>
              <a:t>Multi-locus models of disease</a:t>
            </a:r>
          </a:p>
          <a:p>
            <a:r>
              <a:rPr lang="en-US" sz="2400" dirty="0"/>
              <a:t>SNP-heritability for disease traits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Complex genetic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1" y="1095787"/>
            <a:ext cx="8826500" cy="3895314"/>
          </a:xfrm>
        </p:spPr>
        <p:txBody>
          <a:bodyPr>
            <a:normAutofit/>
          </a:bodyPr>
          <a:lstStyle/>
          <a:p>
            <a:r>
              <a:rPr lang="en-US" sz="2400" dirty="0"/>
              <a:t>Unlike </a:t>
            </a:r>
            <a:r>
              <a:rPr lang="en-US" sz="2400" dirty="0" err="1"/>
              <a:t>Mendelian</a:t>
            </a:r>
            <a:r>
              <a:rPr lang="en-US" sz="2400" dirty="0"/>
              <a:t> disorders, there is no clear pattern of inheritance</a:t>
            </a:r>
          </a:p>
          <a:p>
            <a:r>
              <a:rPr lang="en-US" sz="2400" dirty="0"/>
              <a:t>Tend to “run” in families</a:t>
            </a:r>
          </a:p>
          <a:p>
            <a:r>
              <a:rPr lang="en-US" sz="2400" dirty="0"/>
              <a:t>Few large pedigrees of multiply affected individuals</a:t>
            </a:r>
          </a:p>
          <a:p>
            <a:r>
              <a:rPr lang="en-US" sz="2400" dirty="0"/>
              <a:t>Most people have no known family history</a:t>
            </a:r>
          </a:p>
          <a:p>
            <a:r>
              <a:rPr lang="en-US" sz="2400" dirty="0"/>
              <a:t>Common diseases &gt; 0.5% are complex genetic diseases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990" y="3950915"/>
            <a:ext cx="2962738" cy="27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4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i="1" dirty="0">
                <a:latin typeface="+mn-lt"/>
              </a:rPr>
              <a:t>Risk Factors for Schizophrenia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6" y="1600201"/>
            <a:ext cx="6594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43637" y="6000768"/>
            <a:ext cx="254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Sullivan, </a:t>
            </a:r>
            <a:r>
              <a:rPr lang="en-AU" dirty="0" err="1"/>
              <a:t>PLoS</a:t>
            </a:r>
            <a:r>
              <a:rPr lang="en-AU" dirty="0"/>
              <a:t> Med 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b="1" i="1" dirty="0"/>
              <a:t>Evidence for a genetic contribution comes from risks to relatives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4233497" y="30765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8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9" y="23815"/>
            <a:ext cx="562708" cy="585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4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7" y="3505200"/>
            <a:ext cx="527539" cy="55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4389" name="Line 5"/>
          <p:cNvSpPr>
            <a:spLocks noChangeShapeType="1"/>
          </p:cNvSpPr>
          <p:nvPr/>
        </p:nvSpPr>
        <p:spPr bwMode="auto">
          <a:xfrm>
            <a:off x="140678" y="3505200"/>
            <a:ext cx="87219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140678" y="152400"/>
            <a:ext cx="307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Affected </a:t>
            </a:r>
            <a:r>
              <a:rPr lang="en-US" sz="2000" b="1" dirty="0" err="1"/>
              <a:t>Probands</a:t>
            </a:r>
            <a:endParaRPr lang="en-US" sz="2000" b="1" dirty="0"/>
          </a:p>
        </p:txBody>
      </p:sp>
      <p:sp>
        <p:nvSpPr>
          <p:cNvPr id="784391" name="Text Box 7"/>
          <p:cNvSpPr txBox="1">
            <a:spLocks noChangeArrowheads="1"/>
          </p:cNvSpPr>
          <p:nvPr/>
        </p:nvSpPr>
        <p:spPr bwMode="auto">
          <a:xfrm>
            <a:off x="0" y="3581400"/>
            <a:ext cx="3015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Unaffected </a:t>
            </a:r>
            <a:r>
              <a:rPr lang="en-US" sz="2000" b="1" dirty="0" err="1"/>
              <a:t>Probands</a:t>
            </a:r>
            <a:endParaRPr lang="en-US" sz="2000" b="1" dirty="0"/>
          </a:p>
        </p:txBody>
      </p:sp>
      <p:sp>
        <p:nvSpPr>
          <p:cNvPr id="784392" name="Rectangle 8"/>
          <p:cNvSpPr>
            <a:spLocks noChangeArrowheads="1"/>
          </p:cNvSpPr>
          <p:nvPr/>
        </p:nvSpPr>
        <p:spPr bwMode="auto">
          <a:xfrm>
            <a:off x="4242289" y="30289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4393" name="Rectangle 9"/>
          <p:cNvSpPr>
            <a:spLocks noChangeArrowheads="1"/>
          </p:cNvSpPr>
          <p:nvPr/>
        </p:nvSpPr>
        <p:spPr bwMode="auto">
          <a:xfrm>
            <a:off x="4264269" y="3057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84394" name="Group 10"/>
          <p:cNvGrpSpPr>
            <a:grpSpLocks/>
          </p:cNvGrpSpPr>
          <p:nvPr/>
        </p:nvGrpSpPr>
        <p:grpSpPr bwMode="auto">
          <a:xfrm>
            <a:off x="281355" y="609600"/>
            <a:ext cx="8370277" cy="800100"/>
            <a:chOff x="192" y="384"/>
            <a:chExt cx="5712" cy="504"/>
          </a:xfrm>
        </p:grpSpPr>
        <p:pic>
          <p:nvPicPr>
            <p:cNvPr id="784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9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2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4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5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06" name="Group 22"/>
          <p:cNvGrpSpPr>
            <a:grpSpLocks/>
          </p:cNvGrpSpPr>
          <p:nvPr/>
        </p:nvGrpSpPr>
        <p:grpSpPr bwMode="auto">
          <a:xfrm>
            <a:off x="281354" y="1549400"/>
            <a:ext cx="8396655" cy="800100"/>
            <a:chOff x="192" y="936"/>
            <a:chExt cx="5730" cy="504"/>
          </a:xfrm>
        </p:grpSpPr>
        <p:pic>
          <p:nvPicPr>
            <p:cNvPr id="784407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8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9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0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1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2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3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4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5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6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7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18" name="Group 34"/>
          <p:cNvGrpSpPr>
            <a:grpSpLocks/>
          </p:cNvGrpSpPr>
          <p:nvPr/>
        </p:nvGrpSpPr>
        <p:grpSpPr bwMode="auto">
          <a:xfrm>
            <a:off x="281355" y="2400300"/>
            <a:ext cx="6031523" cy="800100"/>
            <a:chOff x="192" y="1512"/>
            <a:chExt cx="4116" cy="504"/>
          </a:xfrm>
        </p:grpSpPr>
        <p:pic>
          <p:nvPicPr>
            <p:cNvPr id="784419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0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1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2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3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4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5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6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27" name="Text Box 43"/>
          <p:cNvSpPr txBox="1">
            <a:spLocks noChangeArrowheads="1"/>
          </p:cNvSpPr>
          <p:nvPr/>
        </p:nvSpPr>
        <p:spPr bwMode="auto">
          <a:xfrm>
            <a:off x="6525533" y="2369403"/>
            <a:ext cx="2618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3366FF"/>
                </a:solidFill>
              </a:rPr>
              <a:t>13</a:t>
            </a:r>
            <a:r>
              <a:rPr lang="en-US" sz="2000" b="1" dirty="0"/>
              <a:t>/30 are affected; </a:t>
            </a:r>
          </a:p>
        </p:txBody>
      </p:sp>
      <p:sp>
        <p:nvSpPr>
          <p:cNvPr id="784428" name="Text Box 44"/>
          <p:cNvSpPr txBox="1">
            <a:spLocks noChangeArrowheads="1"/>
          </p:cNvSpPr>
          <p:nvPr/>
        </p:nvSpPr>
        <p:spPr bwMode="auto">
          <a:xfrm>
            <a:off x="6459167" y="2770614"/>
            <a:ext cx="2875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Risk = 0.433</a:t>
            </a:r>
          </a:p>
        </p:txBody>
      </p:sp>
      <p:sp>
        <p:nvSpPr>
          <p:cNvPr id="784429" name="Rectangle 45"/>
          <p:cNvSpPr>
            <a:spLocks noChangeArrowheads="1"/>
          </p:cNvSpPr>
          <p:nvPr/>
        </p:nvSpPr>
        <p:spPr bwMode="auto">
          <a:xfrm>
            <a:off x="4239359" y="30241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4430" name="Rectangle 46"/>
          <p:cNvSpPr>
            <a:spLocks noChangeArrowheads="1"/>
          </p:cNvSpPr>
          <p:nvPr/>
        </p:nvSpPr>
        <p:spPr bwMode="auto">
          <a:xfrm>
            <a:off x="4264269" y="3048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84431" name="Group 47"/>
          <p:cNvGrpSpPr>
            <a:grpSpLocks/>
          </p:cNvGrpSpPr>
          <p:nvPr/>
        </p:nvGrpSpPr>
        <p:grpSpPr bwMode="auto">
          <a:xfrm>
            <a:off x="228601" y="5029200"/>
            <a:ext cx="8405447" cy="838200"/>
            <a:chOff x="156" y="3168"/>
            <a:chExt cx="5736" cy="528"/>
          </a:xfrm>
        </p:grpSpPr>
        <p:pic>
          <p:nvPicPr>
            <p:cNvPr id="784432" name="Picture 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3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4" name="Picture 5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5" name="Picture 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" y="3186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6" name="Picture 5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7" name="Picture 5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3186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8" name="Picture 5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68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9" name="Picture 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0" name="Picture 5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1" name="Picture 5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2" name="Picture 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3168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43" name="Group 59"/>
          <p:cNvGrpSpPr>
            <a:grpSpLocks/>
          </p:cNvGrpSpPr>
          <p:nvPr/>
        </p:nvGrpSpPr>
        <p:grpSpPr bwMode="auto">
          <a:xfrm>
            <a:off x="246186" y="5972177"/>
            <a:ext cx="6084277" cy="809625"/>
            <a:chOff x="168" y="3762"/>
            <a:chExt cx="4152" cy="510"/>
          </a:xfrm>
        </p:grpSpPr>
        <p:pic>
          <p:nvPicPr>
            <p:cNvPr id="784444" name="Picture 6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376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5" name="Picture 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6" name="Picture 6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7" name="Picture 6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8" name="Picture 6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9" name="Picture 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0" name="Picture 6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6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1" name="Picture 6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52" name="Text Box 68"/>
          <p:cNvSpPr txBox="1">
            <a:spLocks noChangeArrowheads="1"/>
          </p:cNvSpPr>
          <p:nvPr/>
        </p:nvSpPr>
        <p:spPr bwMode="auto">
          <a:xfrm>
            <a:off x="6541477" y="5867401"/>
            <a:ext cx="2602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3366FF"/>
                </a:solidFill>
                <a:latin typeface="Times New Roman" charset="0"/>
              </a:rPr>
              <a:t>8</a:t>
            </a:r>
            <a:r>
              <a:rPr lang="en-US" sz="2400" b="1" dirty="0">
                <a:latin typeface="Times New Roman" charset="0"/>
              </a:rPr>
              <a:t>/30 are affected; </a:t>
            </a:r>
          </a:p>
        </p:txBody>
      </p:sp>
      <p:sp>
        <p:nvSpPr>
          <p:cNvPr id="784453" name="Text Box 69"/>
          <p:cNvSpPr txBox="1">
            <a:spLocks noChangeArrowheads="1"/>
          </p:cNvSpPr>
          <p:nvPr/>
        </p:nvSpPr>
        <p:spPr bwMode="auto">
          <a:xfrm>
            <a:off x="6541478" y="6248400"/>
            <a:ext cx="2793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Risk = 0.267</a:t>
            </a:r>
          </a:p>
        </p:txBody>
      </p:sp>
      <p:grpSp>
        <p:nvGrpSpPr>
          <p:cNvPr id="784454" name="Group 70"/>
          <p:cNvGrpSpPr>
            <a:grpSpLocks/>
          </p:cNvGrpSpPr>
          <p:nvPr/>
        </p:nvGrpSpPr>
        <p:grpSpPr bwMode="auto">
          <a:xfrm>
            <a:off x="246186" y="4114802"/>
            <a:ext cx="8405447" cy="809625"/>
            <a:chOff x="168" y="2592"/>
            <a:chExt cx="5736" cy="510"/>
          </a:xfrm>
        </p:grpSpPr>
        <p:pic>
          <p:nvPicPr>
            <p:cNvPr id="784455" name="Picture 7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6" name="Picture 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9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7" name="Picture 7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8" name="Picture 7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9" name="Picture 7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59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0" name="Picture 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1" name="Picture 7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2" name="Picture 7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3" name="Picture 7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4" name="Picture 8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5" name="Picture 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66" name="Text Box 82"/>
          <p:cNvSpPr txBox="1">
            <a:spLocks noChangeArrowheads="1"/>
          </p:cNvSpPr>
          <p:nvPr/>
        </p:nvSpPr>
        <p:spPr bwMode="auto">
          <a:xfrm>
            <a:off x="3632563" y="3520072"/>
            <a:ext cx="56068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3300"/>
                </a:solidFill>
              </a:rPr>
              <a:t>Relative Risk (RR) = 0.433 / 0.267 = 1.63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FF3300"/>
                </a:solidFill>
              </a:rPr>
              <a:t>In siblings of affected compared to unaffected </a:t>
            </a:r>
            <a:r>
              <a:rPr lang="en-US" sz="1400" b="1" dirty="0" err="1">
                <a:solidFill>
                  <a:srgbClr val="FF3300"/>
                </a:solidFill>
              </a:rPr>
              <a:t>probands</a:t>
            </a:r>
            <a:endParaRPr lang="en-US" sz="1400" b="1" dirty="0">
              <a:solidFill>
                <a:srgbClr val="FF3300"/>
              </a:solidFill>
            </a:endParaRPr>
          </a:p>
        </p:txBody>
      </p:sp>
      <p:grpSp>
        <p:nvGrpSpPr>
          <p:cNvPr id="784467" name="Group 83"/>
          <p:cNvGrpSpPr>
            <a:grpSpLocks/>
          </p:cNvGrpSpPr>
          <p:nvPr/>
        </p:nvGrpSpPr>
        <p:grpSpPr bwMode="auto">
          <a:xfrm>
            <a:off x="650633" y="1052513"/>
            <a:ext cx="7246327" cy="2133600"/>
            <a:chOff x="444" y="663"/>
            <a:chExt cx="4944" cy="1344"/>
          </a:xfrm>
        </p:grpSpPr>
        <p:sp>
          <p:nvSpPr>
            <p:cNvPr id="784468" name="Rectangle 84"/>
            <p:cNvSpPr>
              <a:spLocks noChangeArrowheads="1"/>
            </p:cNvSpPr>
            <p:nvPr/>
          </p:nvSpPr>
          <p:spPr bwMode="auto">
            <a:xfrm>
              <a:off x="1532" y="1797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4469" name="Group 85"/>
            <p:cNvGrpSpPr>
              <a:grpSpLocks/>
            </p:cNvGrpSpPr>
            <p:nvPr/>
          </p:nvGrpSpPr>
          <p:grpSpPr bwMode="auto">
            <a:xfrm>
              <a:off x="444" y="663"/>
              <a:ext cx="4944" cy="1344"/>
              <a:chOff x="444" y="663"/>
              <a:chExt cx="4944" cy="1344"/>
            </a:xfrm>
          </p:grpSpPr>
          <p:sp>
            <p:nvSpPr>
              <p:cNvPr id="784470" name="Rectangle 86"/>
              <p:cNvSpPr>
                <a:spLocks noChangeArrowheads="1"/>
              </p:cNvSpPr>
              <p:nvPr/>
            </p:nvSpPr>
            <p:spPr bwMode="auto">
              <a:xfrm>
                <a:off x="988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1" name="Rectangle 87"/>
              <p:cNvSpPr>
                <a:spLocks noChangeArrowheads="1"/>
              </p:cNvSpPr>
              <p:nvPr/>
            </p:nvSpPr>
            <p:spPr bwMode="auto">
              <a:xfrm>
                <a:off x="988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2" name="Rectangle 88"/>
              <p:cNvSpPr>
                <a:spLocks noChangeArrowheads="1"/>
              </p:cNvSpPr>
              <p:nvPr/>
            </p:nvSpPr>
            <p:spPr bwMode="auto">
              <a:xfrm>
                <a:off x="444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3" name="Rectangle 89"/>
              <p:cNvSpPr>
                <a:spLocks noChangeArrowheads="1"/>
              </p:cNvSpPr>
              <p:nvPr/>
            </p:nvSpPr>
            <p:spPr bwMode="auto">
              <a:xfrm>
                <a:off x="1532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4" name="Rectangle 90"/>
              <p:cNvSpPr>
                <a:spLocks noChangeArrowheads="1"/>
              </p:cNvSpPr>
              <p:nvPr/>
            </p:nvSpPr>
            <p:spPr bwMode="auto">
              <a:xfrm>
                <a:off x="2576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5" name="Rectangle 91"/>
              <p:cNvSpPr>
                <a:spLocks noChangeArrowheads="1"/>
              </p:cNvSpPr>
              <p:nvPr/>
            </p:nvSpPr>
            <p:spPr bwMode="auto">
              <a:xfrm>
                <a:off x="3075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6" name="Rectangle 92"/>
              <p:cNvSpPr>
                <a:spLocks noChangeArrowheads="1"/>
              </p:cNvSpPr>
              <p:nvPr/>
            </p:nvSpPr>
            <p:spPr bwMode="auto">
              <a:xfrm>
                <a:off x="2031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7" name="Rectangle 93"/>
              <p:cNvSpPr>
                <a:spLocks noChangeArrowheads="1"/>
              </p:cNvSpPr>
              <p:nvPr/>
            </p:nvSpPr>
            <p:spPr bwMode="auto">
              <a:xfrm>
                <a:off x="2576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8" name="Rectangle 94"/>
              <p:cNvSpPr>
                <a:spLocks noChangeArrowheads="1"/>
              </p:cNvSpPr>
              <p:nvPr/>
            </p:nvSpPr>
            <p:spPr bwMode="auto">
              <a:xfrm>
                <a:off x="4708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9" name="Rectangle 95"/>
              <p:cNvSpPr>
                <a:spLocks noChangeArrowheads="1"/>
              </p:cNvSpPr>
              <p:nvPr/>
            </p:nvSpPr>
            <p:spPr bwMode="auto">
              <a:xfrm>
                <a:off x="5207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0" name="Rectangle 96"/>
              <p:cNvSpPr>
                <a:spLocks noChangeArrowheads="1"/>
              </p:cNvSpPr>
              <p:nvPr/>
            </p:nvSpPr>
            <p:spPr bwMode="auto">
              <a:xfrm>
                <a:off x="988" y="1797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1" name="Rectangle 97"/>
              <p:cNvSpPr>
                <a:spLocks noChangeArrowheads="1"/>
              </p:cNvSpPr>
              <p:nvPr/>
            </p:nvSpPr>
            <p:spPr bwMode="auto">
              <a:xfrm>
                <a:off x="3619" y="1797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4482" name="Group 98"/>
          <p:cNvGrpSpPr>
            <a:grpSpLocks/>
          </p:cNvGrpSpPr>
          <p:nvPr/>
        </p:nvGrpSpPr>
        <p:grpSpPr bwMode="auto">
          <a:xfrm>
            <a:off x="583225" y="4581526"/>
            <a:ext cx="8109439" cy="2205038"/>
            <a:chOff x="398" y="2886"/>
            <a:chExt cx="5534" cy="1389"/>
          </a:xfrm>
        </p:grpSpPr>
        <p:sp>
          <p:nvSpPr>
            <p:cNvPr id="784483" name="Rectangle 99"/>
            <p:cNvSpPr>
              <a:spLocks noChangeArrowheads="1"/>
            </p:cNvSpPr>
            <p:nvPr/>
          </p:nvSpPr>
          <p:spPr bwMode="auto">
            <a:xfrm>
              <a:off x="398" y="4065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84" name="Rectangle 100"/>
            <p:cNvSpPr>
              <a:spLocks noChangeArrowheads="1"/>
            </p:cNvSpPr>
            <p:nvPr/>
          </p:nvSpPr>
          <p:spPr bwMode="auto">
            <a:xfrm>
              <a:off x="3619" y="4065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4485" name="Group 101"/>
            <p:cNvGrpSpPr>
              <a:grpSpLocks/>
            </p:cNvGrpSpPr>
            <p:nvPr/>
          </p:nvGrpSpPr>
          <p:grpSpPr bwMode="auto">
            <a:xfrm>
              <a:off x="988" y="2886"/>
              <a:ext cx="4944" cy="799"/>
              <a:chOff x="988" y="2886"/>
              <a:chExt cx="4944" cy="799"/>
            </a:xfrm>
          </p:grpSpPr>
          <p:sp>
            <p:nvSpPr>
              <p:cNvPr id="784486" name="Rectangle 102"/>
              <p:cNvSpPr>
                <a:spLocks noChangeArrowheads="1"/>
              </p:cNvSpPr>
              <p:nvPr/>
            </p:nvSpPr>
            <p:spPr bwMode="auto">
              <a:xfrm>
                <a:off x="988" y="2886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7" name="Rectangle 103"/>
              <p:cNvSpPr>
                <a:spLocks noChangeArrowheads="1"/>
              </p:cNvSpPr>
              <p:nvPr/>
            </p:nvSpPr>
            <p:spPr bwMode="auto">
              <a:xfrm>
                <a:off x="2576" y="2886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8" name="Rectangle 104"/>
              <p:cNvSpPr>
                <a:spLocks noChangeArrowheads="1"/>
              </p:cNvSpPr>
              <p:nvPr/>
            </p:nvSpPr>
            <p:spPr bwMode="auto">
              <a:xfrm>
                <a:off x="2031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9" name="Rectangle 105"/>
              <p:cNvSpPr>
                <a:spLocks noChangeArrowheads="1"/>
              </p:cNvSpPr>
              <p:nvPr/>
            </p:nvSpPr>
            <p:spPr bwMode="auto">
              <a:xfrm>
                <a:off x="3120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90" name="Rectangle 106"/>
              <p:cNvSpPr>
                <a:spLocks noChangeArrowheads="1"/>
              </p:cNvSpPr>
              <p:nvPr/>
            </p:nvSpPr>
            <p:spPr bwMode="auto">
              <a:xfrm>
                <a:off x="3619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91" name="Rectangle 107"/>
              <p:cNvSpPr>
                <a:spLocks noChangeArrowheads="1"/>
              </p:cNvSpPr>
              <p:nvPr/>
            </p:nvSpPr>
            <p:spPr bwMode="auto">
              <a:xfrm>
                <a:off x="5751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706457" y="6642556"/>
            <a:ext cx="1441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Slide credit: Dale </a:t>
            </a:r>
            <a:r>
              <a:rPr lang="en-US" sz="800" dirty="0" err="1"/>
              <a:t>Nyholt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9" grpId="0" animBg="1"/>
      <p:bldP spid="784391" grpId="0" autoUpdateAnimBg="0"/>
      <p:bldP spid="784427" grpId="0" autoUpdateAnimBg="0"/>
      <p:bldP spid="784428" grpId="0" autoUpdateAnimBg="0"/>
      <p:bldP spid="784452" grpId="0" autoUpdateAnimBg="0"/>
      <p:bldP spid="784453" grpId="0" autoUpdateAnimBg="0"/>
      <p:bldP spid="78446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59" y="347580"/>
            <a:ext cx="808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Relative risk to relatives</a:t>
            </a:r>
          </a:p>
          <a:p>
            <a:r>
              <a:rPr lang="en-US" sz="2400" b="1" i="1" dirty="0"/>
              <a:t>Recurrence risk to relatives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443989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Relative risk to relatives (</a:t>
            </a:r>
            <a:r>
              <a:rPr lang="en-US" dirty="0" err="1"/>
              <a:t>λ</a:t>
            </a:r>
            <a:r>
              <a:rPr lang="en-US" baseline="-25000" dirty="0" err="1"/>
              <a:t>R</a:t>
            </a:r>
            <a:r>
              <a:rPr lang="en-US" dirty="0"/>
              <a:t>) = </a:t>
            </a:r>
            <a:r>
              <a:rPr lang="en-US" u="sng" dirty="0"/>
              <a:t>p(</a:t>
            </a:r>
            <a:r>
              <a:rPr lang="en-US" u="sng" dirty="0" err="1"/>
              <a:t>affected|relative</a:t>
            </a:r>
            <a:r>
              <a:rPr lang="en-US" u="sng" dirty="0"/>
              <a:t> affected) </a:t>
            </a:r>
            <a:r>
              <a:rPr lang="en-US" dirty="0"/>
              <a:t>	 = </a:t>
            </a:r>
            <a:r>
              <a:rPr lang="en-US" u="sng" dirty="0"/>
              <a:t>K</a:t>
            </a:r>
            <a:r>
              <a:rPr lang="en-US" u="sng" baseline="-25000" dirty="0"/>
              <a:t>R</a:t>
            </a:r>
            <a:r>
              <a:rPr lang="en-US" dirty="0"/>
              <a:t>					 					  p(affected in population) 		     K	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How to estimate p(</a:t>
            </a:r>
            <a:r>
              <a:rPr lang="en-US" dirty="0" err="1"/>
              <a:t>affected|relative</a:t>
            </a:r>
            <a:r>
              <a:rPr lang="en-US" dirty="0"/>
              <a:t> affected) 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population samples – cases infrequent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samples of case families and assess family members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How to estimate p(affected in population) 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Census or national health statistics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Is definition of affected same in population sample as family sample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control families and assess family members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93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disease is not common		</a:t>
            </a:r>
            <a:r>
              <a:rPr lang="en-US" dirty="0" err="1"/>
              <a:t>λ</a:t>
            </a:r>
            <a:r>
              <a:rPr lang="en-US" baseline="-25000" dirty="0" err="1"/>
              <a:t>R</a:t>
            </a:r>
            <a:r>
              <a:rPr lang="en-US" baseline="-25000" dirty="0"/>
              <a:t>	</a:t>
            </a:r>
            <a:r>
              <a:rPr lang="en-US" dirty="0"/>
              <a:t>= </a:t>
            </a:r>
            <a:r>
              <a:rPr lang="en-US" u="sng" dirty="0"/>
              <a:t>p(sibling </a:t>
            </a:r>
            <a:r>
              <a:rPr lang="en-US" u="sng" dirty="0" err="1"/>
              <a:t>affected|case</a:t>
            </a:r>
            <a:r>
              <a:rPr lang="en-US" u="sng" dirty="0"/>
              <a:t> family) </a:t>
            </a:r>
            <a:r>
              <a:rPr lang="en-US" dirty="0"/>
              <a:t>					 						   p(sibling affected |control family)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859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more likely are you to be diseased if your relative is affected compared to a person selected randomly from the population?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 risks to relatives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18146" y="980536"/>
          <a:ext cx="7489133" cy="283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6197600" imgH="2349500" progId="Word.Document.12">
                  <p:embed/>
                </p:oleObj>
              </mc:Choice>
              <mc:Fallback>
                <p:oleObj name="Document" r:id="rId3" imgW="6197600" imgH="234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8146" y="980536"/>
                        <a:ext cx="7489133" cy="283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7368" y="663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4-06-25 at 12.18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4" y="3735181"/>
            <a:ext cx="3676316" cy="3122819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5400000">
            <a:off x="3281949" y="4551950"/>
            <a:ext cx="414417" cy="1176423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4108300" y="4966369"/>
            <a:ext cx="414419" cy="34757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2098844" y="4652213"/>
            <a:ext cx="414419" cy="97589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5157" y="4572001"/>
            <a:ext cx="67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0.5               0.25      0.125    coefficient of relationship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5789" y="3735181"/>
            <a:ext cx="4398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 risk, K = 0.85% </a:t>
            </a:r>
            <a:r>
              <a:rPr lang="en-US" sz="1600" dirty="0" err="1"/>
              <a:t>McGue</a:t>
            </a:r>
            <a:r>
              <a:rPr lang="en-US" sz="1600" dirty="0"/>
              <a:t> et al</a:t>
            </a:r>
          </a:p>
          <a:p>
            <a:r>
              <a:rPr lang="en-US" sz="1600" dirty="0"/>
              <a:t>			 = 0.407% Lichtenstein et al</a:t>
            </a:r>
            <a:r>
              <a:rPr lang="en-US" dirty="0"/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1170" y="5639779"/>
            <a:ext cx="405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Risch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(1990) Linkage Strategies for Genetically Complex Traits AJHG</a:t>
            </a:r>
          </a:p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McGue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et al (1983) Genetic Epidemiology 2: 99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Lichtenstein et al (2006) Recurrence risks for schizophrenia in a Swedish National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Cohort.Psychological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i="1" dirty="0"/>
              <a:t>For which disease is the genetic contribution more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Lifetime Risk  1%  </a:t>
            </a:r>
          </a:p>
          <a:p>
            <a:pPr marL="0" indent="0">
              <a:buNone/>
            </a:pPr>
            <a:r>
              <a:rPr lang="en-AU" dirty="0"/>
              <a:t>Relative risk to 1</a:t>
            </a:r>
            <a:r>
              <a:rPr lang="en-AU" baseline="30000" dirty="0"/>
              <a:t>st</a:t>
            </a:r>
            <a:r>
              <a:rPr lang="en-AU" dirty="0"/>
              <a:t> degree relatives: 10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Absolute Risk to 1</a:t>
            </a:r>
            <a:r>
              <a:rPr lang="en-AU" baseline="30000" dirty="0">
                <a:solidFill>
                  <a:srgbClr val="FF0000"/>
                </a:solidFill>
              </a:rPr>
              <a:t>st</a:t>
            </a:r>
            <a:r>
              <a:rPr lang="en-AU" dirty="0">
                <a:solidFill>
                  <a:srgbClr val="FF0000"/>
                </a:solidFill>
              </a:rPr>
              <a:t> degree relatives 10%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            </a:t>
            </a:r>
            <a:r>
              <a:rPr lang="en-AU" dirty="0" err="1">
                <a:solidFill>
                  <a:srgbClr val="FF0000"/>
                </a:solidFill>
              </a:rPr>
              <a:t>Vs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/>
              <a:t>Lifetime Risk  15%  </a:t>
            </a:r>
          </a:p>
          <a:p>
            <a:pPr marL="0" indent="0">
              <a:buNone/>
            </a:pPr>
            <a:r>
              <a:rPr lang="en-AU" dirty="0"/>
              <a:t>Relative risk to 1</a:t>
            </a:r>
            <a:r>
              <a:rPr lang="en-AU" baseline="30000" dirty="0"/>
              <a:t>st</a:t>
            </a:r>
            <a:r>
              <a:rPr lang="en-AU" dirty="0"/>
              <a:t> degree relatives: 2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Absolute Risk to 1</a:t>
            </a:r>
            <a:r>
              <a:rPr lang="en-AU" baseline="30000" dirty="0">
                <a:solidFill>
                  <a:srgbClr val="FF0000"/>
                </a:solidFill>
              </a:rPr>
              <a:t>st</a:t>
            </a:r>
            <a:r>
              <a:rPr lang="en-AU" dirty="0">
                <a:solidFill>
                  <a:srgbClr val="FF0000"/>
                </a:solidFill>
              </a:rPr>
              <a:t> degree relatives 30%</a:t>
            </a:r>
          </a:p>
          <a:p>
            <a:pPr marL="0" indent="0">
              <a:buNone/>
            </a:pP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AC2C-EA6C-4BBF-8247-3072FD8F2F37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5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200" b="1" i="1" dirty="0"/>
              <a:t>Liability threshold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5616" y="1234099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12" y="1484784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 affected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710743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Liability to disease – usually not observed 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Assumption of normality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Only appropriate for multifactorial disease</a:t>
            </a:r>
          </a:p>
          <a:p>
            <a:pPr marL="285750" indent="-285750">
              <a:buFontTx/>
              <a:buChar char="-"/>
            </a:pPr>
            <a:r>
              <a:rPr lang="en-US" dirty="0"/>
              <a:t>i.e. more than a few genes but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have to be highly polygenic</a:t>
            </a:r>
          </a:p>
          <a:p>
            <a:pPr marL="285750" indent="-285750">
              <a:buFontTx/>
              <a:buChar char="-"/>
            </a:pPr>
            <a:r>
              <a:rPr lang="en-US" dirty="0"/>
              <a:t>Key – </a:t>
            </a:r>
            <a:r>
              <a:rPr lang="en-US" dirty="0" err="1"/>
              <a:t>unimodal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354162"/>
          </a:xfrm>
        </p:spPr>
        <p:txBody>
          <a:bodyPr/>
          <a:lstStyle/>
          <a:p>
            <a:r>
              <a:rPr lang="en-US" sz="3200" b="1" i="1" dirty="0" err="1"/>
              <a:t>Visualising</a:t>
            </a:r>
            <a:r>
              <a:rPr lang="en-US" sz="3200" b="1" i="1" dirty="0"/>
              <a:t> heritability of liability through continuous/categorical traits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5030377"/>
          </a:xfrm>
        </p:spPr>
        <p:txBody>
          <a:bodyPr/>
          <a:lstStyle/>
          <a:p>
            <a:r>
              <a:rPr lang="en-US" dirty="0"/>
              <a:t>Body Mass Index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obesity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Blood pressure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hypertensive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Bone Mineral Density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fracture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Bronchial reactivity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asthma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Neuroticism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anxious/depressed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Reading ability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dyslexic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Externalizing behavior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delinquent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8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200" b="1" i="1" dirty="0"/>
              <a:t>Heritability of liability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7057" y="958813"/>
            <a:ext cx="4073015" cy="376633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39952" y="1628800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126876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affected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52936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relatives of affected individuals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306896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</a:t>
            </a:r>
            <a:r>
              <a:rPr lang="en-US" dirty="0">
                <a:solidFill>
                  <a:srgbClr val="FF0000"/>
                </a:solidFill>
              </a:rPr>
              <a:t> K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affected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83968" y="3356992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52120" y="2204864"/>
            <a:ext cx="3249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of relatives to affected individuals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e.g., 0.5 for siblings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43808" y="2636912"/>
            <a:ext cx="4642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436510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normal distribution theory what percentage of the variance in liability is attributable to genetic factors given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/>
              <a:t> and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/>
              <a:t>Use normal distribution to estimate heritability of liability from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/>
              <a:t> and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Reported estimates of heritability are </a:t>
            </a:r>
            <a:r>
              <a:rPr lang="en-US" dirty="0" err="1">
                <a:solidFill>
                  <a:srgbClr val="FF0000"/>
                </a:solidFill>
              </a:rPr>
              <a:t>heritabilities</a:t>
            </a:r>
            <a:r>
              <a:rPr lang="en-US" dirty="0">
                <a:solidFill>
                  <a:srgbClr val="FF0000"/>
                </a:solidFill>
              </a:rPr>
              <a:t> of liability</a:t>
            </a:r>
          </a:p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locus disease model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71488" y="2325688"/>
          <a:ext cx="67818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Document" r:id="rId3" imgW="6781800" imgH="3302000" progId="Word.Document.12">
                  <p:embed/>
                </p:oleObj>
              </mc:Choice>
              <mc:Fallback>
                <p:oleObj name="Document" r:id="rId3" imgW="6781800" imgH="330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2325688"/>
                        <a:ext cx="6781800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3520" y="958813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G = genotype;  D=disease;  K = overall disease risk in population;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p = risk allele frequency; </a:t>
            </a:r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49116" y="2550695"/>
            <a:ext cx="1311442" cy="1515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968" y="4255169"/>
            <a:ext cx="6633411" cy="1515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3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200" b="1" i="1" dirty="0"/>
              <a:t>Heritability of liability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7057" y="958813"/>
            <a:ext cx="4073015" cy="376633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39952" y="1628800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126876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affected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52936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relatives of affected individuals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306896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</a:t>
            </a:r>
            <a:r>
              <a:rPr lang="en-US" dirty="0">
                <a:solidFill>
                  <a:srgbClr val="FF0000"/>
                </a:solidFill>
              </a:rPr>
              <a:t> K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affected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83968" y="3356992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52120" y="2204864"/>
            <a:ext cx="3249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of relatives to affected individuals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e.g., 0.5 for siblings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43808" y="2636912"/>
            <a:ext cx="4642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436510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normal distribution theory and understanding laws of inheritance (i.e. knowing coefficient of relationship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/>
              <a:t>) from 2 measures from data, proportion of population affected </a:t>
            </a:r>
            <a:r>
              <a:rPr lang="en-US" dirty="0">
                <a:solidFill>
                  <a:srgbClr val="FF0000"/>
                </a:solidFill>
              </a:rPr>
              <a:t>K </a:t>
            </a:r>
            <a:r>
              <a:rPr lang="en-US" dirty="0"/>
              <a:t>and proportion of relatives affected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we can work out what proportion of the variance in liability must be attributable to genetic factors.</a:t>
            </a:r>
            <a:r>
              <a:rPr lang="en-US" baseline="-25000" dirty="0"/>
              <a:t> </a:t>
            </a:r>
            <a:r>
              <a:rPr lang="is-IS" dirty="0">
                <a:solidFill>
                  <a:srgbClr val="FF0000"/>
                </a:solidFill>
              </a:rPr>
              <a:t>…next lecture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AC2C-EA6C-4BBF-8247-3072FD8F2F37}" type="slidenum">
              <a:rPr lang="en-AU" smtClean="0"/>
              <a:pPr/>
              <a:t>31</a:t>
            </a:fld>
            <a:endParaRPr lang="en-AU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8889" y="1628800"/>
          <a:ext cx="902112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558ED5"/>
                </a:solidFill>
              </a:rPr>
              <a:t>Heritability of complex genetic traits</a:t>
            </a:r>
          </a:p>
        </p:txBody>
      </p:sp>
    </p:spTree>
    <p:extLst>
      <p:ext uri="{BB962C8B-B14F-4D97-AF65-F5344CB8AC3E}">
        <p14:creationId xmlns:p14="http://schemas.microsoft.com/office/powerpoint/2010/main" val="1106685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8812"/>
            <a:ext cx="8482263" cy="556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Lecture 1</a:t>
            </a:r>
          </a:p>
          <a:p>
            <a:r>
              <a:rPr lang="en-US" sz="2400" dirty="0"/>
              <a:t>Single locus disease model</a:t>
            </a:r>
          </a:p>
          <a:p>
            <a:r>
              <a:rPr lang="en-US" sz="2400" dirty="0"/>
              <a:t>Association analysis for disease</a:t>
            </a:r>
          </a:p>
          <a:p>
            <a:r>
              <a:rPr lang="en-US" sz="2400" dirty="0"/>
              <a:t>Power calculations for association analysis of disease</a:t>
            </a:r>
          </a:p>
          <a:p>
            <a:r>
              <a:rPr lang="en-US" sz="2400" dirty="0"/>
              <a:t>Genetic Epidemiology – risk to relatives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Lecture 2</a:t>
            </a:r>
          </a:p>
          <a:p>
            <a:r>
              <a:rPr lang="en-US" sz="2400" dirty="0"/>
              <a:t>Heritability of liability</a:t>
            </a:r>
          </a:p>
          <a:p>
            <a:r>
              <a:rPr lang="en-US" sz="2400" dirty="0"/>
              <a:t>Multi-locus models of disease</a:t>
            </a:r>
          </a:p>
          <a:p>
            <a:r>
              <a:rPr lang="en-US" sz="2400" dirty="0"/>
              <a:t>SNP-heritability for disease traits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1148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 – </a:t>
            </a:r>
            <a:br>
              <a:rPr lang="en-US" dirty="0"/>
            </a:br>
            <a:r>
              <a:rPr lang="en-US" dirty="0"/>
              <a:t>to be completed </a:t>
            </a:r>
            <a:r>
              <a:rPr lang="en-US"/>
              <a:t>before practical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8124"/>
            <a:ext cx="3505279" cy="503078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30" y="1508124"/>
            <a:ext cx="3516250" cy="53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93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 1: single locus disease model and power in association analysis.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Part 2: heritability of liability</a:t>
            </a:r>
          </a:p>
          <a:p>
            <a:pPr marL="857250" lvl="1" indent="-457200"/>
            <a:r>
              <a:rPr lang="en-US" dirty="0"/>
              <a:t>Uses simulation to give understanding to the theory.</a:t>
            </a:r>
          </a:p>
          <a:p>
            <a:pPr marL="857250" lvl="1" indent="-457200"/>
            <a:endParaRPr lang="en-US" dirty="0"/>
          </a:p>
          <a:p>
            <a:pPr marL="857250" lvl="1" indent="-457200"/>
            <a:r>
              <a:rPr lang="en-US" dirty="0"/>
              <a:t>How to calculate heritability of liability from risks to relatives.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locus disease model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434404"/>
              </p:ext>
            </p:extLst>
          </p:nvPr>
        </p:nvGraphicFramePr>
        <p:xfrm>
          <a:off x="471488" y="2325688"/>
          <a:ext cx="6759491" cy="329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5" name="Document" r:id="rId3" imgW="6781800" imgH="3302000" progId="Word.Document.12">
                  <p:embed/>
                </p:oleObj>
              </mc:Choice>
              <mc:Fallback>
                <p:oleObj name="Document" r:id="rId3" imgW="6781800" imgH="330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2325688"/>
                        <a:ext cx="6759491" cy="329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G = genotype;  D=disease;  K = overall disease risk in population;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p = risk allele frequency;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f</a:t>
            </a:r>
            <a:r>
              <a:rPr lang="en-US" sz="1800" baseline="-25000" dirty="0"/>
              <a:t>0</a:t>
            </a:r>
            <a:r>
              <a:rPr lang="en-US" sz="1800" dirty="0"/>
              <a:t> = baseline risk for homozygote non-risk allele – UNKNOWN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R  = relative risk for heterozygote; assume risk is multiplicative (on this scale)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8968" y="4255169"/>
            <a:ext cx="6633411" cy="1515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3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locus disease model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649388"/>
              </p:ext>
            </p:extLst>
          </p:nvPr>
        </p:nvGraphicFramePr>
        <p:xfrm>
          <a:off x="457200" y="2649538"/>
          <a:ext cx="6781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9" name="Document" r:id="rId3" imgW="6781800" imgH="3568700" progId="Word.Document.12">
                  <p:embed/>
                </p:oleObj>
              </mc:Choice>
              <mc:Fallback>
                <p:oleObj name="Document" r:id="rId3" imgW="67818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649538"/>
                        <a:ext cx="6781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G = genotype;  D=disease;  K = overall disease risk in population;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p = risk allele frequency;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f</a:t>
            </a:r>
            <a:r>
              <a:rPr lang="en-US" sz="1800" baseline="-25000" dirty="0"/>
              <a:t>0</a:t>
            </a:r>
            <a:r>
              <a:rPr lang="en-US" sz="1800" dirty="0"/>
              <a:t> = baseline risk for homozygote non-risk allele – UNKNOWN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R  = relative risk for heterozygote; assume risk is multiplicative (on this scale)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87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locus disease model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2829"/>
              </p:ext>
            </p:extLst>
          </p:nvPr>
        </p:nvGraphicFramePr>
        <p:xfrm>
          <a:off x="565482" y="2743199"/>
          <a:ext cx="6781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Document" r:id="rId3" imgW="6781800" imgH="3568700" progId="Word.Document.12">
                  <p:embed/>
                </p:oleObj>
              </mc:Choice>
              <mc:Fallback>
                <p:oleObj name="Document" r:id="rId3" imgW="67818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482" y="2743199"/>
                        <a:ext cx="6781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G = genotype;  D=disease;  K = overall disease risk in population;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p = risk allele frequency;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f</a:t>
            </a:r>
            <a:r>
              <a:rPr lang="en-US" sz="1800" baseline="-25000" dirty="0"/>
              <a:t>0</a:t>
            </a:r>
            <a:r>
              <a:rPr lang="en-US" sz="1800" dirty="0"/>
              <a:t> = baseline risk for homozygote reference allele – UNKNOWN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R  = relative risk for heterozygote; assume risk is multiplicative (on this scale)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28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814"/>
            <a:ext cx="8229600" cy="650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Single locus disease model:</a:t>
            </a:r>
          </a:p>
          <a:p>
            <a:pPr marL="0" indent="0">
              <a:buNone/>
            </a:pPr>
            <a:r>
              <a:rPr lang="en-US" sz="1800" dirty="0"/>
              <a:t>G = genotype;  D=disease;  K = overall disease risk in population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Allele Frequency in Cases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08936"/>
              </p:ext>
            </p:extLst>
          </p:nvPr>
        </p:nvGraphicFramePr>
        <p:xfrm>
          <a:off x="471488" y="1493838"/>
          <a:ext cx="67818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Document" r:id="rId3" imgW="6781800" imgH="4965700" progId="Word.Document.12">
                  <p:embed/>
                </p:oleObj>
              </mc:Choice>
              <mc:Fallback>
                <p:oleObj name="Document" r:id="rId3" imgW="6781800" imgH="496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1493838"/>
                        <a:ext cx="6781800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814"/>
            <a:ext cx="8229600" cy="650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Single locus disease model:</a:t>
            </a:r>
          </a:p>
          <a:p>
            <a:pPr marL="0" indent="0">
              <a:buNone/>
            </a:pPr>
            <a:r>
              <a:rPr lang="en-US" sz="1800" dirty="0"/>
              <a:t>G = genotype;  D=disease;  K = overall disease risk in population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Allele Frequency in Controls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17106"/>
              </p:ext>
            </p:extLst>
          </p:nvPr>
        </p:nvGraphicFramePr>
        <p:xfrm>
          <a:off x="457200" y="2357438"/>
          <a:ext cx="67818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Document" r:id="rId3" imgW="6781800" imgH="3263900" progId="Word.Document.12">
                  <p:embed/>
                </p:oleObj>
              </mc:Choice>
              <mc:Fallback>
                <p:oleObj name="Document" r:id="rId3" imgW="6781800" imgH="326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357438"/>
                        <a:ext cx="678180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4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locus association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1095786"/>
            <a:ext cx="8867274" cy="5030377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Measure cases and controls for single nucleotide polymorphism (SNP)</a:t>
            </a:r>
          </a:p>
          <a:p>
            <a:r>
              <a:rPr lang="en-US" sz="2200" dirty="0"/>
              <a:t>Simple Chi-square contingency test for genotype (AA vs Aa vs aa) counts or allele counts (A vs a)</a:t>
            </a:r>
          </a:p>
          <a:p>
            <a:r>
              <a:rPr lang="en-US" sz="2200" dirty="0"/>
              <a:t>Logistic regression</a:t>
            </a:r>
          </a:p>
          <a:p>
            <a:pPr lvl="1"/>
            <a:r>
              <a:rPr lang="en-US" sz="2200" dirty="0"/>
              <a:t>Allows inclusion of covariates</a:t>
            </a:r>
          </a:p>
          <a:p>
            <a:r>
              <a:rPr lang="en-US" sz="2200" dirty="0"/>
              <a:t>Regression coefficient is log(Odds Ratio) </a:t>
            </a:r>
          </a:p>
          <a:p>
            <a:r>
              <a:rPr lang="en-US" sz="2200" dirty="0"/>
              <a:t>Practical: we will look at odds ratio vs relative risk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http://faculty.washington.edu/tathornt/SISG2017.html</a:t>
            </a:r>
            <a:r>
              <a:rPr lang="en-US" sz="2000" dirty="0"/>
              <a:t> Session 1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15115</TotalTime>
  <Words>1384</Words>
  <Application>Microsoft Macintosh PowerPoint</Application>
  <PresentationFormat>On-screen Show (4:3)</PresentationFormat>
  <Paragraphs>294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メイリオ</vt:lpstr>
      <vt:lpstr>Arial</vt:lpstr>
      <vt:lpstr>Calibri</vt:lpstr>
      <vt:lpstr>Cambria Math</vt:lpstr>
      <vt:lpstr>Century Gothic</vt:lpstr>
      <vt:lpstr>Symbol</vt:lpstr>
      <vt:lpstr>Times New Roman</vt:lpstr>
      <vt:lpstr>Office Theme</vt:lpstr>
      <vt:lpstr>Document</vt:lpstr>
      <vt:lpstr>Quantitative Genetics of Disease Pt1 Loic Yengo (slides Prof. Wray)</vt:lpstr>
      <vt:lpstr>Aims</vt:lpstr>
      <vt:lpstr>Single locus disease model</vt:lpstr>
      <vt:lpstr>Single locus disease model</vt:lpstr>
      <vt:lpstr>Single locus disease model</vt:lpstr>
      <vt:lpstr>Single locus disease model</vt:lpstr>
      <vt:lpstr>Allele Frequency in Cases</vt:lpstr>
      <vt:lpstr>Allele Frequency in Controls</vt:lpstr>
      <vt:lpstr>Single locus association analysis</vt:lpstr>
      <vt:lpstr>Using the single locus disease model to calculate power in an association study</vt:lpstr>
      <vt:lpstr>What is power?</vt:lpstr>
      <vt:lpstr>Power</vt:lpstr>
      <vt:lpstr>Genetic Power Calculator</vt:lpstr>
      <vt:lpstr>PowerPoint Presentation</vt:lpstr>
      <vt:lpstr>Power of a case-control study</vt:lpstr>
      <vt:lpstr>Power of a case-control study</vt:lpstr>
      <vt:lpstr>Power of a case-control study</vt:lpstr>
      <vt:lpstr>Genetic Epidemiology How do we know that there is a genetic contribution to disease?</vt:lpstr>
      <vt:lpstr>Disease traits: Some disease traits have a clear pattern of inheritance</vt:lpstr>
      <vt:lpstr>Complex genetic diseases</vt:lpstr>
      <vt:lpstr>Risk Factors for Schizophrenia</vt:lpstr>
      <vt:lpstr>Evidence for a genetic contribution comes from risks to relatives</vt:lpstr>
      <vt:lpstr>PowerPoint Presentation</vt:lpstr>
      <vt:lpstr>PowerPoint Presentation</vt:lpstr>
      <vt:lpstr>Schizophrenia risks to relatives</vt:lpstr>
      <vt:lpstr>For which disease is the genetic contribution more important?</vt:lpstr>
      <vt:lpstr>Liability threshold model</vt:lpstr>
      <vt:lpstr>Visualising heritability of liability through continuous/categorical traits</vt:lpstr>
      <vt:lpstr>Heritability of liability</vt:lpstr>
      <vt:lpstr>Heritability of liability</vt:lpstr>
      <vt:lpstr>PowerPoint Presentation</vt:lpstr>
      <vt:lpstr>Summary</vt:lpstr>
      <vt:lpstr>Homework –  to be completed before practical</vt:lpstr>
      <vt:lpstr>Practical</vt:lpstr>
    </vt:vector>
  </TitlesOfParts>
  <Company>QBI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Wray</dc:creator>
  <cp:lastModifiedBy>Microsoft Office User</cp:lastModifiedBy>
  <cp:revision>356</cp:revision>
  <cp:lastPrinted>2017-02-16T03:03:40Z</cp:lastPrinted>
  <dcterms:created xsi:type="dcterms:W3CDTF">2014-06-14T06:11:11Z</dcterms:created>
  <dcterms:modified xsi:type="dcterms:W3CDTF">2019-08-11T05:30:51Z</dcterms:modified>
</cp:coreProperties>
</file>