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99" r:id="rId2"/>
    <p:sldId id="362" r:id="rId3"/>
    <p:sldId id="444" r:id="rId4"/>
    <p:sldId id="476" r:id="rId5"/>
    <p:sldId id="445" r:id="rId6"/>
    <p:sldId id="350" r:id="rId7"/>
    <p:sldId id="351" r:id="rId8"/>
    <p:sldId id="383" r:id="rId9"/>
    <p:sldId id="372" r:id="rId10"/>
    <p:sldId id="384" r:id="rId11"/>
    <p:sldId id="386" r:id="rId12"/>
    <p:sldId id="388" r:id="rId13"/>
    <p:sldId id="389" r:id="rId14"/>
    <p:sldId id="390" r:id="rId15"/>
    <p:sldId id="487" r:id="rId16"/>
    <p:sldId id="488" r:id="rId17"/>
    <p:sldId id="485" r:id="rId18"/>
    <p:sldId id="486" r:id="rId19"/>
    <p:sldId id="484" r:id="rId20"/>
    <p:sldId id="491" r:id="rId21"/>
    <p:sldId id="490" r:id="rId22"/>
    <p:sldId id="492" r:id="rId23"/>
    <p:sldId id="489" r:id="rId24"/>
    <p:sldId id="49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scaleToFitPaper="1" frameSlides="1"/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69" autoAdjust="0"/>
    <p:restoredTop sz="94474"/>
  </p:normalViewPr>
  <p:slideViewPr>
    <p:cSldViewPr snapToGrid="0" snapToObjects="1">
      <p:cViewPr varScale="1">
        <p:scale>
          <a:sx n="90" d="100"/>
          <a:sy n="90" d="100"/>
        </p:scale>
        <p:origin x="215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4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0111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6C932-00C5-9A41-9A9B-E0322DA52037}" type="datetimeFigureOut">
              <a:rPr lang="en-US" smtClean="0"/>
              <a:t>8/11/19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D8142-8B89-8B4D-8086-80C45E075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736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lecture</a:t>
            </a:r>
            <a:r>
              <a:rPr lang="en-US" baseline="0" dirty="0"/>
              <a:t> we will aim to understand why these statements are consistent.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D8142-8B89-8B4D-8086-80C45E075A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23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liability threshold</a:t>
            </a:r>
            <a:r>
              <a:rPr lang="en-US" baseline="0" dirty="0"/>
              <a:t> model is a view of the disease as an extreme expression of a continuous liability.</a:t>
            </a:r>
          </a:p>
          <a:p>
            <a:r>
              <a:rPr lang="en-US" baseline="0" dirty="0"/>
              <a:t>For diseases like T2D or Hypertension, the liability is observed and the diagnosis is based on the observed scaled.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D8142-8B89-8B4D-8086-80C45E075A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33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theory I’m going to present today has initially been developed</a:t>
            </a:r>
            <a:r>
              <a:rPr lang="en-US" baseline="0" dirty="0"/>
              <a:t> by Falconer in 1965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D8142-8B89-8B4D-8086-80C45E075A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54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previously seen that when</a:t>
            </a:r>
            <a:r>
              <a:rPr lang="en-US" baseline="0" dirty="0"/>
              <a:t> a disease has a genetic component, the prevalence among people with affected relatives (</a:t>
            </a:r>
            <a:r>
              <a:rPr lang="en-US" baseline="0" dirty="0" err="1"/>
              <a:t>Pr</a:t>
            </a:r>
            <a:r>
              <a:rPr lang="en-US" baseline="0" dirty="0"/>
              <a:t>) is larger than K. </a:t>
            </a:r>
          </a:p>
          <a:p>
            <a:r>
              <a:rPr lang="en-US" baseline="0" dirty="0"/>
              <a:t>This is can be expressed in two ways in the liability threshold model:</a:t>
            </a:r>
          </a:p>
          <a:p>
            <a:endParaRPr lang="en-US" baseline="0" dirty="0"/>
          </a:p>
          <a:p>
            <a:pPr marL="228600" indent="-228600">
              <a:buAutoNum type="alphaLcParenR"/>
            </a:pPr>
            <a:r>
              <a:rPr lang="en-US" baseline="0" dirty="0"/>
              <a:t>We could either assume that the liability in </a:t>
            </a:r>
            <a:r>
              <a:rPr lang="en-US" baseline="0" dirty="0" err="1"/>
              <a:t>Pr</a:t>
            </a:r>
            <a:r>
              <a:rPr lang="en-US" baseline="0" dirty="0"/>
              <a:t> has a larger mean but the same threshold; or</a:t>
            </a:r>
          </a:p>
          <a:p>
            <a:pPr marL="228600" indent="-228600">
              <a:buAutoNum type="alphaLcParenR"/>
            </a:pPr>
            <a:r>
              <a:rPr lang="en-US" baseline="0" dirty="0"/>
              <a:t>That the mean is the same but </a:t>
            </a:r>
            <a:r>
              <a:rPr lang="en-US" baseline="0" dirty="0" err="1"/>
              <a:t>Pr</a:t>
            </a:r>
            <a:r>
              <a:rPr lang="en-US" baseline="0" dirty="0"/>
              <a:t> has a smaller threshold.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Both approaches are equivalent.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D8142-8B89-8B4D-8086-80C45E075A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01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A86A-F0FE-9741-95F8-5C6110E10478}" type="datetime1">
              <a:rPr lang="en-AU" smtClean="0"/>
              <a:t>11/8/19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4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5D9E-58C4-AB49-823E-23529AE7E7D0}" type="datetime1">
              <a:rPr lang="en-AU" smtClean="0"/>
              <a:t>11/8/19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51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8404-ECED-224B-9409-7725E90E6E66}" type="datetime1">
              <a:rPr lang="en-AU" smtClean="0"/>
              <a:t>11/8/19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38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A4C3-AB87-484B-A0C2-0435C47D718B}" type="datetime1">
              <a:rPr lang="en-AU" smtClean="0"/>
              <a:t>11/8/19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65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7D8E-9CF1-384D-943C-A83D8E6D1EE2}" type="datetime1">
              <a:rPr lang="en-AU" smtClean="0"/>
              <a:t>11/8/19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3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6853-1574-9848-89C6-580664A5EA78}" type="datetime1">
              <a:rPr lang="en-AU" smtClean="0"/>
              <a:t>11/8/19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7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9831-F677-B047-BDE8-CB048CC745AE}" type="datetime1">
              <a:rPr lang="en-AU" smtClean="0"/>
              <a:t>11/8/19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43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D9E-F90B-434F-98C0-C985A573C988}" type="datetime1">
              <a:rPr lang="en-AU" smtClean="0"/>
              <a:t>11/8/19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27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D3FA-E161-BD4B-8744-56460DEAC96A}" type="datetime1">
              <a:rPr lang="en-AU" smtClean="0"/>
              <a:t>11/8/19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20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0A09-FF68-344A-9D0B-4363CAD367F6}" type="datetime1">
              <a:rPr lang="en-AU" smtClean="0"/>
              <a:t>11/8/19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52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4AE6-E041-CA4E-B545-991E213FEFA6}" type="datetime1">
              <a:rPr lang="en-AU" smtClean="0"/>
              <a:t>11/8/19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4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6FE1-1340-BB47-9613-810D4DEBAD9B}" type="datetime1">
              <a:rPr lang="en-AU" smtClean="0"/>
              <a:t>11/8/19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9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84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5787"/>
            <a:ext cx="8229600" cy="5030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96C9E-1E7D-EC4A-BE25-E2F9FAF35195}" type="datetime1">
              <a:rPr lang="en-AU" smtClean="0"/>
              <a:t>11/8/19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81411-0AA0-B440-8EEB-0AC4DFF9EE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57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package" Target="../embeddings/Microsoft_Word_Document2.docx"/><Relationship Id="rId7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Word_Document3.docx"/><Relationship Id="rId10" Type="http://schemas.openxmlformats.org/officeDocument/2006/relationships/image" Target="../media/image18.png"/><Relationship Id="rId4" Type="http://schemas.openxmlformats.org/officeDocument/2006/relationships/image" Target="../media/image15.emf"/><Relationship Id="rId9" Type="http://schemas.openxmlformats.org/officeDocument/2006/relationships/package" Target="../embeddings/Microsoft_Word_Document5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343728"/>
            <a:ext cx="8229600" cy="1302138"/>
          </a:xfrm>
        </p:spPr>
        <p:txBody>
          <a:bodyPr>
            <a:normAutofit fontScale="90000"/>
          </a:bodyPr>
          <a:lstStyle/>
          <a:p>
            <a:r>
              <a:rPr lang="en-US" dirty="0"/>
              <a:t>Quantitative Genetics of Disease Pt2</a:t>
            </a:r>
            <a:br>
              <a:rPr lang="en-US" dirty="0"/>
            </a:br>
            <a:r>
              <a:rPr lang="en-US" dirty="0"/>
              <a:t>Loic Yengo </a:t>
            </a:r>
            <a:br>
              <a:rPr lang="en-US" dirty="0"/>
            </a:br>
            <a:r>
              <a:rPr lang="en-US" dirty="0"/>
              <a:t>(slides Prof. Wray)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701" y="201448"/>
            <a:ext cx="9024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STAT3306/7306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041025" y="5428762"/>
            <a:ext cx="6683876" cy="1410588"/>
            <a:chOff x="2110536" y="5428765"/>
            <a:chExt cx="8610123" cy="1902019"/>
          </a:xfrm>
          <a:noFill/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46859" y="5428765"/>
              <a:ext cx="6273800" cy="1429238"/>
            </a:xfrm>
            <a:prstGeom prst="rect">
              <a:avLst/>
            </a:prstGeom>
            <a:grpFill/>
          </p:spPr>
        </p:pic>
        <p:sp>
          <p:nvSpPr>
            <p:cNvPr id="8" name="TextBox 7"/>
            <p:cNvSpPr txBox="1"/>
            <p:nvPr/>
          </p:nvSpPr>
          <p:spPr>
            <a:xfrm>
              <a:off x="2110536" y="5542048"/>
              <a:ext cx="1694405" cy="95450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Century Gothic" charset="0"/>
                  <a:ea typeface="Century Gothic" charset="0"/>
                  <a:cs typeface="Century Gothic" charset="0"/>
                </a:rPr>
                <a:t>imb</a:t>
              </a:r>
              <a:endParaRPr lang="en-US" sz="4000" dirty="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10536" y="6334779"/>
              <a:ext cx="2336322" cy="99600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entury Gothic" charset="0"/>
                  <a:ea typeface="Century Gothic" charset="0"/>
                  <a:cs typeface="Century Gothic" charset="0"/>
                </a:rPr>
                <a:t>Institute for </a:t>
              </a:r>
            </a:p>
            <a:p>
              <a:r>
                <a:rPr lang="en-US" sz="1400" dirty="0">
                  <a:latin typeface="Century Gothic" charset="0"/>
                  <a:ea typeface="Century Gothic" charset="0"/>
                  <a:cs typeface="Century Gothic" charset="0"/>
                </a:rPr>
                <a:t>molecular bioscience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246" r="45801"/>
            <a:stretch/>
          </p:blipFill>
          <p:spPr>
            <a:xfrm>
              <a:off x="4122005" y="5428765"/>
              <a:ext cx="324854" cy="1429238"/>
            </a:xfrm>
            <a:prstGeom prst="rect">
              <a:avLst/>
            </a:prstGeom>
            <a:grpFill/>
          </p:spPr>
        </p:pic>
      </p:grpSp>
      <p:pic>
        <p:nvPicPr>
          <p:cNvPr id="11" name="Picture 10" descr="PCT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" y="6083559"/>
            <a:ext cx="1883894" cy="70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1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01"/>
            <a:ext cx="9144000" cy="831813"/>
          </a:xfrm>
        </p:spPr>
        <p:txBody>
          <a:bodyPr>
            <a:normAutofit fontScale="90000"/>
          </a:bodyPr>
          <a:lstStyle/>
          <a:p>
            <a:r>
              <a:rPr lang="en-US" dirty="0"/>
              <a:t>Calculate heritability of liability using regression theory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95787"/>
            <a:ext cx="9237579" cy="5030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Y = phenotypic liability for individuals</a:t>
            </a:r>
          </a:p>
          <a:p>
            <a:pPr marL="0" indent="0">
              <a:buNone/>
            </a:pPr>
            <a:r>
              <a:rPr lang="en-US" sz="2000" dirty="0"/>
              <a:t>Y</a:t>
            </a:r>
            <a:r>
              <a:rPr lang="en-US" sz="2000" baseline="-25000" dirty="0"/>
              <a:t>R</a:t>
            </a:r>
            <a:r>
              <a:rPr lang="en-US" sz="2000" dirty="0"/>
              <a:t> = phenotypic liability for relatives of Y</a:t>
            </a:r>
          </a:p>
          <a:p>
            <a:pPr marL="0" indent="0">
              <a:buNone/>
            </a:pPr>
            <a:r>
              <a:rPr lang="en-US" sz="2000" dirty="0"/>
              <a:t>Y</a:t>
            </a:r>
            <a:r>
              <a:rPr lang="en-US" sz="2000" baseline="-25000" dirty="0"/>
              <a:t>R</a:t>
            </a:r>
            <a:r>
              <a:rPr lang="en-US" sz="2000" dirty="0"/>
              <a:t> = </a:t>
            </a:r>
            <a:r>
              <a:rPr lang="en-US" sz="2000" i="1" dirty="0"/>
              <a:t>a</a:t>
            </a:r>
            <a:r>
              <a:rPr lang="en-US" sz="2000" i="1" baseline="-25000" dirty="0"/>
              <a:t>R</a:t>
            </a:r>
            <a:r>
              <a:rPr lang="en-US" sz="2000" i="1" dirty="0"/>
              <a:t>h</a:t>
            </a:r>
            <a:r>
              <a:rPr lang="en-US" sz="2000" baseline="30000" dirty="0"/>
              <a:t>2</a:t>
            </a:r>
            <a:r>
              <a:rPr lang="en-US" sz="2000" dirty="0"/>
              <a:t>Y</a:t>
            </a:r>
            <a:r>
              <a:rPr lang="en-US" sz="2000" baseline="30000" dirty="0"/>
              <a:t>  </a:t>
            </a:r>
            <a:r>
              <a:rPr lang="en-US" sz="2000" dirty="0"/>
              <a:t>+ </a:t>
            </a:r>
            <a:r>
              <a:rPr lang="en-US" sz="2000" dirty="0" err="1"/>
              <a:t>ε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For affected individuals Y = i </a:t>
            </a:r>
          </a:p>
          <a:p>
            <a:pPr marL="0" indent="0">
              <a:buNone/>
            </a:pPr>
            <a:r>
              <a:rPr lang="en-US" sz="2000" dirty="0"/>
              <a:t>Expected phenotypic liability of relatives of those affected</a:t>
            </a:r>
          </a:p>
          <a:p>
            <a:pPr marL="0" indent="0">
              <a:buNone/>
            </a:pPr>
            <a:r>
              <a:rPr lang="en-US" sz="2000" dirty="0"/>
              <a:t>E(Y</a:t>
            </a:r>
            <a:r>
              <a:rPr lang="en-US" sz="2000" baseline="-25000" dirty="0"/>
              <a:t>R</a:t>
            </a:r>
            <a:r>
              <a:rPr lang="en-US" sz="2000" dirty="0"/>
              <a:t>|Y&gt;t) = </a:t>
            </a:r>
            <a:r>
              <a:rPr lang="en-US" sz="2000" i="1" dirty="0" err="1"/>
              <a:t>m</a:t>
            </a:r>
            <a:r>
              <a:rPr lang="en-US" sz="2000" i="1" baseline="-25000" dirty="0" err="1"/>
              <a:t>R</a:t>
            </a:r>
            <a:r>
              <a:rPr lang="en-US" sz="2000" i="1" baseline="-25000" dirty="0"/>
              <a:t> </a:t>
            </a:r>
            <a:r>
              <a:rPr lang="en-US" sz="2000" dirty="0"/>
              <a:t>= </a:t>
            </a:r>
            <a:r>
              <a:rPr lang="en-US" sz="2000" i="1" dirty="0" err="1"/>
              <a:t>m</a:t>
            </a:r>
            <a:r>
              <a:rPr lang="en-US" sz="2000" i="1" baseline="-25000" dirty="0" err="1"/>
              <a:t>R</a:t>
            </a:r>
            <a:r>
              <a:rPr lang="en-US" sz="2000" dirty="0"/>
              <a:t>-</a:t>
            </a:r>
            <a:r>
              <a:rPr lang="en-US" sz="2000" i="1" dirty="0"/>
              <a:t>m</a:t>
            </a:r>
            <a:r>
              <a:rPr lang="en-US" sz="2000" dirty="0"/>
              <a:t> = </a:t>
            </a:r>
            <a:r>
              <a:rPr lang="en-US" sz="2000" i="1" dirty="0"/>
              <a:t>t</a:t>
            </a:r>
            <a:r>
              <a:rPr lang="en-US" sz="2000" dirty="0"/>
              <a:t>- </a:t>
            </a:r>
            <a:r>
              <a:rPr lang="en-US" sz="2000" i="1" dirty="0" err="1"/>
              <a:t>t</a:t>
            </a:r>
            <a:r>
              <a:rPr lang="en-US" sz="2000" i="1" baseline="-25000" dirty="0" err="1"/>
              <a:t>R</a:t>
            </a:r>
            <a:endParaRPr lang="en-US" sz="2000" i="1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i="1" dirty="0"/>
              <a:t>     		Substitute							t</a:t>
            </a:r>
            <a:r>
              <a:rPr lang="en-US" sz="2000" dirty="0"/>
              <a:t>- </a:t>
            </a:r>
            <a:r>
              <a:rPr lang="en-US" sz="2000" i="1" dirty="0" err="1"/>
              <a:t>t</a:t>
            </a:r>
            <a:r>
              <a:rPr lang="en-US" sz="2000" i="1" baseline="-25000" dirty="0" err="1"/>
              <a:t>R</a:t>
            </a:r>
            <a:r>
              <a:rPr lang="en-US" sz="2000" dirty="0"/>
              <a:t>= </a:t>
            </a:r>
            <a:r>
              <a:rPr lang="en-US" sz="2000" i="1" dirty="0"/>
              <a:t>a</a:t>
            </a:r>
            <a:r>
              <a:rPr lang="en-US" sz="2000" i="1" baseline="-25000" dirty="0"/>
              <a:t>R</a:t>
            </a:r>
            <a:r>
              <a:rPr lang="en-US" sz="2000" i="1" dirty="0"/>
              <a:t>h</a:t>
            </a:r>
            <a:r>
              <a:rPr lang="en-US" sz="2000" baseline="30000" dirty="0"/>
              <a:t>2</a:t>
            </a:r>
            <a:r>
              <a:rPr lang="en-US" sz="2000" i="1" dirty="0"/>
              <a:t>i</a:t>
            </a:r>
          </a:p>
          <a:p>
            <a:pPr marL="0" indent="0">
              <a:buNone/>
            </a:pPr>
            <a:r>
              <a:rPr lang="en-US" sz="2000" i="1" dirty="0"/>
              <a:t>		</a:t>
            </a:r>
          </a:p>
          <a:p>
            <a:pPr marL="0" indent="0">
              <a:buNone/>
            </a:pPr>
            <a:r>
              <a:rPr lang="en-US" sz="2000" i="1" dirty="0"/>
              <a:t>		Rearrange							h</a:t>
            </a:r>
            <a:r>
              <a:rPr lang="en-US" sz="2000" baseline="30000" dirty="0"/>
              <a:t>2 </a:t>
            </a:r>
            <a:r>
              <a:rPr lang="en-US" sz="2000" dirty="0"/>
              <a:t>=(</a:t>
            </a:r>
            <a:r>
              <a:rPr lang="en-US" sz="2000" i="1" dirty="0"/>
              <a:t>t</a:t>
            </a:r>
            <a:r>
              <a:rPr lang="en-US" sz="2000" dirty="0"/>
              <a:t>- </a:t>
            </a:r>
            <a:r>
              <a:rPr lang="en-US" sz="2000" i="1" dirty="0" err="1"/>
              <a:t>t</a:t>
            </a:r>
            <a:r>
              <a:rPr lang="en-US" sz="2000" i="1" baseline="-25000" dirty="0" err="1"/>
              <a:t>R</a:t>
            </a:r>
            <a:r>
              <a:rPr lang="en-US" sz="2000" dirty="0"/>
              <a:t>)</a:t>
            </a:r>
            <a:r>
              <a:rPr lang="en-US" sz="2000" i="1" dirty="0"/>
              <a:t>/</a:t>
            </a:r>
            <a:r>
              <a:rPr lang="en-US" sz="2000" i="1" dirty="0" err="1"/>
              <a:t>ia</a:t>
            </a:r>
            <a:r>
              <a:rPr lang="en-US" sz="2000" i="1" baseline="-25000" dirty="0" err="1"/>
              <a:t>R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12616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Falconer (1965) The inheritance of liability to certain diseases, estimated from incidences in relatives,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			Ann. Hum Genet. 29 51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Crittenden (1961) an interpretation o familial aggregation based on multiple genetic and environmental factors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			Ann NY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Acad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Sci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 91 769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279701" y="958813"/>
            <a:ext cx="1814815" cy="1576611"/>
            <a:chOff x="7014710" y="2417147"/>
            <a:chExt cx="1814814" cy="1576611"/>
          </a:xfrm>
        </p:grpSpPr>
        <p:grpSp>
          <p:nvGrpSpPr>
            <p:cNvPr id="10" name="Group 9"/>
            <p:cNvGrpSpPr/>
            <p:nvPr/>
          </p:nvGrpSpPr>
          <p:grpSpPr>
            <a:xfrm>
              <a:off x="7014710" y="2417147"/>
              <a:ext cx="1814814" cy="1576611"/>
              <a:chOff x="7014710" y="2417147"/>
              <a:chExt cx="1814814" cy="1576611"/>
            </a:xfrm>
          </p:grpSpPr>
          <p:pic>
            <p:nvPicPr>
              <p:cNvPr id="15" name="Picture 14" descr="Screen Shot 2014-06-23 at 4.04.37 PM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4710" y="2417147"/>
                <a:ext cx="1469415" cy="1207280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 flipH="1">
                <a:off x="8308059" y="2818190"/>
                <a:ext cx="2230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z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484125" y="3087523"/>
                <a:ext cx="3453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K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710030" y="3456855"/>
                <a:ext cx="3453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308059" y="3624426"/>
                <a:ext cx="2244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i</a:t>
                </a:r>
                <a:endParaRPr lang="en-US" dirty="0"/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 flipH="1">
              <a:off x="8102441" y="3052855"/>
              <a:ext cx="205618" cy="26933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7" idx="1"/>
            </p:cNvCxnSpPr>
            <p:nvPr/>
          </p:nvCxnSpPr>
          <p:spPr>
            <a:xfrm flipH="1">
              <a:off x="8187108" y="3272189"/>
              <a:ext cx="297017" cy="1524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7896823" y="3443159"/>
              <a:ext cx="205618" cy="26933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9" idx="0"/>
            </p:cNvCxnSpPr>
            <p:nvPr/>
          </p:nvCxnSpPr>
          <p:spPr>
            <a:xfrm flipH="1" flipV="1">
              <a:off x="8187107" y="3456856"/>
              <a:ext cx="233176" cy="16757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>
            <a:off x="8023775" y="938154"/>
            <a:ext cx="0" cy="1007442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718967" y="1858386"/>
            <a:ext cx="22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5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Assumptions made by Falconer (1965)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221" y="1139524"/>
            <a:ext cx="84125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Assumption: </a:t>
            </a:r>
            <a:r>
              <a:rPr lang="en-US" dirty="0">
                <a:solidFill>
                  <a:srgbClr val="0000FF"/>
                </a:solidFill>
              </a:rPr>
              <a:t>Covariance between relatives reflects only shared additive genetic effects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Check: </a:t>
            </a:r>
            <a:r>
              <a:rPr lang="en-US" dirty="0">
                <a:solidFill>
                  <a:srgbClr val="0000FF"/>
                </a:solidFill>
              </a:rPr>
              <a:t>Use different types of relatives with different </a:t>
            </a:r>
            <a:r>
              <a:rPr lang="en-US" i="1" dirty="0" err="1">
                <a:solidFill>
                  <a:srgbClr val="0000FF"/>
                </a:solidFill>
              </a:rPr>
              <a:t>a</a:t>
            </a:r>
            <a:r>
              <a:rPr lang="en-US" i="1" baseline="-25000" dirty="0" err="1">
                <a:solidFill>
                  <a:srgbClr val="0000FF"/>
                </a:solidFill>
              </a:rPr>
              <a:t>R</a:t>
            </a:r>
            <a:r>
              <a:rPr lang="en-US" i="1" baseline="-25000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and different </a:t>
            </a:r>
            <a:r>
              <a:rPr lang="en-US" i="1" dirty="0" err="1">
                <a:solidFill>
                  <a:srgbClr val="0000FF"/>
                </a:solidFill>
              </a:rPr>
              <a:t>u</a:t>
            </a:r>
            <a:r>
              <a:rPr lang="en-US" i="1" baseline="-25000" dirty="0" err="1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(dominance coefficient) and different shared environment to see consistency of estimates of h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706" y="4137115"/>
            <a:ext cx="836309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Assumption: </a:t>
            </a:r>
            <a:r>
              <a:rPr lang="en-US" dirty="0">
                <a:solidFill>
                  <a:srgbClr val="0000FF"/>
                </a:solidFill>
              </a:rPr>
              <a:t>Phenotypic variance in relatives is unaffected by ascertainment on affected </a:t>
            </a:r>
            <a:r>
              <a:rPr lang="en-US" dirty="0" err="1">
                <a:solidFill>
                  <a:srgbClr val="0000FF"/>
                </a:solidFill>
              </a:rPr>
              <a:t>probands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                                          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9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57200" y="1269991"/>
            <a:ext cx="2444317" cy="3606020"/>
            <a:chOff x="1147054" y="958812"/>
            <a:chExt cx="6366881" cy="5623901"/>
          </a:xfrm>
        </p:grpSpPr>
        <p:pic>
          <p:nvPicPr>
            <p:cNvPr id="5" name="Picture 4" descr="Screen Shot 2014-06-26 at 9.46.23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835" y="1109013"/>
              <a:ext cx="6261100" cy="54737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147054" y="958812"/>
              <a:ext cx="6366881" cy="270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95353"/>
          </a:xfrm>
        </p:spPr>
        <p:txBody>
          <a:bodyPr>
            <a:normAutofit fontScale="90000"/>
          </a:bodyPr>
          <a:lstStyle/>
          <a:p>
            <a:r>
              <a:rPr lang="en-US" dirty="0"/>
              <a:t>Accounting for reduction in variance in relatives as a result of ascertainment on affected individuals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420161" y="2949384"/>
            <a:ext cx="314075" cy="1365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797237" y="1146983"/>
            <a:ext cx="53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06087" y="2580052"/>
            <a:ext cx="31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63124" y="4215934"/>
            <a:ext cx="566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</a:t>
            </a:r>
            <a:r>
              <a:rPr lang="en-US" baseline="-25000" dirty="0" err="1"/>
              <a:t>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-20719" y="635699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Reich, James, Morris (1972) The use of multiple thresholds in determining the mode of transmission of semi-continuous traits. Ann Hum Gen 36: 163.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71084" y="1655882"/>
            <a:ext cx="3547243" cy="9233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Variance in liability amongst the diseased individuals</a:t>
            </a:r>
          </a:p>
          <a:p>
            <a:r>
              <a:rPr lang="en-US" dirty="0"/>
              <a:t>= 	 ((1-k)</a:t>
            </a:r>
            <a:r>
              <a:rPr lang="en-US" dirty="0">
                <a:solidFill>
                  <a:srgbClr val="0000FF"/>
                </a:solidFill>
              </a:rPr>
              <a:t>, where </a:t>
            </a:r>
            <a:r>
              <a:rPr lang="en-US" dirty="0"/>
              <a:t>k = </a:t>
            </a:r>
            <a:r>
              <a:rPr lang="en-US" dirty="0" err="1"/>
              <a:t>i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-t)	</a:t>
            </a:r>
          </a:p>
        </p:txBody>
      </p:sp>
      <p:pic>
        <p:nvPicPr>
          <p:cNvPr id="12" name="Picture 11" descr="Screen Shot 2014-06-23 at 6.24.2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22" y="2210001"/>
            <a:ext cx="429260" cy="37005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2375635" y="2047410"/>
            <a:ext cx="1379400" cy="656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71085" y="2848411"/>
            <a:ext cx="4941751" cy="120032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Variance in liability amongst relatives of diseased individuals</a:t>
            </a:r>
          </a:p>
          <a:p>
            <a:r>
              <a:rPr lang="en-US" dirty="0"/>
              <a:t>V(Y</a:t>
            </a:r>
            <a:r>
              <a:rPr lang="en-US" baseline="-25000" dirty="0"/>
              <a:t>R</a:t>
            </a:r>
            <a:r>
              <a:rPr lang="en-US" dirty="0"/>
              <a:t>|Y&gt;t) = V(Y</a:t>
            </a:r>
            <a:r>
              <a:rPr lang="en-US" baseline="-25000" dirty="0"/>
              <a:t>R</a:t>
            </a:r>
            <a:r>
              <a:rPr lang="en-US" dirty="0"/>
              <a:t>)-</a:t>
            </a:r>
            <a:r>
              <a:rPr lang="en-US" dirty="0" err="1"/>
              <a:t>kCov</a:t>
            </a:r>
            <a:r>
              <a:rPr lang="en-US" dirty="0"/>
              <a:t>(Y</a:t>
            </a:r>
            <a:r>
              <a:rPr lang="en-US" baseline="-25000" dirty="0"/>
              <a:t>R</a:t>
            </a:r>
            <a:r>
              <a:rPr lang="en-US" dirty="0"/>
              <a:t>,Y)</a:t>
            </a:r>
            <a:r>
              <a:rPr lang="en-US" baseline="30000" dirty="0"/>
              <a:t>2</a:t>
            </a:r>
          </a:p>
          <a:p>
            <a:r>
              <a:rPr lang="en-US" baseline="30000" dirty="0"/>
              <a:t>                           </a:t>
            </a:r>
            <a:r>
              <a:rPr lang="en-US" dirty="0"/>
              <a:t>=    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33" y="2579212"/>
            <a:ext cx="421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633" y="4021275"/>
            <a:ext cx="421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/>
              <a:t>R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921277"/>
              </p:ext>
            </p:extLst>
          </p:nvPr>
        </p:nvGraphicFramePr>
        <p:xfrm>
          <a:off x="4367067" y="3705839"/>
          <a:ext cx="5270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6" name="Document" r:id="rId5" imgW="5270500" imgH="342900" progId="Word.Document.12">
                  <p:embed/>
                </p:oleObj>
              </mc:Choice>
              <mc:Fallback>
                <p:oleObj name="Document" r:id="rId5" imgW="5270500" imgH="342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67067" y="3705839"/>
                        <a:ext cx="52705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62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Reich et al: heritability of liability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" y="979246"/>
            <a:ext cx="2444317" cy="3606020"/>
            <a:chOff x="1147054" y="958812"/>
            <a:chExt cx="6366881" cy="5623901"/>
          </a:xfrm>
        </p:grpSpPr>
        <p:pic>
          <p:nvPicPr>
            <p:cNvPr id="5" name="Picture 4" descr="Screen Shot 2014-06-26 at 9.46.23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835" y="1109013"/>
              <a:ext cx="6261100" cy="54737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147054" y="958812"/>
              <a:ext cx="6366881" cy="270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Screen Shot 2014-06-26 at 10.23.4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624" y="1030962"/>
            <a:ext cx="2579176" cy="3131101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1420161" y="2657196"/>
            <a:ext cx="314075" cy="1365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640199" y="2535995"/>
            <a:ext cx="314075" cy="1365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89696" y="958814"/>
            <a:ext cx="2594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difference between the means for the same threshold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86201" y="2219009"/>
            <a:ext cx="259452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difference between the thresholds when </a:t>
            </a:r>
            <a:r>
              <a:rPr lang="en-US" dirty="0" err="1"/>
              <a:t>standardised</a:t>
            </a:r>
            <a:r>
              <a:rPr lang="en-US" dirty="0"/>
              <a:t> to have the mean 0 and variance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97237" y="846295"/>
            <a:ext cx="53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42389" y="4043381"/>
            <a:ext cx="53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</a:t>
            </a:r>
            <a:r>
              <a:rPr lang="en-US" baseline="-25000" dirty="0" err="1"/>
              <a:t>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106085" y="2395386"/>
            <a:ext cx="31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67220" y="4043381"/>
            <a:ext cx="566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</a:t>
            </a:r>
            <a:r>
              <a:rPr lang="en-US" baseline="-25000" dirty="0" err="1"/>
              <a:t>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901518" y="4773024"/>
            <a:ext cx="294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</a:t>
            </a:r>
            <a:r>
              <a:rPr lang="en-US" baseline="-25000" dirty="0" err="1"/>
              <a:t>R</a:t>
            </a:r>
            <a:r>
              <a:rPr lang="en-US" dirty="0"/>
              <a:t>-m = t-</a:t>
            </a:r>
            <a:r>
              <a:rPr lang="en-US" dirty="0" err="1"/>
              <a:t>t</a:t>
            </a:r>
            <a:r>
              <a:rPr lang="en-US" baseline="-25000" dirty="0" err="1"/>
              <a:t>R</a:t>
            </a:r>
            <a:endParaRPr lang="en-US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44131"/>
              </p:ext>
            </p:extLst>
          </p:nvPr>
        </p:nvGraphicFramePr>
        <p:xfrm>
          <a:off x="3193673" y="4773025"/>
          <a:ext cx="3087055" cy="401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9" name="Document" r:id="rId5" imgW="5270500" imgH="685800" progId="Word.Document.12">
                  <p:embed/>
                </p:oleObj>
              </mc:Choice>
              <mc:Fallback>
                <p:oleObj name="Document" r:id="rId5" imgW="5270500" imgH="685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93673" y="4773025"/>
                        <a:ext cx="3087055" cy="401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-20719" y="635699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Reich, James, Morris (1972) The use of multiple thresholds in determining the mode of transmission of semi-continuous traits. Ann Hum Gen 36: 163.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03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Reich et al: heritability of liability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97237" y="846295"/>
            <a:ext cx="53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1" y="958814"/>
            <a:ext cx="9237579" cy="43350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Y = phenotypic liability for individuals</a:t>
            </a:r>
          </a:p>
          <a:p>
            <a:pPr marL="0" indent="0">
              <a:buNone/>
            </a:pPr>
            <a:r>
              <a:rPr lang="en-US" sz="2000" dirty="0"/>
              <a:t>Y</a:t>
            </a:r>
            <a:r>
              <a:rPr lang="en-US" sz="2000" baseline="-25000" dirty="0"/>
              <a:t>R</a:t>
            </a:r>
            <a:r>
              <a:rPr lang="en-US" sz="2000" dirty="0"/>
              <a:t> = phenotypic liability for relatives of those with Y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Y</a:t>
            </a:r>
            <a:r>
              <a:rPr lang="en-US" sz="2000" baseline="-25000" dirty="0"/>
              <a:t>R</a:t>
            </a:r>
            <a:r>
              <a:rPr lang="en-US" sz="2000" dirty="0"/>
              <a:t> = </a:t>
            </a:r>
            <a:r>
              <a:rPr lang="en-US" sz="2000" i="1" dirty="0"/>
              <a:t>a</a:t>
            </a:r>
            <a:r>
              <a:rPr lang="en-US" sz="2000" i="1" baseline="-25000" dirty="0"/>
              <a:t>R</a:t>
            </a:r>
            <a:r>
              <a:rPr lang="en-US" sz="2000" i="1" dirty="0"/>
              <a:t>h</a:t>
            </a:r>
            <a:r>
              <a:rPr lang="en-US" sz="2000" baseline="30000" dirty="0"/>
              <a:t>2</a:t>
            </a:r>
            <a:r>
              <a:rPr lang="en-US" sz="2000" dirty="0"/>
              <a:t>Y</a:t>
            </a:r>
            <a:r>
              <a:rPr lang="en-US" sz="2000" baseline="30000" dirty="0"/>
              <a:t>  </a:t>
            </a:r>
            <a:r>
              <a:rPr lang="en-US" sz="2000" dirty="0"/>
              <a:t>+ </a:t>
            </a:r>
            <a:r>
              <a:rPr lang="en-US" sz="2000" dirty="0" err="1"/>
              <a:t>ε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For affected individuals Y = i </a:t>
            </a:r>
          </a:p>
          <a:p>
            <a:pPr marL="0" indent="0">
              <a:buNone/>
            </a:pPr>
            <a:r>
              <a:rPr lang="en-US" sz="2000" dirty="0"/>
              <a:t>Expected phenotypic liability of relatives of those affected</a:t>
            </a:r>
          </a:p>
          <a:p>
            <a:pPr marL="0" indent="0">
              <a:buNone/>
            </a:pPr>
            <a:r>
              <a:rPr lang="en-US" sz="2000" dirty="0"/>
              <a:t>E(Y</a:t>
            </a:r>
            <a:r>
              <a:rPr lang="en-US" sz="2000" baseline="-25000" dirty="0"/>
              <a:t>R</a:t>
            </a:r>
            <a:r>
              <a:rPr lang="en-US" sz="2000" dirty="0"/>
              <a:t>|Y&gt;t) = </a:t>
            </a:r>
            <a:r>
              <a:rPr lang="en-US" sz="2000" i="1" dirty="0" err="1"/>
              <a:t>m</a:t>
            </a:r>
            <a:r>
              <a:rPr lang="en-US" sz="2000" i="1" baseline="-25000" dirty="0" err="1"/>
              <a:t>R</a:t>
            </a:r>
            <a:r>
              <a:rPr lang="en-US" sz="2000" dirty="0"/>
              <a:t>-</a:t>
            </a:r>
            <a:r>
              <a:rPr lang="en-US" sz="2000" i="1" dirty="0"/>
              <a:t>m</a:t>
            </a:r>
            <a:r>
              <a:rPr lang="en-US" sz="2000" dirty="0"/>
              <a:t> = </a:t>
            </a:r>
            <a:endParaRPr lang="en-US" sz="2000" i="1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i="1" dirty="0"/>
              <a:t>     		Substitute  									</a:t>
            </a:r>
          </a:p>
          <a:p>
            <a:pPr marL="0" indent="0">
              <a:buNone/>
            </a:pPr>
            <a:r>
              <a:rPr lang="en-US" sz="2000" i="1" dirty="0"/>
              <a:t>		</a:t>
            </a:r>
          </a:p>
          <a:p>
            <a:pPr marL="0" indent="0">
              <a:buNone/>
            </a:pPr>
            <a:r>
              <a:rPr lang="en-US" sz="2000" i="1" dirty="0"/>
              <a:t>		Rearrange							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632737"/>
              </p:ext>
            </p:extLst>
          </p:nvPr>
        </p:nvGraphicFramePr>
        <p:xfrm>
          <a:off x="2292615" y="4518335"/>
          <a:ext cx="44942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6" name="Document" r:id="rId3" imgW="5270500" imgH="812800" progId="Word.Document.12">
                  <p:embed/>
                </p:oleObj>
              </mc:Choice>
              <mc:Fallback>
                <p:oleObj name="Document" r:id="rId3" imgW="5270500" imgH="812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92615" y="4518335"/>
                        <a:ext cx="4494212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38815"/>
              </p:ext>
            </p:extLst>
          </p:nvPr>
        </p:nvGraphicFramePr>
        <p:xfrm>
          <a:off x="2412791" y="3298549"/>
          <a:ext cx="308768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7" name="Document" r:id="rId5" imgW="5270500" imgH="685800" progId="Word.Document.12">
                  <p:embed/>
                </p:oleObj>
              </mc:Choice>
              <mc:Fallback>
                <p:oleObj name="Document" r:id="rId5" imgW="5270500" imgH="685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12791" y="3298549"/>
                        <a:ext cx="3087688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567826"/>
              </p:ext>
            </p:extLst>
          </p:nvPr>
        </p:nvGraphicFramePr>
        <p:xfrm>
          <a:off x="2292615" y="3986455"/>
          <a:ext cx="308768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8" name="Document" r:id="rId7" imgW="5270500" imgH="685800" progId="Word.Document.12">
                  <p:embed/>
                </p:oleObj>
              </mc:Choice>
              <mc:Fallback>
                <p:oleObj name="Document" r:id="rId7" imgW="5270500" imgH="685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92615" y="3986455"/>
                        <a:ext cx="3087688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580210"/>
              </p:ext>
            </p:extLst>
          </p:nvPr>
        </p:nvGraphicFramePr>
        <p:xfrm>
          <a:off x="5267158" y="5715951"/>
          <a:ext cx="4494679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9" name="Document" r:id="rId9" imgW="5270500" imgH="812800" progId="Word.Document.12">
                  <p:embed/>
                </p:oleObj>
              </mc:Choice>
              <mc:Fallback>
                <p:oleObj name="Document" r:id="rId9" imgW="5270500" imgH="812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67158" y="5715951"/>
                        <a:ext cx="4494679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" y="5753188"/>
            <a:ext cx="6470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Also useful – calculation of </a:t>
            </a:r>
            <a:r>
              <a:rPr lang="en-US" dirty="0" err="1"/>
              <a:t>t</a:t>
            </a:r>
            <a:r>
              <a:rPr lang="en-US" baseline="-25000" dirty="0" err="1"/>
              <a:t>R</a:t>
            </a:r>
            <a:r>
              <a:rPr lang="en-US" dirty="0"/>
              <a:t> when K and h</a:t>
            </a:r>
            <a:r>
              <a:rPr lang="en-US" baseline="30000" dirty="0"/>
              <a:t>2</a:t>
            </a:r>
            <a:r>
              <a:rPr lang="en-US" dirty="0"/>
              <a:t> are known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1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Single locus disease model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565482" y="2743199"/>
          <a:ext cx="6781800" cy="356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4" name="Document" r:id="rId3" imgW="6781800" imgH="3568700" progId="Word.Document.12">
                  <p:embed/>
                </p:oleObj>
              </mc:Choice>
              <mc:Fallback>
                <p:oleObj name="Document" r:id="rId3" imgW="6781800" imgH="3568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5482" y="2743199"/>
                        <a:ext cx="6781800" cy="356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15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199" y="958812"/>
            <a:ext cx="8590547" cy="1784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/>
              <a:t>Single locus disease model:</a:t>
            </a:r>
          </a:p>
          <a:p>
            <a:pPr marL="0" indent="0">
              <a:buFont typeface="Arial"/>
              <a:buNone/>
            </a:pPr>
            <a:r>
              <a:rPr lang="en-US" sz="1800" dirty="0"/>
              <a:t>G = genotype;  D=disease;  K = overall disease risk in population; </a:t>
            </a:r>
          </a:p>
          <a:p>
            <a:pPr marL="0" indent="0">
              <a:buFont typeface="Arial"/>
              <a:buNone/>
            </a:pPr>
            <a:r>
              <a:rPr lang="en-US" sz="1800" dirty="0"/>
              <a:t>p = risk allele frequency; </a:t>
            </a:r>
          </a:p>
          <a:p>
            <a:pPr marL="0" indent="0">
              <a:buFont typeface="Arial"/>
              <a:buNone/>
            </a:pPr>
            <a:r>
              <a:rPr lang="en-US" sz="1800" dirty="0"/>
              <a:t>f</a:t>
            </a:r>
            <a:r>
              <a:rPr lang="en-US" sz="1800" baseline="-25000" dirty="0"/>
              <a:t>0</a:t>
            </a:r>
            <a:r>
              <a:rPr lang="en-US" sz="1800" dirty="0"/>
              <a:t> = baseline risk for homozygote reference allele – UNKNOWN</a:t>
            </a:r>
          </a:p>
          <a:p>
            <a:pPr marL="0" indent="0">
              <a:buFont typeface="Arial"/>
              <a:buNone/>
            </a:pPr>
            <a:r>
              <a:rPr lang="en-US" sz="1800" dirty="0"/>
              <a:t>R  = relative risk for heterozygote; assume risk is multiplicative (on this scale)</a:t>
            </a:r>
          </a:p>
          <a:p>
            <a:pPr marL="0" indent="0">
              <a:buFont typeface="Arial"/>
              <a:buNone/>
            </a:pPr>
            <a:endParaRPr lang="en-US" sz="1800" dirty="0"/>
          </a:p>
          <a:p>
            <a:pPr marL="0" indent="0">
              <a:buFont typeface="Arial"/>
              <a:buNone/>
            </a:pPr>
            <a:endParaRPr lang="en-US" sz="1800" dirty="0"/>
          </a:p>
          <a:p>
            <a:pPr marL="0" indent="0">
              <a:buFont typeface="Arial"/>
              <a:buNone/>
            </a:pP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2061" y="6037301"/>
            <a:ext cx="8229600" cy="684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How do we go from single locus model to multiple risk locus model ?</a:t>
            </a:r>
          </a:p>
        </p:txBody>
      </p:sp>
    </p:spTree>
    <p:extLst>
      <p:ext uri="{BB962C8B-B14F-4D97-AF65-F5344CB8AC3E}">
        <p14:creationId xmlns:p14="http://schemas.microsoft.com/office/powerpoint/2010/main" val="2114366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0214"/>
            <a:ext cx="8229600" cy="6506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Single locus disease model:</a:t>
            </a:r>
          </a:p>
          <a:p>
            <a:pPr marL="0" indent="0">
              <a:buNone/>
            </a:pPr>
            <a:r>
              <a:rPr lang="en-US" sz="1800" dirty="0"/>
              <a:t>G = genotype;  D=disease;  K = overall disease risk in population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Two-locus risk model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65177"/>
              </p:ext>
            </p:extLst>
          </p:nvPr>
        </p:nvGraphicFramePr>
        <p:xfrm>
          <a:off x="31750" y="2039957"/>
          <a:ext cx="9772651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8" name="Document" r:id="rId3" imgW="9918700" imgH="2768600" progId="Word.Document.12">
                  <p:embed/>
                </p:oleObj>
              </mc:Choice>
              <mc:Fallback>
                <p:oleObj name="Document" r:id="rId3" imgW="9918700" imgH="2768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50" y="2039957"/>
                        <a:ext cx="9772651" cy="276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29462" y="1814513"/>
            <a:ext cx="800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P(D)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5599" y="1871166"/>
            <a:ext cx="800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P(G)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86475" y="4443413"/>
            <a:ext cx="2871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Sum P(D) = 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3860" y="5429402"/>
            <a:ext cx="839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baseline="-25000" dirty="0"/>
              <a:t>0</a:t>
            </a:r>
            <a:r>
              <a:rPr lang="en-US" dirty="0"/>
              <a:t> = probability of disease with no risk alleles. This baseline probability differs between the models</a:t>
            </a:r>
          </a:p>
        </p:txBody>
      </p:sp>
    </p:spTree>
    <p:extLst>
      <p:ext uri="{BB962C8B-B14F-4D97-AF65-F5344CB8AC3E}">
        <p14:creationId xmlns:p14="http://schemas.microsoft.com/office/powerpoint/2010/main" val="78024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42400" cy="684175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combine risk loci to explain disease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1219200"/>
            <a:ext cx="54229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Additive on disease scale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2311400"/>
            <a:ext cx="54229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Multiplicative on disease scale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3378200"/>
            <a:ext cx="54229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Constrained multiplicative on disease scale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4483100"/>
            <a:ext cx="54229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Multiplicative Odds on disease scale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5594350"/>
            <a:ext cx="54229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Liability threshold model</a:t>
            </a:r>
          </a:p>
        </p:txBody>
      </p:sp>
    </p:spTree>
    <p:extLst>
      <p:ext uri="{BB962C8B-B14F-4D97-AF65-F5344CB8AC3E}">
        <p14:creationId xmlns:p14="http://schemas.microsoft.com/office/powerpoint/2010/main" val="1055741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Exchangeable models of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5787"/>
            <a:ext cx="8229600" cy="1585324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/>
              <a:t>High heritability</a:t>
            </a:r>
          </a:p>
          <a:p>
            <a:r>
              <a:rPr lang="en-US" sz="2600" dirty="0"/>
              <a:t>Requires there be a large variance in risk among individuals. Consequently risk considered as a function of the number of causative alleles has to be steeply increasing.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0816" y="632525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Slatkin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(2008)Exchangeable models of complex inherited diseases Genetics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2884142"/>
            <a:ext cx="4263706" cy="2826266"/>
            <a:chOff x="457200" y="3268155"/>
            <a:chExt cx="4263706" cy="28262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96705" y="3268155"/>
              <a:ext cx="2921000" cy="26416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57200" y="4020276"/>
              <a:ext cx="144148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Probability of disease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98683" y="5725089"/>
              <a:ext cx="282222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Number of risk alleles(x)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481689" y="2695223"/>
            <a:ext cx="42051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Multiplicative model – standard model used but allows probability of disease to be &gt;1.</a:t>
            </a:r>
          </a:p>
          <a:p>
            <a:r>
              <a:rPr lang="en-US" dirty="0">
                <a:solidFill>
                  <a:srgbClr val="0000FF"/>
                </a:solidFill>
              </a:rPr>
              <a:t>P(Disease)=P(</a:t>
            </a:r>
            <a:r>
              <a:rPr lang="en-US" dirty="0" err="1">
                <a:solidFill>
                  <a:srgbClr val="0000FF"/>
                </a:solidFill>
              </a:rPr>
              <a:t>Disease|x</a:t>
            </a:r>
            <a:r>
              <a:rPr lang="en-US" dirty="0">
                <a:solidFill>
                  <a:srgbClr val="0000FF"/>
                </a:solidFill>
              </a:rPr>
              <a:t>=0)R</a:t>
            </a:r>
            <a:r>
              <a:rPr lang="en-US" baseline="30000" dirty="0">
                <a:solidFill>
                  <a:srgbClr val="0000FF"/>
                </a:solidFill>
              </a:rPr>
              <a:t>x</a:t>
            </a:r>
          </a:p>
          <a:p>
            <a:r>
              <a:rPr lang="en-US" dirty="0">
                <a:solidFill>
                  <a:srgbClr val="0000FF"/>
                </a:solidFill>
              </a:rPr>
              <a:t>Constrained multiplicative model – constrain the multiplicative model to have a maximum probability of 1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“Additive” model</a:t>
            </a:r>
          </a:p>
          <a:p>
            <a:r>
              <a:rPr lang="en-US" dirty="0">
                <a:solidFill>
                  <a:srgbClr val="0000FF"/>
                </a:solidFill>
              </a:rPr>
              <a:t>P(Disease)=</a:t>
            </a:r>
            <a:r>
              <a:rPr lang="en-US" dirty="0" err="1">
                <a:solidFill>
                  <a:srgbClr val="0000FF"/>
                </a:solidFill>
              </a:rPr>
              <a:t>b+xR</a:t>
            </a:r>
            <a:r>
              <a:rPr lang="en-US" dirty="0">
                <a:solidFill>
                  <a:srgbClr val="0000FF"/>
                </a:solidFill>
              </a:rPr>
              <a:t>, b=-18/7 set P(Disease)&lt;0 to 0 and P(Disease)&gt;1to 1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9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polygenic model to use?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3058" y="1084839"/>
            <a:ext cx="84037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liability threshold model is the model of choice because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It is the simplest parameterization that fits the observable data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It is mathematically tractable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It makes least assumptions about genetic architecture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“All models are wrong some models are useful”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03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 of this lecture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310148" y="1883776"/>
            <a:ext cx="851301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this lecture, we will show why these statements are consistent :</a:t>
            </a:r>
          </a:p>
          <a:p>
            <a:endParaRPr lang="en-US" dirty="0"/>
          </a:p>
          <a:p>
            <a:r>
              <a:rPr lang="en-US" dirty="0"/>
              <a:t>If a disease affects 1% of the population and has heritability 80% then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If an individual is affected  ~8% of his/her siblings affected </a:t>
            </a:r>
          </a:p>
          <a:p>
            <a:endParaRPr lang="en-US" dirty="0"/>
          </a:p>
          <a:p>
            <a:r>
              <a:rPr lang="en-US" dirty="0"/>
              <a:t>	If an MZ twin is affected  ~50% of their co-twins are affected</a:t>
            </a:r>
          </a:p>
          <a:p>
            <a:endParaRPr lang="en-US" dirty="0"/>
          </a:p>
          <a:p>
            <a:r>
              <a:rPr lang="en-US" dirty="0"/>
              <a:t>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01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Jumping ahead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5788"/>
            <a:ext cx="8229600" cy="21221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REML lectures Jian Yang/Peter </a:t>
            </a:r>
            <a:r>
              <a:rPr lang="en-US" dirty="0" err="1"/>
              <a:t>Visscher</a:t>
            </a:r>
            <a:endParaRPr lang="en-US" dirty="0"/>
          </a:p>
          <a:p>
            <a:r>
              <a:rPr lang="en-US" dirty="0"/>
              <a:t>Estimation of proportion of variance attributable to genome-wide SNPs:</a:t>
            </a:r>
          </a:p>
          <a:p>
            <a:pPr marL="40005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SNP-heritability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66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Jumping ahead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 descr="Screen Shot 2014-10-08 at 12.47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3299"/>
            <a:ext cx="6580815" cy="26655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6427113"/>
            <a:ext cx="9144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Vinkhuyzen</a:t>
            </a:r>
            <a:r>
              <a:rPr lang="en-US" sz="1100" dirty="0"/>
              <a:t> et al (2013) Estimation and Partition of Heritability in Human Populations Using Whole-Genome Analysis Methods</a:t>
            </a:r>
          </a:p>
          <a:p>
            <a:r>
              <a:rPr lang="en-US" sz="1100" dirty="0"/>
              <a:t>Annual reviews of genetics. </a:t>
            </a:r>
          </a:p>
          <a:p>
            <a:endParaRPr lang="en-US" sz="11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095788"/>
            <a:ext cx="8229600" cy="21221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REML lectures Jian Yang/Peter </a:t>
            </a:r>
            <a:r>
              <a:rPr lang="en-US" dirty="0" err="1"/>
              <a:t>Visscher</a:t>
            </a:r>
            <a:endParaRPr lang="en-US" dirty="0"/>
          </a:p>
          <a:p>
            <a:r>
              <a:rPr lang="en-US" dirty="0"/>
              <a:t>Estimation of proportion of variance attributable to genome-wide SNPs:</a:t>
            </a:r>
          </a:p>
          <a:p>
            <a:pPr marL="40005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SNP-heritability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984738" y="3253154"/>
            <a:ext cx="958362" cy="5187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26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GREML: h</a:t>
            </a:r>
            <a:r>
              <a:rPr lang="en-US" baseline="30000" dirty="0"/>
              <a:t>2</a:t>
            </a:r>
            <a:r>
              <a:rPr lang="en-US" dirty="0"/>
              <a:t>-SNP for disease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22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65151" y="1185127"/>
            <a:ext cx="5021765" cy="53445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dirty="0"/>
              <a:t>Observations are on disease scale but heritability is most interpretable on the liability scale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r>
              <a:rPr lang="en-AU" sz="2000" dirty="0"/>
              <a:t>Case-control samples are ascertained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r>
              <a:rPr lang="en-AU" sz="2000" dirty="0"/>
              <a:t>Differences between case and control samples may reflect artefacts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86916" y="1092318"/>
            <a:ext cx="3747843" cy="53445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dirty="0">
                <a:solidFill>
                  <a:srgbClr val="FF0000"/>
                </a:solidFill>
              </a:rPr>
              <a:t>Use linear regression</a:t>
            </a:r>
          </a:p>
          <a:p>
            <a:r>
              <a:rPr lang="en-AU" sz="2000" dirty="0">
                <a:solidFill>
                  <a:srgbClr val="FF0000"/>
                </a:solidFill>
              </a:rPr>
              <a:t>Estimate on observed scale</a:t>
            </a:r>
          </a:p>
          <a:p>
            <a:r>
              <a:rPr lang="en-AU" sz="2000" dirty="0">
                <a:solidFill>
                  <a:srgbClr val="FF0000"/>
                </a:solidFill>
              </a:rPr>
              <a:t>Transform to Liability scale via Robertson Transformation</a:t>
            </a:r>
          </a:p>
          <a:p>
            <a:pPr marL="0" indent="0">
              <a:buNone/>
            </a:pPr>
            <a:endParaRPr lang="en-AU" sz="2400" dirty="0"/>
          </a:p>
          <a:p>
            <a:r>
              <a:rPr lang="en-AU" sz="2000" dirty="0">
                <a:solidFill>
                  <a:srgbClr val="FF0000"/>
                </a:solidFill>
              </a:rPr>
              <a:t>Up date transformation</a:t>
            </a:r>
          </a:p>
          <a:p>
            <a:pPr marL="0" indent="0">
              <a:buNone/>
            </a:pPr>
            <a:endParaRPr lang="en-AU" sz="2000" dirty="0"/>
          </a:p>
          <a:p>
            <a:endParaRPr lang="en-AU" sz="2000" dirty="0">
              <a:solidFill>
                <a:srgbClr val="FF0000"/>
              </a:solidFill>
            </a:endParaRPr>
          </a:p>
          <a:p>
            <a:endParaRPr lang="en-AU" sz="2000" dirty="0">
              <a:solidFill>
                <a:srgbClr val="FF0000"/>
              </a:solidFill>
            </a:endParaRPr>
          </a:p>
          <a:p>
            <a:r>
              <a:rPr lang="en-AU" sz="2000" dirty="0">
                <a:solidFill>
                  <a:srgbClr val="FF0000"/>
                </a:solidFill>
              </a:rPr>
              <a:t>Very stringent QC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409763" y="6400349"/>
            <a:ext cx="9553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solidFill>
                  <a:schemeClr val="bg1">
                    <a:lumMod val="50000"/>
                  </a:schemeClr>
                </a:solidFill>
              </a:rPr>
              <a:t>Lee et al (2011) Estimating missing heritability for Disease from GWAS AJHG</a:t>
            </a:r>
          </a:p>
          <a:p>
            <a:pPr algn="ctr"/>
            <a:r>
              <a:rPr lang="en-AU" sz="1000" dirty="0">
                <a:solidFill>
                  <a:schemeClr val="bg1">
                    <a:lumMod val="50000"/>
                  </a:schemeClr>
                </a:solidFill>
              </a:rPr>
              <a:t>Lee et al (2013) Estimation and partition of polygenic variation captured by common SNPs for AD, MS &amp; Endo, HMG</a:t>
            </a:r>
            <a:endParaRPr lang="en-A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82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i="1" dirty="0"/>
              <a:t>Ascertainment in case-control studies</a:t>
            </a:r>
          </a:p>
        </p:txBody>
      </p:sp>
      <p:grpSp>
        <p:nvGrpSpPr>
          <p:cNvPr id="4" name="Content Placeholder 3"/>
          <p:cNvGrpSpPr>
            <a:grpSpLocks noGrp="1"/>
          </p:cNvGrpSpPr>
          <p:nvPr/>
        </p:nvGrpSpPr>
        <p:grpSpPr>
          <a:xfrm>
            <a:off x="0" y="1916832"/>
            <a:ext cx="4968552" cy="2664296"/>
            <a:chOff x="457200" y="1524000"/>
            <a:chExt cx="4953000" cy="4343400"/>
          </a:xfrm>
        </p:grpSpPr>
        <p:sp>
          <p:nvSpPr>
            <p:cNvPr id="5" name="Rectangle 4"/>
            <p:cNvSpPr/>
            <p:nvPr/>
          </p:nvSpPr>
          <p:spPr>
            <a:xfrm>
              <a:off x="1219200" y="5334000"/>
              <a:ext cx="19812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Unaffected (1-K)</a:t>
              </a:r>
              <a:endParaRPr lang="en-AU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429000" y="5334000"/>
              <a:ext cx="19812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affected (K)</a:t>
              </a:r>
              <a:endParaRPr lang="en-AU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895600" y="4343400"/>
              <a:ext cx="685800" cy="381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i="1" dirty="0">
                  <a:solidFill>
                    <a:schemeClr val="tx1"/>
                  </a:solidFill>
                </a:rPr>
                <a:t>x</a:t>
              </a:r>
              <a:endParaRPr lang="en-AU" sz="1400" i="1" dirty="0">
                <a:solidFill>
                  <a:schemeClr val="tx1"/>
                </a:solidFill>
              </a:endParaRPr>
            </a:p>
          </p:txBody>
        </p:sp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457200" y="1524000"/>
              <a:ext cx="4581525" cy="3800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6725" y="1533525"/>
              <a:ext cx="4572000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409950" y="2667000"/>
              <a:ext cx="17145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z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3262313" y="4905375"/>
              <a:ext cx="1362075" cy="414338"/>
            </a:xfrm>
            <a:custGeom>
              <a:avLst/>
              <a:gdLst/>
              <a:ahLst/>
              <a:cxnLst>
                <a:cxn ang="0">
                  <a:pos x="2287" y="70"/>
                </a:cxn>
                <a:cxn ang="0">
                  <a:pos x="2278" y="193"/>
                </a:cxn>
                <a:cxn ang="0">
                  <a:pos x="2263" y="287"/>
                </a:cxn>
                <a:cxn ang="0">
                  <a:pos x="2253" y="321"/>
                </a:cxn>
                <a:cxn ang="0">
                  <a:pos x="2240" y="344"/>
                </a:cxn>
                <a:cxn ang="0">
                  <a:pos x="2223" y="352"/>
                </a:cxn>
                <a:cxn ang="0">
                  <a:pos x="1206" y="351"/>
                </a:cxn>
                <a:cxn ang="0">
                  <a:pos x="1197" y="355"/>
                </a:cxn>
                <a:cxn ang="0">
                  <a:pos x="1187" y="374"/>
                </a:cxn>
                <a:cxn ang="0">
                  <a:pos x="1169" y="447"/>
                </a:cxn>
                <a:cxn ang="0">
                  <a:pos x="1157" y="555"/>
                </a:cxn>
                <a:cxn ang="0">
                  <a:pos x="1152" y="689"/>
                </a:cxn>
                <a:cxn ang="0">
                  <a:pos x="1136" y="689"/>
                </a:cxn>
                <a:cxn ang="0">
                  <a:pos x="1132" y="555"/>
                </a:cxn>
                <a:cxn ang="0">
                  <a:pos x="1121" y="446"/>
                </a:cxn>
                <a:cxn ang="0">
                  <a:pos x="1102" y="374"/>
                </a:cxn>
                <a:cxn ang="0">
                  <a:pos x="1092" y="355"/>
                </a:cxn>
                <a:cxn ang="0">
                  <a:pos x="1083" y="351"/>
                </a:cxn>
                <a:cxn ang="0">
                  <a:pos x="66" y="352"/>
                </a:cxn>
                <a:cxn ang="0">
                  <a:pos x="50" y="344"/>
                </a:cxn>
                <a:cxn ang="0">
                  <a:pos x="36" y="321"/>
                </a:cxn>
                <a:cxn ang="0">
                  <a:pos x="27" y="288"/>
                </a:cxn>
                <a:cxn ang="0">
                  <a:pos x="11" y="194"/>
                </a:cxn>
                <a:cxn ang="0">
                  <a:pos x="1" y="70"/>
                </a:cxn>
                <a:cxn ang="0">
                  <a:pos x="16" y="0"/>
                </a:cxn>
                <a:cxn ang="0">
                  <a:pos x="21" y="134"/>
                </a:cxn>
                <a:cxn ang="0">
                  <a:pos x="33" y="242"/>
                </a:cxn>
                <a:cxn ang="0">
                  <a:pos x="51" y="315"/>
                </a:cxn>
                <a:cxn ang="0">
                  <a:pos x="61" y="334"/>
                </a:cxn>
                <a:cxn ang="0">
                  <a:pos x="71" y="338"/>
                </a:cxn>
                <a:cxn ang="0">
                  <a:pos x="1087" y="336"/>
                </a:cxn>
                <a:cxn ang="0">
                  <a:pos x="1104" y="345"/>
                </a:cxn>
                <a:cxn ang="0">
                  <a:pos x="1117" y="368"/>
                </a:cxn>
                <a:cxn ang="0">
                  <a:pos x="1127" y="402"/>
                </a:cxn>
                <a:cxn ang="0">
                  <a:pos x="1142" y="496"/>
                </a:cxn>
                <a:cxn ang="0">
                  <a:pos x="1151" y="619"/>
                </a:cxn>
                <a:cxn ang="0">
                  <a:pos x="1136" y="688"/>
                </a:cxn>
                <a:cxn ang="0">
                  <a:pos x="1141" y="554"/>
                </a:cxn>
                <a:cxn ang="0">
                  <a:pos x="1154" y="444"/>
                </a:cxn>
                <a:cxn ang="0">
                  <a:pos x="1172" y="369"/>
                </a:cxn>
                <a:cxn ang="0">
                  <a:pos x="1183" y="348"/>
                </a:cxn>
                <a:cxn ang="0">
                  <a:pos x="1198" y="338"/>
                </a:cxn>
                <a:cxn ang="0">
                  <a:pos x="2223" y="336"/>
                </a:cxn>
                <a:cxn ang="0">
                  <a:pos x="2231" y="331"/>
                </a:cxn>
                <a:cxn ang="0">
                  <a:pos x="2238" y="314"/>
                </a:cxn>
                <a:cxn ang="0">
                  <a:pos x="2248" y="284"/>
                </a:cxn>
                <a:cxn ang="0">
                  <a:pos x="2262" y="192"/>
                </a:cxn>
                <a:cxn ang="0">
                  <a:pos x="2271" y="69"/>
                </a:cxn>
                <a:cxn ang="0">
                  <a:pos x="2288" y="1"/>
                </a:cxn>
              </a:cxnLst>
              <a:rect l="0" t="0" r="r" b="b"/>
              <a:pathLst>
                <a:path w="2288" h="696">
                  <a:moveTo>
                    <a:pt x="2288" y="1"/>
                  </a:moveTo>
                  <a:lnTo>
                    <a:pt x="2287" y="70"/>
                  </a:lnTo>
                  <a:lnTo>
                    <a:pt x="2284" y="135"/>
                  </a:lnTo>
                  <a:lnTo>
                    <a:pt x="2278" y="193"/>
                  </a:lnTo>
                  <a:lnTo>
                    <a:pt x="2272" y="244"/>
                  </a:lnTo>
                  <a:lnTo>
                    <a:pt x="2263" y="287"/>
                  </a:lnTo>
                  <a:lnTo>
                    <a:pt x="2253" y="320"/>
                  </a:lnTo>
                  <a:cubicBezTo>
                    <a:pt x="2253" y="320"/>
                    <a:pt x="2253" y="321"/>
                    <a:pt x="2253" y="321"/>
                  </a:cubicBezTo>
                  <a:lnTo>
                    <a:pt x="2243" y="341"/>
                  </a:lnTo>
                  <a:cubicBezTo>
                    <a:pt x="2242" y="342"/>
                    <a:pt x="2241" y="344"/>
                    <a:pt x="2240" y="344"/>
                  </a:cubicBezTo>
                  <a:lnTo>
                    <a:pt x="2228" y="351"/>
                  </a:lnTo>
                  <a:cubicBezTo>
                    <a:pt x="2226" y="352"/>
                    <a:pt x="2225" y="352"/>
                    <a:pt x="2223" y="352"/>
                  </a:cubicBezTo>
                  <a:lnTo>
                    <a:pt x="1202" y="352"/>
                  </a:lnTo>
                  <a:lnTo>
                    <a:pt x="1206" y="351"/>
                  </a:lnTo>
                  <a:lnTo>
                    <a:pt x="1194" y="358"/>
                  </a:lnTo>
                  <a:lnTo>
                    <a:pt x="1197" y="355"/>
                  </a:lnTo>
                  <a:lnTo>
                    <a:pt x="1186" y="375"/>
                  </a:lnTo>
                  <a:lnTo>
                    <a:pt x="1187" y="374"/>
                  </a:lnTo>
                  <a:lnTo>
                    <a:pt x="1178" y="406"/>
                  </a:lnTo>
                  <a:lnTo>
                    <a:pt x="1169" y="447"/>
                  </a:lnTo>
                  <a:lnTo>
                    <a:pt x="1162" y="498"/>
                  </a:lnTo>
                  <a:lnTo>
                    <a:pt x="1157" y="555"/>
                  </a:lnTo>
                  <a:lnTo>
                    <a:pt x="1153" y="620"/>
                  </a:lnTo>
                  <a:lnTo>
                    <a:pt x="1152" y="689"/>
                  </a:lnTo>
                  <a:cubicBezTo>
                    <a:pt x="1152" y="693"/>
                    <a:pt x="1149" y="696"/>
                    <a:pt x="1144" y="696"/>
                  </a:cubicBezTo>
                  <a:cubicBezTo>
                    <a:pt x="1140" y="696"/>
                    <a:pt x="1137" y="693"/>
                    <a:pt x="1136" y="689"/>
                  </a:cubicBezTo>
                  <a:lnTo>
                    <a:pt x="1135" y="620"/>
                  </a:lnTo>
                  <a:lnTo>
                    <a:pt x="1132" y="555"/>
                  </a:lnTo>
                  <a:lnTo>
                    <a:pt x="1126" y="497"/>
                  </a:lnTo>
                  <a:lnTo>
                    <a:pt x="1121" y="446"/>
                  </a:lnTo>
                  <a:lnTo>
                    <a:pt x="1112" y="405"/>
                  </a:lnTo>
                  <a:lnTo>
                    <a:pt x="1102" y="374"/>
                  </a:lnTo>
                  <a:lnTo>
                    <a:pt x="1102" y="375"/>
                  </a:lnTo>
                  <a:lnTo>
                    <a:pt x="1092" y="355"/>
                  </a:lnTo>
                  <a:lnTo>
                    <a:pt x="1095" y="358"/>
                  </a:lnTo>
                  <a:lnTo>
                    <a:pt x="1083" y="351"/>
                  </a:lnTo>
                  <a:lnTo>
                    <a:pt x="1087" y="352"/>
                  </a:lnTo>
                  <a:lnTo>
                    <a:pt x="66" y="352"/>
                  </a:lnTo>
                  <a:cubicBezTo>
                    <a:pt x="65" y="352"/>
                    <a:pt x="64" y="352"/>
                    <a:pt x="62" y="351"/>
                  </a:cubicBezTo>
                  <a:lnTo>
                    <a:pt x="50" y="344"/>
                  </a:lnTo>
                  <a:cubicBezTo>
                    <a:pt x="49" y="344"/>
                    <a:pt x="48" y="343"/>
                    <a:pt x="47" y="341"/>
                  </a:cubicBezTo>
                  <a:lnTo>
                    <a:pt x="36" y="321"/>
                  </a:lnTo>
                  <a:cubicBezTo>
                    <a:pt x="36" y="321"/>
                    <a:pt x="36" y="320"/>
                    <a:pt x="36" y="320"/>
                  </a:cubicBezTo>
                  <a:lnTo>
                    <a:pt x="27" y="288"/>
                  </a:lnTo>
                  <a:lnTo>
                    <a:pt x="18" y="245"/>
                  </a:lnTo>
                  <a:lnTo>
                    <a:pt x="11" y="194"/>
                  </a:lnTo>
                  <a:lnTo>
                    <a:pt x="5" y="135"/>
                  </a:lnTo>
                  <a:lnTo>
                    <a:pt x="1" y="70"/>
                  </a:lnTo>
                  <a:lnTo>
                    <a:pt x="0" y="1"/>
                  </a:lnTo>
                  <a:lnTo>
                    <a:pt x="16" y="0"/>
                  </a:lnTo>
                  <a:lnTo>
                    <a:pt x="17" y="69"/>
                  </a:lnTo>
                  <a:lnTo>
                    <a:pt x="21" y="134"/>
                  </a:lnTo>
                  <a:lnTo>
                    <a:pt x="26" y="191"/>
                  </a:lnTo>
                  <a:lnTo>
                    <a:pt x="33" y="242"/>
                  </a:lnTo>
                  <a:lnTo>
                    <a:pt x="42" y="283"/>
                  </a:lnTo>
                  <a:lnTo>
                    <a:pt x="51" y="315"/>
                  </a:lnTo>
                  <a:lnTo>
                    <a:pt x="50" y="314"/>
                  </a:lnTo>
                  <a:lnTo>
                    <a:pt x="61" y="334"/>
                  </a:lnTo>
                  <a:lnTo>
                    <a:pt x="59" y="331"/>
                  </a:lnTo>
                  <a:lnTo>
                    <a:pt x="71" y="338"/>
                  </a:lnTo>
                  <a:lnTo>
                    <a:pt x="66" y="336"/>
                  </a:lnTo>
                  <a:lnTo>
                    <a:pt x="1087" y="336"/>
                  </a:lnTo>
                  <a:cubicBezTo>
                    <a:pt x="1089" y="336"/>
                    <a:pt x="1090" y="337"/>
                    <a:pt x="1091" y="338"/>
                  </a:cubicBezTo>
                  <a:lnTo>
                    <a:pt x="1104" y="345"/>
                  </a:lnTo>
                  <a:cubicBezTo>
                    <a:pt x="1105" y="345"/>
                    <a:pt x="1106" y="346"/>
                    <a:pt x="1107" y="348"/>
                  </a:cubicBezTo>
                  <a:lnTo>
                    <a:pt x="1117" y="368"/>
                  </a:lnTo>
                  <a:cubicBezTo>
                    <a:pt x="1117" y="368"/>
                    <a:pt x="1117" y="369"/>
                    <a:pt x="1117" y="369"/>
                  </a:cubicBezTo>
                  <a:lnTo>
                    <a:pt x="1127" y="402"/>
                  </a:lnTo>
                  <a:lnTo>
                    <a:pt x="1136" y="445"/>
                  </a:lnTo>
                  <a:lnTo>
                    <a:pt x="1142" y="496"/>
                  </a:lnTo>
                  <a:lnTo>
                    <a:pt x="1148" y="554"/>
                  </a:lnTo>
                  <a:lnTo>
                    <a:pt x="1151" y="619"/>
                  </a:lnTo>
                  <a:lnTo>
                    <a:pt x="1152" y="688"/>
                  </a:lnTo>
                  <a:lnTo>
                    <a:pt x="1136" y="688"/>
                  </a:lnTo>
                  <a:lnTo>
                    <a:pt x="1137" y="619"/>
                  </a:lnTo>
                  <a:lnTo>
                    <a:pt x="1141" y="554"/>
                  </a:lnTo>
                  <a:lnTo>
                    <a:pt x="1147" y="495"/>
                  </a:lnTo>
                  <a:lnTo>
                    <a:pt x="1154" y="444"/>
                  </a:lnTo>
                  <a:lnTo>
                    <a:pt x="1163" y="401"/>
                  </a:lnTo>
                  <a:lnTo>
                    <a:pt x="1172" y="369"/>
                  </a:lnTo>
                  <a:cubicBezTo>
                    <a:pt x="1172" y="369"/>
                    <a:pt x="1172" y="368"/>
                    <a:pt x="1172" y="368"/>
                  </a:cubicBezTo>
                  <a:lnTo>
                    <a:pt x="1183" y="348"/>
                  </a:lnTo>
                  <a:cubicBezTo>
                    <a:pt x="1184" y="346"/>
                    <a:pt x="1185" y="345"/>
                    <a:pt x="1186" y="345"/>
                  </a:cubicBezTo>
                  <a:lnTo>
                    <a:pt x="1198" y="338"/>
                  </a:lnTo>
                  <a:cubicBezTo>
                    <a:pt x="1200" y="337"/>
                    <a:pt x="1201" y="336"/>
                    <a:pt x="1202" y="336"/>
                  </a:cubicBezTo>
                  <a:lnTo>
                    <a:pt x="2223" y="336"/>
                  </a:lnTo>
                  <a:lnTo>
                    <a:pt x="2219" y="338"/>
                  </a:lnTo>
                  <a:lnTo>
                    <a:pt x="2231" y="331"/>
                  </a:lnTo>
                  <a:lnTo>
                    <a:pt x="2228" y="334"/>
                  </a:lnTo>
                  <a:lnTo>
                    <a:pt x="2238" y="314"/>
                  </a:lnTo>
                  <a:lnTo>
                    <a:pt x="2238" y="315"/>
                  </a:lnTo>
                  <a:lnTo>
                    <a:pt x="2248" y="284"/>
                  </a:lnTo>
                  <a:lnTo>
                    <a:pt x="2257" y="243"/>
                  </a:lnTo>
                  <a:lnTo>
                    <a:pt x="2262" y="192"/>
                  </a:lnTo>
                  <a:lnTo>
                    <a:pt x="2268" y="134"/>
                  </a:lnTo>
                  <a:lnTo>
                    <a:pt x="2271" y="69"/>
                  </a:lnTo>
                  <a:lnTo>
                    <a:pt x="2272" y="0"/>
                  </a:lnTo>
                  <a:lnTo>
                    <a:pt x="2288" y="1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176338" y="4905375"/>
              <a:ext cx="2019300" cy="385763"/>
            </a:xfrm>
            <a:custGeom>
              <a:avLst/>
              <a:gdLst/>
              <a:ahLst/>
              <a:cxnLst>
                <a:cxn ang="0">
                  <a:pos x="3388" y="126"/>
                </a:cxn>
                <a:cxn ang="0">
                  <a:pos x="3377" y="227"/>
                </a:cxn>
                <a:cxn ang="0">
                  <a:pos x="3360" y="298"/>
                </a:cxn>
                <a:cxn ang="0">
                  <a:pos x="3350" y="318"/>
                </a:cxn>
                <a:cxn ang="0">
                  <a:pos x="3335" y="327"/>
                </a:cxn>
                <a:cxn ang="0">
                  <a:pos x="1750" y="328"/>
                </a:cxn>
                <a:cxn ang="0">
                  <a:pos x="1744" y="334"/>
                </a:cxn>
                <a:cxn ang="0">
                  <a:pos x="1736" y="349"/>
                </a:cxn>
                <a:cxn ang="0">
                  <a:pos x="1728" y="378"/>
                </a:cxn>
                <a:cxn ang="0">
                  <a:pos x="1713" y="463"/>
                </a:cxn>
                <a:cxn ang="0">
                  <a:pos x="1704" y="641"/>
                </a:cxn>
                <a:cxn ang="0">
                  <a:pos x="1688" y="641"/>
                </a:cxn>
                <a:cxn ang="0">
                  <a:pos x="1679" y="462"/>
                </a:cxn>
                <a:cxn ang="0">
                  <a:pos x="1666" y="377"/>
                </a:cxn>
                <a:cxn ang="0">
                  <a:pos x="1657" y="349"/>
                </a:cxn>
                <a:cxn ang="0">
                  <a:pos x="1650" y="334"/>
                </a:cxn>
                <a:cxn ang="0">
                  <a:pos x="1643" y="328"/>
                </a:cxn>
                <a:cxn ang="0">
                  <a:pos x="59" y="327"/>
                </a:cxn>
                <a:cxn ang="0">
                  <a:pos x="44" y="318"/>
                </a:cxn>
                <a:cxn ang="0">
                  <a:pos x="34" y="298"/>
                </a:cxn>
                <a:cxn ang="0">
                  <a:pos x="17" y="228"/>
                </a:cxn>
                <a:cxn ang="0">
                  <a:pos x="4" y="126"/>
                </a:cxn>
                <a:cxn ang="0">
                  <a:pos x="16" y="0"/>
                </a:cxn>
                <a:cxn ang="0">
                  <a:pos x="25" y="178"/>
                </a:cxn>
                <a:cxn ang="0">
                  <a:pos x="40" y="263"/>
                </a:cxn>
                <a:cxn ang="0">
                  <a:pos x="49" y="292"/>
                </a:cxn>
                <a:cxn ang="0">
                  <a:pos x="55" y="307"/>
                </a:cxn>
                <a:cxn ang="0">
                  <a:pos x="62" y="312"/>
                </a:cxn>
                <a:cxn ang="0">
                  <a:pos x="1648" y="314"/>
                </a:cxn>
                <a:cxn ang="0">
                  <a:pos x="1661" y="324"/>
                </a:cxn>
                <a:cxn ang="0">
                  <a:pos x="1672" y="343"/>
                </a:cxn>
                <a:cxn ang="0">
                  <a:pos x="1689" y="413"/>
                </a:cxn>
                <a:cxn ang="0">
                  <a:pos x="1700" y="516"/>
                </a:cxn>
                <a:cxn ang="0">
                  <a:pos x="1688" y="640"/>
                </a:cxn>
                <a:cxn ang="0">
                  <a:pos x="1698" y="460"/>
                </a:cxn>
                <a:cxn ang="0">
                  <a:pos x="1713" y="373"/>
                </a:cxn>
                <a:cxn ang="0">
                  <a:pos x="1722" y="342"/>
                </a:cxn>
                <a:cxn ang="0">
                  <a:pos x="1735" y="321"/>
                </a:cxn>
                <a:cxn ang="0">
                  <a:pos x="1750" y="312"/>
                </a:cxn>
                <a:cxn ang="0">
                  <a:pos x="3328" y="313"/>
                </a:cxn>
                <a:cxn ang="0">
                  <a:pos x="3335" y="311"/>
                </a:cxn>
                <a:cxn ang="0">
                  <a:pos x="3345" y="293"/>
                </a:cxn>
                <a:cxn ang="0">
                  <a:pos x="3362" y="225"/>
                </a:cxn>
                <a:cxn ang="0">
                  <a:pos x="3372" y="125"/>
                </a:cxn>
                <a:cxn ang="0">
                  <a:pos x="3392" y="1"/>
                </a:cxn>
              </a:cxnLst>
              <a:rect l="0" t="0" r="r" b="b"/>
              <a:pathLst>
                <a:path w="3392" h="648">
                  <a:moveTo>
                    <a:pt x="3392" y="1"/>
                  </a:moveTo>
                  <a:lnTo>
                    <a:pt x="3388" y="126"/>
                  </a:lnTo>
                  <a:lnTo>
                    <a:pt x="3383" y="180"/>
                  </a:lnTo>
                  <a:lnTo>
                    <a:pt x="3377" y="227"/>
                  </a:lnTo>
                  <a:lnTo>
                    <a:pt x="3369" y="267"/>
                  </a:lnTo>
                  <a:lnTo>
                    <a:pt x="3360" y="298"/>
                  </a:lnTo>
                  <a:cubicBezTo>
                    <a:pt x="3360" y="298"/>
                    <a:pt x="3360" y="299"/>
                    <a:pt x="3360" y="299"/>
                  </a:cubicBezTo>
                  <a:lnTo>
                    <a:pt x="3350" y="318"/>
                  </a:lnTo>
                  <a:cubicBezTo>
                    <a:pt x="3349" y="320"/>
                    <a:pt x="3348" y="321"/>
                    <a:pt x="3346" y="321"/>
                  </a:cubicBezTo>
                  <a:lnTo>
                    <a:pt x="3335" y="327"/>
                  </a:lnTo>
                  <a:cubicBezTo>
                    <a:pt x="3334" y="328"/>
                    <a:pt x="3333" y="328"/>
                    <a:pt x="3331" y="328"/>
                  </a:cubicBezTo>
                  <a:lnTo>
                    <a:pt x="1750" y="328"/>
                  </a:lnTo>
                  <a:lnTo>
                    <a:pt x="1755" y="327"/>
                  </a:lnTo>
                  <a:lnTo>
                    <a:pt x="1744" y="334"/>
                  </a:lnTo>
                  <a:lnTo>
                    <a:pt x="1746" y="331"/>
                  </a:lnTo>
                  <a:lnTo>
                    <a:pt x="1736" y="349"/>
                  </a:lnTo>
                  <a:lnTo>
                    <a:pt x="1737" y="348"/>
                  </a:lnTo>
                  <a:lnTo>
                    <a:pt x="1728" y="378"/>
                  </a:lnTo>
                  <a:lnTo>
                    <a:pt x="1720" y="416"/>
                  </a:lnTo>
                  <a:lnTo>
                    <a:pt x="1713" y="463"/>
                  </a:lnTo>
                  <a:lnTo>
                    <a:pt x="1708" y="517"/>
                  </a:lnTo>
                  <a:lnTo>
                    <a:pt x="1704" y="641"/>
                  </a:lnTo>
                  <a:cubicBezTo>
                    <a:pt x="1704" y="645"/>
                    <a:pt x="1701" y="648"/>
                    <a:pt x="1696" y="648"/>
                  </a:cubicBezTo>
                  <a:cubicBezTo>
                    <a:pt x="1692" y="648"/>
                    <a:pt x="1689" y="645"/>
                    <a:pt x="1688" y="641"/>
                  </a:cubicBezTo>
                  <a:lnTo>
                    <a:pt x="1684" y="517"/>
                  </a:lnTo>
                  <a:lnTo>
                    <a:pt x="1679" y="462"/>
                  </a:lnTo>
                  <a:lnTo>
                    <a:pt x="1674" y="415"/>
                  </a:lnTo>
                  <a:lnTo>
                    <a:pt x="1666" y="377"/>
                  </a:lnTo>
                  <a:lnTo>
                    <a:pt x="1657" y="348"/>
                  </a:lnTo>
                  <a:lnTo>
                    <a:pt x="1657" y="349"/>
                  </a:lnTo>
                  <a:lnTo>
                    <a:pt x="1647" y="331"/>
                  </a:lnTo>
                  <a:lnTo>
                    <a:pt x="1650" y="334"/>
                  </a:lnTo>
                  <a:lnTo>
                    <a:pt x="1639" y="327"/>
                  </a:lnTo>
                  <a:lnTo>
                    <a:pt x="1643" y="328"/>
                  </a:lnTo>
                  <a:lnTo>
                    <a:pt x="62" y="328"/>
                  </a:lnTo>
                  <a:cubicBezTo>
                    <a:pt x="61" y="328"/>
                    <a:pt x="60" y="328"/>
                    <a:pt x="59" y="327"/>
                  </a:cubicBezTo>
                  <a:lnTo>
                    <a:pt x="48" y="321"/>
                  </a:lnTo>
                  <a:cubicBezTo>
                    <a:pt x="46" y="321"/>
                    <a:pt x="45" y="320"/>
                    <a:pt x="44" y="318"/>
                  </a:cubicBezTo>
                  <a:lnTo>
                    <a:pt x="34" y="299"/>
                  </a:lnTo>
                  <a:cubicBezTo>
                    <a:pt x="34" y="299"/>
                    <a:pt x="34" y="298"/>
                    <a:pt x="34" y="298"/>
                  </a:cubicBezTo>
                  <a:lnTo>
                    <a:pt x="25" y="268"/>
                  </a:lnTo>
                  <a:lnTo>
                    <a:pt x="17" y="228"/>
                  </a:lnTo>
                  <a:lnTo>
                    <a:pt x="10" y="181"/>
                  </a:lnTo>
                  <a:lnTo>
                    <a:pt x="4" y="126"/>
                  </a:lnTo>
                  <a:lnTo>
                    <a:pt x="0" y="1"/>
                  </a:lnTo>
                  <a:lnTo>
                    <a:pt x="16" y="0"/>
                  </a:lnTo>
                  <a:lnTo>
                    <a:pt x="20" y="125"/>
                  </a:lnTo>
                  <a:lnTo>
                    <a:pt x="25" y="178"/>
                  </a:lnTo>
                  <a:lnTo>
                    <a:pt x="32" y="225"/>
                  </a:lnTo>
                  <a:lnTo>
                    <a:pt x="40" y="263"/>
                  </a:lnTo>
                  <a:lnTo>
                    <a:pt x="49" y="293"/>
                  </a:lnTo>
                  <a:lnTo>
                    <a:pt x="49" y="292"/>
                  </a:lnTo>
                  <a:lnTo>
                    <a:pt x="59" y="311"/>
                  </a:lnTo>
                  <a:lnTo>
                    <a:pt x="55" y="307"/>
                  </a:lnTo>
                  <a:lnTo>
                    <a:pt x="66" y="313"/>
                  </a:lnTo>
                  <a:lnTo>
                    <a:pt x="62" y="312"/>
                  </a:lnTo>
                  <a:lnTo>
                    <a:pt x="1643" y="312"/>
                  </a:lnTo>
                  <a:cubicBezTo>
                    <a:pt x="1645" y="312"/>
                    <a:pt x="1646" y="313"/>
                    <a:pt x="1648" y="314"/>
                  </a:cubicBezTo>
                  <a:lnTo>
                    <a:pt x="1659" y="321"/>
                  </a:lnTo>
                  <a:cubicBezTo>
                    <a:pt x="1660" y="321"/>
                    <a:pt x="1661" y="322"/>
                    <a:pt x="1661" y="324"/>
                  </a:cubicBezTo>
                  <a:lnTo>
                    <a:pt x="1671" y="342"/>
                  </a:lnTo>
                  <a:cubicBezTo>
                    <a:pt x="1672" y="342"/>
                    <a:pt x="1672" y="343"/>
                    <a:pt x="1672" y="343"/>
                  </a:cubicBezTo>
                  <a:lnTo>
                    <a:pt x="1681" y="374"/>
                  </a:lnTo>
                  <a:lnTo>
                    <a:pt x="1689" y="413"/>
                  </a:lnTo>
                  <a:lnTo>
                    <a:pt x="1695" y="461"/>
                  </a:lnTo>
                  <a:lnTo>
                    <a:pt x="1700" y="516"/>
                  </a:lnTo>
                  <a:lnTo>
                    <a:pt x="1704" y="640"/>
                  </a:lnTo>
                  <a:lnTo>
                    <a:pt x="1688" y="640"/>
                  </a:lnTo>
                  <a:lnTo>
                    <a:pt x="1692" y="516"/>
                  </a:lnTo>
                  <a:lnTo>
                    <a:pt x="1698" y="460"/>
                  </a:lnTo>
                  <a:lnTo>
                    <a:pt x="1705" y="413"/>
                  </a:lnTo>
                  <a:lnTo>
                    <a:pt x="1713" y="373"/>
                  </a:lnTo>
                  <a:lnTo>
                    <a:pt x="1722" y="343"/>
                  </a:lnTo>
                  <a:cubicBezTo>
                    <a:pt x="1722" y="343"/>
                    <a:pt x="1722" y="342"/>
                    <a:pt x="1722" y="342"/>
                  </a:cubicBezTo>
                  <a:lnTo>
                    <a:pt x="1732" y="324"/>
                  </a:lnTo>
                  <a:cubicBezTo>
                    <a:pt x="1733" y="322"/>
                    <a:pt x="1734" y="321"/>
                    <a:pt x="1735" y="321"/>
                  </a:cubicBezTo>
                  <a:lnTo>
                    <a:pt x="1746" y="314"/>
                  </a:lnTo>
                  <a:cubicBezTo>
                    <a:pt x="1747" y="313"/>
                    <a:pt x="1749" y="312"/>
                    <a:pt x="1750" y="312"/>
                  </a:cubicBezTo>
                  <a:lnTo>
                    <a:pt x="3331" y="312"/>
                  </a:lnTo>
                  <a:lnTo>
                    <a:pt x="3328" y="313"/>
                  </a:lnTo>
                  <a:lnTo>
                    <a:pt x="3339" y="307"/>
                  </a:lnTo>
                  <a:lnTo>
                    <a:pt x="3335" y="311"/>
                  </a:lnTo>
                  <a:lnTo>
                    <a:pt x="3345" y="292"/>
                  </a:lnTo>
                  <a:lnTo>
                    <a:pt x="3345" y="293"/>
                  </a:lnTo>
                  <a:lnTo>
                    <a:pt x="3354" y="264"/>
                  </a:lnTo>
                  <a:lnTo>
                    <a:pt x="3362" y="225"/>
                  </a:lnTo>
                  <a:lnTo>
                    <a:pt x="3367" y="179"/>
                  </a:lnTo>
                  <a:lnTo>
                    <a:pt x="3372" y="125"/>
                  </a:lnTo>
                  <a:lnTo>
                    <a:pt x="3376" y="0"/>
                  </a:lnTo>
                  <a:lnTo>
                    <a:pt x="3392" y="1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5400000">
              <a:off x="2530901" y="4515601"/>
              <a:ext cx="1523999" cy="1588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76600" y="4432756"/>
              <a:ext cx="6091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t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5" name="Content Placeholder 3" descr="phen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124744"/>
            <a:ext cx="4572000" cy="35052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148064" y="4149080"/>
            <a:ext cx="3810000" cy="990600"/>
            <a:chOff x="685800" y="5181600"/>
            <a:chExt cx="3810000" cy="990600"/>
          </a:xfrm>
        </p:grpSpPr>
        <p:sp>
          <p:nvSpPr>
            <p:cNvPr id="17" name="Right Brace 16"/>
            <p:cNvSpPr/>
            <p:nvPr/>
          </p:nvSpPr>
          <p:spPr>
            <a:xfrm rot="5400000">
              <a:off x="3314700" y="4762500"/>
              <a:ext cx="457200" cy="12954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" name="Right Brace 17"/>
            <p:cNvSpPr/>
            <p:nvPr/>
          </p:nvSpPr>
          <p:spPr>
            <a:xfrm rot="5400000">
              <a:off x="1524000" y="4343400"/>
              <a:ext cx="457200" cy="21336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2000" y="5638800"/>
              <a:ext cx="19812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Control (1-P)</a:t>
              </a:r>
              <a:endParaRPr lang="en-AU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514600" y="5638800"/>
              <a:ext cx="19812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Case (P)</a:t>
              </a:r>
              <a:endParaRPr lang="en-AU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5084379"/>
            <a:ext cx="4162425" cy="885825"/>
          </a:xfrm>
          <a:prstGeom prst="rect">
            <a:avLst/>
          </a:prstGeom>
          <a:noFill/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4653136"/>
            <a:ext cx="2571750" cy="828675"/>
          </a:xfrm>
          <a:prstGeom prst="rect">
            <a:avLst/>
          </a:prstGeom>
          <a:noFill/>
        </p:spPr>
      </p:pic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CEDE-09D1-4382-A9E2-A7F82FB1B8F4}" type="slidenum">
              <a:rPr lang="en-AU" smtClean="0"/>
              <a:pPr/>
              <a:t>23</a:t>
            </a:fld>
            <a:endParaRPr lang="en-AU"/>
          </a:p>
        </p:txBody>
      </p:sp>
      <p:sp>
        <p:nvSpPr>
          <p:cNvPr id="28" name="TextBox 27"/>
          <p:cNvSpPr txBox="1"/>
          <p:nvPr/>
        </p:nvSpPr>
        <p:spPr>
          <a:xfrm>
            <a:off x="251520" y="5657671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Robertson (1950)</a:t>
            </a:r>
          </a:p>
          <a:p>
            <a:r>
              <a:rPr lang="en-AU" sz="1200" dirty="0"/>
              <a:t>Appendix of </a:t>
            </a:r>
            <a:r>
              <a:rPr lang="en-AU" sz="1200" dirty="0" err="1"/>
              <a:t>Dempster</a:t>
            </a:r>
            <a:r>
              <a:rPr lang="en-AU" sz="1200" dirty="0"/>
              <a:t> and Lerner (1950)</a:t>
            </a:r>
          </a:p>
          <a:p>
            <a:r>
              <a:rPr lang="en-AU" sz="1200" dirty="0"/>
              <a:t>See Lecture 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07366" y="5844311"/>
            <a:ext cx="503663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Lee et al (2011)AJHG</a:t>
            </a:r>
          </a:p>
          <a:p>
            <a:r>
              <a:rPr lang="en-AU" sz="1200" dirty="0"/>
              <a:t>Zhou &amp; Stephens (2013) Polygenic </a:t>
            </a:r>
            <a:r>
              <a:rPr lang="en-AU" sz="1200" dirty="0" err="1"/>
              <a:t>Modeling</a:t>
            </a:r>
            <a:r>
              <a:rPr lang="en-AU" sz="1200" dirty="0"/>
              <a:t> with Bayesian Sparse Linear Mixed Models </a:t>
            </a:r>
            <a:r>
              <a:rPr lang="en-AU" sz="1200" dirty="0" err="1"/>
              <a:t>PLoSG</a:t>
            </a:r>
            <a:r>
              <a:rPr lang="en-AU" sz="1200" dirty="0"/>
              <a:t> Text S3</a:t>
            </a:r>
          </a:p>
          <a:p>
            <a:r>
              <a:rPr lang="en-AU" sz="1200" dirty="0"/>
              <a:t>Golan et al (2014) Measuring missing heritability: Inferring the contribution of common variants PNAS</a:t>
            </a:r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r>
              <a:rPr lang="en-AU" sz="1200" dirty="0"/>
              <a:t>See Lecture 1</a:t>
            </a: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476" r="64852"/>
          <a:stretch/>
        </p:blipFill>
        <p:spPr bwMode="auto">
          <a:xfrm>
            <a:off x="4621584" y="842962"/>
            <a:ext cx="693936" cy="885825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5315520" y="962709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Estimate of proportion of variance explained by SNP between cases and controls</a:t>
            </a:r>
          </a:p>
        </p:txBody>
      </p:sp>
    </p:spTree>
    <p:extLst>
      <p:ext uri="{BB962C8B-B14F-4D97-AF65-F5344CB8AC3E}">
        <p14:creationId xmlns:p14="http://schemas.microsoft.com/office/powerpoint/2010/main" val="1082838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Rectangle 3"/>
          <p:cNvSpPr/>
          <p:nvPr/>
        </p:nvSpPr>
        <p:spPr>
          <a:xfrm>
            <a:off x="310148" y="1058276"/>
            <a:ext cx="85130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If a disease affects 1% of the population and has heritability 80%</a:t>
            </a:r>
          </a:p>
          <a:p>
            <a:endParaRPr lang="en-US" dirty="0"/>
          </a:p>
          <a:p>
            <a:r>
              <a:rPr lang="en-US" dirty="0"/>
              <a:t>We have shown why these statements are consistent :</a:t>
            </a:r>
          </a:p>
          <a:p>
            <a:endParaRPr lang="en-US" dirty="0"/>
          </a:p>
          <a:p>
            <a:r>
              <a:rPr lang="en-US" dirty="0"/>
              <a:t>If an individual is affected  ~8% of his/her siblings affected </a:t>
            </a:r>
          </a:p>
          <a:p>
            <a:endParaRPr lang="en-US" dirty="0"/>
          </a:p>
          <a:p>
            <a:r>
              <a:rPr lang="en-US" dirty="0"/>
              <a:t>If an MZ twin is affected  ~50% of their co-twins are affected</a:t>
            </a:r>
          </a:p>
          <a:p>
            <a:endParaRPr lang="en-US" dirty="0"/>
          </a:p>
          <a:p>
            <a:r>
              <a:rPr lang="en-US" dirty="0"/>
              <a:t>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94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Liability threshold model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47056" y="958813"/>
            <a:ext cx="6366881" cy="5623901"/>
            <a:chOff x="1147054" y="958812"/>
            <a:chExt cx="6366881" cy="5623901"/>
          </a:xfrm>
        </p:grpSpPr>
        <p:pic>
          <p:nvPicPr>
            <p:cNvPr id="5" name="Picture 4" descr="Screen Shot 2014-06-26 at 9.46.23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835" y="1109013"/>
              <a:ext cx="6261100" cy="54737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147054" y="958812"/>
              <a:ext cx="6366881" cy="270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3866" y="958813"/>
            <a:ext cx="2717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Phenotypic liability of a sample from the population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694304" y="2212037"/>
            <a:ext cx="450629" cy="60080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44933" y="1882143"/>
            <a:ext cx="2999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Proportion K affected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730" y="3475415"/>
            <a:ext cx="8359071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Assumption of normality</a:t>
            </a:r>
          </a:p>
          <a:p>
            <a:pPr marL="285750" indent="-285750">
              <a:buFontTx/>
              <a:buChar char="-"/>
            </a:pPr>
            <a:r>
              <a:rPr lang="en-US" dirty="0"/>
              <a:t>Only appropriate for multifactorial disease</a:t>
            </a:r>
          </a:p>
          <a:p>
            <a:pPr marL="285750" indent="-285750">
              <a:buFontTx/>
              <a:buChar char="-"/>
            </a:pPr>
            <a:r>
              <a:rPr lang="en-US" dirty="0"/>
              <a:t>i.e. more than a few genes but </a:t>
            </a:r>
            <a:r>
              <a:rPr lang="en-US" dirty="0" err="1"/>
              <a:t>doesn</a:t>
            </a:r>
            <a:r>
              <a:rPr lang="fr-FR" dirty="0"/>
              <a:t>’</a:t>
            </a:r>
            <a:r>
              <a:rPr lang="en-US" dirty="0"/>
              <a:t>t have to be highly polygenic</a:t>
            </a:r>
          </a:p>
          <a:p>
            <a:pPr marL="285750" indent="-285750">
              <a:buFontTx/>
              <a:buChar char="-"/>
            </a:pPr>
            <a:r>
              <a:rPr lang="en-US" dirty="0"/>
              <a:t>Key – </a:t>
            </a:r>
            <a:r>
              <a:rPr lang="en-US" dirty="0" err="1"/>
              <a:t>unimodal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73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AU" dirty="0"/>
              <a:t>Does an underlying normality assumption make sense?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2780928"/>
            <a:ext cx="2159977" cy="3209925"/>
            <a:chOff x="89" y="1344"/>
            <a:chExt cx="1360" cy="2022"/>
          </a:xfrm>
        </p:grpSpPr>
        <p:graphicFrame>
          <p:nvGraphicFramePr>
            <p:cNvPr id="934916" name="Object 4"/>
            <p:cNvGraphicFramePr>
              <a:graphicFrameLocks noChangeAspect="1"/>
            </p:cNvGraphicFramePr>
            <p:nvPr/>
          </p:nvGraphicFramePr>
          <p:xfrm>
            <a:off x="89" y="2460"/>
            <a:ext cx="1360" cy="9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1" name="Chart" r:id="rId3" imgW="2733840" imgH="1827000" progId="MSGraph.Chart.8">
                    <p:embed/>
                  </p:oleObj>
                </mc:Choice>
                <mc:Fallback>
                  <p:oleObj name="Chart" r:id="rId3" imgW="2733840" imgH="1827000" progId="MSGraph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" y="2460"/>
                          <a:ext cx="1360" cy="90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34917" name="Text Box 5"/>
            <p:cNvSpPr txBox="1">
              <a:spLocks noChangeArrowheads="1"/>
            </p:cNvSpPr>
            <p:nvPr/>
          </p:nvSpPr>
          <p:spPr bwMode="auto">
            <a:xfrm>
              <a:off x="89" y="1344"/>
              <a:ext cx="1360" cy="9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GB" sz="2600" dirty="0">
                  <a:solidFill>
                    <a:srgbClr val="000000"/>
                  </a:solidFill>
                  <a:latin typeface="Times New Roman" pitchFamily="18" charset="0"/>
                </a:rPr>
                <a:t>1 Locus </a:t>
              </a:r>
              <a:endParaRPr lang="en-GB" sz="1800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sz="1800" noProof="1">
                  <a:solidFill>
                    <a:srgbClr val="000000"/>
                  </a:solidFill>
                  <a:latin typeface="Times New Roman" pitchFamily="18" charset="0"/>
                  <a:sym typeface="Wingdings" pitchFamily="2" charset="2"/>
                </a:rPr>
                <a:t></a:t>
              </a:r>
              <a:r>
                <a:rPr lang="en-GB" sz="1800" dirty="0">
                  <a:solidFill>
                    <a:srgbClr val="000000"/>
                  </a:solidFill>
                  <a:latin typeface="Times New Roman" pitchFamily="18" charset="0"/>
                </a:rPr>
                <a:t> 3 Genotypes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sz="1800" noProof="1">
                  <a:solidFill>
                    <a:srgbClr val="000000"/>
                  </a:solidFill>
                  <a:latin typeface="Times New Roman" pitchFamily="18" charset="0"/>
                  <a:sym typeface="Wingdings" pitchFamily="2" charset="2"/>
                </a:rPr>
                <a:t></a:t>
              </a:r>
              <a:r>
                <a:rPr lang="en-GB" sz="1800" dirty="0">
                  <a:solidFill>
                    <a:srgbClr val="000000"/>
                  </a:solidFill>
                  <a:latin typeface="Times New Roman" pitchFamily="18" charset="0"/>
                </a:rPr>
                <a:t> 3 Classes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GB" sz="18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267744" y="2780928"/>
            <a:ext cx="2158512" cy="3209925"/>
            <a:chOff x="1506" y="1344"/>
            <a:chExt cx="1360" cy="2022"/>
          </a:xfrm>
        </p:grpSpPr>
        <p:graphicFrame>
          <p:nvGraphicFramePr>
            <p:cNvPr id="934919" name="Object 7"/>
            <p:cNvGraphicFramePr>
              <a:graphicFrameLocks noChangeAspect="1"/>
            </p:cNvGraphicFramePr>
            <p:nvPr/>
          </p:nvGraphicFramePr>
          <p:xfrm>
            <a:off x="1506" y="2460"/>
            <a:ext cx="1360" cy="9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2" name="Chart" r:id="rId5" imgW="2733840" imgH="1827000" progId="MSGraph.Chart.8">
                    <p:embed/>
                  </p:oleObj>
                </mc:Choice>
                <mc:Fallback>
                  <p:oleObj name="Chart" r:id="rId5" imgW="2733840" imgH="1827000" progId="MSGraph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6" y="2460"/>
                          <a:ext cx="1360" cy="90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34920" name="Text Box 8"/>
            <p:cNvSpPr txBox="1">
              <a:spLocks noChangeArrowheads="1"/>
            </p:cNvSpPr>
            <p:nvPr/>
          </p:nvSpPr>
          <p:spPr bwMode="auto">
            <a:xfrm>
              <a:off x="1506" y="1344"/>
              <a:ext cx="1360" cy="9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GB" sz="2600" dirty="0">
                  <a:solidFill>
                    <a:srgbClr val="000000"/>
                  </a:solidFill>
                  <a:latin typeface="Times New Roman" pitchFamily="18" charset="0"/>
                </a:rPr>
                <a:t>2 Locus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sz="1800" noProof="1">
                  <a:solidFill>
                    <a:srgbClr val="000000"/>
                  </a:solidFill>
                  <a:latin typeface="Times New Roman" pitchFamily="18" charset="0"/>
                  <a:sym typeface="Wingdings" pitchFamily="2" charset="2"/>
                </a:rPr>
                <a:t></a:t>
              </a:r>
              <a:r>
                <a:rPr lang="en-GB" sz="1800" dirty="0">
                  <a:solidFill>
                    <a:srgbClr val="000000"/>
                  </a:solidFill>
                  <a:latin typeface="Times New Roman" pitchFamily="18" charset="0"/>
                </a:rPr>
                <a:t> 9 Genotypes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sz="1800" noProof="1">
                  <a:solidFill>
                    <a:srgbClr val="000000"/>
                  </a:solidFill>
                  <a:latin typeface="Times New Roman" pitchFamily="18" charset="0"/>
                  <a:sym typeface="Wingdings" pitchFamily="2" charset="2"/>
                </a:rPr>
                <a:t></a:t>
              </a:r>
              <a:r>
                <a:rPr lang="en-GB" sz="1800" dirty="0">
                  <a:solidFill>
                    <a:srgbClr val="000000"/>
                  </a:solidFill>
                  <a:latin typeface="Times New Roman" pitchFamily="18" charset="0"/>
                </a:rPr>
                <a:t> 5 Classes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GB" sz="18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aphicFrame>
        <p:nvGraphicFramePr>
          <p:cNvPr id="93492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869075"/>
              </p:ext>
            </p:extLst>
          </p:nvPr>
        </p:nvGraphicFramePr>
        <p:xfrm>
          <a:off x="4572000" y="4552577"/>
          <a:ext cx="2159977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" name="Chart" r:id="rId7" imgW="2733840" imgH="1827000" progId="MSGraph.Chart.8">
                  <p:embed/>
                </p:oleObj>
              </mc:Choice>
              <mc:Fallback>
                <p:oleObj name="Chart" r:id="rId7" imgW="2733840" imgH="1827000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552577"/>
                        <a:ext cx="2159977" cy="14382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4923" name="Text Box 11"/>
          <p:cNvSpPr txBox="1">
            <a:spLocks noChangeArrowheads="1"/>
          </p:cNvSpPr>
          <p:nvPr/>
        </p:nvSpPr>
        <p:spPr bwMode="auto">
          <a:xfrm>
            <a:off x="4572000" y="2780928"/>
            <a:ext cx="2159977" cy="1439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GB" sz="2600" dirty="0">
                <a:solidFill>
                  <a:srgbClr val="000000"/>
                </a:solidFill>
                <a:latin typeface="Times New Roman" pitchFamily="18" charset="0"/>
              </a:rPr>
              <a:t>3 Locus</a:t>
            </a:r>
            <a:r>
              <a:rPr lang="en-GB" sz="1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sz="1800" noProof="1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</a:t>
            </a:r>
            <a:r>
              <a:rPr lang="en-GB" sz="1800" dirty="0">
                <a:solidFill>
                  <a:srgbClr val="000000"/>
                </a:solidFill>
                <a:latin typeface="Times New Roman" pitchFamily="18" charset="0"/>
              </a:rPr>
              <a:t> 27 Genotypes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sz="1800" noProof="1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</a:t>
            </a:r>
            <a:r>
              <a:rPr lang="en-GB" sz="1800" dirty="0">
                <a:solidFill>
                  <a:srgbClr val="000000"/>
                </a:solidFill>
                <a:latin typeface="Times New Roman" pitchFamily="18" charset="0"/>
              </a:rPr>
              <a:t> 7 Classes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sz="1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6985488" y="2780928"/>
            <a:ext cx="2158512" cy="3209925"/>
            <a:chOff x="4401" y="1344"/>
            <a:chExt cx="1360" cy="2022"/>
          </a:xfrm>
        </p:grpSpPr>
        <p:graphicFrame>
          <p:nvGraphicFramePr>
            <p:cNvPr id="934925" name="Object 13"/>
            <p:cNvGraphicFramePr>
              <a:graphicFrameLocks noChangeAspect="1"/>
            </p:cNvGraphicFramePr>
            <p:nvPr/>
          </p:nvGraphicFramePr>
          <p:xfrm>
            <a:off x="4401" y="2460"/>
            <a:ext cx="1360" cy="9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4" name="Chart" r:id="rId9" imgW="2733840" imgH="1827000" progId="MSGraph.Chart.8">
                    <p:embed/>
                  </p:oleObj>
                </mc:Choice>
                <mc:Fallback>
                  <p:oleObj name="Chart" r:id="rId9" imgW="2733840" imgH="1827000" progId="MSGraph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1" y="2460"/>
                          <a:ext cx="1360" cy="90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34926" name="Text Box 14"/>
            <p:cNvSpPr txBox="1">
              <a:spLocks noChangeArrowheads="1"/>
            </p:cNvSpPr>
            <p:nvPr/>
          </p:nvSpPr>
          <p:spPr bwMode="auto">
            <a:xfrm>
              <a:off x="4401" y="1344"/>
              <a:ext cx="1360" cy="9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GB" sz="2600" dirty="0">
                  <a:solidFill>
                    <a:srgbClr val="000000"/>
                  </a:solidFill>
                  <a:latin typeface="Times New Roman" pitchFamily="18" charset="0"/>
                </a:rPr>
                <a:t>4 Locus</a:t>
              </a:r>
              <a:endParaRPr lang="en-GB" sz="1800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sz="1800" noProof="1">
                  <a:solidFill>
                    <a:srgbClr val="000000"/>
                  </a:solidFill>
                  <a:latin typeface="Times New Roman" pitchFamily="18" charset="0"/>
                  <a:sym typeface="Wingdings" pitchFamily="2" charset="2"/>
                </a:rPr>
                <a:t></a:t>
              </a:r>
              <a:r>
                <a:rPr lang="en-GB" sz="1800" dirty="0">
                  <a:solidFill>
                    <a:srgbClr val="000000"/>
                  </a:solidFill>
                  <a:latin typeface="Times New Roman" pitchFamily="18" charset="0"/>
                </a:rPr>
                <a:t> 81 Genotypes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sz="1800" noProof="1">
                  <a:solidFill>
                    <a:srgbClr val="000000"/>
                  </a:solidFill>
                  <a:latin typeface="Times New Roman" pitchFamily="18" charset="0"/>
                  <a:sym typeface="Wingdings" pitchFamily="2" charset="2"/>
                </a:rPr>
                <a:t></a:t>
              </a:r>
              <a:r>
                <a:rPr lang="en-GB" sz="1800" dirty="0">
                  <a:solidFill>
                    <a:srgbClr val="000000"/>
                  </a:solidFill>
                  <a:latin typeface="Times New Roman" pitchFamily="18" charset="0"/>
                </a:rPr>
                <a:t> 9 </a:t>
              </a:r>
              <a:r>
                <a:rPr lang="en-GB" dirty="0">
                  <a:solidFill>
                    <a:srgbClr val="000000"/>
                  </a:solidFill>
                  <a:latin typeface="Times New Roman" pitchFamily="18" charset="0"/>
                </a:rPr>
                <a:t>Classes</a:t>
              </a:r>
              <a:endParaRPr lang="en-GB" sz="1800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en-GB" sz="18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691680" y="1340768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Assumes approximately normal distribution of liability </a:t>
            </a:r>
          </a:p>
          <a:p>
            <a:r>
              <a:rPr lang="en-AU" dirty="0"/>
              <a:t>Makes sense for many genetic variants and environmental/noise factors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520" y="6093296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Each Locus has alleles R and r, R = risk alleles.</a:t>
            </a:r>
          </a:p>
          <a:p>
            <a:r>
              <a:rPr lang="en-AU" dirty="0"/>
              <a:t>Each class has a different count of number of risk alleles</a:t>
            </a:r>
          </a:p>
        </p:txBody>
      </p:sp>
    </p:spTree>
    <p:extLst>
      <p:ext uri="{BB962C8B-B14F-4D97-AF65-F5344CB8AC3E}">
        <p14:creationId xmlns:p14="http://schemas.microsoft.com/office/powerpoint/2010/main" val="1768337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934922" grpId="0"/>
      <p:bldP spid="9349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Falconer (1965)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47056" y="958813"/>
            <a:ext cx="6366881" cy="5623901"/>
            <a:chOff x="1147054" y="958812"/>
            <a:chExt cx="6366881" cy="5623901"/>
          </a:xfrm>
        </p:grpSpPr>
        <p:pic>
          <p:nvPicPr>
            <p:cNvPr id="5" name="Picture 4" descr="Screen Shot 2014-06-26 at 9.46.23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835" y="1109013"/>
              <a:ext cx="6261100" cy="54737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147054" y="958812"/>
              <a:ext cx="6366881" cy="270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3866" y="958813"/>
            <a:ext cx="2717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Phenotypic liability of a sample from the population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694304" y="2212037"/>
            <a:ext cx="450629" cy="60080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44933" y="1882143"/>
            <a:ext cx="2999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Proportion K affected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6266" y="3514414"/>
            <a:ext cx="2717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Phenotypic liability of relatives of affected individuals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44933" y="4082080"/>
            <a:ext cx="2999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Proportion K</a:t>
            </a:r>
            <a:r>
              <a:rPr lang="en-US" baseline="-25000" dirty="0"/>
              <a:t>R</a:t>
            </a:r>
            <a:r>
              <a:rPr lang="en-US" dirty="0"/>
              <a:t> affected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846704" y="4562821"/>
            <a:ext cx="450629" cy="60080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846704" y="3072275"/>
            <a:ext cx="3249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Relationship of relatives to affected individuals </a:t>
            </a:r>
            <a:r>
              <a:rPr lang="en-US" dirty="0" err="1"/>
              <a:t>a</a:t>
            </a:r>
            <a:r>
              <a:rPr lang="en-US" baseline="-25000" dirty="0" err="1"/>
              <a:t>R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864479" y="3514414"/>
            <a:ext cx="46428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3527" y="6021659"/>
            <a:ext cx="811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normal distribution theory what percentage of the variance in liability is </a:t>
            </a:r>
            <a:r>
              <a:rPr lang="en-US" dirty="0" err="1"/>
              <a:t>attributale</a:t>
            </a:r>
            <a:r>
              <a:rPr lang="en-US" dirty="0"/>
              <a:t> to genetic factors given K, K</a:t>
            </a:r>
            <a:r>
              <a:rPr lang="en-US" baseline="-25000" dirty="0"/>
              <a:t>R</a:t>
            </a:r>
            <a:r>
              <a:rPr lang="en-US" dirty="0"/>
              <a:t> and </a:t>
            </a:r>
            <a:r>
              <a:rPr lang="en-US" dirty="0" err="1"/>
              <a:t>a</a:t>
            </a:r>
            <a:r>
              <a:rPr lang="en-US" baseline="-25000" dirty="0" err="1"/>
              <a:t>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3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pic>
        <p:nvPicPr>
          <p:cNvPr id="5" name="Picture 4" descr="Screen Shot 2014-06-23 at 4.04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96" y="1246856"/>
            <a:ext cx="4097368" cy="35471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8897" y="4424647"/>
            <a:ext cx="2364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Phenotypic liability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879593" y="2743427"/>
            <a:ext cx="1309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Density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368967" y="2562491"/>
            <a:ext cx="4102749" cy="1164982"/>
            <a:chOff x="4368966" y="2562490"/>
            <a:chExt cx="4102749" cy="1164982"/>
          </a:xfrm>
        </p:grpSpPr>
        <p:sp>
          <p:nvSpPr>
            <p:cNvPr id="8" name="TextBox 7"/>
            <p:cNvSpPr txBox="1"/>
            <p:nvPr/>
          </p:nvSpPr>
          <p:spPr>
            <a:xfrm>
              <a:off x="5620783" y="2562490"/>
              <a:ext cx="2850932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K = Proportion of the population that are diseased</a:t>
              </a:r>
            </a:p>
          </p:txBody>
        </p:sp>
        <p:sp>
          <p:nvSpPr>
            <p:cNvPr id="9" name="Left Arrow 8"/>
            <p:cNvSpPr/>
            <p:nvPr/>
          </p:nvSpPr>
          <p:spPr>
            <a:xfrm rot="19084327" flipV="1">
              <a:off x="4368966" y="3658839"/>
              <a:ext cx="1409284" cy="68633"/>
            </a:xfrm>
            <a:prstGeom prst="leftArrow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364281" y="4283640"/>
            <a:ext cx="1738471" cy="2004280"/>
            <a:chOff x="4364279" y="4283640"/>
            <a:chExt cx="1738470" cy="2004280"/>
          </a:xfrm>
        </p:grpSpPr>
        <p:sp>
          <p:nvSpPr>
            <p:cNvPr id="10" name="TextBox 9"/>
            <p:cNvSpPr txBox="1"/>
            <p:nvPr/>
          </p:nvSpPr>
          <p:spPr>
            <a:xfrm>
              <a:off x="4412334" y="5918588"/>
              <a:ext cx="1690415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t = threshold  </a:t>
              </a:r>
            </a:p>
          </p:txBody>
        </p:sp>
        <p:sp>
          <p:nvSpPr>
            <p:cNvPr id="11" name="Left Arrow 10"/>
            <p:cNvSpPr/>
            <p:nvPr/>
          </p:nvSpPr>
          <p:spPr>
            <a:xfrm rot="5400000">
              <a:off x="3570832" y="5077087"/>
              <a:ext cx="1634948" cy="48054"/>
            </a:xfrm>
            <a:prstGeom prst="leftArrow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76854" y="1654364"/>
            <a:ext cx="2237351" cy="2214202"/>
            <a:chOff x="4576854" y="1654363"/>
            <a:chExt cx="2237350" cy="2214202"/>
          </a:xfrm>
        </p:grpSpPr>
        <p:sp>
          <p:nvSpPr>
            <p:cNvPr id="12" name="TextBox 11"/>
            <p:cNvSpPr txBox="1"/>
            <p:nvPr/>
          </p:nvSpPr>
          <p:spPr>
            <a:xfrm>
              <a:off x="4852751" y="1654363"/>
              <a:ext cx="196145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z = density at t</a:t>
              </a:r>
            </a:p>
          </p:txBody>
        </p:sp>
        <p:sp>
          <p:nvSpPr>
            <p:cNvPr id="13" name="Left Arrow 12"/>
            <p:cNvSpPr/>
            <p:nvPr/>
          </p:nvSpPr>
          <p:spPr>
            <a:xfrm rot="16862495" flipV="1">
              <a:off x="3656009" y="2856109"/>
              <a:ext cx="1933301" cy="91611"/>
            </a:xfrm>
            <a:prstGeom prst="leftArrow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26434" y="4292403"/>
            <a:ext cx="3767321" cy="1034315"/>
            <a:chOff x="4526433" y="4267666"/>
            <a:chExt cx="3767321" cy="1034314"/>
          </a:xfrm>
        </p:grpSpPr>
        <p:sp>
          <p:nvSpPr>
            <p:cNvPr id="14" name="Left Arrow 13"/>
            <p:cNvSpPr/>
            <p:nvPr/>
          </p:nvSpPr>
          <p:spPr>
            <a:xfrm rot="5400000">
              <a:off x="4375228" y="4418871"/>
              <a:ext cx="348130" cy="45719"/>
            </a:xfrm>
            <a:prstGeom prst="leftArrow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26433" y="4655650"/>
              <a:ext cx="3767321" cy="646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 = mean phenotypic liability of the diseased group  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3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eft Arrow 13"/>
          <p:cNvSpPr/>
          <p:nvPr/>
        </p:nvSpPr>
        <p:spPr>
          <a:xfrm rot="5400000" flipH="1">
            <a:off x="4243514" y="4294482"/>
            <a:ext cx="164198" cy="45720"/>
          </a:xfrm>
          <a:prstGeom prst="leftArrow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Liability Threshold Model </a:t>
            </a:r>
            <a:br>
              <a:rPr lang="en-US" dirty="0"/>
            </a:br>
            <a:r>
              <a:rPr lang="en-US" dirty="0"/>
              <a:t>–truncated normal distribution theory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1135123"/>
            <a:ext cx="4674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Φ</a:t>
            </a:r>
            <a:r>
              <a:rPr lang="en-US" dirty="0">
                <a:solidFill>
                  <a:srgbClr val="0000FF"/>
                </a:solidFill>
              </a:rPr>
              <a:t>(x) =cumulative density until liability x</a:t>
            </a:r>
          </a:p>
          <a:p>
            <a:r>
              <a:rPr lang="en-US" dirty="0">
                <a:solidFill>
                  <a:srgbClr val="0000FF"/>
                </a:solidFill>
              </a:rPr>
              <a:t>standard normal distribution function</a:t>
            </a:r>
          </a:p>
          <a:p>
            <a:r>
              <a:rPr lang="en-US" dirty="0" err="1">
                <a:solidFill>
                  <a:srgbClr val="0000FF"/>
                </a:solidFill>
              </a:rPr>
              <a:t>ϕ</a:t>
            </a:r>
            <a:r>
              <a:rPr lang="en-US" dirty="0">
                <a:solidFill>
                  <a:srgbClr val="0000FF"/>
                </a:solidFill>
              </a:rPr>
              <a:t> (x) = probability density at x</a:t>
            </a:r>
          </a:p>
          <a:p>
            <a:r>
              <a:rPr lang="en-US" dirty="0">
                <a:solidFill>
                  <a:srgbClr val="0000FF"/>
                </a:solidFill>
              </a:rPr>
              <a:t>Phi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42823" y="3582730"/>
            <a:ext cx="2850932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K= 1-Φ(t) = 1-pnorm(t)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5103" y="5418773"/>
            <a:ext cx="3547243" cy="9233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Variance in liability amongst the diseased individuals</a:t>
            </a:r>
          </a:p>
          <a:p>
            <a:r>
              <a:rPr lang="en-US" dirty="0"/>
              <a:t>= 	 ((1-k)</a:t>
            </a:r>
            <a:r>
              <a:rPr lang="en-US" dirty="0">
                <a:solidFill>
                  <a:srgbClr val="0000FF"/>
                </a:solidFill>
              </a:rPr>
              <a:t>, where </a:t>
            </a:r>
            <a:r>
              <a:rPr lang="en-US" dirty="0"/>
              <a:t>k = </a:t>
            </a:r>
            <a:r>
              <a:rPr lang="en-US" dirty="0" err="1"/>
              <a:t>i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-t)	</a:t>
            </a:r>
          </a:p>
        </p:txBody>
      </p:sp>
      <p:pic>
        <p:nvPicPr>
          <p:cNvPr id="27" name="Picture 26" descr="Screen Shot 2014-06-23 at 6.24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5" y="5972052"/>
            <a:ext cx="429260" cy="3700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" y="3408706"/>
            <a:ext cx="1991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Standard</a:t>
            </a:r>
          </a:p>
          <a:p>
            <a:r>
              <a:rPr lang="en-US" dirty="0">
                <a:solidFill>
                  <a:srgbClr val="0000FF"/>
                </a:solidFill>
              </a:rPr>
              <a:t>Deviation =1</a:t>
            </a:r>
          </a:p>
          <a:p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l-GR" dirty="0">
                <a:solidFill>
                  <a:srgbClr val="0000FF"/>
                </a:solidFill>
              </a:rPr>
              <a:t>σ</a:t>
            </a:r>
            <a:r>
              <a:rPr lang="en-US" baseline="-25000" dirty="0">
                <a:solidFill>
                  <a:srgbClr val="0000FF"/>
                </a:solidFill>
              </a:rPr>
              <a:t>p </a:t>
            </a:r>
            <a:r>
              <a:rPr lang="en-US" dirty="0">
                <a:solidFill>
                  <a:srgbClr val="0000FF"/>
                </a:solidFill>
              </a:rPr>
              <a:t>= 1</a:t>
            </a:r>
          </a:p>
          <a:p>
            <a:endParaRPr lang="en-US" dirty="0"/>
          </a:p>
        </p:txBody>
      </p:sp>
      <p:pic>
        <p:nvPicPr>
          <p:cNvPr id="5" name="Picture 4" descr="Screen Shot 2014-06-23 at 4.04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896" y="1996458"/>
            <a:ext cx="3017853" cy="261257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219243" y="2654547"/>
            <a:ext cx="4074512" cy="1085530"/>
            <a:chOff x="4397203" y="2562490"/>
            <a:chExt cx="4074512" cy="1085530"/>
          </a:xfrm>
        </p:grpSpPr>
        <p:sp>
          <p:nvSpPr>
            <p:cNvPr id="8" name="TextBox 7"/>
            <p:cNvSpPr txBox="1"/>
            <p:nvPr/>
          </p:nvSpPr>
          <p:spPr>
            <a:xfrm>
              <a:off x="5620783" y="2562490"/>
              <a:ext cx="2850932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K = Proportion of the population that are diseased</a:t>
              </a:r>
            </a:p>
          </p:txBody>
        </p:sp>
        <p:sp>
          <p:nvSpPr>
            <p:cNvPr id="9" name="Left Arrow 8"/>
            <p:cNvSpPr/>
            <p:nvPr/>
          </p:nvSpPr>
          <p:spPr>
            <a:xfrm rot="19084327">
              <a:off x="4397203" y="3534078"/>
              <a:ext cx="1306950" cy="113942"/>
            </a:xfrm>
            <a:prstGeom prst="leftArrow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387051" y="4424647"/>
            <a:ext cx="376732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 = mean phenotypic liability of the diseased group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8897" y="4424647"/>
            <a:ext cx="2364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Phenotypic liability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879593" y="2743428"/>
            <a:ext cx="1309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Density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398894" y="1427966"/>
            <a:ext cx="4039377" cy="2523535"/>
            <a:chOff x="4398894" y="1427966"/>
            <a:chExt cx="4039377" cy="2523535"/>
          </a:xfrm>
        </p:grpSpPr>
        <p:sp>
          <p:nvSpPr>
            <p:cNvPr id="12" name="TextBox 11"/>
            <p:cNvSpPr txBox="1"/>
            <p:nvPr/>
          </p:nvSpPr>
          <p:spPr>
            <a:xfrm>
              <a:off x="4625959" y="1427966"/>
              <a:ext cx="196145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z = density at t</a:t>
              </a:r>
            </a:p>
          </p:txBody>
        </p:sp>
        <p:sp>
          <p:nvSpPr>
            <p:cNvPr id="13" name="Left Arrow 12"/>
            <p:cNvSpPr/>
            <p:nvPr/>
          </p:nvSpPr>
          <p:spPr>
            <a:xfrm rot="16862495" flipV="1">
              <a:off x="3478049" y="2939045"/>
              <a:ext cx="1933301" cy="91611"/>
            </a:xfrm>
            <a:prstGeom prst="leftArrow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25959" y="1792944"/>
              <a:ext cx="3812312" cy="646331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z =  </a:t>
              </a:r>
              <a:r>
                <a:rPr lang="en-US" dirty="0" err="1">
                  <a:solidFill>
                    <a:srgbClr val="0000FF"/>
                  </a:solidFill>
                </a:rPr>
                <a:t>ϕ</a:t>
              </a:r>
              <a:r>
                <a:rPr lang="en-US" dirty="0">
                  <a:solidFill>
                    <a:srgbClr val="0000FF"/>
                  </a:solidFill>
                </a:rPr>
                <a:t> (t)                      = </a:t>
              </a:r>
              <a:r>
                <a:rPr lang="en-US" dirty="0" err="1">
                  <a:solidFill>
                    <a:srgbClr val="0000FF"/>
                  </a:solidFill>
                </a:rPr>
                <a:t>dnorm</a:t>
              </a:r>
              <a:r>
                <a:rPr lang="en-US" dirty="0">
                  <a:solidFill>
                    <a:srgbClr val="0000FF"/>
                  </a:solidFill>
                </a:rPr>
                <a:t>(t)</a:t>
              </a:r>
            </a:p>
            <a:p>
              <a:r>
                <a:rPr lang="en-US" dirty="0">
                  <a:solidFill>
                    <a:srgbClr val="0000FF"/>
                  </a:solidFill>
                </a:rPr>
                <a:t>  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387051" y="5052487"/>
            <a:ext cx="3875949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i= z/K  “selection intensity”</a:t>
            </a:r>
          </a:p>
        </p:txBody>
      </p:sp>
      <p:pic>
        <p:nvPicPr>
          <p:cNvPr id="18" name="Picture 17" descr="Screen Shot 2014-06-25 at 6.00.0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824" y="1792944"/>
            <a:ext cx="988227" cy="613067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070490" y="4306165"/>
            <a:ext cx="6133340" cy="2410022"/>
            <a:chOff x="3070490" y="4306165"/>
            <a:chExt cx="6133340" cy="2410022"/>
          </a:xfrm>
        </p:grpSpPr>
        <p:sp>
          <p:nvSpPr>
            <p:cNvPr id="11" name="Left Arrow 10"/>
            <p:cNvSpPr/>
            <p:nvPr/>
          </p:nvSpPr>
          <p:spPr>
            <a:xfrm rot="5400000">
              <a:off x="3395122" y="5099611"/>
              <a:ext cx="1634948" cy="48055"/>
            </a:xfrm>
            <a:prstGeom prst="leftArrow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36623" y="5602720"/>
              <a:ext cx="169041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t = threshold 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36623" y="5977523"/>
              <a:ext cx="3360088" cy="36933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t=  Φ</a:t>
              </a:r>
              <a:r>
                <a:rPr lang="en-US" baseline="30000" dirty="0">
                  <a:solidFill>
                    <a:srgbClr val="0000FF"/>
                  </a:solidFill>
                </a:rPr>
                <a:t>-1</a:t>
              </a:r>
              <a:r>
                <a:rPr lang="en-US" dirty="0">
                  <a:solidFill>
                    <a:srgbClr val="0000FF"/>
                  </a:solidFill>
                </a:rPr>
                <a:t>(1-K)  = </a:t>
              </a:r>
              <a:r>
                <a:rPr lang="en-US" dirty="0" err="1">
                  <a:solidFill>
                    <a:srgbClr val="0000FF"/>
                  </a:solidFill>
                </a:rPr>
                <a:t>qnorm</a:t>
              </a:r>
              <a:r>
                <a:rPr lang="en-US" dirty="0">
                  <a:solidFill>
                    <a:srgbClr val="0000FF"/>
                  </a:solidFill>
                </a:rPr>
                <a:t>(1-K)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70490" y="6346855"/>
              <a:ext cx="6133340" cy="36933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Inverse standard normal distribution (</a:t>
              </a:r>
              <a:r>
                <a:rPr lang="en-US" dirty="0" err="1">
                  <a:solidFill>
                    <a:srgbClr val="0000FF"/>
                  </a:solidFill>
                </a:rPr>
                <a:t>probit</a:t>
              </a:r>
              <a:r>
                <a:rPr lang="en-US" dirty="0">
                  <a:solidFill>
                    <a:srgbClr val="0000FF"/>
                  </a:solidFill>
                </a:rPr>
                <a:t>) function</a:t>
              </a:r>
            </a:p>
          </p:txBody>
        </p:sp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0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6" grpId="1" animBg="1"/>
      <p:bldP spid="16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Falconer (1965)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" y="1269991"/>
            <a:ext cx="2444317" cy="3606020"/>
            <a:chOff x="1147054" y="958812"/>
            <a:chExt cx="6366881" cy="5623901"/>
          </a:xfrm>
        </p:grpSpPr>
        <p:pic>
          <p:nvPicPr>
            <p:cNvPr id="5" name="Picture 4" descr="Screen Shot 2014-06-26 at 9.46.23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835" y="1109013"/>
              <a:ext cx="6261100" cy="54737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147054" y="958812"/>
              <a:ext cx="6366881" cy="270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Screen Shot 2014-06-26 at 10.23.4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624" y="1466279"/>
            <a:ext cx="2579176" cy="3131101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1420161" y="2949384"/>
            <a:ext cx="314075" cy="1365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594595" y="2963039"/>
            <a:ext cx="314075" cy="1365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89696" y="1269992"/>
            <a:ext cx="2594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difference between the means for the same threshold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86959" y="2949384"/>
            <a:ext cx="2594527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difference between the thresholds when </a:t>
            </a:r>
            <a:r>
              <a:rPr lang="en-US" dirty="0" err="1"/>
              <a:t>standardised</a:t>
            </a:r>
            <a:r>
              <a:rPr lang="en-US" dirty="0"/>
              <a:t> to have the same mean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97237" y="1146983"/>
            <a:ext cx="53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83357" y="4228047"/>
            <a:ext cx="53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</a:t>
            </a:r>
            <a:r>
              <a:rPr lang="en-US" baseline="-25000" dirty="0" err="1"/>
              <a:t>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106087" y="2580052"/>
            <a:ext cx="31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63124" y="4215934"/>
            <a:ext cx="566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</a:t>
            </a:r>
            <a:r>
              <a:rPr lang="en-US" baseline="-25000" dirty="0" err="1"/>
              <a:t>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901518" y="4585266"/>
            <a:ext cx="294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</a:t>
            </a:r>
            <a:r>
              <a:rPr lang="en-US" baseline="-25000" dirty="0" err="1"/>
              <a:t>R</a:t>
            </a:r>
            <a:r>
              <a:rPr lang="en-US" dirty="0"/>
              <a:t>-m = t-</a:t>
            </a:r>
            <a:r>
              <a:rPr lang="en-US" dirty="0" err="1"/>
              <a:t>t</a:t>
            </a:r>
            <a:r>
              <a:rPr lang="en-US" baseline="-25000" dirty="0" err="1"/>
              <a:t>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602700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Falconer (1965) The inheritance of liability to certain diseases, estimated from incidences in relatives,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			Ann. Hum Genet. 29 51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Crittenden (1961) an interpretation o familial aggregation based on multiple genetic and environmental factors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			Ann NY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Acad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Sci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 91 769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3790" y="4954599"/>
            <a:ext cx="8783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the difference in thresholds, and given known additive genetic relationship between relatives, what proportion of the total variance must be due to genetic factors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4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01"/>
            <a:ext cx="9144000" cy="831813"/>
          </a:xfrm>
        </p:spPr>
        <p:txBody>
          <a:bodyPr>
            <a:normAutofit fontScale="90000"/>
          </a:bodyPr>
          <a:lstStyle/>
          <a:p>
            <a:r>
              <a:rPr lang="en-US" dirty="0"/>
              <a:t>Calculate heritability of liability using regression theory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95787"/>
            <a:ext cx="9237579" cy="5030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Y = phenotypic liability for individuals</a:t>
            </a:r>
          </a:p>
          <a:p>
            <a:pPr marL="0" indent="0">
              <a:buNone/>
            </a:pPr>
            <a:r>
              <a:rPr lang="en-US" sz="2000" dirty="0"/>
              <a:t>Y</a:t>
            </a:r>
            <a:r>
              <a:rPr lang="en-US" sz="2000" baseline="-25000" dirty="0"/>
              <a:t>R</a:t>
            </a:r>
            <a:r>
              <a:rPr lang="en-US" sz="2000" dirty="0"/>
              <a:t> = phenotypic liability for relatives of Y</a:t>
            </a:r>
          </a:p>
          <a:p>
            <a:pPr marL="0" indent="0">
              <a:buNone/>
            </a:pPr>
            <a:r>
              <a:rPr lang="en-US" sz="2000" dirty="0"/>
              <a:t>E(Y) = E(Y</a:t>
            </a:r>
            <a:r>
              <a:rPr lang="en-US" sz="2000" baseline="-25000" dirty="0"/>
              <a:t>R</a:t>
            </a:r>
            <a:r>
              <a:rPr lang="en-US" sz="2000" dirty="0"/>
              <a:t>) =  m  = 0</a:t>
            </a:r>
            <a:endParaRPr lang="en-US" sz="2000" i="1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Relationship between Y</a:t>
            </a:r>
            <a:r>
              <a:rPr lang="en-US" sz="2000" baseline="-25000" dirty="0"/>
              <a:t>R</a:t>
            </a:r>
            <a:r>
              <a:rPr lang="en-US" sz="2000" dirty="0"/>
              <a:t> and Y is linear</a:t>
            </a:r>
          </a:p>
          <a:p>
            <a:pPr marL="0" indent="0">
              <a:buNone/>
            </a:pPr>
            <a:r>
              <a:rPr lang="en-US" sz="2000" dirty="0"/>
              <a:t>Y</a:t>
            </a:r>
            <a:r>
              <a:rPr lang="en-US" sz="2000" baseline="-25000" dirty="0"/>
              <a:t>R</a:t>
            </a:r>
            <a:r>
              <a:rPr lang="en-US" sz="2000" dirty="0"/>
              <a:t> = </a:t>
            </a:r>
            <a:r>
              <a:rPr lang="en-US" sz="2000" dirty="0">
                <a:solidFill>
                  <a:srgbClr val="FFFFFF"/>
                </a:solidFill>
              </a:rPr>
              <a:t>m + </a:t>
            </a:r>
            <a:r>
              <a:rPr lang="en-US" sz="2000" dirty="0" err="1"/>
              <a:t>b</a:t>
            </a:r>
            <a:r>
              <a:rPr lang="en-US" sz="2000" baseline="-25000" dirty="0" err="1"/>
              <a:t>YR.Y</a:t>
            </a:r>
            <a:r>
              <a:rPr lang="en-US" sz="2000" dirty="0" err="1"/>
              <a:t>Y</a:t>
            </a:r>
            <a:r>
              <a:rPr lang="en-US" sz="2000" dirty="0"/>
              <a:t>+ </a:t>
            </a:r>
            <a:r>
              <a:rPr lang="en-US" sz="2000" dirty="0" err="1"/>
              <a:t>ε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= </a:t>
            </a:r>
            <a:r>
              <a:rPr lang="en-US" sz="2000" dirty="0">
                <a:solidFill>
                  <a:schemeClr val="bg1"/>
                </a:solidFill>
              </a:rPr>
              <a:t>m + </a:t>
            </a:r>
            <a:r>
              <a:rPr lang="en-US" sz="2000" u="sng" dirty="0" err="1"/>
              <a:t>cov</a:t>
            </a:r>
            <a:r>
              <a:rPr lang="en-US" sz="2000" u="sng" dirty="0"/>
              <a:t>(A</a:t>
            </a:r>
            <a:r>
              <a:rPr lang="en-US" sz="2000" u="sng" baseline="-25000" dirty="0"/>
              <a:t>R</a:t>
            </a:r>
            <a:r>
              <a:rPr lang="en-US" sz="2000" u="sng" dirty="0"/>
              <a:t>,A) </a:t>
            </a:r>
            <a:r>
              <a:rPr lang="en-US" sz="2000" dirty="0"/>
              <a:t>Y + </a:t>
            </a:r>
            <a:r>
              <a:rPr lang="en-US" sz="2000" dirty="0" err="1"/>
              <a:t>ε</a:t>
            </a:r>
            <a:r>
              <a:rPr lang="en-US" sz="2000" dirty="0"/>
              <a:t> ,  since m = 0 </a:t>
            </a:r>
          </a:p>
          <a:p>
            <a:pPr marL="0" indent="0">
              <a:buNone/>
            </a:pPr>
            <a:r>
              <a:rPr lang="en-US" sz="2000" dirty="0"/>
              <a:t>                  </a:t>
            </a:r>
            <a:r>
              <a:rPr lang="en-US" sz="2000" dirty="0" err="1"/>
              <a:t>Var</a:t>
            </a:r>
            <a:r>
              <a:rPr lang="en-US" sz="2000" dirty="0"/>
              <a:t>(Y)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=        Y +</a:t>
            </a:r>
            <a:r>
              <a:rPr lang="en-US" sz="2000" dirty="0" err="1"/>
              <a:t>ε</a:t>
            </a:r>
            <a:r>
              <a:rPr lang="en-US" sz="2000" dirty="0"/>
              <a:t>= </a:t>
            </a:r>
            <a:r>
              <a:rPr lang="en-US" sz="2000" i="1" dirty="0">
                <a:solidFill>
                  <a:srgbClr val="FF0000"/>
                </a:solidFill>
              </a:rPr>
              <a:t>a</a:t>
            </a:r>
            <a:r>
              <a:rPr lang="en-US" sz="2000" i="1" baseline="-25000" dirty="0">
                <a:solidFill>
                  <a:srgbClr val="FF0000"/>
                </a:solidFill>
              </a:rPr>
              <a:t>R</a:t>
            </a:r>
            <a:r>
              <a:rPr lang="en-US" sz="2000" i="1" dirty="0">
                <a:solidFill>
                  <a:srgbClr val="FF0000"/>
                </a:solidFill>
              </a:rPr>
              <a:t>h</a:t>
            </a:r>
            <a:r>
              <a:rPr lang="en-US" sz="2000" baseline="30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FF0000"/>
                </a:solidFill>
              </a:rPr>
              <a:t>Y</a:t>
            </a:r>
            <a:r>
              <a:rPr lang="en-US" sz="2000" baseline="30000" dirty="0">
                <a:solidFill>
                  <a:srgbClr val="FF0000"/>
                </a:solidFill>
              </a:rPr>
              <a:t>  </a:t>
            </a:r>
            <a:r>
              <a:rPr lang="en-US" sz="2000" dirty="0">
                <a:solidFill>
                  <a:srgbClr val="FF0000"/>
                </a:solidFill>
              </a:rPr>
              <a:t>+ </a:t>
            </a:r>
            <a:r>
              <a:rPr lang="en-US" sz="2000" dirty="0" err="1">
                <a:solidFill>
                  <a:srgbClr val="FF0000"/>
                </a:solidFill>
              </a:rPr>
              <a:t>ε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/>
              <a:t>					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12616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Falconer (1965) The inheritance of liability to certain diseases, estimated from incidences in relatives,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			Ann. Hum Genet. 29 51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Crittenden (1961) an interpretation o familial aggregation based on multiple genetic and environmental factors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			Ann NY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Acad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Sci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 91 769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279701" y="958813"/>
            <a:ext cx="1814815" cy="1576611"/>
            <a:chOff x="7014710" y="2417147"/>
            <a:chExt cx="1814814" cy="1576611"/>
          </a:xfrm>
        </p:grpSpPr>
        <p:grpSp>
          <p:nvGrpSpPr>
            <p:cNvPr id="10" name="Group 9"/>
            <p:cNvGrpSpPr/>
            <p:nvPr/>
          </p:nvGrpSpPr>
          <p:grpSpPr>
            <a:xfrm>
              <a:off x="7014710" y="2417147"/>
              <a:ext cx="1814814" cy="1576611"/>
              <a:chOff x="7014710" y="2417147"/>
              <a:chExt cx="1814814" cy="1576611"/>
            </a:xfrm>
          </p:grpSpPr>
          <p:pic>
            <p:nvPicPr>
              <p:cNvPr id="15" name="Picture 14" descr="Screen Shot 2014-06-23 at 4.04.37 PM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4710" y="2417147"/>
                <a:ext cx="1469415" cy="1207280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 flipH="1">
                <a:off x="8308059" y="2818190"/>
                <a:ext cx="2230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z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484125" y="3087523"/>
                <a:ext cx="3453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K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710030" y="3456855"/>
                <a:ext cx="3453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308059" y="3624426"/>
                <a:ext cx="2244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i</a:t>
                </a:r>
                <a:endParaRPr lang="en-US" dirty="0"/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 flipH="1">
              <a:off x="8102441" y="3052855"/>
              <a:ext cx="205618" cy="26933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7" idx="1"/>
            </p:cNvCxnSpPr>
            <p:nvPr/>
          </p:nvCxnSpPr>
          <p:spPr>
            <a:xfrm flipH="1">
              <a:off x="8187108" y="3272189"/>
              <a:ext cx="297017" cy="1524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7896823" y="3443159"/>
              <a:ext cx="205618" cy="26933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9" idx="0"/>
            </p:cNvCxnSpPr>
            <p:nvPr/>
          </p:nvCxnSpPr>
          <p:spPr>
            <a:xfrm flipH="1" flipV="1">
              <a:off x="8187107" y="3456856"/>
              <a:ext cx="233176" cy="16757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>
            <a:off x="8023775" y="938154"/>
            <a:ext cx="0" cy="1007442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718967" y="1858386"/>
            <a:ext cx="22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</a:t>
            </a:r>
            <a:endParaRPr lang="en-US" dirty="0"/>
          </a:p>
        </p:txBody>
      </p:sp>
      <p:pic>
        <p:nvPicPr>
          <p:cNvPr id="20" name="Picture 19" descr="Screen Shot 2014-06-27 at 6.41.2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75" y="4747222"/>
            <a:ext cx="630123" cy="59511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5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22730</TotalTime>
  <Words>1724</Words>
  <Application>Microsoft Macintosh PowerPoint</Application>
  <PresentationFormat>On-screen Show (4:3)</PresentationFormat>
  <Paragraphs>326</Paragraphs>
  <Slides>24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Century Gothic</vt:lpstr>
      <vt:lpstr>Times New Roman</vt:lpstr>
      <vt:lpstr>Wingdings</vt:lpstr>
      <vt:lpstr>Office Theme</vt:lpstr>
      <vt:lpstr>Chart</vt:lpstr>
      <vt:lpstr>Document</vt:lpstr>
      <vt:lpstr>Quantitative Genetics of Disease Pt2 Loic Yengo  (slides Prof. Wray)</vt:lpstr>
      <vt:lpstr>Aim of this lecture</vt:lpstr>
      <vt:lpstr>Liability threshold model</vt:lpstr>
      <vt:lpstr> Does an underlying normality assumption make sense?</vt:lpstr>
      <vt:lpstr>Falconer (1965)</vt:lpstr>
      <vt:lpstr>Definitions</vt:lpstr>
      <vt:lpstr>Liability Threshold Model  –truncated normal distribution theory</vt:lpstr>
      <vt:lpstr>Falconer (1965)</vt:lpstr>
      <vt:lpstr>Calculate heritability of liability using regression theory</vt:lpstr>
      <vt:lpstr>Calculate heritability of liability using regression theory</vt:lpstr>
      <vt:lpstr>Assumptions made by Falconer (1965)</vt:lpstr>
      <vt:lpstr>Accounting for reduction in variance in relatives as a result of ascertainment on affected individuals</vt:lpstr>
      <vt:lpstr>Reich et al: heritability of liability</vt:lpstr>
      <vt:lpstr>Reich et al: heritability of liability</vt:lpstr>
      <vt:lpstr>Single locus disease model</vt:lpstr>
      <vt:lpstr>Two-locus risk model</vt:lpstr>
      <vt:lpstr>How to combine risk loci to explain disease</vt:lpstr>
      <vt:lpstr>Exchangeable models of disease</vt:lpstr>
      <vt:lpstr>Which polygenic model to use?</vt:lpstr>
      <vt:lpstr>Jumping ahead</vt:lpstr>
      <vt:lpstr>Jumping ahead</vt:lpstr>
      <vt:lpstr>GREML: h2-SNP for disease</vt:lpstr>
      <vt:lpstr>Ascertainment in case-control studies</vt:lpstr>
      <vt:lpstr>Summary</vt:lpstr>
    </vt:vector>
  </TitlesOfParts>
  <Company>QBI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Naomi Wray</dc:creator>
  <cp:lastModifiedBy>Microsoft Office User</cp:lastModifiedBy>
  <cp:revision>402</cp:revision>
  <cp:lastPrinted>2014-07-14T00:16:49Z</cp:lastPrinted>
  <dcterms:created xsi:type="dcterms:W3CDTF">2014-06-14T06:11:11Z</dcterms:created>
  <dcterms:modified xsi:type="dcterms:W3CDTF">2019-08-11T05:30:38Z</dcterms:modified>
</cp:coreProperties>
</file>